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5"/>
  </p:notes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4C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573" autoAdjust="0"/>
    <p:restoredTop sz="75274" autoAdjust="0"/>
  </p:normalViewPr>
  <p:slideViewPr>
    <p:cSldViewPr>
      <p:cViewPr varScale="1">
        <p:scale>
          <a:sx n="87" d="100"/>
          <a:sy n="87" d="100"/>
        </p:scale>
        <p:origin x="-2496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9F57FC-B3FF-4DF2-9417-962901C07B3B}" type="datetimeFigureOut">
              <a:rPr lang="sv-SE" smtClean="0"/>
              <a:t>2016-06-22</a:t>
            </a:fld>
            <a:endParaRPr lang="sv-SE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1A53A7-64CD-4D0E-AAE8-1AC9C79D7085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2846559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1A53A7-64CD-4D0E-AAE8-1AC9C79D7085}" type="slidenum">
              <a:rPr lang="sv-SE" smtClean="0"/>
              <a:t>2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0857069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1A53A7-64CD-4D0E-AAE8-1AC9C79D7085}" type="slidenum">
              <a:rPr lang="sv-SE" smtClean="0"/>
              <a:t>3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7636508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rgbClr val="0094C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v-SE" smtClean="0"/>
              <a:t>Click to edit Master title style</a:t>
            </a:r>
            <a:endParaRPr lang="sv-S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Click to edit Master subtitle style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7AC81-318B-4D49-A602-9E30227C87EC}" type="datetime1">
              <a:rPr lang="sv-SE" smtClean="0"/>
              <a:t>2016-06-22</a:t>
            </a:fld>
            <a:endParaRPr lang="sv-S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sv-SE" smtClean="0"/>
              <a:t>‹#›</a:t>
            </a:fld>
            <a:endParaRPr lang="sv-SE" dirty="0"/>
          </a:p>
        </p:txBody>
      </p:sp>
      <p:pic>
        <p:nvPicPr>
          <p:cNvPr id="7" name="Bildobjekt 7" descr="ESS-vit-logga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8304" y="260648"/>
            <a:ext cx="1656184" cy="8860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98844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/>
          <p:cNvSpPr/>
          <p:nvPr userDrawn="1"/>
        </p:nvSpPr>
        <p:spPr>
          <a:xfrm>
            <a:off x="0" y="0"/>
            <a:ext cx="9144000" cy="1434354"/>
          </a:xfrm>
          <a:prstGeom prst="rect">
            <a:avLst/>
          </a:prstGeom>
          <a:solidFill>
            <a:srgbClr val="0094CA"/>
          </a:solidFill>
          <a:ln>
            <a:noFill/>
          </a:ln>
          <a:effectLst/>
          <a:scene3d>
            <a:camera prst="orthographicFront"/>
            <a:lightRig rig="threePt" dir="t"/>
          </a:scene3d>
          <a:sp3d>
            <a:bevelT w="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>
              <a:solidFill>
                <a:srgbClr val="0094CA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Click to edit Master title style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sv-SE" smtClean="0"/>
              <a:t>Click to edit Master text styles</a:t>
            </a:r>
          </a:p>
          <a:p>
            <a:pPr lvl="1"/>
            <a:r>
              <a:rPr lang="sv-SE" smtClean="0"/>
              <a:t>Second level</a:t>
            </a:r>
          </a:p>
          <a:p>
            <a:pPr lvl="2"/>
            <a:r>
              <a:rPr lang="sv-SE" smtClean="0"/>
              <a:t>Third level</a:t>
            </a:r>
          </a:p>
          <a:p>
            <a:pPr lvl="3"/>
            <a:r>
              <a:rPr lang="sv-SE" smtClean="0"/>
              <a:t>Fourth level</a:t>
            </a:r>
          </a:p>
          <a:p>
            <a:pPr lvl="4"/>
            <a:r>
              <a:rPr lang="sv-SE" smtClean="0"/>
              <a:t>Fifth level</a:t>
            </a:r>
            <a:endParaRPr lang="sv-S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99CB0-346B-43FA-9EE6-F90C3F3BC0BA}" type="datetime1">
              <a:rPr lang="sv-SE" smtClean="0"/>
              <a:t>2016-06-22</a:t>
            </a:fld>
            <a:endParaRPr lang="sv-S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sv-SE" smtClean="0"/>
              <a:t>‹#›</a:t>
            </a:fld>
            <a:endParaRPr lang="sv-SE" dirty="0"/>
          </a:p>
        </p:txBody>
      </p:sp>
      <p:pic>
        <p:nvPicPr>
          <p:cNvPr id="8" name="Bildobjekt 5" descr="ESS-vit-logga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4008" y="319530"/>
            <a:ext cx="1370480" cy="7332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10992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 6"/>
          <p:cNvSpPr/>
          <p:nvPr userDrawn="1"/>
        </p:nvSpPr>
        <p:spPr>
          <a:xfrm>
            <a:off x="0" y="0"/>
            <a:ext cx="9144000" cy="1434354"/>
          </a:xfrm>
          <a:prstGeom prst="rect">
            <a:avLst/>
          </a:prstGeom>
          <a:solidFill>
            <a:srgbClr val="0094CA"/>
          </a:solidFill>
          <a:ln>
            <a:noFill/>
          </a:ln>
          <a:effectLst/>
          <a:scene3d>
            <a:camera prst="orthographicFront"/>
            <a:lightRig rig="threePt" dir="t"/>
          </a:scene3d>
          <a:sp3d>
            <a:bevelT w="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>
              <a:solidFill>
                <a:srgbClr val="0094CA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Click to edit Master title style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400">
                <a:solidFill>
                  <a:schemeClr val="tx1"/>
                </a:solidFill>
              </a:defRPr>
            </a:lvl2pPr>
            <a:lvl3pPr>
              <a:defRPr sz="2000">
                <a:solidFill>
                  <a:schemeClr val="tx1"/>
                </a:solidFill>
              </a:defRPr>
            </a:lvl3pPr>
            <a:lvl4pPr>
              <a:defRPr sz="1800">
                <a:solidFill>
                  <a:schemeClr val="tx1"/>
                </a:solidFill>
              </a:defRPr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Click to edit Master text styles</a:t>
            </a:r>
          </a:p>
          <a:p>
            <a:pPr lvl="1"/>
            <a:r>
              <a:rPr lang="sv-SE" smtClean="0"/>
              <a:t>Second level</a:t>
            </a:r>
          </a:p>
          <a:p>
            <a:pPr lvl="2"/>
            <a:r>
              <a:rPr lang="sv-SE" smtClean="0"/>
              <a:t>Third level</a:t>
            </a:r>
          </a:p>
          <a:p>
            <a:pPr lvl="3"/>
            <a:r>
              <a:rPr lang="sv-SE" smtClean="0"/>
              <a:t>Fourth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400">
                <a:solidFill>
                  <a:schemeClr val="tx1"/>
                </a:solidFill>
              </a:defRPr>
            </a:lvl2pPr>
            <a:lvl3pPr>
              <a:defRPr sz="2000">
                <a:solidFill>
                  <a:schemeClr val="tx1"/>
                </a:solidFill>
              </a:defRPr>
            </a:lvl3pPr>
            <a:lvl4pPr>
              <a:defRPr sz="1800">
                <a:solidFill>
                  <a:schemeClr val="tx1"/>
                </a:solidFill>
              </a:defRPr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Click to edit Master text styles</a:t>
            </a:r>
          </a:p>
          <a:p>
            <a:pPr lvl="1"/>
            <a:r>
              <a:rPr lang="sv-SE" smtClean="0"/>
              <a:t>Second level</a:t>
            </a:r>
          </a:p>
          <a:p>
            <a:pPr lvl="2"/>
            <a:r>
              <a:rPr lang="sv-SE" smtClean="0"/>
              <a:t>Third level</a:t>
            </a:r>
          </a:p>
          <a:p>
            <a:pPr lvl="3"/>
            <a:r>
              <a:rPr lang="sv-SE" smtClean="0"/>
              <a:t>Fourth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66B7F-8271-49DA-A25A-F4BB9F476347}" type="datetime1">
              <a:rPr lang="sv-SE" smtClean="0"/>
              <a:t>2016-06-22</a:t>
            </a:fld>
            <a:endParaRPr lang="sv-SE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sv-SE" smtClean="0"/>
              <a:t>‹#›</a:t>
            </a:fld>
            <a:endParaRPr lang="sv-SE" dirty="0"/>
          </a:p>
        </p:txBody>
      </p:sp>
      <p:pic>
        <p:nvPicPr>
          <p:cNvPr id="9" name="Bildobjekt 7" descr="ESS-vit-logga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04662" y="260648"/>
            <a:ext cx="1359826" cy="7275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2832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smtClean="0"/>
              <a:t>Click to edit Master title style</a:t>
            </a:r>
            <a:endParaRPr lang="sv-S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Click to edit Master text styles</a:t>
            </a:r>
          </a:p>
          <a:p>
            <a:pPr lvl="1"/>
            <a:r>
              <a:rPr lang="sv-SE" smtClean="0"/>
              <a:t>Second level</a:t>
            </a:r>
          </a:p>
          <a:p>
            <a:pPr lvl="2"/>
            <a:r>
              <a:rPr lang="sv-SE" smtClean="0"/>
              <a:t>Third level</a:t>
            </a:r>
          </a:p>
          <a:p>
            <a:pPr lvl="3"/>
            <a:r>
              <a:rPr lang="sv-SE" smtClean="0"/>
              <a:t>Fourth level</a:t>
            </a:r>
          </a:p>
          <a:p>
            <a:pPr lvl="4"/>
            <a:r>
              <a:rPr lang="sv-SE" smtClean="0"/>
              <a:t>Fifth level</a:t>
            </a:r>
            <a:endParaRPr lang="sv-S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Click to edit Master text styles</a:t>
            </a:r>
          </a:p>
          <a:p>
            <a:pPr lvl="1"/>
            <a:r>
              <a:rPr lang="sv-SE" smtClean="0"/>
              <a:t>Second level</a:t>
            </a:r>
          </a:p>
          <a:p>
            <a:pPr lvl="2"/>
            <a:r>
              <a:rPr lang="sv-SE" smtClean="0"/>
              <a:t>Third level</a:t>
            </a:r>
          </a:p>
          <a:p>
            <a:pPr lvl="3"/>
            <a:r>
              <a:rPr lang="sv-SE" smtClean="0"/>
              <a:t>Fourth level</a:t>
            </a:r>
          </a:p>
          <a:p>
            <a:pPr lvl="4"/>
            <a:r>
              <a:rPr lang="sv-SE" smtClean="0"/>
              <a:t>Fifth level</a:t>
            </a:r>
            <a:endParaRPr lang="sv-S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D23FA-05C4-4CC1-B281-2F815585BC1C}" type="datetime1">
              <a:rPr lang="sv-SE" smtClean="0"/>
              <a:t>2016-06-22</a:t>
            </a:fld>
            <a:endParaRPr lang="sv-SE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sv-SE" smtClean="0"/>
              <a:t>‹#›</a:t>
            </a:fld>
            <a:endParaRPr lang="sv-SE" dirty="0"/>
          </a:p>
        </p:txBody>
      </p:sp>
      <p:sp>
        <p:nvSpPr>
          <p:cNvPr id="10" name="Rektangel 6"/>
          <p:cNvSpPr/>
          <p:nvPr userDrawn="1"/>
        </p:nvSpPr>
        <p:spPr>
          <a:xfrm>
            <a:off x="0" y="0"/>
            <a:ext cx="9144000" cy="1434354"/>
          </a:xfrm>
          <a:prstGeom prst="rect">
            <a:avLst/>
          </a:prstGeom>
          <a:solidFill>
            <a:srgbClr val="0094CA"/>
          </a:solidFill>
          <a:ln>
            <a:noFill/>
          </a:ln>
          <a:effectLst/>
          <a:scene3d>
            <a:camera prst="orthographicFront"/>
            <a:lightRig rig="threePt" dir="t"/>
          </a:scene3d>
          <a:sp3d>
            <a:bevelT w="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>
              <a:solidFill>
                <a:srgbClr val="0094C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97403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139136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smtClean="0"/>
              <a:t>Click to edit Master title style</a:t>
            </a:r>
            <a:endParaRPr lang="sv-S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03233B-D569-4A6E-878F-CDE152514C47}" type="datetime1">
              <a:rPr lang="sv-SE" smtClean="0"/>
              <a:t>2016-06-22</a:t>
            </a:fld>
            <a:endParaRPr lang="sv-S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1115BC-487E-4422-894C-CB7CD3E79223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8064080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3" r:id="rId4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 ftr="0" dt="0"/>
  <p:txStyles>
    <p:titleStyle>
      <a:lvl1pPr algn="l" defTabSz="914400" rtl="0" eaLnBrk="1" latinLnBrk="0" hangingPunct="1">
        <a:spcBef>
          <a:spcPct val="0"/>
        </a:spcBef>
        <a:buNone/>
        <a:defRPr sz="320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800" kern="1200" baseline="0">
          <a:solidFill>
            <a:schemeClr val="bg1">
              <a:lumMod val="50000"/>
            </a:schemeClr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400" kern="1200" baseline="0">
          <a:solidFill>
            <a:schemeClr val="bg1">
              <a:lumMod val="50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 baseline="0">
          <a:solidFill>
            <a:schemeClr val="bg1">
              <a:lumMod val="50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800" kern="1200" baseline="0">
          <a:solidFill>
            <a:schemeClr val="bg1">
              <a:lumMod val="50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94C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sz="4000" noProof="0" dirty="0" smtClean="0"/>
              <a:t>ISIS project update Loki and FREIA</a:t>
            </a:r>
            <a:endParaRPr lang="en-GB" sz="4000" noProof="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en-GB" sz="2000" noProof="0" dirty="0" smtClean="0">
                <a:solidFill>
                  <a:schemeClr val="bg1"/>
                </a:solidFill>
              </a:rPr>
              <a:t>Sean Langridge</a:t>
            </a:r>
          </a:p>
          <a:p>
            <a:r>
              <a:rPr lang="en-GB" sz="2000" noProof="0" dirty="0" smtClean="0">
                <a:solidFill>
                  <a:schemeClr val="bg1"/>
                </a:solidFill>
              </a:rPr>
              <a:t>Loki and Freia</a:t>
            </a:r>
            <a:endParaRPr lang="en-GB" sz="2000" noProof="0" dirty="0">
              <a:solidFill>
                <a:schemeClr val="bg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286000" y="5949280"/>
            <a:ext cx="4572000" cy="60324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GB" sz="1600" dirty="0" err="1" smtClean="0">
                <a:solidFill>
                  <a:srgbClr val="FFFFFF"/>
                </a:solidFill>
              </a:rPr>
              <a:t>www.europeanspallationsource.se</a:t>
            </a:r>
            <a:endParaRPr lang="en-GB" sz="1600" dirty="0" smtClean="0">
              <a:solidFill>
                <a:srgbClr val="FFFFFF"/>
              </a:solidFill>
            </a:endParaRPr>
          </a:p>
          <a:p>
            <a:pPr algn="ctr"/>
            <a:fld id="{656E358F-28A8-D04A-99E6-206C49444CD4}" type="datetime3">
              <a:rPr lang="sv-SE" sz="1400" smtClean="0">
                <a:solidFill>
                  <a:srgbClr val="FFFFFF"/>
                </a:solidFill>
              </a:rPr>
              <a:t>16-06-22</a:t>
            </a:fld>
            <a:endParaRPr lang="en-GB" sz="1400" dirty="0" smtClean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46133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Loki</a:t>
            </a:r>
            <a:br>
              <a:rPr lang="en-US" dirty="0" smtClean="0"/>
            </a:br>
            <a:r>
              <a:rPr lang="en-US" sz="2400" dirty="0" smtClean="0"/>
              <a:t>ISIS</a:t>
            </a:r>
            <a:endParaRPr lang="en-US" sz="2400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251520" y="1600200"/>
            <a:ext cx="4978896" cy="1036712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sz="2400" dirty="0" smtClean="0"/>
              <a:t>CORE TEAM</a:t>
            </a:r>
          </a:p>
          <a:p>
            <a:r>
              <a:rPr lang="en-US" sz="1900" dirty="0" smtClean="0"/>
              <a:t>Lead scientist </a:t>
            </a:r>
            <a:r>
              <a:rPr lang="en-US" sz="1300" dirty="0" smtClean="0"/>
              <a:t>Andrew Jackson</a:t>
            </a:r>
          </a:p>
          <a:p>
            <a:r>
              <a:rPr lang="en-US" sz="1900" dirty="0" smtClean="0"/>
              <a:t>Lead engineer </a:t>
            </a:r>
            <a:r>
              <a:rPr lang="en-US" sz="1300" dirty="0" smtClean="0"/>
              <a:t>David Turner</a:t>
            </a:r>
          </a:p>
          <a:p>
            <a:r>
              <a:rPr lang="en-US" sz="1900" dirty="0" smtClean="0"/>
              <a:t>Integration Engineer </a:t>
            </a:r>
            <a:r>
              <a:rPr lang="en-US" sz="1300" dirty="0" smtClean="0"/>
              <a:t>Clara Lopez</a:t>
            </a:r>
            <a:endParaRPr lang="en-US" sz="1300" dirty="0"/>
          </a:p>
          <a:p>
            <a:endParaRPr lang="en-US" sz="2400" dirty="0"/>
          </a:p>
        </p:txBody>
      </p:sp>
      <p:sp>
        <p:nvSpPr>
          <p:cNvPr id="5" name="Content Placeholder 8"/>
          <p:cNvSpPr txBox="1">
            <a:spLocks/>
          </p:cNvSpPr>
          <p:nvPr/>
        </p:nvSpPr>
        <p:spPr>
          <a:xfrm>
            <a:off x="251520" y="2708920"/>
            <a:ext cx="5472608" cy="2376264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0" dirty="0" smtClean="0"/>
              <a:t>PROGRESS SINCE LAST ICB </a:t>
            </a:r>
            <a:r>
              <a:rPr lang="en-US" sz="1400" dirty="0" smtClean="0"/>
              <a:t>(technical and project)</a:t>
            </a:r>
            <a:endParaRPr lang="en-US" sz="2400" dirty="0" smtClean="0"/>
          </a:p>
          <a:p>
            <a:r>
              <a:rPr lang="en-US" sz="1800" dirty="0" smtClean="0"/>
              <a:t>Neutronics design progressing  </a:t>
            </a:r>
          </a:p>
          <a:p>
            <a:r>
              <a:rPr lang="en-US" sz="1800" dirty="0" smtClean="0"/>
              <a:t>Neutronics design now delivering into engineering </a:t>
            </a:r>
          </a:p>
          <a:p>
            <a:r>
              <a:rPr lang="en-US" sz="1800" dirty="0" smtClean="0"/>
              <a:t>Components in the bunker </a:t>
            </a:r>
            <a:r>
              <a:rPr lang="en-US" sz="1800" dirty="0" err="1" smtClean="0"/>
              <a:t>rationalised</a:t>
            </a:r>
            <a:r>
              <a:rPr lang="en-US" sz="1800" dirty="0" smtClean="0"/>
              <a:t> </a:t>
            </a:r>
          </a:p>
          <a:p>
            <a:r>
              <a:rPr lang="en-US" sz="1800" dirty="0" smtClean="0"/>
              <a:t>Requirement for heavy shutter </a:t>
            </a:r>
          </a:p>
          <a:p>
            <a:r>
              <a:rPr lang="en-US" sz="1800" dirty="0" smtClean="0"/>
              <a:t>Project documentation delivered to ESS</a:t>
            </a:r>
          </a:p>
          <a:p>
            <a:r>
              <a:rPr lang="en-US" sz="1800" dirty="0" smtClean="0"/>
              <a:t>1</a:t>
            </a:r>
            <a:r>
              <a:rPr lang="en-US" sz="1800" baseline="30000" dirty="0" smtClean="0"/>
              <a:t>st</a:t>
            </a:r>
            <a:r>
              <a:rPr lang="en-US" sz="1800" dirty="0" smtClean="0"/>
              <a:t> Project board held</a:t>
            </a:r>
          </a:p>
          <a:p>
            <a:endParaRPr lang="en-US" sz="2400" dirty="0"/>
          </a:p>
        </p:txBody>
      </p:sp>
      <p:sp>
        <p:nvSpPr>
          <p:cNvPr id="7" name="Content Placeholder 8"/>
          <p:cNvSpPr txBox="1">
            <a:spLocks/>
          </p:cNvSpPr>
          <p:nvPr/>
        </p:nvSpPr>
        <p:spPr>
          <a:xfrm>
            <a:off x="261864" y="5085184"/>
            <a:ext cx="5534272" cy="1728192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0" dirty="0" smtClean="0"/>
              <a:t>CURRENT ISSUES</a:t>
            </a:r>
          </a:p>
          <a:p>
            <a:r>
              <a:rPr lang="en-US" sz="1800" dirty="0" smtClean="0"/>
              <a:t>Budget  </a:t>
            </a:r>
          </a:p>
          <a:p>
            <a:r>
              <a:rPr lang="en-US" sz="1800" dirty="0" smtClean="0"/>
              <a:t>Lack of clarity on the bunker</a:t>
            </a:r>
          </a:p>
          <a:p>
            <a:r>
              <a:rPr lang="en-US" sz="1800" dirty="0" smtClean="0"/>
              <a:t>Detector solution</a:t>
            </a:r>
          </a:p>
          <a:p>
            <a:r>
              <a:rPr lang="en-US" sz="1800" dirty="0" smtClean="0"/>
              <a:t>Risk ownership of ESS supply</a:t>
            </a:r>
          </a:p>
          <a:p>
            <a:r>
              <a:rPr lang="en-US" sz="1800" dirty="0" smtClean="0"/>
              <a:t>Schedule</a:t>
            </a:r>
          </a:p>
          <a:p>
            <a:endParaRPr lang="en-US" sz="1800" dirty="0" smtClean="0"/>
          </a:p>
          <a:p>
            <a:endParaRPr lang="en-US" sz="2400" dirty="0"/>
          </a:p>
        </p:txBody>
      </p:sp>
      <p:sp>
        <p:nvSpPr>
          <p:cNvPr id="10" name="Content Placeholder 8"/>
          <p:cNvSpPr txBox="1">
            <a:spLocks/>
          </p:cNvSpPr>
          <p:nvPr/>
        </p:nvSpPr>
        <p:spPr>
          <a:xfrm>
            <a:off x="6012160" y="5877272"/>
            <a:ext cx="2880320" cy="576064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600" dirty="0" smtClean="0"/>
              <a:t>Scope-setting: Complete</a:t>
            </a:r>
          </a:p>
          <a:p>
            <a:pPr marL="0" indent="0">
              <a:buNone/>
            </a:pPr>
            <a:r>
              <a:rPr lang="en-US" sz="1600" dirty="0" smtClean="0"/>
              <a:t>Tollgate 2: Complete</a:t>
            </a:r>
          </a:p>
          <a:p>
            <a:endParaRPr lang="en-US" sz="16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3821769"/>
            <a:ext cx="3592942" cy="21275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890285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FREIA</a:t>
            </a:r>
            <a:br>
              <a:rPr lang="en-US" dirty="0" smtClean="0"/>
            </a:br>
            <a:r>
              <a:rPr lang="en-US" sz="2400" dirty="0" smtClean="0"/>
              <a:t>ISIS</a:t>
            </a:r>
            <a:endParaRPr lang="en-US" sz="2400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251520" y="1600200"/>
            <a:ext cx="4978896" cy="1036712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sz="2400" dirty="0" smtClean="0"/>
              <a:t>CORE TEAM</a:t>
            </a:r>
          </a:p>
          <a:p>
            <a:r>
              <a:rPr lang="en-US" sz="1900" dirty="0" smtClean="0"/>
              <a:t>Lead scientist </a:t>
            </a:r>
            <a:r>
              <a:rPr lang="en-US" sz="1300" dirty="0" smtClean="0"/>
              <a:t>Hana </a:t>
            </a:r>
            <a:r>
              <a:rPr lang="en-US" sz="1300" dirty="0" err="1" smtClean="0"/>
              <a:t>Wacklin</a:t>
            </a:r>
            <a:endParaRPr lang="en-US" sz="1300" dirty="0" smtClean="0"/>
          </a:p>
          <a:p>
            <a:r>
              <a:rPr lang="en-US" sz="1900" dirty="0" smtClean="0"/>
              <a:t>Lead engineer </a:t>
            </a:r>
            <a:r>
              <a:rPr lang="en-US" sz="1300" dirty="0" smtClean="0"/>
              <a:t>Jim Nightingale</a:t>
            </a:r>
          </a:p>
          <a:p>
            <a:r>
              <a:rPr lang="en-US" sz="1900" dirty="0" smtClean="0"/>
              <a:t>Integration Engineer </a:t>
            </a:r>
            <a:r>
              <a:rPr lang="en-US" sz="1300" dirty="0" smtClean="0"/>
              <a:t>Clara Lopez</a:t>
            </a:r>
            <a:endParaRPr lang="en-US" sz="1300" dirty="0"/>
          </a:p>
          <a:p>
            <a:endParaRPr lang="en-US" sz="2400" dirty="0"/>
          </a:p>
        </p:txBody>
      </p:sp>
      <p:sp>
        <p:nvSpPr>
          <p:cNvPr id="5" name="Content Placeholder 8"/>
          <p:cNvSpPr txBox="1">
            <a:spLocks/>
          </p:cNvSpPr>
          <p:nvPr/>
        </p:nvSpPr>
        <p:spPr>
          <a:xfrm>
            <a:off x="251520" y="2708920"/>
            <a:ext cx="5472608" cy="23762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0" dirty="0" smtClean="0"/>
              <a:t>PROGRESS SINCE LAST ICB </a:t>
            </a:r>
            <a:r>
              <a:rPr lang="en-US" sz="1400" dirty="0" smtClean="0"/>
              <a:t>(technical and project)</a:t>
            </a:r>
            <a:endParaRPr lang="en-US" sz="2400" dirty="0" smtClean="0"/>
          </a:p>
          <a:p>
            <a:r>
              <a:rPr lang="en-US" sz="1800" dirty="0" smtClean="0"/>
              <a:t> FREIA Technical Workshop (May 2016)</a:t>
            </a:r>
          </a:p>
          <a:p>
            <a:r>
              <a:rPr lang="en-US" sz="1800" dirty="0" smtClean="0"/>
              <a:t> FREIA STAP (June 2016)</a:t>
            </a:r>
          </a:p>
          <a:p>
            <a:r>
              <a:rPr lang="en-US" sz="1800" dirty="0"/>
              <a:t> </a:t>
            </a:r>
            <a:r>
              <a:rPr lang="en-US" sz="1800" dirty="0" smtClean="0"/>
              <a:t>Dedicated project team in place</a:t>
            </a:r>
          </a:p>
          <a:p>
            <a:r>
              <a:rPr lang="en-US" sz="1800" dirty="0"/>
              <a:t> </a:t>
            </a:r>
            <a:r>
              <a:rPr lang="en-US" sz="1800" dirty="0" smtClean="0"/>
              <a:t>Basic layout in progress</a:t>
            </a:r>
          </a:p>
          <a:p>
            <a:r>
              <a:rPr lang="en-US" sz="1800" dirty="0" smtClean="0"/>
              <a:t>Team preparing for scope setting meeting</a:t>
            </a:r>
          </a:p>
          <a:p>
            <a:endParaRPr lang="en-US" sz="2400" dirty="0"/>
          </a:p>
        </p:txBody>
      </p:sp>
      <p:sp>
        <p:nvSpPr>
          <p:cNvPr id="7" name="Content Placeholder 8"/>
          <p:cNvSpPr txBox="1">
            <a:spLocks/>
          </p:cNvSpPr>
          <p:nvPr/>
        </p:nvSpPr>
        <p:spPr>
          <a:xfrm>
            <a:off x="261864" y="5085184"/>
            <a:ext cx="5534272" cy="17281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0" dirty="0" smtClean="0"/>
              <a:t>CURRENT ISSUES</a:t>
            </a:r>
          </a:p>
          <a:p>
            <a:r>
              <a:rPr lang="en-US" sz="1800" dirty="0" smtClean="0"/>
              <a:t>  Lack of clarity on the bunker</a:t>
            </a:r>
          </a:p>
          <a:p>
            <a:r>
              <a:rPr lang="en-US" sz="1800" dirty="0" smtClean="0"/>
              <a:t>  Chopper development</a:t>
            </a:r>
          </a:p>
          <a:p>
            <a:r>
              <a:rPr lang="en-US" sz="1800" dirty="0"/>
              <a:t> </a:t>
            </a:r>
            <a:r>
              <a:rPr lang="en-US" sz="1800" dirty="0" smtClean="0"/>
              <a:t> Fast Shutters</a:t>
            </a:r>
          </a:p>
          <a:p>
            <a:endParaRPr lang="en-US" sz="2400" dirty="0"/>
          </a:p>
        </p:txBody>
      </p:sp>
      <p:sp>
        <p:nvSpPr>
          <p:cNvPr id="10" name="Content Placeholder 8"/>
          <p:cNvSpPr txBox="1">
            <a:spLocks/>
          </p:cNvSpPr>
          <p:nvPr/>
        </p:nvSpPr>
        <p:spPr>
          <a:xfrm>
            <a:off x="6012160" y="5877272"/>
            <a:ext cx="2880320" cy="576064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600" dirty="0" smtClean="0"/>
              <a:t>Scope-setting: 17/10/16</a:t>
            </a:r>
          </a:p>
          <a:p>
            <a:pPr marL="0" indent="0">
              <a:buNone/>
            </a:pPr>
            <a:r>
              <a:rPr lang="en-US" sz="1600" dirty="0" smtClean="0"/>
              <a:t>Tollgate 2: April 2017</a:t>
            </a:r>
          </a:p>
          <a:p>
            <a:endParaRPr lang="en-US" sz="16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4183"/>
          <a:stretch/>
        </p:blipFill>
        <p:spPr bwMode="auto">
          <a:xfrm>
            <a:off x="4572000" y="3143640"/>
            <a:ext cx="4499992" cy="23096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847013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SS Core Powerpoin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ESS Core Powerpoint" id="{F02C5803-D437-4A4B-B279-84472F47EB33}" vid="{77746F4A-52A9-724A-84EC-D1436FAAE3A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ESS Core Powerpoint.potx</Template>
  <TotalTime>8032</TotalTime>
  <Words>169</Words>
  <Application>Microsoft Office PowerPoint</Application>
  <PresentationFormat>On-screen Show (4:3)</PresentationFormat>
  <Paragraphs>44</Paragraphs>
  <Slides>3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ESS Core Powerpoint</vt:lpstr>
      <vt:lpstr>ISIS project update Loki and FREIA</vt:lpstr>
      <vt:lpstr>Loki ISIS</vt:lpstr>
      <vt:lpstr>FREIA ISIS</vt:lpstr>
    </vt:vector>
  </TitlesOfParts>
  <Company>ESS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Heléne Björkman</dc:creator>
  <cp:lastModifiedBy>Langridge, Sean (STFC,RAL,ISIS)</cp:lastModifiedBy>
  <cp:revision>47</cp:revision>
  <dcterms:created xsi:type="dcterms:W3CDTF">2013-10-29T16:05:10Z</dcterms:created>
  <dcterms:modified xsi:type="dcterms:W3CDTF">2016-06-22T06:42:23Z</dcterms:modified>
</cp:coreProperties>
</file>