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2.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media/image2.png" ContentType="image/png"/>
  <Override PartName="/ppt/media/image1.png" ContentType="image/pn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888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888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440" cy="1896840"/>
          </a:xfrm>
          <a:prstGeom prst="rect">
            <a:avLst/>
          </a:prstGeom>
        </p:spPr>
        <p:txBody>
          <a:bodyPr lIns="0" rIns="0" tIns="0" bIns="0"/>
          <a:p>
            <a:endParaRPr/>
          </a:p>
        </p:txBody>
      </p:sp>
      <p:sp>
        <p:nvSpPr>
          <p:cNvPr id="28" name="PlaceHolder 3"/>
          <p:cNvSpPr>
            <a:spLocks noGrp="1"/>
          </p:cNvSpPr>
          <p:nvPr>
            <p:ph type="body"/>
          </p:nvPr>
        </p:nvSpPr>
        <p:spPr>
          <a:xfrm>
            <a:off x="4673880" y="1604520"/>
            <a:ext cx="4015440" cy="1896840"/>
          </a:xfrm>
          <a:prstGeom prst="rect">
            <a:avLst/>
          </a:prstGeom>
        </p:spPr>
        <p:txBody>
          <a:bodyPr lIns="0" rIns="0" tIns="0" bIns="0"/>
          <a:p>
            <a:endParaRPr/>
          </a:p>
        </p:txBody>
      </p:sp>
      <p:sp>
        <p:nvSpPr>
          <p:cNvPr id="29" name="PlaceHolder 4"/>
          <p:cNvSpPr>
            <a:spLocks noGrp="1"/>
          </p:cNvSpPr>
          <p:nvPr>
            <p:ph type="body"/>
          </p:nvPr>
        </p:nvSpPr>
        <p:spPr>
          <a:xfrm>
            <a:off x="4673880" y="3682080"/>
            <a:ext cx="401544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44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8880" cy="3976920"/>
          </a:xfrm>
          <a:prstGeom prst="rect">
            <a:avLst/>
          </a:prstGeom>
        </p:spPr>
        <p:txBody>
          <a:bodyPr lIns="0" rIns="0" tIns="0" bIns="0"/>
          <a:p>
            <a:endParaRPr/>
          </a:p>
        </p:txBody>
      </p:sp>
      <p:sp>
        <p:nvSpPr>
          <p:cNvPr id="33" name="PlaceHolder 3"/>
          <p:cNvSpPr>
            <a:spLocks noGrp="1"/>
          </p:cNvSpPr>
          <p:nvPr>
            <p:ph type="body"/>
          </p:nvPr>
        </p:nvSpPr>
        <p:spPr>
          <a:xfrm>
            <a:off x="457200" y="1604520"/>
            <a:ext cx="8228880" cy="3976920"/>
          </a:xfrm>
          <a:prstGeom prst="rect">
            <a:avLst/>
          </a:prstGeom>
        </p:spPr>
        <p:txBody>
          <a:bodyPr lIns="0" rIns="0" tIns="0" bIns="0"/>
          <a:p>
            <a:endParaRPr/>
          </a:p>
        </p:txBody>
      </p:sp>
      <p:pic>
        <p:nvPicPr>
          <p:cNvPr id="34" name="" descr=""/>
          <p:cNvPicPr/>
          <p:nvPr/>
        </p:nvPicPr>
        <p:blipFill>
          <a:blip r:embed="rId2"/>
          <a:stretch>
            <a:fillRect/>
          </a:stretch>
        </p:blipFill>
        <p:spPr>
          <a:xfrm>
            <a:off x="2079360" y="1604160"/>
            <a:ext cx="4984200" cy="3976920"/>
          </a:xfrm>
          <a:prstGeom prst="rect">
            <a:avLst/>
          </a:prstGeom>
          <a:ln>
            <a:noFill/>
          </a:ln>
        </p:spPr>
      </p:pic>
      <p:pic>
        <p:nvPicPr>
          <p:cNvPr id="35" name="" descr=""/>
          <p:cNvPicPr/>
          <p:nvPr/>
        </p:nvPicPr>
        <p:blipFill>
          <a:blip r:embed="rId3"/>
          <a:stretch>
            <a:fillRect/>
          </a:stretch>
        </p:blipFill>
        <p:spPr>
          <a:xfrm>
            <a:off x="2079360" y="1604160"/>
            <a:ext cx="4984200" cy="397692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8880" cy="397728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8880" cy="397692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440" cy="3976920"/>
          </a:xfrm>
          <a:prstGeom prst="rect">
            <a:avLst/>
          </a:prstGeom>
        </p:spPr>
        <p:txBody>
          <a:bodyPr lIns="0" rIns="0" tIns="0" bIns="0"/>
          <a:p>
            <a:endParaRPr/>
          </a:p>
        </p:txBody>
      </p:sp>
      <p:sp>
        <p:nvSpPr>
          <p:cNvPr id="8" name="PlaceHolder 3"/>
          <p:cNvSpPr>
            <a:spLocks noGrp="1"/>
          </p:cNvSpPr>
          <p:nvPr>
            <p:ph type="body"/>
          </p:nvPr>
        </p:nvSpPr>
        <p:spPr>
          <a:xfrm>
            <a:off x="4673880" y="1604520"/>
            <a:ext cx="4015440" cy="397692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85800" y="2130480"/>
            <a:ext cx="7771320" cy="68133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44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440" cy="1896840"/>
          </a:xfrm>
          <a:prstGeom prst="rect">
            <a:avLst/>
          </a:prstGeom>
        </p:spPr>
        <p:txBody>
          <a:bodyPr lIns="0" rIns="0" tIns="0" bIns="0"/>
          <a:p>
            <a:endParaRPr/>
          </a:p>
        </p:txBody>
      </p:sp>
      <p:sp>
        <p:nvSpPr>
          <p:cNvPr id="14" name="PlaceHolder 4"/>
          <p:cNvSpPr>
            <a:spLocks noGrp="1"/>
          </p:cNvSpPr>
          <p:nvPr>
            <p:ph type="body"/>
          </p:nvPr>
        </p:nvSpPr>
        <p:spPr>
          <a:xfrm>
            <a:off x="4673880" y="1604520"/>
            <a:ext cx="4015440" cy="397692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440" cy="3976920"/>
          </a:xfrm>
          <a:prstGeom prst="rect">
            <a:avLst/>
          </a:prstGeom>
        </p:spPr>
        <p:txBody>
          <a:bodyPr lIns="0" rIns="0" tIns="0" bIns="0"/>
          <a:p>
            <a:endParaRPr/>
          </a:p>
        </p:txBody>
      </p:sp>
      <p:sp>
        <p:nvSpPr>
          <p:cNvPr id="17" name="PlaceHolder 3"/>
          <p:cNvSpPr>
            <a:spLocks noGrp="1"/>
          </p:cNvSpPr>
          <p:nvPr>
            <p:ph type="body"/>
          </p:nvPr>
        </p:nvSpPr>
        <p:spPr>
          <a:xfrm>
            <a:off x="4673880" y="1604520"/>
            <a:ext cx="4015440" cy="1896840"/>
          </a:xfrm>
          <a:prstGeom prst="rect">
            <a:avLst/>
          </a:prstGeom>
        </p:spPr>
        <p:txBody>
          <a:bodyPr lIns="0" rIns="0" tIns="0" bIns="0"/>
          <a:p>
            <a:endParaRPr/>
          </a:p>
        </p:txBody>
      </p:sp>
      <p:sp>
        <p:nvSpPr>
          <p:cNvPr id="18" name="PlaceHolder 4"/>
          <p:cNvSpPr>
            <a:spLocks noGrp="1"/>
          </p:cNvSpPr>
          <p:nvPr>
            <p:ph type="body"/>
          </p:nvPr>
        </p:nvSpPr>
        <p:spPr>
          <a:xfrm>
            <a:off x="4673880" y="3682080"/>
            <a:ext cx="401544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2130480"/>
            <a:ext cx="7771320" cy="146988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440" cy="1896840"/>
          </a:xfrm>
          <a:prstGeom prst="rect">
            <a:avLst/>
          </a:prstGeom>
        </p:spPr>
        <p:txBody>
          <a:bodyPr lIns="0" rIns="0" tIns="0" bIns="0"/>
          <a:p>
            <a:endParaRPr/>
          </a:p>
        </p:txBody>
      </p:sp>
      <p:sp>
        <p:nvSpPr>
          <p:cNvPr id="21" name="PlaceHolder 3"/>
          <p:cNvSpPr>
            <a:spLocks noGrp="1"/>
          </p:cNvSpPr>
          <p:nvPr>
            <p:ph type="body"/>
          </p:nvPr>
        </p:nvSpPr>
        <p:spPr>
          <a:xfrm>
            <a:off x="4673880" y="1604520"/>
            <a:ext cx="401544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888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1320" cy="1469520"/>
          </a:xfrm>
          <a:prstGeom prst="rect">
            <a:avLst/>
          </a:prstGeom>
        </p:spPr>
        <p:txBody>
          <a:bodyPr lIns="0" rIns="0" tIns="0" bIns="0" anchor="ctr"/>
          <a:p>
            <a:r>
              <a:rPr lang="es-ES">
                <a:latin typeface="Arial"/>
              </a:rPr>
              <a:t>Click to edit the title text format</a:t>
            </a:r>
            <a:endParaRPr/>
          </a:p>
        </p:txBody>
      </p:sp>
      <p:sp>
        <p:nvSpPr>
          <p:cNvPr id="1" name="PlaceHolder 2"/>
          <p:cNvSpPr>
            <a:spLocks noGrp="1"/>
          </p:cNvSpPr>
          <p:nvPr>
            <p:ph type="body"/>
          </p:nvPr>
        </p:nvSpPr>
        <p:spPr>
          <a:xfrm>
            <a:off x="457200" y="1604520"/>
            <a:ext cx="8228880" cy="3976920"/>
          </a:xfrm>
          <a:prstGeom prst="rect">
            <a:avLst/>
          </a:prstGeom>
        </p:spPr>
        <p:txBody>
          <a:bodyPr lIns="0" rIns="0" tIns="0" bIns="0"/>
          <a:p>
            <a:pPr>
              <a:buSzPct val="45000"/>
              <a:buFont typeface="StarSymbol"/>
              <a:buChar char=""/>
            </a:pPr>
            <a:r>
              <a:rPr lang="es-ES">
                <a:latin typeface="Arial"/>
              </a:rPr>
              <a:t>Click to edit the outline text format</a:t>
            </a:r>
            <a:endParaRPr/>
          </a:p>
          <a:p>
            <a:pPr lvl="1">
              <a:buSzPct val="75000"/>
              <a:buFont typeface="StarSymbol"/>
              <a:buChar char=""/>
            </a:pPr>
            <a:r>
              <a:rPr lang="es-ES">
                <a:latin typeface="Arial"/>
              </a:rPr>
              <a:t>Second Outline Level</a:t>
            </a:r>
            <a:endParaRPr/>
          </a:p>
          <a:p>
            <a:pPr lvl="2">
              <a:buSzPct val="45000"/>
              <a:buFont typeface="StarSymbol"/>
              <a:buChar char=""/>
            </a:pPr>
            <a:r>
              <a:rPr lang="es-ES">
                <a:latin typeface="Arial"/>
              </a:rPr>
              <a:t>Third Outline Level</a:t>
            </a:r>
            <a:endParaRPr/>
          </a:p>
          <a:p>
            <a:pPr lvl="3">
              <a:buSzPct val="75000"/>
              <a:buFont typeface="StarSymbol"/>
              <a:buChar char=""/>
            </a:pPr>
            <a:r>
              <a:rPr lang="es-ES">
                <a:latin typeface="Arial"/>
              </a:rPr>
              <a:t>Fourth Outline Level</a:t>
            </a:r>
            <a:endParaRPr/>
          </a:p>
          <a:p>
            <a:pPr lvl="4">
              <a:buSzPct val="45000"/>
              <a:buFont typeface="StarSymbol"/>
              <a:buChar char=""/>
            </a:pPr>
            <a:r>
              <a:rPr lang="es-ES">
                <a:latin typeface="Arial"/>
              </a:rPr>
              <a:t>Fifth Outline Level</a:t>
            </a:r>
            <a:endParaRPr/>
          </a:p>
          <a:p>
            <a:pPr lvl="5">
              <a:buSzPct val="45000"/>
              <a:buFont typeface="StarSymbol"/>
              <a:buChar char=""/>
            </a:pPr>
            <a:r>
              <a:rPr lang="es-ES">
                <a:latin typeface="Arial"/>
              </a:rPr>
              <a:t>Sixth Outline Level</a:t>
            </a:r>
            <a:endParaRPr/>
          </a:p>
          <a:p>
            <a:pPr lvl="6">
              <a:buSzPct val="45000"/>
              <a:buFont typeface="StarSymbol"/>
              <a:buChar char=""/>
            </a:pPr>
            <a:r>
              <a:rPr lang="es-ES">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 name="CustomShape 1"/>
          <p:cNvSpPr/>
          <p:nvPr/>
        </p:nvSpPr>
        <p:spPr>
          <a:xfrm>
            <a:off x="1403640" y="188640"/>
            <a:ext cx="6479640" cy="676800"/>
          </a:xfrm>
          <a:prstGeom prst="rect">
            <a:avLst/>
          </a:prstGeom>
          <a:noFill/>
          <a:ln>
            <a:noFill/>
          </a:ln>
        </p:spPr>
        <p:txBody>
          <a:bodyPr lIns="90000" rIns="90000" tIns="45000" bIns="45000" anchor="ctr"/>
          <a:p>
            <a:pPr algn="ctr">
              <a:lnSpc>
                <a:spcPct val="100000"/>
              </a:lnSpc>
            </a:pPr>
            <a:r>
              <a:rPr lang="es-ES" sz="3200">
                <a:solidFill>
                  <a:srgbClr val="000000"/>
                </a:solidFill>
                <a:latin typeface="Calibri"/>
              </a:rPr>
              <a:t> </a:t>
            </a:r>
            <a:r>
              <a:rPr lang="es-ES" sz="2600">
                <a:solidFill>
                  <a:srgbClr val="000000"/>
                </a:solidFill>
                <a:latin typeface="Calibri"/>
              </a:rPr>
              <a:t>MIRACLES recent studies.6/2016 </a:t>
            </a:r>
            <a:endParaRPr/>
          </a:p>
        </p:txBody>
      </p:sp>
      <p:sp>
        <p:nvSpPr>
          <p:cNvPr id="37" name="CustomShape 2"/>
          <p:cNvSpPr/>
          <p:nvPr/>
        </p:nvSpPr>
        <p:spPr>
          <a:xfrm>
            <a:off x="251640" y="908640"/>
            <a:ext cx="8280000" cy="5399640"/>
          </a:xfrm>
          <a:prstGeom prst="rect">
            <a:avLst/>
          </a:prstGeom>
          <a:noFill/>
          <a:ln>
            <a:noFill/>
          </a:ln>
        </p:spPr>
        <p:txBody>
          <a:bodyPr lIns="90000" rIns="90000" tIns="45000" bIns="45000"/>
          <a:p>
            <a:pPr>
              <a:lnSpc>
                <a:spcPct val="100000"/>
              </a:lnSpc>
              <a:buFont typeface="Arial"/>
              <a:buChar char="•"/>
            </a:pPr>
            <a:r>
              <a:rPr lang="es-ES" sz="1600">
                <a:solidFill>
                  <a:srgbClr val="000000"/>
                </a:solidFill>
                <a:latin typeface="Calibri"/>
              </a:rPr>
              <a:t>Adapt the chopper cascade to the new geometrical constraints. The position of the 7 choppers changes, and also their slit opening. In the case of the last chopper, two alternative positions are studied, and also the possibility of changing the last single disc by a counter rotating pair.</a:t>
            </a:r>
            <a:endParaRPr/>
          </a:p>
          <a:p>
            <a:pPr>
              <a:lnSpc>
                <a:spcPct val="100000"/>
              </a:lnSpc>
              <a:buFont typeface="Arial"/>
              <a:buChar char="•"/>
            </a:pPr>
            <a:r>
              <a:rPr lang="es-ES" sz="1600">
                <a:solidFill>
                  <a:srgbClr val="000000"/>
                </a:solidFill>
                <a:latin typeface="Calibri"/>
              </a:rPr>
              <a:t>   </a:t>
            </a:r>
            <a:endParaRPr/>
          </a:p>
          <a:p>
            <a:pPr>
              <a:lnSpc>
                <a:spcPct val="100000"/>
              </a:lnSpc>
              <a:buFont typeface="Arial"/>
              <a:buChar char="•"/>
            </a:pPr>
            <a:r>
              <a:rPr lang="es-ES" sz="1600">
                <a:solidFill>
                  <a:srgbClr val="000000"/>
                </a:solidFill>
                <a:latin typeface="Calibri"/>
              </a:rPr>
              <a:t>Review of the dynamic range and filling ratio of the instrument. </a:t>
            </a:r>
            <a:endParaRPr/>
          </a:p>
          <a:p>
            <a:pPr>
              <a:lnSpc>
                <a:spcPct val="100000"/>
              </a:lnSpc>
              <a:buFont typeface="Arial"/>
              <a:buChar char="•"/>
            </a:pPr>
            <a:endParaRPr/>
          </a:p>
          <a:p>
            <a:pPr>
              <a:lnSpc>
                <a:spcPct val="100000"/>
              </a:lnSpc>
              <a:buFont typeface="Arial"/>
              <a:buChar char="•"/>
            </a:pPr>
            <a:r>
              <a:rPr lang="es-ES" sz="1600">
                <a:solidFill>
                  <a:srgbClr val="000000"/>
                </a:solidFill>
                <a:latin typeface="Calibri"/>
              </a:rPr>
              <a:t>Impact of the instrument orientation on the transport along the primary spectrometer. Engineering restrictions have not been considered yet. </a:t>
            </a:r>
            <a:endParaRPr/>
          </a:p>
          <a:p>
            <a:pPr>
              <a:lnSpc>
                <a:spcPct val="100000"/>
              </a:lnSpc>
              <a:buFont typeface="Arial"/>
              <a:buChar char="•"/>
            </a:pPr>
            <a:endParaRPr/>
          </a:p>
          <a:p>
            <a:pPr>
              <a:lnSpc>
                <a:spcPct val="100000"/>
              </a:lnSpc>
              <a:buFont typeface="Arial"/>
              <a:buChar char="•"/>
            </a:pPr>
            <a:r>
              <a:rPr lang="es-ES" sz="1600">
                <a:solidFill>
                  <a:srgbClr val="000000"/>
                </a:solidFill>
                <a:latin typeface="Calibri"/>
              </a:rPr>
              <a:t>Preliminary reoptimization of the guide size maintaining the length and m distribution of the guide sections, in order to maximize the brilliance transfer with the 3 cm height butterfly moderator. Comparison between this result and the study carried out by Mads Bertelsen using GuideBot (m=4 and elliptic guide).</a:t>
            </a:r>
            <a:endParaRPr/>
          </a:p>
          <a:p>
            <a:pPr>
              <a:lnSpc>
                <a:spcPct val="100000"/>
              </a:lnSpc>
              <a:buFont typeface="Arial"/>
              <a:buChar char="•"/>
            </a:pPr>
            <a:endParaRPr/>
          </a:p>
          <a:p>
            <a:pPr>
              <a:lnSpc>
                <a:spcPct val="100000"/>
              </a:lnSpc>
              <a:buFont typeface="Arial"/>
              <a:buChar char="•"/>
            </a:pPr>
            <a:r>
              <a:rPr lang="es-ES" sz="1600">
                <a:solidFill>
                  <a:srgbClr val="000000"/>
                </a:solidFill>
                <a:latin typeface="Calibri"/>
              </a:rPr>
              <a:t>Impact of the moderator and guide size on the angular homogeneity of the beam at sample. Impact of the unhomogeneity on scientific applications. Decision about the feasibility of using Si333, and about our minimum wavelength of interest. In principle it changes to 1.5 Å.</a:t>
            </a:r>
            <a:endParaRPr/>
          </a:p>
          <a:p>
            <a:pPr>
              <a:lnSpc>
                <a:spcPct val="100000"/>
              </a:lnSpc>
              <a:buFont typeface="Arial"/>
              <a:buChar char="•"/>
            </a:pPr>
            <a:endParaRPr/>
          </a:p>
          <a:p>
            <a:pPr>
              <a:lnSpc>
                <a:spcPct val="100000"/>
              </a:lnSpc>
              <a:buFont typeface="Arial"/>
              <a:buChar char="•"/>
            </a:pPr>
            <a:r>
              <a:rPr lang="es-ES" sz="1600">
                <a:solidFill>
                  <a:srgbClr val="000000"/>
                </a:solidFill>
                <a:latin typeface="Calibri"/>
              </a:rPr>
              <a:t>Review of the curvature: changing from two curved guide sections to one, and also consider our new minimum wavelength of interest.   </a:t>
            </a:r>
            <a:endParaRPr/>
          </a:p>
          <a:p>
            <a:pPr>
              <a:lnSpc>
                <a:spcPct val="100000"/>
              </a:lnSpc>
            </a:pPr>
            <a:endParaRPr/>
          </a:p>
          <a:p>
            <a:pPr>
              <a:lnSpc>
                <a:spcPct val="100000"/>
              </a:lnSpc>
            </a:pPr>
            <a:endParaRPr/>
          </a:p>
          <a:p>
            <a:pPr>
              <a:lnSpc>
                <a:spcPct val="100000"/>
              </a:lnSpc>
            </a:pPr>
            <a:endParaRPr/>
          </a:p>
          <a:p>
            <a:pPr>
              <a:lnSpc>
                <a:spcPct val="100000"/>
              </a:lnSpc>
            </a:pP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