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8"/>
  </p:notesMasterIdLst>
  <p:sldIdLst>
    <p:sldId id="272" r:id="rId2"/>
    <p:sldId id="283" r:id="rId3"/>
    <p:sldId id="300" r:id="rId4"/>
    <p:sldId id="310" r:id="rId5"/>
    <p:sldId id="311" r:id="rId6"/>
    <p:sldId id="312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5" autoAdjust="0"/>
    <p:restoredTop sz="94676" autoAdjust="0"/>
  </p:normalViewPr>
  <p:slideViewPr>
    <p:cSldViewPr>
      <p:cViewPr varScale="1">
        <p:scale>
          <a:sx n="150" d="100"/>
          <a:sy n="150" d="100"/>
        </p:scale>
        <p:origin x="-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25/05/16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Four</a:t>
            </a:r>
            <a:r>
              <a:rPr lang="sv-SE" sz="1200" dirty="0" smtClean="0"/>
              <a:t> </a:t>
            </a:r>
            <a:r>
              <a:rPr lang="sv-SE" sz="1200" dirty="0" err="1" smtClean="0"/>
              <a:t>optional</a:t>
            </a:r>
            <a:r>
              <a:rPr lang="sv-SE" sz="1200" dirty="0" smtClean="0"/>
              <a:t> </a:t>
            </a:r>
            <a:r>
              <a:rPr lang="sv-SE" sz="1200" dirty="0" err="1" smtClean="0"/>
              <a:t>cooling</a:t>
            </a:r>
            <a:r>
              <a:rPr lang="sv-SE" sz="1200" dirty="0" smtClean="0"/>
              <a:t> </a:t>
            </a:r>
            <a:r>
              <a:rPr lang="sv-SE" sz="1200" dirty="0" err="1" smtClean="0"/>
              <a:t>circuit</a:t>
            </a:r>
            <a:r>
              <a:rPr lang="sv-SE" sz="1200" dirty="0" smtClean="0"/>
              <a:t> </a:t>
            </a:r>
            <a:r>
              <a:rPr lang="sv-SE" sz="1200" dirty="0" err="1" smtClean="0"/>
              <a:t>pressures</a:t>
            </a:r>
            <a:r>
              <a:rPr lang="sv-SE" sz="1200" dirty="0" smtClean="0"/>
              <a:t> has </a:t>
            </a:r>
            <a:r>
              <a:rPr lang="sv-SE" sz="1200" dirty="0" err="1" smtClean="0"/>
              <a:t>been</a:t>
            </a:r>
            <a:r>
              <a:rPr lang="sv-SE" sz="1200" dirty="0" smtClean="0"/>
              <a:t> </a:t>
            </a:r>
            <a:r>
              <a:rPr lang="sv-SE" sz="1200" dirty="0" err="1" smtClean="0"/>
              <a:t>considered</a:t>
            </a:r>
            <a:r>
              <a:rPr lang="sv-SE" sz="1200" dirty="0" smtClean="0"/>
              <a:t>; 3.6 bar, 7.0 bar, 10 bar and 13 bar. 10 bar </a:t>
            </a:r>
            <a:r>
              <a:rPr lang="sv-SE" sz="1200" dirty="0" err="1" smtClean="0"/>
              <a:t>was</a:t>
            </a:r>
            <a:r>
              <a:rPr lang="sv-SE" sz="1200" dirty="0" smtClean="0"/>
              <a:t> </a:t>
            </a:r>
            <a:r>
              <a:rPr lang="sv-SE" sz="1200" dirty="0" err="1" smtClean="0"/>
              <a:t>found</a:t>
            </a:r>
            <a:r>
              <a:rPr lang="sv-SE" sz="1200" dirty="0" smtClean="0"/>
              <a:t> the optimal </a:t>
            </a:r>
            <a:r>
              <a:rPr lang="sv-SE" sz="1200" dirty="0" err="1" smtClean="0"/>
              <a:t>based</a:t>
            </a:r>
            <a:r>
              <a:rPr lang="sv-SE" sz="1200" dirty="0" smtClean="0"/>
              <a:t> on </a:t>
            </a:r>
            <a:r>
              <a:rPr lang="sv-SE" sz="1200" dirty="0" err="1" smtClean="0"/>
              <a:t>equipment</a:t>
            </a:r>
            <a:r>
              <a:rPr lang="sv-SE" sz="1200" dirty="0" smtClean="0"/>
              <a:t> </a:t>
            </a:r>
            <a:r>
              <a:rPr lang="sv-SE" sz="1200" dirty="0" err="1" smtClean="0"/>
              <a:t>size</a:t>
            </a:r>
            <a:r>
              <a:rPr lang="sv-SE" sz="1200" dirty="0" smtClean="0"/>
              <a:t>, </a:t>
            </a:r>
            <a:r>
              <a:rPr lang="sv-SE" sz="1200" dirty="0" err="1" smtClean="0"/>
              <a:t>available</a:t>
            </a:r>
            <a:r>
              <a:rPr lang="sv-SE" sz="1200" dirty="0" smtClean="0"/>
              <a:t> </a:t>
            </a:r>
            <a:r>
              <a:rPr lang="sv-SE" sz="1200" dirty="0" err="1" smtClean="0"/>
              <a:t>suppliers</a:t>
            </a:r>
            <a:r>
              <a:rPr lang="sv-SE" sz="1200" dirty="0" smtClean="0"/>
              <a:t> for </a:t>
            </a:r>
            <a:r>
              <a:rPr lang="sv-SE" sz="1200" dirty="0" err="1" smtClean="0"/>
              <a:t>circulator</a:t>
            </a:r>
            <a:r>
              <a:rPr lang="sv-SE" sz="1200" dirty="0" smtClean="0"/>
              <a:t> </a:t>
            </a:r>
            <a:r>
              <a:rPr lang="sv-SE" sz="1200" dirty="0" err="1" smtClean="0"/>
              <a:t>units</a:t>
            </a:r>
            <a:r>
              <a:rPr lang="sv-SE" sz="1200" dirty="0" smtClean="0"/>
              <a:t>, general </a:t>
            </a:r>
            <a:r>
              <a:rPr lang="sv-SE" sz="1200" dirty="0" err="1" smtClean="0"/>
              <a:t>performance</a:t>
            </a:r>
            <a:r>
              <a:rPr lang="sv-SE" sz="1200" dirty="0" smtClean="0"/>
              <a:t> and </a:t>
            </a:r>
            <a:r>
              <a:rPr lang="sv-SE" sz="1200" dirty="0" err="1" smtClean="0"/>
              <a:t>pressure</a:t>
            </a:r>
            <a:r>
              <a:rPr lang="sv-SE" sz="1200" dirty="0" smtClean="0"/>
              <a:t> </a:t>
            </a:r>
            <a:r>
              <a:rPr lang="sv-SE" sz="1200" dirty="0" err="1" smtClean="0"/>
              <a:t>classification</a:t>
            </a:r>
            <a:r>
              <a:rPr lang="sv-SE" sz="1200" dirty="0" smtClean="0"/>
              <a:t> </a:t>
            </a:r>
            <a:r>
              <a:rPr lang="sv-SE" sz="1200" dirty="0" err="1" smtClean="0"/>
              <a:t>considerations</a:t>
            </a:r>
            <a:r>
              <a:rPr lang="sv-SE" sz="12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4130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1200" dirty="0" err="1" smtClean="0"/>
              <a:t>Four</a:t>
            </a:r>
            <a:r>
              <a:rPr lang="sv-SE" sz="1200" dirty="0" smtClean="0"/>
              <a:t> </a:t>
            </a:r>
            <a:r>
              <a:rPr lang="sv-SE" sz="1200" dirty="0" err="1" smtClean="0"/>
              <a:t>optional</a:t>
            </a:r>
            <a:r>
              <a:rPr lang="sv-SE" sz="1200" dirty="0" smtClean="0"/>
              <a:t> </a:t>
            </a:r>
            <a:r>
              <a:rPr lang="sv-SE" sz="1200" dirty="0" err="1" smtClean="0"/>
              <a:t>cooling</a:t>
            </a:r>
            <a:r>
              <a:rPr lang="sv-SE" sz="1200" dirty="0" smtClean="0"/>
              <a:t> </a:t>
            </a:r>
            <a:r>
              <a:rPr lang="sv-SE" sz="1200" dirty="0" err="1" smtClean="0"/>
              <a:t>circuit</a:t>
            </a:r>
            <a:r>
              <a:rPr lang="sv-SE" sz="1200" dirty="0" smtClean="0"/>
              <a:t> </a:t>
            </a:r>
            <a:r>
              <a:rPr lang="sv-SE" sz="1200" dirty="0" err="1" smtClean="0"/>
              <a:t>pressures</a:t>
            </a:r>
            <a:r>
              <a:rPr lang="sv-SE" sz="1200" dirty="0" smtClean="0"/>
              <a:t> has </a:t>
            </a:r>
            <a:r>
              <a:rPr lang="sv-SE" sz="1200" dirty="0" err="1" smtClean="0"/>
              <a:t>been</a:t>
            </a:r>
            <a:r>
              <a:rPr lang="sv-SE" sz="1200" dirty="0" smtClean="0"/>
              <a:t> </a:t>
            </a:r>
            <a:r>
              <a:rPr lang="sv-SE" sz="1200" dirty="0" err="1" smtClean="0"/>
              <a:t>considered</a:t>
            </a:r>
            <a:r>
              <a:rPr lang="sv-SE" sz="1200" dirty="0" smtClean="0"/>
              <a:t>; 3.6 bar, 7.0 bar, 10 bar and 13 bar. 10 bar </a:t>
            </a:r>
            <a:r>
              <a:rPr lang="sv-SE" sz="1200" dirty="0" err="1" smtClean="0"/>
              <a:t>was</a:t>
            </a:r>
            <a:r>
              <a:rPr lang="sv-SE" sz="1200" dirty="0" smtClean="0"/>
              <a:t> </a:t>
            </a:r>
            <a:r>
              <a:rPr lang="sv-SE" sz="1200" dirty="0" err="1" smtClean="0"/>
              <a:t>found</a:t>
            </a:r>
            <a:r>
              <a:rPr lang="sv-SE" sz="1200" dirty="0" smtClean="0"/>
              <a:t> the optimal </a:t>
            </a:r>
            <a:r>
              <a:rPr lang="sv-SE" sz="1200" dirty="0" err="1" smtClean="0"/>
              <a:t>based</a:t>
            </a:r>
            <a:r>
              <a:rPr lang="sv-SE" sz="1200" dirty="0" smtClean="0"/>
              <a:t> on </a:t>
            </a:r>
            <a:r>
              <a:rPr lang="sv-SE" sz="1200" dirty="0" err="1" smtClean="0"/>
              <a:t>equipment</a:t>
            </a:r>
            <a:r>
              <a:rPr lang="sv-SE" sz="1200" dirty="0" smtClean="0"/>
              <a:t> </a:t>
            </a:r>
            <a:r>
              <a:rPr lang="sv-SE" sz="1200" dirty="0" err="1" smtClean="0"/>
              <a:t>size</a:t>
            </a:r>
            <a:r>
              <a:rPr lang="sv-SE" sz="1200" dirty="0" smtClean="0"/>
              <a:t>, </a:t>
            </a:r>
            <a:r>
              <a:rPr lang="sv-SE" sz="1200" dirty="0" err="1" smtClean="0"/>
              <a:t>available</a:t>
            </a:r>
            <a:r>
              <a:rPr lang="sv-SE" sz="1200" dirty="0" smtClean="0"/>
              <a:t> </a:t>
            </a:r>
            <a:r>
              <a:rPr lang="sv-SE" sz="1200" dirty="0" err="1" smtClean="0"/>
              <a:t>suppliers</a:t>
            </a:r>
            <a:r>
              <a:rPr lang="sv-SE" sz="1200" dirty="0" smtClean="0"/>
              <a:t> for </a:t>
            </a:r>
            <a:r>
              <a:rPr lang="sv-SE" sz="1200" dirty="0" err="1" smtClean="0"/>
              <a:t>circulator</a:t>
            </a:r>
            <a:r>
              <a:rPr lang="sv-SE" sz="1200" dirty="0" smtClean="0"/>
              <a:t> </a:t>
            </a:r>
            <a:r>
              <a:rPr lang="sv-SE" sz="1200" dirty="0" err="1" smtClean="0"/>
              <a:t>units</a:t>
            </a:r>
            <a:r>
              <a:rPr lang="sv-SE" sz="1200" dirty="0" smtClean="0"/>
              <a:t>, general </a:t>
            </a:r>
            <a:r>
              <a:rPr lang="sv-SE" sz="1200" dirty="0" err="1" smtClean="0"/>
              <a:t>performance</a:t>
            </a:r>
            <a:r>
              <a:rPr lang="sv-SE" sz="1200" dirty="0" smtClean="0"/>
              <a:t> and </a:t>
            </a:r>
            <a:r>
              <a:rPr lang="sv-SE" sz="1200" dirty="0" err="1" smtClean="0"/>
              <a:t>pressure</a:t>
            </a:r>
            <a:r>
              <a:rPr lang="sv-SE" sz="1200" dirty="0" smtClean="0"/>
              <a:t> </a:t>
            </a:r>
            <a:r>
              <a:rPr lang="sv-SE" sz="1200" dirty="0" err="1" smtClean="0"/>
              <a:t>classification</a:t>
            </a:r>
            <a:r>
              <a:rPr lang="sv-SE" sz="1200" dirty="0" smtClean="0"/>
              <a:t> </a:t>
            </a:r>
            <a:r>
              <a:rPr lang="sv-SE" sz="1200" dirty="0" err="1" smtClean="0"/>
              <a:t>considerations</a:t>
            </a:r>
            <a:r>
              <a:rPr lang="sv-SE" sz="120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999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25/05/16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25/05/16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25/05/16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25/05/16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25/05/16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TARGET HELIUM COOLING CIRCULATOR</a:t>
            </a:r>
            <a:br>
              <a:rPr lang="en-GB" dirty="0" smtClean="0"/>
            </a:br>
            <a:r>
              <a:rPr lang="en-GB" dirty="0" smtClean="0"/>
              <a:t>REQUIREMENTS &amp; RATIONALE</a:t>
            </a:r>
            <a:endParaRPr lang="en-GB" dirty="0"/>
          </a:p>
        </p:txBody>
      </p:sp>
      <p:sp>
        <p:nvSpPr>
          <p:cNvPr id="5" name="textruta 3"/>
          <p:cNvSpPr txBox="1"/>
          <p:nvPr/>
        </p:nvSpPr>
        <p:spPr>
          <a:xfrm>
            <a:off x="0" y="4771581"/>
            <a:ext cx="9144000" cy="128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Jens Harborn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Work unit leader Target cooling</a:t>
            </a:r>
            <a:endParaRPr lang="en-GB" sz="2000" dirty="0">
              <a:solidFill>
                <a:schemeClr val="bg1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 smtClean="0">
              <a:solidFill>
                <a:srgbClr val="FFFFFF"/>
              </a:solidFill>
            </a:endParaRPr>
          </a:p>
          <a:p>
            <a:pPr algn="ctr"/>
            <a:r>
              <a:rPr lang="en-GB" sz="1600" dirty="0" smtClean="0">
                <a:solidFill>
                  <a:srgbClr val="FFFFFF"/>
                </a:solidFill>
              </a:rPr>
              <a:t>May 2016</a:t>
            </a:r>
          </a:p>
        </p:txBody>
      </p:sp>
    </p:spTree>
    <p:extLst>
      <p:ext uri="{BB962C8B-B14F-4D97-AF65-F5344CB8AC3E}">
        <p14:creationId xmlns:p14="http://schemas.microsoft.com/office/powerpoint/2010/main" val="2541357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Basic process configuration and parameters</a:t>
            </a:r>
            <a:endParaRPr lang="en-US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Requirements &amp; rationale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6134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</a:t>
            </a:r>
            <a:r>
              <a:rPr lang="en-US" dirty="0"/>
              <a:t>Basic process configuration and </a:t>
            </a:r>
            <a:r>
              <a:rPr lang="en-US" dirty="0" smtClean="0"/>
              <a:t>parameters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Circulator / compressor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/>
          </a:p>
        </p:txBody>
      </p:sp>
      <p:sp>
        <p:nvSpPr>
          <p:cNvPr id="8" name="Content Placeholder 5"/>
          <p:cNvSpPr>
            <a:spLocks noGrp="1"/>
          </p:cNvSpPr>
          <p:nvPr>
            <p:ph sz="half" idx="1"/>
          </p:nvPr>
        </p:nvSpPr>
        <p:spPr>
          <a:xfrm>
            <a:off x="457200" y="3068961"/>
            <a:ext cx="8219256" cy="3384376"/>
          </a:xfrm>
        </p:spPr>
        <p:txBody>
          <a:bodyPr>
            <a:normAutofit fontScale="92500" lnSpcReduction="20000"/>
          </a:bodyPr>
          <a:lstStyle/>
          <a:p>
            <a:pPr marL="0" lvl="2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Process parameters for the circulator</a:t>
            </a:r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GB" sz="1700" dirty="0" smtClean="0">
                <a:solidFill>
                  <a:schemeClr val="tx1"/>
                </a:solidFill>
              </a:rPr>
              <a:t>Normal operational pressure in the system 10-11 bar(a), i.e. inlet pressure to target rotational seal  </a:t>
            </a:r>
          </a:p>
          <a:p>
            <a:r>
              <a:rPr lang="en-GB" sz="1700" dirty="0" smtClean="0">
                <a:solidFill>
                  <a:schemeClr val="tx1"/>
                </a:solidFill>
              </a:rPr>
              <a:t>Normal flow range 1.2 – 3.0 kg/s, equals 1.0 – 2.4 m3/s</a:t>
            </a:r>
            <a:endParaRPr lang="en-GB" sz="1700" dirty="0">
              <a:solidFill>
                <a:schemeClr val="tx1"/>
              </a:solidFill>
            </a:endParaRPr>
          </a:p>
          <a:p>
            <a:r>
              <a:rPr lang="en-GB" sz="1700" dirty="0" smtClean="0">
                <a:solidFill>
                  <a:schemeClr val="tx1"/>
                </a:solidFill>
              </a:rPr>
              <a:t>Pressure rise of minimum 1.6 bar, e.g. from 8.4 to 10 bar(a) at mass flow 3.0 kg/s and normal operational temperature</a:t>
            </a:r>
          </a:p>
          <a:p>
            <a:pPr marL="742950" lvl="2" indent="-342900"/>
            <a:r>
              <a:rPr lang="en-GB" sz="1300" dirty="0" smtClean="0">
                <a:solidFill>
                  <a:schemeClr val="tx1"/>
                </a:solidFill>
              </a:rPr>
              <a:t>Pressure drops for the loop is </a:t>
            </a:r>
            <a:r>
              <a:rPr lang="en-GB" sz="1300" dirty="0">
                <a:solidFill>
                  <a:schemeClr val="tx1"/>
                </a:solidFill>
              </a:rPr>
              <a:t>calculated using </a:t>
            </a:r>
            <a:r>
              <a:rPr lang="en-GB" sz="1300" dirty="0" smtClean="0">
                <a:solidFill>
                  <a:schemeClr val="tx1"/>
                </a:solidFill>
              </a:rPr>
              <a:t>“</a:t>
            </a:r>
            <a:r>
              <a:rPr lang="en-GB" sz="1300" dirty="0" err="1" smtClean="0">
                <a:solidFill>
                  <a:schemeClr val="tx1"/>
                </a:solidFill>
              </a:rPr>
              <a:t>FluidFlow</a:t>
            </a:r>
            <a:r>
              <a:rPr lang="en-GB" sz="1300" dirty="0" smtClean="0">
                <a:solidFill>
                  <a:schemeClr val="tx1"/>
                </a:solidFill>
              </a:rPr>
              <a:t> </a:t>
            </a:r>
            <a:r>
              <a:rPr lang="en-GB" sz="1300" dirty="0">
                <a:solidFill>
                  <a:schemeClr val="tx1"/>
                </a:solidFill>
              </a:rPr>
              <a:t>3.3 </a:t>
            </a:r>
            <a:r>
              <a:rPr lang="en-GB" sz="1300" dirty="0" smtClean="0">
                <a:solidFill>
                  <a:schemeClr val="tx1"/>
                </a:solidFill>
              </a:rPr>
              <a:t>simulations”, resulting in 0.6 bar</a:t>
            </a:r>
            <a:endParaRPr lang="en-GB" sz="1300" dirty="0">
              <a:solidFill>
                <a:schemeClr val="tx1"/>
              </a:solidFill>
            </a:endParaRPr>
          </a:p>
          <a:p>
            <a:pPr marL="742950" lvl="2" indent="-342900"/>
            <a:r>
              <a:rPr lang="en-GB" sz="1300" dirty="0">
                <a:solidFill>
                  <a:schemeClr val="tx1"/>
                </a:solidFill>
              </a:rPr>
              <a:t>Pressure drops for the </a:t>
            </a:r>
            <a:r>
              <a:rPr lang="en-GB" sz="1300" dirty="0" smtClean="0">
                <a:solidFill>
                  <a:schemeClr val="tx1"/>
                </a:solidFill>
              </a:rPr>
              <a:t>wheel, drive and shaft is </a:t>
            </a:r>
            <a:r>
              <a:rPr lang="en-GB" sz="1300" dirty="0">
                <a:solidFill>
                  <a:schemeClr val="tx1"/>
                </a:solidFill>
              </a:rPr>
              <a:t>calculated using </a:t>
            </a:r>
            <a:r>
              <a:rPr lang="en-GB" sz="1300" dirty="0" smtClean="0">
                <a:solidFill>
                  <a:schemeClr val="tx1"/>
                </a:solidFill>
              </a:rPr>
              <a:t>”</a:t>
            </a:r>
            <a:r>
              <a:rPr lang="en-GB" sz="1300" dirty="0" err="1" smtClean="0">
                <a:solidFill>
                  <a:schemeClr val="tx1"/>
                </a:solidFill>
              </a:rPr>
              <a:t>Ansys</a:t>
            </a:r>
            <a:r>
              <a:rPr lang="en-GB" sz="1300" dirty="0" smtClean="0">
                <a:solidFill>
                  <a:schemeClr val="tx1"/>
                </a:solidFill>
              </a:rPr>
              <a:t> CFX”, </a:t>
            </a:r>
            <a:r>
              <a:rPr lang="en-GB" sz="1300" dirty="0">
                <a:solidFill>
                  <a:schemeClr val="tx1"/>
                </a:solidFill>
              </a:rPr>
              <a:t>resulting in </a:t>
            </a:r>
            <a:r>
              <a:rPr lang="en-GB" sz="1300" dirty="0" smtClean="0">
                <a:solidFill>
                  <a:schemeClr val="tx1"/>
                </a:solidFill>
              </a:rPr>
              <a:t>0.9 bar</a:t>
            </a:r>
          </a:p>
          <a:p>
            <a:pPr marL="742950" lvl="2" indent="-342900"/>
            <a:r>
              <a:rPr lang="en-GB" sz="1300" dirty="0" smtClean="0">
                <a:solidFill>
                  <a:schemeClr val="tx1"/>
                </a:solidFill>
              </a:rPr>
              <a:t>A failure margin of 0.1 bar is added, </a:t>
            </a:r>
            <a:r>
              <a:rPr lang="en-GB" sz="1300" dirty="0">
                <a:solidFill>
                  <a:schemeClr val="tx1"/>
                </a:solidFill>
              </a:rPr>
              <a:t>”, resulting in </a:t>
            </a:r>
            <a:r>
              <a:rPr lang="en-GB" sz="1300" dirty="0" smtClean="0">
                <a:solidFill>
                  <a:schemeClr val="tx1"/>
                </a:solidFill>
              </a:rPr>
              <a:t>total pressure drop of maximum 1.6 bar</a:t>
            </a:r>
            <a:endParaRPr lang="en-GB" sz="1300" dirty="0">
              <a:solidFill>
                <a:schemeClr val="tx1"/>
              </a:solidFill>
            </a:endParaRPr>
          </a:p>
          <a:p>
            <a:r>
              <a:rPr lang="en-GB" sz="1700" dirty="0" smtClean="0">
                <a:solidFill>
                  <a:schemeClr val="tx1"/>
                </a:solidFill>
              </a:rPr>
              <a:t>Inlet </a:t>
            </a:r>
            <a:r>
              <a:rPr lang="en-GB" sz="1700" dirty="0">
                <a:solidFill>
                  <a:schemeClr val="tx1"/>
                </a:solidFill>
              </a:rPr>
              <a:t>temperature </a:t>
            </a:r>
            <a:r>
              <a:rPr lang="en-GB" sz="1700" dirty="0" smtClean="0">
                <a:solidFill>
                  <a:schemeClr val="tx1"/>
                </a:solidFill>
              </a:rPr>
              <a:t>to the circulator 40-60°C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700" dirty="0" smtClean="0">
                <a:solidFill>
                  <a:schemeClr val="tx1"/>
                </a:solidFill>
              </a:rPr>
              <a:t>No </a:t>
            </a:r>
            <a:r>
              <a:rPr lang="en-GB" sz="1700" dirty="0">
                <a:solidFill>
                  <a:schemeClr val="tx1"/>
                </a:solidFill>
              </a:rPr>
              <a:t>particulates of size larger than </a:t>
            </a:r>
            <a:r>
              <a:rPr lang="en-US" sz="1700" dirty="0">
                <a:solidFill>
                  <a:schemeClr val="tx1"/>
                </a:solidFill>
              </a:rPr>
              <a:t>≈200-400nm will be in the loop</a:t>
            </a:r>
          </a:p>
          <a:p>
            <a:pPr marL="742950" lvl="2" indent="-342900"/>
            <a:r>
              <a:rPr lang="en-GB" sz="1300" dirty="0" smtClean="0">
                <a:solidFill>
                  <a:schemeClr val="tx1"/>
                </a:solidFill>
              </a:rPr>
              <a:t>Release </a:t>
            </a:r>
            <a:r>
              <a:rPr lang="en-GB" sz="1300" dirty="0">
                <a:solidFill>
                  <a:schemeClr val="tx1"/>
                </a:solidFill>
              </a:rPr>
              <a:t>rate </a:t>
            </a:r>
            <a:r>
              <a:rPr lang="en-GB" sz="1300" dirty="0" smtClean="0">
                <a:solidFill>
                  <a:schemeClr val="tx1"/>
                </a:solidFill>
              </a:rPr>
              <a:t>of </a:t>
            </a:r>
            <a:r>
              <a:rPr lang="en-GB" sz="1300" b="1" dirty="0" smtClean="0">
                <a:solidFill>
                  <a:schemeClr val="tx1"/>
                </a:solidFill>
              </a:rPr>
              <a:t>smallest</a:t>
            </a:r>
            <a:r>
              <a:rPr lang="en-GB" sz="1300" dirty="0" smtClean="0">
                <a:solidFill>
                  <a:schemeClr val="tx1"/>
                </a:solidFill>
              </a:rPr>
              <a:t> metallic particulates, formed from direct spallation ejected elements, </a:t>
            </a:r>
            <a:r>
              <a:rPr lang="en-US" sz="1300" dirty="0">
                <a:solidFill>
                  <a:schemeClr val="tx1"/>
                </a:solidFill>
              </a:rPr>
              <a:t>≈</a:t>
            </a:r>
            <a:r>
              <a:rPr lang="en-US" sz="1300" dirty="0" smtClean="0">
                <a:solidFill>
                  <a:schemeClr val="tx1"/>
                </a:solidFill>
              </a:rPr>
              <a:t>200-400nm reaches a steady state concentration of 0.40ppm after </a:t>
            </a:r>
            <a:r>
              <a:rPr lang="en-US" sz="1300" dirty="0">
                <a:solidFill>
                  <a:schemeClr val="tx1"/>
                </a:solidFill>
              </a:rPr>
              <a:t>≈ 48h </a:t>
            </a:r>
            <a:r>
              <a:rPr lang="en-US" sz="1300" dirty="0" smtClean="0">
                <a:solidFill>
                  <a:schemeClr val="tx1"/>
                </a:solidFill>
              </a:rPr>
              <a:t>of operation. During one year ≈1.2</a:t>
            </a:r>
            <a:r>
              <a:rPr lang="en-US" sz="1400" dirty="0" smtClean="0"/>
              <a:t> </a:t>
            </a:r>
            <a:r>
              <a:rPr lang="en-US" sz="1300" dirty="0">
                <a:solidFill>
                  <a:schemeClr val="tx1"/>
                </a:solidFill>
              </a:rPr>
              <a:t>m</a:t>
            </a:r>
            <a:r>
              <a:rPr lang="en-US" sz="1300" dirty="0" smtClean="0">
                <a:solidFill>
                  <a:schemeClr val="tx1"/>
                </a:solidFill>
              </a:rPr>
              <a:t>g is released from the target tungsten.</a:t>
            </a:r>
          </a:p>
          <a:p>
            <a:pPr marL="742950" lvl="2" indent="-342900"/>
            <a:r>
              <a:rPr lang="en-GB" sz="1300" dirty="0" smtClean="0">
                <a:solidFill>
                  <a:schemeClr val="tx1"/>
                </a:solidFill>
              </a:rPr>
              <a:t>Release </a:t>
            </a:r>
            <a:r>
              <a:rPr lang="en-GB" sz="1300" dirty="0">
                <a:solidFill>
                  <a:schemeClr val="tx1"/>
                </a:solidFill>
              </a:rPr>
              <a:t>rate of </a:t>
            </a:r>
            <a:r>
              <a:rPr lang="en-GB" sz="1300" b="1" dirty="0">
                <a:solidFill>
                  <a:schemeClr val="tx1"/>
                </a:solidFill>
              </a:rPr>
              <a:t>largest</a:t>
            </a:r>
            <a:r>
              <a:rPr lang="en-GB" sz="1300" dirty="0">
                <a:solidFill>
                  <a:schemeClr val="tx1"/>
                </a:solidFill>
              </a:rPr>
              <a:t> metallic </a:t>
            </a:r>
            <a:r>
              <a:rPr lang="en-GB" sz="1300" dirty="0" smtClean="0">
                <a:solidFill>
                  <a:schemeClr val="tx1"/>
                </a:solidFill>
              </a:rPr>
              <a:t>particulates, eroded</a:t>
            </a:r>
            <a:r>
              <a:rPr lang="en-GB" sz="1300" dirty="0">
                <a:solidFill>
                  <a:schemeClr val="tx1"/>
                </a:solidFill>
              </a:rPr>
              <a:t>,</a:t>
            </a:r>
            <a:r>
              <a:rPr lang="en-GB" sz="1300" dirty="0" smtClean="0">
                <a:solidFill>
                  <a:schemeClr val="tx1"/>
                </a:solidFill>
              </a:rPr>
              <a:t> </a:t>
            </a:r>
            <a:r>
              <a:rPr lang="en-GB" sz="1300" dirty="0">
                <a:solidFill>
                  <a:schemeClr val="tx1"/>
                </a:solidFill>
              </a:rPr>
              <a:t>is </a:t>
            </a:r>
            <a:r>
              <a:rPr lang="en-GB" sz="1300" dirty="0" smtClean="0">
                <a:solidFill>
                  <a:schemeClr val="tx1"/>
                </a:solidFill>
              </a:rPr>
              <a:t>10-100g/5400h</a:t>
            </a:r>
            <a:r>
              <a:rPr lang="en-GB" sz="1300" dirty="0">
                <a:solidFill>
                  <a:schemeClr val="tx1"/>
                </a:solidFill>
              </a:rPr>
              <a:t>, equals </a:t>
            </a:r>
            <a:r>
              <a:rPr lang="en-US" sz="1300" dirty="0" smtClean="0">
                <a:solidFill>
                  <a:schemeClr val="tx1"/>
                </a:solidFill>
              </a:rPr>
              <a:t>≈</a:t>
            </a:r>
            <a:r>
              <a:rPr lang="en-GB" sz="1300" dirty="0" smtClean="0">
                <a:solidFill>
                  <a:schemeClr val="tx1"/>
                </a:solidFill>
              </a:rPr>
              <a:t> 0.1-50 </a:t>
            </a:r>
            <a:r>
              <a:rPr lang="en-GB" sz="1300" dirty="0">
                <a:solidFill>
                  <a:schemeClr val="tx1"/>
                </a:solidFill>
              </a:rPr>
              <a:t>pcs/s with size </a:t>
            </a:r>
            <a:r>
              <a:rPr lang="en-US" sz="1300" dirty="0" smtClean="0">
                <a:solidFill>
                  <a:schemeClr val="tx1"/>
                </a:solidFill>
              </a:rPr>
              <a:t>≈</a:t>
            </a:r>
            <a:r>
              <a:rPr lang="en-GB" sz="1300" dirty="0" smtClean="0">
                <a:solidFill>
                  <a:schemeClr val="tx1"/>
                </a:solidFill>
              </a:rPr>
              <a:t>100µm </a:t>
            </a:r>
            <a:r>
              <a:rPr lang="en-GB" sz="1300" dirty="0">
                <a:solidFill>
                  <a:schemeClr val="tx1"/>
                </a:solidFill>
              </a:rPr>
              <a:t>x </a:t>
            </a:r>
            <a:r>
              <a:rPr lang="en-US" sz="1300" dirty="0" smtClean="0">
                <a:solidFill>
                  <a:schemeClr val="tx1"/>
                </a:solidFill>
              </a:rPr>
              <a:t>≈</a:t>
            </a:r>
            <a:r>
              <a:rPr lang="en-GB" sz="1300" dirty="0" smtClean="0">
                <a:solidFill>
                  <a:schemeClr val="tx1"/>
                </a:solidFill>
              </a:rPr>
              <a:t>50µm </a:t>
            </a:r>
            <a:r>
              <a:rPr lang="en-GB" sz="1300" dirty="0">
                <a:solidFill>
                  <a:schemeClr val="tx1"/>
                </a:solidFill>
              </a:rPr>
              <a:t>x </a:t>
            </a:r>
            <a:r>
              <a:rPr lang="en-US" sz="1300" dirty="0" smtClean="0">
                <a:solidFill>
                  <a:schemeClr val="tx1"/>
                </a:solidFill>
              </a:rPr>
              <a:t>≈</a:t>
            </a:r>
            <a:r>
              <a:rPr lang="en-GB" sz="1300" dirty="0" smtClean="0">
                <a:solidFill>
                  <a:schemeClr val="tx1"/>
                </a:solidFill>
              </a:rPr>
              <a:t>10µm.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sv-SE" sz="1200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1"/>
          </p:nvPr>
        </p:nvSpPr>
        <p:spPr>
          <a:xfrm>
            <a:off x="478164" y="1556791"/>
            <a:ext cx="8219256" cy="1728192"/>
          </a:xfrm>
        </p:spPr>
        <p:txBody>
          <a:bodyPr>
            <a:normAutofit/>
          </a:bodyPr>
          <a:lstStyle/>
          <a:p>
            <a:pPr marL="0" lvl="2" indent="0">
              <a:buNone/>
            </a:pPr>
            <a:r>
              <a:rPr lang="en-GB" b="1" dirty="0" smtClean="0">
                <a:solidFill>
                  <a:schemeClr val="tx1"/>
                </a:solidFill>
              </a:rPr>
              <a:t>Planned configuration</a:t>
            </a:r>
          </a:p>
          <a:p>
            <a:pPr marL="285750" lvl="2" indent="-285750"/>
            <a:r>
              <a:rPr lang="en-GB" sz="1600" dirty="0" smtClean="0">
                <a:solidFill>
                  <a:schemeClr val="tx1"/>
                </a:solidFill>
              </a:rPr>
              <a:t>Two circulators in parallel</a:t>
            </a:r>
            <a:endParaRPr lang="en-GB" sz="1600" dirty="0">
              <a:solidFill>
                <a:schemeClr val="tx1"/>
              </a:solidFill>
            </a:endParaRPr>
          </a:p>
          <a:p>
            <a:pPr marL="285750" lvl="2" indent="-285750"/>
            <a:r>
              <a:rPr lang="en-GB" sz="1600" dirty="0" smtClean="0">
                <a:solidFill>
                  <a:schemeClr val="tx1"/>
                </a:solidFill>
              </a:rPr>
              <a:t>Each circulator has a flow range of </a:t>
            </a:r>
            <a:r>
              <a:rPr lang="en-US" sz="1600" dirty="0" smtClean="0">
                <a:solidFill>
                  <a:schemeClr val="tx1"/>
                </a:solidFill>
              </a:rPr>
              <a:t>≈</a:t>
            </a:r>
            <a:r>
              <a:rPr lang="en-GB" sz="1600" dirty="0" smtClean="0">
                <a:solidFill>
                  <a:schemeClr val="tx1"/>
                </a:solidFill>
              </a:rPr>
              <a:t>0.6 to </a:t>
            </a:r>
            <a:r>
              <a:rPr lang="en-US" sz="1600" dirty="0" smtClean="0">
                <a:solidFill>
                  <a:schemeClr val="tx1"/>
                </a:solidFill>
              </a:rPr>
              <a:t>≈1</a:t>
            </a:r>
            <a:r>
              <a:rPr lang="en-GB" sz="1600" dirty="0" smtClean="0">
                <a:solidFill>
                  <a:schemeClr val="tx1"/>
                </a:solidFill>
              </a:rPr>
              <a:t>.5 kg/s </a:t>
            </a:r>
          </a:p>
          <a:p>
            <a:pPr marL="285750" lvl="2" indent="-285750"/>
            <a:r>
              <a:rPr lang="en-GB" sz="1600" dirty="0" smtClean="0">
                <a:solidFill>
                  <a:schemeClr val="tx1"/>
                </a:solidFill>
              </a:rPr>
              <a:t>Either the two circulators are operated at the same time or any one of them alone</a:t>
            </a:r>
          </a:p>
        </p:txBody>
      </p:sp>
    </p:spTree>
    <p:extLst>
      <p:ext uri="{BB962C8B-B14F-4D97-AF65-F5344CB8AC3E}">
        <p14:creationId xmlns:p14="http://schemas.microsoft.com/office/powerpoint/2010/main" val="299591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1143000"/>
          </a:xfrm>
        </p:spPr>
        <p:txBody>
          <a:bodyPr>
            <a:normAutofit/>
          </a:bodyPr>
          <a:lstStyle/>
          <a:p>
            <a:r>
              <a:rPr lang="en-GB" dirty="0"/>
              <a:t>2. Requirements &amp; </a:t>
            </a:r>
            <a:r>
              <a:rPr lang="en-GB" dirty="0" smtClean="0"/>
              <a:t>rationale 1(3)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Circulator / </a:t>
            </a:r>
            <a:r>
              <a:rPr lang="en-GB" dirty="0" smtClean="0"/>
              <a:t>compressor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/>
          </a:p>
        </p:txBody>
      </p:sp>
      <p:sp>
        <p:nvSpPr>
          <p:cNvPr id="8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8219256" cy="503569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GB" sz="1700" dirty="0" smtClean="0">
                <a:solidFill>
                  <a:srgbClr val="0070C0"/>
                </a:solidFill>
              </a:rPr>
              <a:t>1000-201: Media pure helium.  </a:t>
            </a:r>
            <a:r>
              <a:rPr lang="en-GB" sz="1700" i="1" dirty="0" smtClean="0">
                <a:solidFill>
                  <a:schemeClr val="tx1"/>
                </a:solidFill>
              </a:rPr>
              <a:t>Rationale: N/A.</a:t>
            </a:r>
          </a:p>
          <a:p>
            <a:pPr>
              <a:buFontTx/>
              <a:buChar char="-"/>
            </a:pPr>
            <a:endParaRPr lang="en-GB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GB" sz="1700" dirty="0" smtClean="0">
                <a:solidFill>
                  <a:srgbClr val="0070C0"/>
                </a:solidFill>
              </a:rPr>
              <a:t>1000-202: Normal </a:t>
            </a:r>
            <a:r>
              <a:rPr lang="en-GB" sz="1700" dirty="0">
                <a:solidFill>
                  <a:srgbClr val="0070C0"/>
                </a:solidFill>
              </a:rPr>
              <a:t>maximum mass flow 3.0 kg/s at normal operational pressure 10-11 bar(g), helium inlet temperature 40°C and total pressure drop in the system 1.6 bar. </a:t>
            </a:r>
            <a:r>
              <a:rPr lang="en-GB" sz="1700" i="1" dirty="0">
                <a:solidFill>
                  <a:schemeClr val="tx1"/>
                </a:solidFill>
              </a:rPr>
              <a:t>Rationale: The mass flow is set to this value to give an outlet temperature of max. 240°C when the inlet is 40°C</a:t>
            </a:r>
            <a:r>
              <a:rPr lang="en-GB" sz="1700" i="1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en-GB" sz="1700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GB" sz="1800" dirty="0" smtClean="0">
                <a:solidFill>
                  <a:srgbClr val="0070C0"/>
                </a:solidFill>
              </a:rPr>
              <a:t>1000-204: </a:t>
            </a:r>
            <a:r>
              <a:rPr lang="en-US" sz="1800" dirty="0">
                <a:solidFill>
                  <a:srgbClr val="0070C0"/>
                </a:solidFill>
              </a:rPr>
              <a:t>Maximum operational </a:t>
            </a:r>
            <a:r>
              <a:rPr lang="en-US" sz="1800" dirty="0" smtClean="0">
                <a:solidFill>
                  <a:srgbClr val="0070C0"/>
                </a:solidFill>
              </a:rPr>
              <a:t>pressure 11 bar(a) </a:t>
            </a:r>
            <a:r>
              <a:rPr lang="en-GB" sz="1700" i="1" dirty="0">
                <a:solidFill>
                  <a:schemeClr val="tx1"/>
                </a:solidFill>
              </a:rPr>
              <a:t>Rationale: The </a:t>
            </a:r>
            <a:r>
              <a:rPr lang="en-GB" sz="1700" i="1" dirty="0" smtClean="0">
                <a:solidFill>
                  <a:schemeClr val="tx1"/>
                </a:solidFill>
              </a:rPr>
              <a:t>requirement is imposed on system 1010 by target wheel </a:t>
            </a:r>
          </a:p>
          <a:p>
            <a:pPr>
              <a:buFontTx/>
              <a:buChar char="-"/>
            </a:pPr>
            <a:endParaRPr lang="en-GB" sz="17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1700" dirty="0" smtClean="0">
                <a:solidFill>
                  <a:srgbClr val="0070C0"/>
                </a:solidFill>
              </a:rPr>
              <a:t>1000-209: The </a:t>
            </a:r>
            <a:r>
              <a:rPr lang="en-US" sz="1700" dirty="0">
                <a:solidFill>
                  <a:srgbClr val="0070C0"/>
                </a:solidFill>
              </a:rPr>
              <a:t>circulator shall operate in Helium with expected concentration of metallic particulates of 0.40ppm of maximum size 400nm </a:t>
            </a:r>
            <a:r>
              <a:rPr lang="en-GB" sz="1700" i="1" dirty="0">
                <a:solidFill>
                  <a:schemeClr val="tx1"/>
                </a:solidFill>
              </a:rPr>
              <a:t>Rationale: </a:t>
            </a:r>
            <a:r>
              <a:rPr lang="en-US" sz="1700" i="1" dirty="0">
                <a:solidFill>
                  <a:schemeClr val="tx1"/>
                </a:solidFill>
              </a:rPr>
              <a:t>Rationale: All parts of the circulator shall be of such high quality that the life-time of the circulator up to 40 years of operation. </a:t>
            </a:r>
            <a:r>
              <a:rPr lang="en-US" sz="1700" i="1" dirty="0" smtClean="0">
                <a:solidFill>
                  <a:schemeClr val="tx1"/>
                </a:solidFill>
              </a:rPr>
              <a:t>Current </a:t>
            </a:r>
            <a:r>
              <a:rPr lang="en-US" sz="1700" i="1" dirty="0">
                <a:solidFill>
                  <a:schemeClr val="tx1"/>
                </a:solidFill>
              </a:rPr>
              <a:t>design includes HEPA filters with a bleed flow from/to the loop of 1 g/s. Calculated forming and capturing results in a steady state concentration of 0.40ppm of particulates between 100 and 400nm. All bigger particulates are captured to 100% in the loop filters. </a:t>
            </a:r>
            <a:endParaRPr lang="en-US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16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GB" sz="1600" dirty="0" smtClean="0">
                <a:solidFill>
                  <a:srgbClr val="0070C0"/>
                </a:solidFill>
              </a:rPr>
              <a:t>1010-150: Design </a:t>
            </a:r>
            <a:r>
              <a:rPr lang="en-GB" sz="1600" dirty="0">
                <a:solidFill>
                  <a:srgbClr val="0070C0"/>
                </a:solidFill>
              </a:rPr>
              <a:t>pressure 13 bar(a). </a:t>
            </a:r>
            <a:r>
              <a:rPr lang="en-GB" sz="1600" i="1" dirty="0">
                <a:solidFill>
                  <a:schemeClr val="tx1"/>
                </a:solidFill>
              </a:rPr>
              <a:t>Rationale: normal operational pressure 10 -11 bar(a).</a:t>
            </a:r>
          </a:p>
          <a:p>
            <a:pPr>
              <a:buFontTx/>
              <a:buChar char="-"/>
            </a:pPr>
            <a:endParaRPr lang="en-US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1700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sz="17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08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7344816" cy="1143000"/>
          </a:xfrm>
        </p:spPr>
        <p:txBody>
          <a:bodyPr>
            <a:normAutofit/>
          </a:bodyPr>
          <a:lstStyle/>
          <a:p>
            <a:r>
              <a:rPr lang="en-GB" dirty="0"/>
              <a:t>2. Requirements &amp; </a:t>
            </a:r>
            <a:r>
              <a:rPr lang="en-GB" dirty="0" smtClean="0"/>
              <a:t>rationale 2(3)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Circulator in Target Primary cooling </a:t>
            </a:r>
            <a:r>
              <a:rPr lang="en-GB" dirty="0" smtClean="0"/>
              <a:t>system</a:t>
            </a:r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9799" y="1628800"/>
            <a:ext cx="8219256" cy="5035698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en-US" sz="1800" dirty="0" smtClean="0">
                <a:solidFill>
                  <a:srgbClr val="0070C0"/>
                </a:solidFill>
              </a:rPr>
              <a:t>1010-001: The </a:t>
            </a:r>
            <a:r>
              <a:rPr lang="en-US" sz="1800" dirty="0">
                <a:solidFill>
                  <a:srgbClr val="0070C0"/>
                </a:solidFill>
              </a:rPr>
              <a:t>target helium cooling system components shall have a reliability according to normal industry standard</a:t>
            </a:r>
            <a:r>
              <a:rPr lang="en-GB" sz="1800" dirty="0">
                <a:solidFill>
                  <a:srgbClr val="0070C0"/>
                </a:solidFill>
              </a:rPr>
              <a:t>. </a:t>
            </a:r>
            <a:r>
              <a:rPr lang="en-GB" sz="1800" i="1" dirty="0">
                <a:solidFill>
                  <a:schemeClr val="tx1"/>
                </a:solidFill>
              </a:rPr>
              <a:t>Rationale: T</a:t>
            </a:r>
            <a:r>
              <a:rPr lang="en-US" sz="1800" i="1" dirty="0">
                <a:solidFill>
                  <a:schemeClr val="tx1"/>
                </a:solidFill>
              </a:rPr>
              <a:t>he reliability for ESS is defined to be the probability of delivering without failure at least 50% of scheduled neutrons over a period of one hour. This means the operation of one circulator out of two is enough to deliver neutrons without failure. </a:t>
            </a:r>
          </a:p>
          <a:p>
            <a:pPr>
              <a:buFontTx/>
              <a:buChar char="-"/>
            </a:pPr>
            <a:endParaRPr lang="en-US" sz="18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sz="1800" dirty="0" smtClean="0">
                <a:solidFill>
                  <a:srgbClr val="0070C0"/>
                </a:solidFill>
              </a:rPr>
              <a:t>1010-157: The </a:t>
            </a:r>
            <a:r>
              <a:rPr lang="en-US" sz="1800" dirty="0">
                <a:solidFill>
                  <a:srgbClr val="0070C0"/>
                </a:solidFill>
              </a:rPr>
              <a:t>Circulator shall be quality classified according to code RCC-MRx class 3, i.e. essentially following the Pressure Equipment Directive, PED, Norms EN-13445 and EN-13480, and additional requirements listed in RCC-MRx. </a:t>
            </a:r>
            <a:r>
              <a:rPr lang="en-GB" sz="1800" i="1" dirty="0">
                <a:solidFill>
                  <a:schemeClr val="tx1"/>
                </a:solidFill>
              </a:rPr>
              <a:t>Rationale:</a:t>
            </a:r>
            <a:r>
              <a:rPr lang="en-US" sz="1800" i="1" dirty="0">
                <a:solidFill>
                  <a:schemeClr val="tx1"/>
                </a:solidFill>
              </a:rPr>
              <a:t> Same requirement is valid for the whole system to fulfil radiation safety requirements.</a:t>
            </a:r>
          </a:p>
          <a:p>
            <a:pPr>
              <a:buFontTx/>
              <a:buChar char="-"/>
            </a:pPr>
            <a:endParaRPr lang="en-GB" sz="18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GB" sz="1800" dirty="0" smtClean="0">
                <a:solidFill>
                  <a:srgbClr val="0070C0"/>
                </a:solidFill>
              </a:rPr>
              <a:t>1010-158: Potential </a:t>
            </a:r>
            <a:r>
              <a:rPr lang="en-GB" sz="1800" dirty="0">
                <a:solidFill>
                  <a:srgbClr val="0070C0"/>
                </a:solidFill>
              </a:rPr>
              <a:t>radiological hot-spots in the circulator shall be minimized</a:t>
            </a:r>
            <a:r>
              <a:rPr lang="en-GB" sz="1800" i="1" dirty="0">
                <a:solidFill>
                  <a:schemeClr val="tx1"/>
                </a:solidFill>
              </a:rPr>
              <a:t> Rationale:</a:t>
            </a:r>
            <a:r>
              <a:rPr lang="en-US" sz="1800" i="1" dirty="0">
                <a:solidFill>
                  <a:schemeClr val="tx1"/>
                </a:solidFill>
              </a:rPr>
              <a:t> A general requirement for this is defined for the loop in general thus it covers also the circulator. If hot-spots inside the circulator the maintenance procedures will be more complex</a:t>
            </a:r>
            <a:r>
              <a:rPr lang="en-US" sz="1800" i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800" i="1" dirty="0" smtClean="0">
                <a:solidFill>
                  <a:schemeClr val="tx1"/>
                </a:solidFill>
              </a:rPr>
              <a:t> </a:t>
            </a:r>
            <a:endParaRPr lang="en-US" sz="1800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1700" dirty="0" smtClean="0">
                <a:solidFill>
                  <a:srgbClr val="0070C0"/>
                </a:solidFill>
              </a:rPr>
              <a:t>1010-161: Continuously </a:t>
            </a:r>
            <a:r>
              <a:rPr lang="en-US" sz="1700" dirty="0">
                <a:solidFill>
                  <a:srgbClr val="0070C0"/>
                </a:solidFill>
              </a:rPr>
              <a:t>controlled flow within a span of 50-100% of full flow for the total installed circulator function. Thus e.g. 25-100% fulfils this requirement, while 60-100% does not. </a:t>
            </a:r>
            <a:r>
              <a:rPr lang="en-GB" sz="1700" dirty="0">
                <a:solidFill>
                  <a:srgbClr val="0070C0"/>
                </a:solidFill>
              </a:rPr>
              <a:t>. </a:t>
            </a:r>
            <a:r>
              <a:rPr lang="en-GB" sz="1700" i="1" dirty="0">
                <a:solidFill>
                  <a:schemeClr val="tx1"/>
                </a:solidFill>
              </a:rPr>
              <a:t>Rationale: To save energy and minimize wear, the circuit flow is adapted to actual proton beam power. If a turbo type of circulator, the efficiency is very low at low flows, thus the lower limit depends on the machine type. </a:t>
            </a:r>
          </a:p>
          <a:p>
            <a:pPr>
              <a:buFontTx/>
              <a:buChar char="-"/>
            </a:pPr>
            <a:endParaRPr lang="en-US" sz="1700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en-US" sz="17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085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2. Requirements &amp; </a:t>
            </a:r>
            <a:r>
              <a:rPr lang="en-US" dirty="0" smtClean="0"/>
              <a:t>rationale 3(3)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Circulator in Target Primary cooling </a:t>
            </a:r>
            <a:r>
              <a:rPr lang="en-US" dirty="0" smtClean="0"/>
              <a:t>system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493095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1010.V001-1: Maximum </a:t>
            </a:r>
            <a:r>
              <a:rPr lang="en-US" dirty="0">
                <a:solidFill>
                  <a:srgbClr val="0070C0"/>
                </a:solidFill>
              </a:rPr>
              <a:t>leakage rate of helium maximum 0.1 g/h from the circulator including pipe joints. </a:t>
            </a:r>
            <a:r>
              <a:rPr lang="en-GB" i="1" dirty="0">
                <a:solidFill>
                  <a:schemeClr val="tx1"/>
                </a:solidFill>
              </a:rPr>
              <a:t>Rationale:</a:t>
            </a:r>
            <a:r>
              <a:rPr lang="en-US" i="1" dirty="0">
                <a:solidFill>
                  <a:schemeClr val="tx1"/>
                </a:solidFill>
              </a:rPr>
              <a:t> 10 % of the total allowed leakage for all target helium cooling systems with approximately 50 flange joints in total.</a:t>
            </a:r>
            <a:endParaRPr lang="en-GB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GB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1010.V001-2: </a:t>
            </a:r>
            <a:r>
              <a:rPr lang="en-GB" dirty="0" smtClean="0">
                <a:solidFill>
                  <a:srgbClr val="0070C0"/>
                </a:solidFill>
              </a:rPr>
              <a:t>Pressure </a:t>
            </a:r>
            <a:r>
              <a:rPr lang="en-GB" dirty="0">
                <a:solidFill>
                  <a:srgbClr val="0070C0"/>
                </a:solidFill>
              </a:rPr>
              <a:t>rise of minimum 1.6 bar, defined for 10 bar(a) outlet and 3.0 kg/s and helium inlet temperature 40°C. </a:t>
            </a:r>
            <a:r>
              <a:rPr lang="en-GB" i="1" dirty="0">
                <a:solidFill>
                  <a:schemeClr val="tx1"/>
                </a:solidFill>
              </a:rPr>
              <a:t>Rationale: The calculated total pressure drop in the loop + target is 1.5 bar and a margin of 0.1 bar is needed to guarantee enough mass flow in case the final pressure drop is higher than calculated</a:t>
            </a:r>
            <a:r>
              <a:rPr lang="en-GB" i="1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en-GB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1010.V001-3: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 condition monitoring system is </a:t>
            </a:r>
            <a:r>
              <a:rPr lang="en-US" dirty="0" smtClean="0">
                <a:solidFill>
                  <a:srgbClr val="0070C0"/>
                </a:solidFill>
              </a:rPr>
              <a:t>required </a:t>
            </a:r>
            <a:r>
              <a:rPr lang="en-GB" i="1" dirty="0">
                <a:solidFill>
                  <a:schemeClr val="tx1"/>
                </a:solidFill>
              </a:rPr>
              <a:t>Rationale</a:t>
            </a:r>
            <a:r>
              <a:rPr lang="en-GB" i="1" dirty="0" smtClean="0">
                <a:solidFill>
                  <a:schemeClr val="tx1"/>
                </a:solidFill>
              </a:rPr>
              <a:t>: To keep track of the condition. P</a:t>
            </a:r>
            <a:r>
              <a:rPr lang="en-US" sz="2700" i="1" dirty="0" smtClean="0">
                <a:solidFill>
                  <a:schemeClr val="tx1"/>
                </a:solidFill>
              </a:rPr>
              <a:t>referable </a:t>
            </a:r>
            <a:r>
              <a:rPr lang="en-US" sz="2700" i="1" dirty="0">
                <a:solidFill>
                  <a:schemeClr val="tx1"/>
                </a:solidFill>
              </a:rPr>
              <a:t>integrated in the manufacturer’s proposed stand-alone machine control system</a:t>
            </a:r>
            <a:r>
              <a:rPr lang="en-US" sz="2700" i="1" dirty="0" smtClean="0">
                <a:solidFill>
                  <a:schemeClr val="tx1"/>
                </a:solidFill>
              </a:rPr>
              <a:t>.</a:t>
            </a:r>
            <a:r>
              <a:rPr lang="en-GB" sz="2700" i="1" dirty="0" smtClean="0">
                <a:solidFill>
                  <a:schemeClr val="tx1"/>
                </a:solidFill>
              </a:rPr>
              <a:t> </a:t>
            </a:r>
            <a:endParaRPr lang="en-GB" sz="2700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1010.V001-4: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Cooling </a:t>
            </a:r>
            <a:r>
              <a:rPr lang="en-US" dirty="0">
                <a:solidFill>
                  <a:srgbClr val="0070C0"/>
                </a:solidFill>
              </a:rPr>
              <a:t>media maximum amount of oil particulates released 0 g/h. </a:t>
            </a:r>
            <a:r>
              <a:rPr lang="en-GB" i="1" dirty="0">
                <a:solidFill>
                  <a:schemeClr val="tx1"/>
                </a:solidFill>
              </a:rPr>
              <a:t>Rationale: Even very small amounts of oil may</a:t>
            </a:r>
            <a:r>
              <a:rPr lang="en-US" i="1" dirty="0">
                <a:solidFill>
                  <a:schemeClr val="tx1"/>
                </a:solidFill>
              </a:rPr>
              <a:t> give a risk of clogging between the tungsten rods in the target wheel. </a:t>
            </a:r>
            <a:endParaRPr lang="en-US" i="1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en-US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0070C0"/>
                </a:solidFill>
              </a:rPr>
              <a:t>1010.V001-5:</a:t>
            </a:r>
            <a:r>
              <a:rPr lang="en-GB" dirty="0" smtClean="0">
                <a:solidFill>
                  <a:srgbClr val="0070C0"/>
                </a:solidFill>
              </a:rPr>
              <a:t> Design </a:t>
            </a:r>
            <a:r>
              <a:rPr lang="en-GB" dirty="0">
                <a:solidFill>
                  <a:srgbClr val="0070C0"/>
                </a:solidFill>
              </a:rPr>
              <a:t>temperature 100°C. </a:t>
            </a:r>
            <a:r>
              <a:rPr lang="en-GB" i="1" dirty="0">
                <a:solidFill>
                  <a:schemeClr val="tx1"/>
                </a:solidFill>
              </a:rPr>
              <a:t>Rationale: normal operational temperature 40-60°C</a:t>
            </a:r>
            <a:r>
              <a:rPr lang="en-GB" i="1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en-GB" i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0070C0"/>
                </a:solidFill>
              </a:rPr>
              <a:t>The circulator shall withstand a temperature of 250°C without damage. </a:t>
            </a:r>
            <a:r>
              <a:rPr lang="en-GB" i="1" dirty="0">
                <a:solidFill>
                  <a:schemeClr val="tx1"/>
                </a:solidFill>
              </a:rPr>
              <a:t>Rationale: normal operational temperature 40-60°C</a:t>
            </a:r>
            <a:r>
              <a:rPr lang="en-GB" i="1" dirty="0" smtClean="0">
                <a:solidFill>
                  <a:schemeClr val="tx1"/>
                </a:solidFill>
              </a:rPr>
              <a:t>.</a:t>
            </a:r>
          </a:p>
          <a:p>
            <a:pPr>
              <a:buFontTx/>
              <a:buChar char="-"/>
            </a:pPr>
            <a:endParaRPr lang="en-GB" i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chemeClr val="tx1"/>
                </a:solidFill>
              </a:rPr>
              <a:t>If gas sealed axis the requirements related to this is to be defined together with the supplier since a standard product is preferred to keep the over-all project and technical risk low. For a non-standard solution the development time, cost and risks are higher than for a standard solution. </a:t>
            </a:r>
            <a:endParaRPr lang="en-GB" i="1" u="sng" dirty="0">
              <a:solidFill>
                <a:schemeClr val="tx1"/>
              </a:solidFill>
            </a:endParaRPr>
          </a:p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707679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 template</Template>
  <TotalTime>15037</TotalTime>
  <Words>1235</Words>
  <Application>Microsoft Macintosh PowerPoint</Application>
  <PresentationFormat>On-screen Show (4:3)</PresentationFormat>
  <Paragraphs>70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 Core Powerpoint template</vt:lpstr>
      <vt:lpstr>TARGET HELIUM COOLING CIRCULATOR REQUIREMENTS &amp; RATIONALE</vt:lpstr>
      <vt:lpstr>Outline</vt:lpstr>
      <vt:lpstr>1. Basic process configuration and parameters Circulator / compressor</vt:lpstr>
      <vt:lpstr>2. Requirements &amp; rationale 1(3) Circulator / compressor</vt:lpstr>
      <vt:lpstr>2. Requirements &amp; rationale 2(3) Circulator in Target Primary cooling system</vt:lpstr>
      <vt:lpstr>2. Requirements &amp; rationale 3(3) Circulator in Target Primary cooling system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Harborn, Jens</dc:creator>
  <cp:lastModifiedBy>Ulf Oden</cp:lastModifiedBy>
  <cp:revision>330</cp:revision>
  <dcterms:created xsi:type="dcterms:W3CDTF">2014-03-05T10:40:35Z</dcterms:created>
  <dcterms:modified xsi:type="dcterms:W3CDTF">2016-05-25T12:55:49Z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2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Mar 13, 2015</vt:lpwstr>
  </property>
  <property fmtid="{D5CDD505-2E9C-101B-9397-08002B2CF9AE}" pid="6" name="MXActual_state_Release">
    <vt:lpwstr>N/A</vt:lpwstr>
  </property>
  <property fmtid="{D5CDD505-2E9C-101B-9397-08002B2CF9AE}" pid="7" name="MXApprover">
    <vt:lpwstr/>
  </property>
  <property fmtid="{D5CDD505-2E9C-101B-9397-08002B2CF9AE}" pid="8" name="MXAuthor">
    <vt:lpwstr>Harborn, Jens</vt:lpwstr>
  </property>
  <property fmtid="{D5CDD505-2E9C-101B-9397-08002B2CF9AE}" pid="9" name="MXCheckin Reason">
    <vt:lpwstr/>
  </property>
  <property fmtid="{D5CDD505-2E9C-101B-9397-08002B2CF9AE}" pid="10" name="MXclau">
    <vt:lpwstr>False</vt:lpwstr>
  </property>
  <property fmtid="{D5CDD505-2E9C-101B-9397-08002B2CF9AE}" pid="11" name="MXConfidentiality">
    <vt:lpwstr>Internal</vt:lpwstr>
  </property>
  <property fmtid="{D5CDD505-2E9C-101B-9397-08002B2CF9AE}" pid="12" name="MXCurrent">
    <vt:lpwstr>Preliminary</vt:lpwstr>
  </property>
  <property fmtid="{D5CDD505-2E9C-101B-9397-08002B2CF9AE}" pid="13" name="MXCurrent.Localized">
    <vt:lpwstr>Preliminary</vt:lpwstr>
  </property>
  <property fmtid="{D5CDD505-2E9C-101B-9397-08002B2CF9AE}" pid="14" name="MXDescription">
    <vt:lpwstr>A general description to be used a s an introduction to the Target helium cooling systems</vt:lpwstr>
  </property>
  <property fmtid="{D5CDD505-2E9C-101B-9397-08002B2CF9AE}" pid="15" name="MXDesignated User">
    <vt:lpwstr>Unassigned</vt:lpwstr>
  </property>
  <property fmtid="{D5CDD505-2E9C-101B-9397-08002B2CF9AE}" pid="16" name="MXdmg_GeneratedFrom">
    <vt:lpwstr/>
  </property>
  <property fmtid="{D5CDD505-2E9C-101B-9397-08002B2CF9AE}" pid="17" name="MXdmg_Language">
    <vt:lpwstr>en</vt:lpwstr>
  </property>
  <property fmtid="{D5CDD505-2E9C-101B-9397-08002B2CF9AE}" pid="18" name="MXdmg_LastSourceFileCheckin">
    <vt:lpwstr>Mar 13, 2015</vt:lpwstr>
  </property>
  <property fmtid="{D5CDD505-2E9C-101B-9397-08002B2CF9AE}" pid="19" name="MXEmail">
    <vt:lpwstr>jens.harborn@esss.se</vt:lpwstr>
  </property>
  <property fmtid="{D5CDD505-2E9C-101B-9397-08002B2CF9AE}" pid="20" name="MXFirstName">
    <vt:lpwstr>Jens</vt:lpwstr>
  </property>
  <property fmtid="{D5CDD505-2E9C-101B-9397-08002B2CF9AE}" pid="21" name="MXIs Version Object">
    <vt:lpwstr>False</vt:lpwstr>
  </property>
  <property fmtid="{D5CDD505-2E9C-101B-9397-08002B2CF9AE}" pid="22" name="MXLanguage">
    <vt:lpwstr>English</vt:lpwstr>
  </property>
  <property fmtid="{D5CDD505-2E9C-101B-9397-08002B2CF9AE}" pid="23" name="MXLastName">
    <vt:lpwstr>Harborn</vt:lpwstr>
  </property>
  <property fmtid="{D5CDD505-2E9C-101B-9397-08002B2CF9AE}" pid="24" name="MXLatestVersion">
    <vt:lpwstr>2</vt:lpwstr>
  </property>
  <property fmtid="{D5CDD505-2E9C-101B-9397-08002B2CF9AE}" pid="25" name="MXLegacy Id">
    <vt:lpwstr/>
  </property>
  <property fmtid="{D5CDD505-2E9C-101B-9397-08002B2CF9AE}" pid="26" name="MXLink">
    <vt:lpwstr/>
  </property>
  <property fmtid="{D5CDD505-2E9C-101B-9397-08002B2CF9AE}" pid="27" name="MXMiddleName">
    <vt:lpwstr>Unknown</vt:lpwstr>
  </property>
  <property fmtid="{D5CDD505-2E9C-101B-9397-08002B2CF9AE}" pid="28" name="MXMove Files To Version">
    <vt:lpwstr>False</vt:lpwstr>
  </property>
  <property fmtid="{D5CDD505-2E9C-101B-9397-08002B2CF9AE}" pid="29" name="MXName">
    <vt:lpwstr>ESS-0028209</vt:lpwstr>
  </property>
  <property fmtid="{D5CDD505-2E9C-101B-9397-08002B2CF9AE}" pid="30" name="MXOriginator">
    <vt:lpwstr>jensharborn</vt:lpwstr>
  </property>
  <property fmtid="{D5CDD505-2E9C-101B-9397-08002B2CF9AE}" pid="31" name="MXPolicy">
    <vt:lpwstr>Open Document</vt:lpwstr>
  </property>
  <property fmtid="{D5CDD505-2E9C-101B-9397-08002B2CF9AE}" pid="32" name="MXPolicy.Localized">
    <vt:lpwstr>Open Document</vt:lpwstr>
  </property>
  <property fmtid="{D5CDD505-2E9C-101B-9397-08002B2CF9AE}" pid="33" name="MXPrinted Date">
    <vt:lpwstr>Mar 13, 2015</vt:lpwstr>
  </property>
  <property fmtid="{D5CDD505-2E9C-101B-9397-08002B2CF9AE}" pid="34" name="MXPrinted Version">
    <vt:lpwstr>(2)</vt:lpwstr>
  </property>
  <property fmtid="{D5CDD505-2E9C-101B-9397-08002B2CF9AE}" pid="35" name="MXReference">
    <vt:lpwstr/>
  </property>
  <property fmtid="{D5CDD505-2E9C-101B-9397-08002B2CF9AE}" pid="36" name="MXRevision">
    <vt:lpwstr>1</vt:lpwstr>
  </property>
  <property fmtid="{D5CDD505-2E9C-101B-9397-08002B2CF9AE}" pid="37" name="MXSignatures_state_Obsolete">
    <vt:lpwstr/>
  </property>
  <property fmtid="{D5CDD505-2E9C-101B-9397-08002B2CF9AE}" pid="38" name="MXSignatures_state_Preliminary">
    <vt:lpwstr/>
  </property>
  <property fmtid="{D5CDD505-2E9C-101B-9397-08002B2CF9AE}" pid="39" name="MXSignatures_state_Release">
    <vt:lpwstr/>
  </property>
  <property fmtid="{D5CDD505-2E9C-101B-9397-08002B2CF9AE}" pid="40" name="MXSubmitter">
    <vt:lpwstr>Harborn, Jens</vt:lpwstr>
  </property>
  <property fmtid="{D5CDD505-2E9C-101B-9397-08002B2CF9AE}" pid="41" name="MXSuspend Versioning">
    <vt:lpwstr>False</vt:lpwstr>
  </property>
  <property fmtid="{D5CDD505-2E9C-101B-9397-08002B2CF9AE}" pid="42" name="MXTitle">
    <vt:lpwstr>Target Cooling General description</vt:lpwstr>
  </property>
  <property fmtid="{D5CDD505-2E9C-101B-9397-08002B2CF9AE}" pid="43" name="MXTVADummy1">
    <vt:lpwstr/>
  </property>
  <property fmtid="{D5CDD505-2E9C-101B-9397-08002B2CF9AE}" pid="44" name="MXTVADummy2">
    <vt:lpwstr/>
  </property>
  <property fmtid="{D5CDD505-2E9C-101B-9397-08002B2CF9AE}" pid="45" name="MXTVADummy3">
    <vt:lpwstr/>
  </property>
  <property fmtid="{D5CDD505-2E9C-101B-9397-08002B2CF9AE}" pid="46" name="MXType">
    <vt:lpwstr>dmg_Presentation</vt:lpwstr>
  </property>
  <property fmtid="{D5CDD505-2E9C-101B-9397-08002B2CF9AE}" pid="47" name="MXType.Localized">
    <vt:lpwstr>Presentation</vt:lpwstr>
  </property>
  <property fmtid="{D5CDD505-2E9C-101B-9397-08002B2CF9AE}" pid="48" name="MXUser">
    <vt:lpwstr>jensharborn</vt:lpwstr>
  </property>
  <property fmtid="{D5CDD505-2E9C-101B-9397-08002B2CF9AE}" pid="49" name="MXVersion">
    <vt:lpwstr>2</vt:lpwstr>
  </property>
</Properties>
</file>