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9" r:id="rId3"/>
    <p:sldId id="263" r:id="rId4"/>
    <p:sldId id="264" r:id="rId5"/>
    <p:sldId id="261" r:id="rId6"/>
    <p:sldId id="262" r:id="rId7"/>
    <p:sldId id="260" r:id="rId8"/>
    <p:sldId id="265" r:id="rId9"/>
    <p:sldId id="258" r:id="rId10"/>
    <p:sldId id="257" r:id="rId11"/>
    <p:sldId id="266"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71" autoAdjust="0"/>
    <p:restoredTop sz="93251" autoAdjust="0"/>
  </p:normalViewPr>
  <p:slideViewPr>
    <p:cSldViewPr>
      <p:cViewPr>
        <p:scale>
          <a:sx n="161" d="100"/>
          <a:sy n="161" d="100"/>
        </p:scale>
        <p:origin x="-104" y="30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30/05/16</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30/05/16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dirty="0"/>
          </a:p>
        </p:txBody>
      </p:sp>
      <p:sp>
        <p:nvSpPr>
          <p:cNvPr id="4" name="Date Placeholder 3"/>
          <p:cNvSpPr>
            <a:spLocks noGrp="1"/>
          </p:cNvSpPr>
          <p:nvPr>
            <p:ph type="dt" sz="half" idx="10"/>
          </p:nvPr>
        </p:nvSpPr>
        <p:spPr/>
        <p:txBody>
          <a:bodyPr/>
          <a:lstStyle/>
          <a:p>
            <a:fld id="{6EB99CB0-346B-43FA-9EE6-F90C3F3BC0BA}" type="datetime1">
              <a:rPr lang="sv-SE" smtClean="0"/>
              <a:t>30/05/16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30/05/16</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30/05/16</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30/05/16</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noProof="0" dirty="0" smtClean="0"/>
              <a:t>CDR Target Helium Circulator</a:t>
            </a:r>
            <a:br>
              <a:rPr lang="en-GB" sz="4000" noProof="0" dirty="0" smtClean="0"/>
            </a:br>
            <a:r>
              <a:rPr lang="en-GB" sz="4000" dirty="0" smtClean="0"/>
              <a:t>Introduction</a:t>
            </a:r>
            <a:endParaRPr lang="en-GB" sz="4000" noProof="0" dirty="0"/>
          </a:p>
        </p:txBody>
      </p:sp>
      <p:sp>
        <p:nvSpPr>
          <p:cNvPr id="3" name="Subtitle 2"/>
          <p:cNvSpPr>
            <a:spLocks noGrp="1"/>
          </p:cNvSpPr>
          <p:nvPr>
            <p:ph type="subTitle" idx="1"/>
          </p:nvPr>
        </p:nvSpPr>
        <p:spPr/>
        <p:txBody>
          <a:bodyPr>
            <a:noAutofit/>
          </a:bodyPr>
          <a:lstStyle/>
          <a:p>
            <a:r>
              <a:rPr lang="en-GB" sz="2000" noProof="0" dirty="0" smtClean="0">
                <a:solidFill>
                  <a:schemeClr val="bg1"/>
                </a:solidFill>
              </a:rPr>
              <a:t>Ulf Odén	</a:t>
            </a:r>
          </a:p>
          <a:p>
            <a:r>
              <a:rPr lang="en-GB" sz="2000" noProof="0" dirty="0" smtClean="0">
                <a:solidFill>
                  <a:schemeClr val="bg1"/>
                </a:solidFill>
              </a:rPr>
              <a:t>WP2 Manager </a:t>
            </a:r>
            <a:endParaRPr lang="en-GB" sz="2000" noProof="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err="1" smtClean="0">
                <a:solidFill>
                  <a:srgbClr val="FFFFFF"/>
                </a:solidFill>
              </a:rPr>
              <a:t>www.europeanspallationsource.se</a:t>
            </a:r>
            <a:endParaRPr lang="en-GB" sz="1600" dirty="0" smtClean="0">
              <a:solidFill>
                <a:srgbClr val="FFFFFF"/>
              </a:solidFill>
            </a:endParaRPr>
          </a:p>
          <a:p>
            <a:pPr algn="ctr"/>
            <a:r>
              <a:rPr lang="sv-SE" sz="1400" dirty="0" smtClean="0">
                <a:solidFill>
                  <a:srgbClr val="FFFFFF"/>
                </a:solidFill>
              </a:rPr>
              <a:t>1 June 2016</a:t>
            </a:r>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idx="1"/>
          </p:nvPr>
        </p:nvSpPr>
        <p:spPr/>
        <p:txBody>
          <a:bodyPr>
            <a:normAutofit fontScale="47500" lnSpcReduction="20000"/>
          </a:bodyPr>
          <a:lstStyle/>
          <a:p>
            <a:pPr lvl="1"/>
            <a:r>
              <a:rPr lang="en-GB" b="1" dirty="0"/>
              <a:t> Final Design</a:t>
            </a:r>
            <a:endParaRPr lang="en-US" b="1" dirty="0"/>
          </a:p>
          <a:p>
            <a:pPr marL="0" indent="0">
              <a:buNone/>
            </a:pPr>
            <a:r>
              <a:rPr lang="en-GB" dirty="0"/>
              <a:t>For systems and subsystems within the Target Station the following list of items are typically required for completion of Final Design. Exceptions are to be submitted and approved by the Target Project Manager</a:t>
            </a:r>
            <a:r>
              <a:rPr lang="en-GB" dirty="0" smtClean="0"/>
              <a:t>.</a:t>
            </a:r>
          </a:p>
          <a:p>
            <a:pPr marL="0" indent="0">
              <a:buNone/>
            </a:pPr>
            <a:endParaRPr lang="en-US" dirty="0"/>
          </a:p>
          <a:p>
            <a:pPr lvl="0"/>
            <a:r>
              <a:rPr lang="en-GB" dirty="0"/>
              <a:t>Updated System Design Requirements and Description Documents, including identification of all safety-credited controls (can be separate documents)</a:t>
            </a:r>
            <a:endParaRPr lang="en-US" dirty="0"/>
          </a:p>
          <a:p>
            <a:pPr lvl="0"/>
            <a:r>
              <a:rPr lang="en-GB" dirty="0"/>
              <a:t>Updated Interface Control Documents</a:t>
            </a:r>
            <a:endParaRPr lang="en-US" dirty="0"/>
          </a:p>
          <a:p>
            <a:pPr lvl="0"/>
            <a:r>
              <a:rPr lang="en-GB" dirty="0"/>
              <a:t>Updated System Verification Plan</a:t>
            </a:r>
            <a:endParaRPr lang="en-US" dirty="0"/>
          </a:p>
          <a:p>
            <a:pPr lvl="0"/>
            <a:r>
              <a:rPr lang="en-GB" dirty="0"/>
              <a:t>Updated WBS dictionary that incorporates all project work scope</a:t>
            </a:r>
            <a:endParaRPr lang="en-US" dirty="0"/>
          </a:p>
          <a:p>
            <a:pPr lvl="0"/>
            <a:r>
              <a:rPr lang="en-GB" dirty="0"/>
              <a:t>CAD models, drawings, P&amp;IDs, etc. sufficient to manufacture and/or procure systems, structures, and components</a:t>
            </a:r>
            <a:endParaRPr lang="en-US" dirty="0"/>
          </a:p>
          <a:p>
            <a:pPr lvl="0"/>
            <a:r>
              <a:rPr lang="en-GB" dirty="0"/>
              <a:t>Updated Risk Assessment</a:t>
            </a:r>
            <a:endParaRPr lang="en-US" dirty="0"/>
          </a:p>
          <a:p>
            <a:pPr lvl="0"/>
            <a:r>
              <a:rPr lang="en-GB" dirty="0"/>
              <a:t>Manufacturing Process Specification</a:t>
            </a:r>
            <a:endParaRPr lang="en-US" dirty="0"/>
          </a:p>
          <a:p>
            <a:pPr lvl="0"/>
            <a:r>
              <a:rPr lang="en-GB" dirty="0"/>
              <a:t>Manufacturing Verification Plans</a:t>
            </a:r>
            <a:endParaRPr lang="en-US" dirty="0"/>
          </a:p>
          <a:p>
            <a:pPr lvl="0"/>
            <a:r>
              <a:rPr lang="en-GB" dirty="0"/>
              <a:t>System Analysis Reports</a:t>
            </a:r>
            <a:endParaRPr lang="en-US" dirty="0"/>
          </a:p>
          <a:p>
            <a:pPr lvl="0"/>
            <a:r>
              <a:rPr lang="en-GB" dirty="0"/>
              <a:t>Draft of the technical sections of Procurement Specifications (approval not required at this point)</a:t>
            </a:r>
            <a:endParaRPr lang="en-US" dirty="0"/>
          </a:p>
          <a:p>
            <a:pPr lvl="0"/>
            <a:r>
              <a:rPr lang="en-GB" dirty="0"/>
              <a:t>CDR committee report with responses to recommendations that includes a description of actions completed and submitted for closure in response to recommendations, and a brief action plan for items planned for later closure.</a:t>
            </a:r>
            <a:endParaRPr lang="en-US" dirty="0"/>
          </a:p>
          <a:p>
            <a:pPr marL="0" indent="0">
              <a:buNone/>
            </a:pPr>
            <a:endParaRPr lang="en-GB" dirty="0" smtClean="0"/>
          </a:p>
          <a:p>
            <a:pPr marL="0" indent="0">
              <a:buNone/>
            </a:pPr>
            <a:r>
              <a:rPr lang="en-GB" dirty="0" smtClean="0"/>
              <a:t>All </a:t>
            </a:r>
            <a:r>
              <a:rPr lang="en-GB" dirty="0"/>
              <a:t>of these items except the final two, should be approved and submitted to the Critical Design Review committee prior to the CDR. Based on the results of the CDR, all of the above documents should be modified and re-approved, if needed, prior to submittal to the Target Project CCB for approval of Final Design Phase completion. This establishes the Design Baseline.</a:t>
            </a:r>
            <a:endParaRPr lang="en-US" dirty="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10</a:t>
            </a:fld>
            <a:endParaRPr lang="en-GB"/>
          </a:p>
        </p:txBody>
      </p:sp>
    </p:spTree>
    <p:extLst>
      <p:ext uri="{BB962C8B-B14F-4D97-AF65-F5344CB8AC3E}">
        <p14:creationId xmlns:p14="http://schemas.microsoft.com/office/powerpoint/2010/main" val="14890285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RCC MRX N3 – EN 13445 13480</a:t>
            </a:r>
            <a:endParaRPr lang="en-US" dirty="0"/>
          </a:p>
        </p:txBody>
      </p:sp>
      <p:sp>
        <p:nvSpPr>
          <p:cNvPr id="3" name="Content Placeholder 2"/>
          <p:cNvSpPr>
            <a:spLocks noGrp="1"/>
          </p:cNvSpPr>
          <p:nvPr>
            <p:ph idx="1"/>
          </p:nvPr>
        </p:nvSpPr>
        <p:spPr/>
        <p:txBody>
          <a:bodyPr/>
          <a:lstStyle/>
          <a:p>
            <a:r>
              <a:rPr lang="en-US" dirty="0" smtClean="0"/>
              <a:t>Material</a:t>
            </a:r>
          </a:p>
          <a:p>
            <a:pPr lvl="1"/>
            <a:r>
              <a:rPr lang="en-US" dirty="0" smtClean="0"/>
              <a:t>Low Carbon (IGSCC - 316L OK)</a:t>
            </a:r>
          </a:p>
          <a:p>
            <a:pPr lvl="1"/>
            <a:r>
              <a:rPr lang="en-US" dirty="0" smtClean="0"/>
              <a:t>Max Temp</a:t>
            </a:r>
            <a:endParaRPr lang="en-US" dirty="0"/>
          </a:p>
          <a:p>
            <a:r>
              <a:rPr lang="en-US" dirty="0" smtClean="0"/>
              <a:t>Load Combination</a:t>
            </a:r>
          </a:p>
          <a:p>
            <a:pPr lvl="1"/>
            <a:r>
              <a:rPr lang="en-US" dirty="0" smtClean="0"/>
              <a:t>Normal Operation Incidents not included in EN 13445</a:t>
            </a:r>
            <a:endParaRPr lang="en-US" dirty="0"/>
          </a:p>
          <a:p>
            <a:r>
              <a:rPr lang="en-US" dirty="0" smtClean="0"/>
              <a:t>Design</a:t>
            </a:r>
          </a:p>
          <a:p>
            <a:pPr lvl="1"/>
            <a:r>
              <a:rPr lang="en-US" dirty="0" smtClean="0"/>
              <a:t>VT is not enough</a:t>
            </a:r>
          </a:p>
          <a:p>
            <a:pPr lvl="1"/>
            <a:r>
              <a:rPr lang="en-US" dirty="0" err="1" smtClean="0"/>
              <a:t>Mitre</a:t>
            </a:r>
            <a:r>
              <a:rPr lang="en-US" dirty="0"/>
              <a:t> </a:t>
            </a:r>
            <a:r>
              <a:rPr lang="en-US" dirty="0" smtClean="0"/>
              <a:t>Elbows &gt;22,5 not allowed</a:t>
            </a:r>
          </a:p>
          <a:p>
            <a:pPr lvl="1"/>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1647670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Why a special CDR for the Helium Circulator?</a:t>
            </a:r>
          </a:p>
          <a:p>
            <a:r>
              <a:rPr lang="en-US" dirty="0" smtClean="0"/>
              <a:t>CDR Documents </a:t>
            </a:r>
            <a:endParaRPr lang="en-US" dirty="0"/>
          </a:p>
          <a:p>
            <a:r>
              <a:rPr lang="en-US" dirty="0" smtClean="0"/>
              <a:t>PDR comments</a:t>
            </a:r>
          </a:p>
          <a:p>
            <a:r>
              <a:rPr lang="en-US" dirty="0" smtClean="0"/>
              <a:t>Safety Classification</a:t>
            </a:r>
          </a:p>
          <a:p>
            <a:r>
              <a:rPr lang="en-US" dirty="0" smtClean="0"/>
              <a:t>Risk and mitigations (EXONAUT)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11964418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CDR for the Helium Circulator</a:t>
            </a:r>
          </a:p>
        </p:txBody>
      </p:sp>
      <p:sp>
        <p:nvSpPr>
          <p:cNvPr id="3" name="Content Placeholder 2"/>
          <p:cNvSpPr>
            <a:spLocks noGrp="1"/>
          </p:cNvSpPr>
          <p:nvPr>
            <p:ph idx="1"/>
          </p:nvPr>
        </p:nvSpPr>
        <p:spPr/>
        <p:txBody>
          <a:bodyPr/>
          <a:lstStyle/>
          <a:p>
            <a:pPr marL="0" indent="0">
              <a:buNone/>
            </a:pPr>
            <a:r>
              <a:rPr lang="en-US" u="sng" dirty="0" smtClean="0"/>
              <a:t>Why a special CDR for the Helium Circulator?</a:t>
            </a:r>
            <a:br>
              <a:rPr lang="en-US" u="sng" dirty="0" smtClean="0"/>
            </a:br>
            <a:endParaRPr lang="en-US" u="sng" dirty="0" smtClean="0"/>
          </a:p>
          <a:p>
            <a:r>
              <a:rPr lang="en-US" dirty="0" smtClean="0"/>
              <a:t>Late contracted In-Kind Partner</a:t>
            </a:r>
            <a:r>
              <a:rPr lang="en-US" dirty="0"/>
              <a:t/>
            </a:r>
            <a:br>
              <a:rPr lang="en-US" dirty="0"/>
            </a:br>
            <a:r>
              <a:rPr lang="en-US" dirty="0" smtClean="0"/>
              <a:t>Start </a:t>
            </a:r>
            <a:r>
              <a:rPr lang="en-US" dirty="0"/>
              <a:t>U</a:t>
            </a:r>
            <a:r>
              <a:rPr lang="en-US" dirty="0" smtClean="0"/>
              <a:t>p of the Final Design Phase postponed &gt;1 year</a:t>
            </a:r>
          </a:p>
          <a:p>
            <a:r>
              <a:rPr lang="en-US" dirty="0" smtClean="0"/>
              <a:t>Helium Circulator Lead </a:t>
            </a:r>
            <a:r>
              <a:rPr lang="en-US" dirty="0"/>
              <a:t>T</a:t>
            </a:r>
            <a:r>
              <a:rPr lang="en-US" dirty="0" smtClean="0"/>
              <a:t>ime for delivery on site 24 months (based on early RFI)</a:t>
            </a:r>
          </a:p>
          <a:p>
            <a:r>
              <a:rPr lang="en-US" dirty="0" smtClean="0"/>
              <a:t>To secure the milestone “Installed Target Helium Cooling System” November 2018 procurement of circulator needs to be started up promptly</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3121085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CDR Documents </a:t>
            </a:r>
          </a:p>
        </p:txBody>
      </p:sp>
      <p:sp>
        <p:nvSpPr>
          <p:cNvPr id="3" name="Content Placeholder 2"/>
          <p:cNvSpPr>
            <a:spLocks noGrp="1"/>
          </p:cNvSpPr>
          <p:nvPr>
            <p:ph idx="1"/>
          </p:nvPr>
        </p:nvSpPr>
        <p:spPr/>
        <p:txBody>
          <a:bodyPr/>
          <a:lstStyle/>
          <a:p>
            <a:r>
              <a:rPr lang="en-US" dirty="0" smtClean="0"/>
              <a:t>CDR Documents </a:t>
            </a:r>
            <a:br>
              <a:rPr lang="en-US" dirty="0" smtClean="0"/>
            </a:br>
            <a:r>
              <a:rPr lang="en-US" sz="2000" dirty="0" smtClean="0"/>
              <a:t>(</a:t>
            </a:r>
            <a:r>
              <a:rPr lang="en-GB" sz="2000" dirty="0"/>
              <a:t>Target Project Process for Project Phase </a:t>
            </a:r>
            <a:r>
              <a:rPr lang="en-GB" sz="2000" dirty="0" smtClean="0"/>
              <a:t>Transition ESS-0037005)</a:t>
            </a:r>
          </a:p>
          <a:p>
            <a:pPr lvl="1"/>
            <a:r>
              <a:rPr lang="en-GB" sz="1600" dirty="0" smtClean="0"/>
              <a:t>SDD </a:t>
            </a:r>
            <a:r>
              <a:rPr lang="en-GB" sz="1600" dirty="0" err="1" smtClean="0"/>
              <a:t>Req</a:t>
            </a:r>
            <a:r>
              <a:rPr lang="en-GB" sz="1600" dirty="0" smtClean="0"/>
              <a:t> and Sol</a:t>
            </a:r>
          </a:p>
          <a:p>
            <a:pPr lvl="1"/>
            <a:r>
              <a:rPr lang="en-GB" sz="1600" dirty="0" smtClean="0"/>
              <a:t>ICD</a:t>
            </a:r>
          </a:p>
          <a:p>
            <a:pPr lvl="1"/>
            <a:r>
              <a:rPr lang="en-GB" sz="1600" dirty="0" smtClean="0"/>
              <a:t>System Verification Plan</a:t>
            </a:r>
          </a:p>
          <a:p>
            <a:pPr lvl="1"/>
            <a:r>
              <a:rPr lang="en-GB" sz="1600" dirty="0" smtClean="0"/>
              <a:t>P&amp;ID</a:t>
            </a:r>
          </a:p>
          <a:p>
            <a:pPr lvl="1"/>
            <a:r>
              <a:rPr lang="en-GB" sz="1600" dirty="0" smtClean="0"/>
              <a:t>Risk Assessment</a:t>
            </a:r>
          </a:p>
          <a:p>
            <a:pPr lvl="1"/>
            <a:r>
              <a:rPr lang="en-GB" sz="1600" dirty="0" smtClean="0"/>
              <a:t>Manufacturing Process Specification and Verification Plan</a:t>
            </a:r>
          </a:p>
          <a:p>
            <a:pPr lvl="1"/>
            <a:r>
              <a:rPr lang="en-GB" sz="1600" dirty="0" smtClean="0"/>
              <a:t>Draft of Technical section of Procurement Specifications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Tree>
    <p:extLst>
      <p:ext uri="{BB962C8B-B14F-4D97-AF65-F5344CB8AC3E}">
        <p14:creationId xmlns:p14="http://schemas.microsoft.com/office/powerpoint/2010/main" val="3692081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PDR Comments and Follow Up</a:t>
            </a:r>
            <a:endParaRPr lang="en-US" dirty="0"/>
          </a:p>
        </p:txBody>
      </p:sp>
      <p:sp>
        <p:nvSpPr>
          <p:cNvPr id="9" name="Content Placeholder 8"/>
          <p:cNvSpPr>
            <a:spLocks noGrp="1"/>
          </p:cNvSpPr>
          <p:nvPr>
            <p:ph idx="1"/>
          </p:nvPr>
        </p:nvSpPr>
        <p:spPr/>
        <p:txBody>
          <a:bodyPr>
            <a:normAutofit fontScale="77500" lnSpcReduction="20000"/>
          </a:bodyPr>
          <a:lstStyle/>
          <a:p>
            <a:r>
              <a:rPr lang="en-US" b="1" dirty="0" smtClean="0"/>
              <a:t>PDR meeting 4-5 September 2014</a:t>
            </a:r>
          </a:p>
          <a:p>
            <a:r>
              <a:rPr lang="en-US" b="1" dirty="0" smtClean="0"/>
              <a:t>PDR committee report ESS-0020169</a:t>
            </a:r>
            <a:br>
              <a:rPr lang="en-US" b="1" dirty="0" smtClean="0"/>
            </a:br>
            <a:r>
              <a:rPr lang="en-GB" sz="2600" dirty="0" smtClean="0"/>
              <a:t>The </a:t>
            </a:r>
            <a:r>
              <a:rPr lang="en-GB" sz="2600" dirty="0"/>
              <a:t>main </a:t>
            </a:r>
            <a:r>
              <a:rPr lang="en-GB" sz="2600" dirty="0" smtClean="0"/>
              <a:t>recommendations</a:t>
            </a:r>
            <a:r>
              <a:rPr lang="en-GB" sz="2600" dirty="0"/>
              <a:t>:</a:t>
            </a:r>
            <a:endParaRPr lang="en-US" sz="2600" dirty="0"/>
          </a:p>
          <a:p>
            <a:pPr>
              <a:buFont typeface="Wingdings" charset="2"/>
              <a:buChar char="²"/>
            </a:pPr>
            <a:r>
              <a:rPr lang="en-GB" sz="2600" dirty="0"/>
              <a:t>I</a:t>
            </a:r>
            <a:r>
              <a:rPr lang="en-GB" sz="2600" dirty="0" smtClean="0"/>
              <a:t>mprove </a:t>
            </a:r>
            <a:r>
              <a:rPr lang="en-GB" sz="2600" dirty="0"/>
              <a:t>the level of details, especially concerning the interfaces </a:t>
            </a:r>
            <a:r>
              <a:rPr lang="en-GB" sz="2600" dirty="0" smtClean="0"/>
              <a:t>requirements. </a:t>
            </a:r>
            <a:r>
              <a:rPr lang="en-GB" sz="2600" i="1" dirty="0" smtClean="0">
                <a:solidFill>
                  <a:schemeClr val="tx1">
                    <a:lumMod val="50000"/>
                    <a:lumOff val="50000"/>
                  </a:schemeClr>
                </a:solidFill>
              </a:rPr>
              <a:t>(ICD’s completed</a:t>
            </a:r>
            <a:r>
              <a:rPr lang="en-GB" sz="2600" i="1" dirty="0" smtClean="0">
                <a:solidFill>
                  <a:schemeClr val="tx1">
                    <a:lumMod val="65000"/>
                    <a:lumOff val="35000"/>
                  </a:schemeClr>
                </a:solidFill>
              </a:rPr>
              <a:t>)</a:t>
            </a:r>
            <a:endParaRPr lang="en-US" sz="2600" i="1" dirty="0">
              <a:solidFill>
                <a:schemeClr val="tx1">
                  <a:lumMod val="65000"/>
                  <a:lumOff val="35000"/>
                </a:schemeClr>
              </a:solidFill>
            </a:endParaRPr>
          </a:p>
          <a:p>
            <a:pPr>
              <a:buFont typeface="Wingdings" charset="2"/>
              <a:buChar char="²"/>
            </a:pPr>
            <a:r>
              <a:rPr lang="en-GB" sz="2600" dirty="0"/>
              <a:t>Safety classification system, based on a clear methodology applicable at ESS level</a:t>
            </a:r>
            <a:r>
              <a:rPr lang="en-GB" sz="2600" dirty="0" smtClean="0"/>
              <a:t>, </a:t>
            </a:r>
            <a:r>
              <a:rPr lang="en-GB" sz="2600" i="1" dirty="0">
                <a:solidFill>
                  <a:schemeClr val="tx1">
                    <a:lumMod val="50000"/>
                    <a:lumOff val="50000"/>
                  </a:schemeClr>
                </a:solidFill>
              </a:rPr>
              <a:t>(RCC </a:t>
            </a:r>
            <a:r>
              <a:rPr lang="en-GB" sz="2600" i="1" dirty="0" err="1">
                <a:solidFill>
                  <a:schemeClr val="tx1">
                    <a:lumMod val="50000"/>
                    <a:lumOff val="50000"/>
                  </a:schemeClr>
                </a:solidFill>
              </a:rPr>
              <a:t>MrX</a:t>
            </a:r>
            <a:r>
              <a:rPr lang="en-GB" sz="2600" i="1" dirty="0">
                <a:solidFill>
                  <a:schemeClr val="tx1">
                    <a:lumMod val="50000"/>
                    <a:lumOff val="50000"/>
                  </a:schemeClr>
                </a:solidFill>
              </a:rPr>
              <a:t> </a:t>
            </a:r>
            <a:r>
              <a:rPr lang="en-GB" sz="2600" i="1" dirty="0" smtClean="0">
                <a:solidFill>
                  <a:schemeClr val="tx1">
                    <a:lumMod val="50000"/>
                    <a:lumOff val="50000"/>
                  </a:schemeClr>
                </a:solidFill>
              </a:rPr>
              <a:t>class3)</a:t>
            </a:r>
            <a:endParaRPr lang="en-US" sz="2600" i="1" dirty="0">
              <a:solidFill>
                <a:schemeClr val="tx1">
                  <a:lumMod val="50000"/>
                  <a:lumOff val="50000"/>
                </a:schemeClr>
              </a:solidFill>
            </a:endParaRPr>
          </a:p>
          <a:p>
            <a:pPr>
              <a:buFont typeface="Wingdings" charset="2"/>
              <a:buChar char="²"/>
            </a:pPr>
            <a:r>
              <a:rPr lang="en-GB" sz="2600" dirty="0"/>
              <a:t>Increase some design margins (normal operating domain, maximum allowable helium leak during operation…) as this will certainly have a </a:t>
            </a:r>
            <a:r>
              <a:rPr lang="en-GB" sz="2600" dirty="0" smtClean="0"/>
              <a:t>non-negligible </a:t>
            </a:r>
            <a:r>
              <a:rPr lang="en-GB" sz="2600" dirty="0"/>
              <a:t>effect </a:t>
            </a:r>
            <a:r>
              <a:rPr lang="en-GB" sz="2600" dirty="0" smtClean="0"/>
              <a:t>on </a:t>
            </a:r>
            <a:r>
              <a:rPr lang="en-GB" sz="2600" dirty="0"/>
              <a:t>operating costs and </a:t>
            </a:r>
            <a:r>
              <a:rPr lang="en-GB" sz="2600" dirty="0" smtClean="0"/>
              <a:t>safety. </a:t>
            </a:r>
            <a:r>
              <a:rPr lang="en-GB" sz="2600" dirty="0">
                <a:solidFill>
                  <a:schemeClr val="tx1">
                    <a:lumMod val="50000"/>
                    <a:lumOff val="50000"/>
                  </a:schemeClr>
                </a:solidFill>
              </a:rPr>
              <a:t>(SDD </a:t>
            </a:r>
            <a:r>
              <a:rPr lang="en-GB" sz="2600" dirty="0" smtClean="0">
                <a:solidFill>
                  <a:schemeClr val="tx1">
                    <a:lumMod val="50000"/>
                    <a:lumOff val="50000"/>
                  </a:schemeClr>
                </a:solidFill>
              </a:rPr>
              <a:t>Requirements elaborated to include adequate design margins)</a:t>
            </a:r>
            <a:endParaRPr lang="en-US" sz="2600" dirty="0">
              <a:solidFill>
                <a:schemeClr val="tx1">
                  <a:lumMod val="50000"/>
                  <a:lumOff val="50000"/>
                </a:schemeClr>
              </a:solidFill>
            </a:endParaRPr>
          </a:p>
          <a:p>
            <a:endParaRPr lang="en-US" dirty="0" smtClean="0"/>
          </a:p>
          <a:p>
            <a:r>
              <a:rPr lang="en-US" b="1" dirty="0" smtClean="0"/>
              <a:t>PDR Follow Up ESS-0037507</a:t>
            </a:r>
            <a:r>
              <a:rPr lang="en-US" dirty="0" smtClean="0"/>
              <a:t/>
            </a:r>
            <a:br>
              <a:rPr lang="en-US" dirty="0" smtClean="0"/>
            </a:br>
            <a:r>
              <a:rPr lang="en-US" i="1" dirty="0" smtClean="0">
                <a:solidFill>
                  <a:srgbClr val="7F7F7F"/>
                </a:solidFill>
              </a:rPr>
              <a:t>C1 mitigations presented and approved in the CCB meeting April 2016</a:t>
            </a:r>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5</a:t>
            </a:fld>
            <a:endParaRPr lang="en-GB"/>
          </a:p>
        </p:txBody>
      </p:sp>
    </p:spTree>
    <p:extLst>
      <p:ext uri="{BB962C8B-B14F-4D97-AF65-F5344CB8AC3E}">
        <p14:creationId xmlns:p14="http://schemas.microsoft.com/office/powerpoint/2010/main" val="9946696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PDR Comments </a:t>
            </a:r>
            <a:r>
              <a:rPr lang="en-GB" dirty="0" smtClean="0"/>
              <a:t>(C2) ESS-0020169</a:t>
            </a:r>
            <a:endParaRPr lang="en-US" dirty="0"/>
          </a:p>
        </p:txBody>
      </p:sp>
      <p:sp>
        <p:nvSpPr>
          <p:cNvPr id="3" name="Content Placeholder 2"/>
          <p:cNvSpPr>
            <a:spLocks noGrp="1"/>
          </p:cNvSpPr>
          <p:nvPr>
            <p:ph idx="1"/>
          </p:nvPr>
        </p:nvSpPr>
        <p:spPr>
          <a:xfrm>
            <a:off x="457200" y="1412776"/>
            <a:ext cx="8435280" cy="4997152"/>
          </a:xfrm>
        </p:spPr>
        <p:txBody>
          <a:bodyPr>
            <a:noAutofit/>
          </a:bodyPr>
          <a:lstStyle/>
          <a:p>
            <a:r>
              <a:rPr lang="en-GB" sz="1800" dirty="0"/>
              <a:t>The committee recommends that requirements on qualification should be completed</a:t>
            </a:r>
            <a:r>
              <a:rPr lang="en-GB" sz="1800" dirty="0" smtClean="0"/>
              <a:t>.</a:t>
            </a:r>
          </a:p>
          <a:p>
            <a:pPr lvl="1"/>
            <a:r>
              <a:rPr lang="en-US" sz="1600" b="1" dirty="0" smtClean="0"/>
              <a:t>The comment is reflecting safety classification. The cooling of the tungsten is not safety classified but the mechanical integrity of the system is assumed to be a safety function. Helium Circulator Confinement is secured for the facility life time.</a:t>
            </a:r>
          </a:p>
          <a:p>
            <a:r>
              <a:rPr lang="en-GB" sz="1800" dirty="0" smtClean="0"/>
              <a:t>The </a:t>
            </a:r>
            <a:r>
              <a:rPr lang="en-GB" sz="1800" dirty="0"/>
              <a:t>committee recommends that lifetime of replaceable components (safety classified) has to be demonstrated. </a:t>
            </a:r>
          </a:p>
          <a:p>
            <a:pPr lvl="1"/>
            <a:r>
              <a:rPr lang="en-GB" sz="1600" b="1" dirty="0" smtClean="0"/>
              <a:t>Circulator is not safety classified</a:t>
            </a:r>
            <a:endParaRPr lang="en-US" sz="1600" b="1" dirty="0"/>
          </a:p>
          <a:p>
            <a:r>
              <a:rPr lang="en-GB" sz="1800" dirty="0"/>
              <a:t>The committee recommends that operating costs objectives shall be allocated to these systems</a:t>
            </a:r>
            <a:r>
              <a:rPr lang="en-GB" sz="1800" dirty="0" smtClean="0"/>
              <a:t>.</a:t>
            </a:r>
          </a:p>
          <a:p>
            <a:pPr lvl="1"/>
            <a:r>
              <a:rPr lang="en-US" sz="1600" b="1" dirty="0" smtClean="0"/>
              <a:t>The circulator will be procured as an “of the shelf component” thus the operating cost will be according to industrial standard.</a:t>
            </a:r>
          </a:p>
          <a:p>
            <a:r>
              <a:rPr lang="en-GB" sz="1800" dirty="0" smtClean="0"/>
              <a:t>The </a:t>
            </a:r>
            <a:r>
              <a:rPr lang="en-GB" sz="1800" dirty="0"/>
              <a:t>committee recommends that, from that allocation, redundancy and class of reliability at component level could be derived and reliability objectives checked</a:t>
            </a:r>
            <a:r>
              <a:rPr lang="en-GB" sz="1800" dirty="0" smtClean="0"/>
              <a:t>.</a:t>
            </a:r>
          </a:p>
          <a:p>
            <a:pPr lvl="1"/>
            <a:r>
              <a:rPr lang="en-US" sz="1600" b="1" dirty="0" smtClean="0"/>
              <a:t>The plan is to have two circulators in parallel (2x50%)</a:t>
            </a:r>
          </a:p>
          <a:p>
            <a:r>
              <a:rPr lang="en-GB" sz="1800" dirty="0" smtClean="0"/>
              <a:t>The </a:t>
            </a:r>
            <a:r>
              <a:rPr lang="en-GB" sz="1800" dirty="0"/>
              <a:t>committee recommends that PED regulations shall also be considered for assessing availability of the system (cf. also “classification”)</a:t>
            </a:r>
            <a:r>
              <a:rPr lang="en-GB" sz="1800" dirty="0" smtClean="0"/>
              <a:t>.</a:t>
            </a:r>
          </a:p>
          <a:p>
            <a:pPr lvl="1"/>
            <a:r>
              <a:rPr lang="en-GB" sz="1600" b="1" dirty="0" smtClean="0"/>
              <a:t>RCC </a:t>
            </a:r>
            <a:r>
              <a:rPr lang="en-GB" sz="1600" b="1" dirty="0" err="1" smtClean="0"/>
              <a:t>MrX</a:t>
            </a:r>
            <a:r>
              <a:rPr lang="en-GB" sz="1600" b="1" dirty="0" smtClean="0"/>
              <a:t> class 3, </a:t>
            </a:r>
            <a:r>
              <a:rPr lang="en-GB" sz="1600" b="1" dirty="0"/>
              <a:t>comparison to PED is described in ESS-0037516</a:t>
            </a:r>
          </a:p>
          <a:p>
            <a:endParaRPr lang="en-US" sz="1800" dirty="0"/>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Tree>
    <p:extLst>
      <p:ext uri="{BB962C8B-B14F-4D97-AF65-F5344CB8AC3E}">
        <p14:creationId xmlns:p14="http://schemas.microsoft.com/office/powerpoint/2010/main" val="12268450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PDR Comments </a:t>
            </a:r>
            <a:r>
              <a:rPr lang="en-GB" dirty="0" smtClean="0"/>
              <a:t>(C2) ESS-0020169</a:t>
            </a:r>
            <a:endParaRPr lang="en-US" dirty="0"/>
          </a:p>
        </p:txBody>
      </p:sp>
      <p:sp>
        <p:nvSpPr>
          <p:cNvPr id="3" name="Content Placeholder 2"/>
          <p:cNvSpPr>
            <a:spLocks noGrp="1"/>
          </p:cNvSpPr>
          <p:nvPr>
            <p:ph idx="1"/>
          </p:nvPr>
        </p:nvSpPr>
        <p:spPr>
          <a:xfrm>
            <a:off x="457200" y="1412776"/>
            <a:ext cx="8229600" cy="4997152"/>
          </a:xfrm>
        </p:spPr>
        <p:txBody>
          <a:bodyPr>
            <a:noAutofit/>
          </a:bodyPr>
          <a:lstStyle/>
          <a:p>
            <a:r>
              <a:rPr lang="en-GB" sz="1800" dirty="0"/>
              <a:t>T</a:t>
            </a:r>
            <a:r>
              <a:rPr lang="en-GB" sz="1800" dirty="0" smtClean="0"/>
              <a:t>he committee recommends the use of a centralized requirement management at an ESS level (such as DOORS or equivalent system) in order to identify and trace properly the requirements along the design and construction phase.</a:t>
            </a:r>
          </a:p>
          <a:p>
            <a:pPr lvl="1"/>
            <a:r>
              <a:rPr lang="en-GB" sz="1600" b="1" dirty="0" smtClean="0"/>
              <a:t>Requirements still in SDD </a:t>
            </a:r>
            <a:r>
              <a:rPr lang="en-GB" sz="1600" b="1" dirty="0" err="1" smtClean="0"/>
              <a:t>Req</a:t>
            </a:r>
            <a:r>
              <a:rPr lang="en-GB" sz="1600" b="1" dirty="0" smtClean="0"/>
              <a:t> and ICD documents.</a:t>
            </a:r>
            <a:endParaRPr lang="en-US" sz="1600" b="1" dirty="0" smtClean="0"/>
          </a:p>
          <a:p>
            <a:r>
              <a:rPr lang="en-GB" sz="1800" dirty="0" smtClean="0"/>
              <a:t>The committee recommends reconsidering sizing of all components (such heat exchangers, filtering concept, piping or pressurizing tanks in PCS), from the updated value of pressure and mass flow in the loop.</a:t>
            </a:r>
          </a:p>
          <a:p>
            <a:pPr lvl="1"/>
            <a:r>
              <a:rPr lang="en-US" sz="1600" b="1" dirty="0" smtClean="0"/>
              <a:t>Current documents are reflecting latest operating requirements</a:t>
            </a:r>
          </a:p>
          <a:p>
            <a:r>
              <a:rPr lang="en-GB" sz="1800" dirty="0" smtClean="0"/>
              <a:t>The committee recommends that a clear definition of responsibilities between ESS and in-kind partners shall be defined. </a:t>
            </a:r>
          </a:p>
          <a:p>
            <a:pPr lvl="1"/>
            <a:r>
              <a:rPr lang="en-GB" sz="1600" b="1" dirty="0" smtClean="0"/>
              <a:t>TIK 2.2</a:t>
            </a:r>
            <a:endParaRPr lang="en-US" sz="1600" b="1" dirty="0" smtClean="0"/>
          </a:p>
          <a:p>
            <a:r>
              <a:rPr lang="en-GB" sz="1800" dirty="0" smtClean="0"/>
              <a:t>The committee recommends that critical milestones of the work plan, especially information coming the dates to freeze the interfaces requirement, are being issued. </a:t>
            </a:r>
          </a:p>
          <a:p>
            <a:pPr lvl="1"/>
            <a:r>
              <a:rPr lang="en-US" sz="1600" b="1" dirty="0" smtClean="0"/>
              <a:t>ICD’s approved (except CF)</a:t>
            </a:r>
          </a:p>
          <a:p>
            <a:r>
              <a:rPr lang="en-GB" sz="1800" dirty="0" smtClean="0"/>
              <a:t>The committee recommends to review the costs estimates concerning the in kind contribution.</a:t>
            </a:r>
          </a:p>
          <a:p>
            <a:pPr lvl="1"/>
            <a:r>
              <a:rPr lang="en-GB" sz="1600" b="1" dirty="0" smtClean="0"/>
              <a:t>RFI performed</a:t>
            </a:r>
            <a:endParaRPr lang="en-US" sz="1600" b="1" dirty="0" smtClean="0"/>
          </a:p>
          <a:p>
            <a:endParaRPr lang="en-US" sz="1800"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Tree>
    <p:extLst>
      <p:ext uri="{BB962C8B-B14F-4D97-AF65-F5344CB8AC3E}">
        <p14:creationId xmlns:p14="http://schemas.microsoft.com/office/powerpoint/2010/main" val="8853983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Classification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Pipe Rupture the most severe event</a:t>
            </a:r>
          </a:p>
          <a:p>
            <a:endParaRPr lang="en-US" dirty="0" smtClean="0"/>
          </a:p>
          <a:p>
            <a:r>
              <a:rPr lang="en-US" dirty="0" smtClean="0"/>
              <a:t>Dos to public according to PSAR   	=&gt;   0.32 mSv</a:t>
            </a:r>
          </a:p>
          <a:p>
            <a:r>
              <a:rPr lang="en-US" dirty="0" smtClean="0"/>
              <a:t>Dos limit to </a:t>
            </a:r>
            <a:r>
              <a:rPr lang="en-US" dirty="0"/>
              <a:t>p</a:t>
            </a:r>
            <a:r>
              <a:rPr lang="en-US" dirty="0" smtClean="0"/>
              <a:t>ublic class 3 		=&gt;   &lt; 1 mSv</a:t>
            </a:r>
          </a:p>
          <a:p>
            <a:endParaRPr lang="en-US" dirty="0"/>
          </a:p>
          <a:p>
            <a:r>
              <a:rPr lang="en-US" dirty="0" smtClean="0"/>
              <a:t>Dos to workers			=&gt;   8 mSv</a:t>
            </a:r>
          </a:p>
          <a:p>
            <a:r>
              <a:rPr lang="en-US" dirty="0" smtClean="0"/>
              <a:t>Dos limit to workers class 3	=&gt;  &lt;20 mSv</a:t>
            </a:r>
          </a:p>
          <a:p>
            <a:endParaRPr lang="en-US" dirty="0"/>
          </a:p>
          <a:p>
            <a:r>
              <a:rPr lang="en-US" dirty="0" smtClean="0"/>
              <a:t>The Helium Circulators will be designed according to RCC MRX Class 3. This design requirement is only relevant to the Helium Circulator Casing since the cooling function is not safety classified</a:t>
            </a:r>
            <a:r>
              <a:rPr lang="en-US" dirty="0" smtClean="0"/>
              <a:t>.</a:t>
            </a:r>
          </a:p>
          <a:p>
            <a:r>
              <a:rPr lang="en-US" dirty="0" smtClean="0"/>
              <a:t>Safety Classification according to “ESS </a:t>
            </a:r>
            <a:r>
              <a:rPr lang="en-US" smtClean="0"/>
              <a:t>rules for identification </a:t>
            </a:r>
            <a:r>
              <a:rPr lang="en-US" dirty="0" smtClean="0"/>
              <a:t>and classification….” ESS-0016468</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2990486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RISK</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9</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231734352"/>
              </p:ext>
            </p:extLst>
          </p:nvPr>
        </p:nvGraphicFramePr>
        <p:xfrm>
          <a:off x="611560" y="1628800"/>
          <a:ext cx="8064897" cy="4994471"/>
        </p:xfrm>
        <a:graphic>
          <a:graphicData uri="http://schemas.openxmlformats.org/drawingml/2006/table">
            <a:tbl>
              <a:tblPr firstRow="1" bandRow="1">
                <a:tableStyleId>{5C22544A-7EE6-4342-B048-85BDC9FD1C3A}</a:tableStyleId>
              </a:tblPr>
              <a:tblGrid>
                <a:gridCol w="566723"/>
                <a:gridCol w="4473837"/>
                <a:gridCol w="3024337"/>
              </a:tblGrid>
              <a:tr h="648072">
                <a:tc>
                  <a:txBody>
                    <a:bodyPr/>
                    <a:lstStyle/>
                    <a:p>
                      <a:pPr algn="ctr" fontAlgn="t"/>
                      <a:r>
                        <a:rPr lang="en-US" sz="2000" b="0" i="0" u="none" strike="noStrike" dirty="0" smtClean="0">
                          <a:effectLst/>
                          <a:latin typeface="Arial"/>
                        </a:rPr>
                        <a:t>ID</a:t>
                      </a:r>
                      <a:endParaRPr lang="en-US" sz="2000" b="0" i="0" u="none" strike="noStrike" dirty="0">
                        <a:effectLst/>
                        <a:latin typeface="Arial"/>
                      </a:endParaRPr>
                    </a:p>
                  </a:txBody>
                  <a:tcPr marL="12700" marR="12700" marT="12700" marB="0" anchor="ctr"/>
                </a:tc>
                <a:tc>
                  <a:txBody>
                    <a:bodyPr/>
                    <a:lstStyle/>
                    <a:p>
                      <a:pPr algn="l" fontAlgn="t"/>
                      <a:r>
                        <a:rPr lang="en-US" sz="2000" b="0" i="0" u="none" strike="noStrike" dirty="0" smtClean="0">
                          <a:effectLst/>
                          <a:latin typeface="Arial"/>
                        </a:rPr>
                        <a:t>Heading</a:t>
                      </a:r>
                      <a:endParaRPr lang="en-US" sz="2000" b="0" i="0" u="none" strike="noStrike" dirty="0">
                        <a:effectLst/>
                        <a:latin typeface="Arial"/>
                      </a:endParaRPr>
                    </a:p>
                  </a:txBody>
                  <a:tcPr marL="12700" marR="12700" marT="12700" marB="0" anchor="ctr"/>
                </a:tc>
                <a:tc>
                  <a:txBody>
                    <a:bodyPr/>
                    <a:lstStyle/>
                    <a:p>
                      <a:pPr algn="l" fontAlgn="t"/>
                      <a:endParaRPr lang="en-US" sz="2000" b="0" i="0" u="none" strike="noStrike" dirty="0">
                        <a:effectLst/>
                        <a:latin typeface="Arial"/>
                      </a:endParaRPr>
                    </a:p>
                  </a:txBody>
                  <a:tcPr marL="12700" marR="12700" marT="12700" marB="0" anchor="ctr"/>
                </a:tc>
              </a:tr>
              <a:tr h="370840">
                <a:tc>
                  <a:txBody>
                    <a:bodyPr/>
                    <a:lstStyle/>
                    <a:p>
                      <a:pPr algn="ctr" fontAlgn="t"/>
                      <a:r>
                        <a:rPr lang="en-US" sz="2000" b="0" i="0" u="none" strike="noStrike" dirty="0">
                          <a:effectLst/>
                          <a:latin typeface="Arial"/>
                        </a:rPr>
                        <a:t>36</a:t>
                      </a:r>
                    </a:p>
                  </a:txBody>
                  <a:tcPr marL="12700" marR="12700" marT="154800" marB="93600" anchor="ctr">
                    <a:solidFill>
                      <a:srgbClr val="FF0000">
                        <a:alpha val="61000"/>
                      </a:srgbClr>
                    </a:solidFill>
                  </a:tcPr>
                </a:tc>
                <a:tc>
                  <a:txBody>
                    <a:bodyPr/>
                    <a:lstStyle/>
                    <a:p>
                      <a:pPr algn="l" fontAlgn="t"/>
                      <a:r>
                        <a:rPr lang="en-US" sz="2000" b="0" i="0" u="none" strike="noStrike" dirty="0" smtClean="0">
                          <a:effectLst/>
                          <a:latin typeface="Arial"/>
                        </a:rPr>
                        <a:t>Inadequate </a:t>
                      </a:r>
                      <a:r>
                        <a:rPr lang="en-US" sz="2000" b="0" i="0" u="none" strike="noStrike" dirty="0">
                          <a:effectLst/>
                          <a:latin typeface="Arial"/>
                        </a:rPr>
                        <a:t>budget identified for Target Station </a:t>
                      </a:r>
                      <a:r>
                        <a:rPr lang="en-US" sz="2000" b="0" i="0" u="none" strike="noStrike" dirty="0" smtClean="0">
                          <a:effectLst/>
                          <a:latin typeface="Arial"/>
                        </a:rPr>
                        <a:t>scope</a:t>
                      </a:r>
                    </a:p>
                  </a:txBody>
                  <a:tcPr marL="12700" marR="12700" marT="154800" marB="93600" anchor="ctr"/>
                </a:tc>
                <a:tc>
                  <a:txBody>
                    <a:bodyPr/>
                    <a:lstStyle/>
                    <a:p>
                      <a:pPr algn="l" fontAlgn="t"/>
                      <a:r>
                        <a:rPr lang="en-US" sz="2000" b="0" i="0" u="none" strike="noStrike" dirty="0" smtClean="0">
                          <a:effectLst/>
                          <a:latin typeface="Arial"/>
                        </a:rPr>
                        <a:t>RFI’s confirms cost</a:t>
                      </a:r>
                      <a:r>
                        <a:rPr lang="en-US" sz="2000" b="0" i="0" u="none" strike="noStrike" baseline="0" dirty="0" smtClean="0">
                          <a:effectLst/>
                          <a:latin typeface="Arial"/>
                        </a:rPr>
                        <a:t> estimations</a:t>
                      </a:r>
                      <a:endParaRPr lang="en-US" sz="2000" b="0" i="0" u="none" strike="noStrike" dirty="0">
                        <a:effectLst/>
                        <a:latin typeface="Arial"/>
                      </a:endParaRPr>
                    </a:p>
                  </a:txBody>
                  <a:tcPr marL="12700" marR="12700" marT="154800" marB="93600" anchor="ctr"/>
                </a:tc>
              </a:tr>
              <a:tr h="370840">
                <a:tc>
                  <a:txBody>
                    <a:bodyPr/>
                    <a:lstStyle/>
                    <a:p>
                      <a:pPr algn="ctr" fontAlgn="t"/>
                      <a:r>
                        <a:rPr lang="en-US" sz="2000" b="0" i="0" u="none" strike="noStrike" dirty="0">
                          <a:effectLst/>
                          <a:latin typeface="Arial"/>
                        </a:rPr>
                        <a:t>8</a:t>
                      </a:r>
                    </a:p>
                  </a:txBody>
                  <a:tcPr marL="12700" marR="12700" marT="154800" marB="93600" anchor="ctr">
                    <a:solidFill>
                      <a:srgbClr val="FF0000">
                        <a:alpha val="61000"/>
                      </a:srgbClr>
                    </a:solidFill>
                  </a:tcPr>
                </a:tc>
                <a:tc>
                  <a:txBody>
                    <a:bodyPr/>
                    <a:lstStyle/>
                    <a:p>
                      <a:pPr algn="l" fontAlgn="t"/>
                      <a:r>
                        <a:rPr lang="en-US" sz="2000" b="0" i="0" u="none" strike="noStrike" dirty="0" smtClean="0">
                          <a:effectLst/>
                          <a:latin typeface="Arial"/>
                        </a:rPr>
                        <a:t>In</a:t>
                      </a:r>
                      <a:r>
                        <a:rPr lang="en-US" sz="2000" b="0" i="0" u="none" strike="noStrike" dirty="0">
                          <a:effectLst/>
                          <a:latin typeface="Arial"/>
                        </a:rPr>
                        <a:t>-kind partners do not deliver full scope or on </a:t>
                      </a:r>
                      <a:r>
                        <a:rPr lang="en-US" sz="2000" b="0" i="0" u="none" strike="noStrike" dirty="0" smtClean="0">
                          <a:effectLst/>
                          <a:latin typeface="Arial"/>
                        </a:rPr>
                        <a:t>time</a:t>
                      </a:r>
                    </a:p>
                  </a:txBody>
                  <a:tcPr marL="12700" marR="12700" marT="154800" marB="93600" anchor="ctr"/>
                </a:tc>
                <a:tc>
                  <a:txBody>
                    <a:bodyPr/>
                    <a:lstStyle/>
                    <a:p>
                      <a:pPr algn="l" fontAlgn="t"/>
                      <a:r>
                        <a:rPr lang="en-US" sz="2000" b="0" i="0" u="none" strike="noStrike" dirty="0" smtClean="0">
                          <a:effectLst/>
                          <a:latin typeface="Arial"/>
                        </a:rPr>
                        <a:t>TIK and reference</a:t>
                      </a:r>
                      <a:r>
                        <a:rPr lang="en-US" sz="2000" b="0" i="0" u="none" strike="noStrike" baseline="0" dirty="0" smtClean="0">
                          <a:effectLst/>
                          <a:latin typeface="Arial"/>
                        </a:rPr>
                        <a:t> documents specifies the SOW. </a:t>
                      </a:r>
                    </a:p>
                    <a:p>
                      <a:pPr algn="l" fontAlgn="t"/>
                      <a:r>
                        <a:rPr lang="en-US" sz="2000" b="0" i="0" u="none" strike="noStrike" baseline="0" dirty="0" smtClean="0">
                          <a:effectLst/>
                          <a:latin typeface="Arial"/>
                        </a:rPr>
                        <a:t>Secure collaboration and partnership</a:t>
                      </a:r>
                      <a:endParaRPr lang="en-US" sz="2000" b="0" i="0" u="none" strike="noStrike" dirty="0">
                        <a:effectLst/>
                        <a:latin typeface="Arial"/>
                      </a:endParaRPr>
                    </a:p>
                  </a:txBody>
                  <a:tcPr marL="12700" marR="12700" marT="154800" marB="93600" anchor="ctr"/>
                </a:tc>
              </a:tr>
              <a:tr h="370840">
                <a:tc>
                  <a:txBody>
                    <a:bodyPr/>
                    <a:lstStyle/>
                    <a:p>
                      <a:pPr algn="ctr" fontAlgn="t"/>
                      <a:r>
                        <a:rPr lang="en-US" sz="2000" b="0" i="0" u="none" strike="noStrike" dirty="0">
                          <a:effectLst/>
                          <a:latin typeface="Arial"/>
                        </a:rPr>
                        <a:t>20</a:t>
                      </a:r>
                    </a:p>
                  </a:txBody>
                  <a:tcPr marL="12700" marR="12700" marT="154800" marB="93600" anchor="ctr">
                    <a:solidFill>
                      <a:srgbClr val="FF0000">
                        <a:alpha val="61000"/>
                      </a:srgbClr>
                    </a:solidFill>
                  </a:tcPr>
                </a:tc>
                <a:tc>
                  <a:txBody>
                    <a:bodyPr/>
                    <a:lstStyle/>
                    <a:p>
                      <a:pPr algn="l" fontAlgn="t"/>
                      <a:r>
                        <a:rPr lang="en-US" sz="2000" b="0" i="0" u="none" strike="noStrike" dirty="0" smtClean="0">
                          <a:effectLst/>
                          <a:latin typeface="Arial"/>
                        </a:rPr>
                        <a:t>Difficulty </a:t>
                      </a:r>
                      <a:r>
                        <a:rPr lang="en-US" sz="2000" b="0" i="0" u="none" strike="noStrike" dirty="0">
                          <a:effectLst/>
                          <a:latin typeface="Arial"/>
                        </a:rPr>
                        <a:t>securing in-kind contribution partners </a:t>
                      </a:r>
                      <a:r>
                        <a:rPr lang="en-US" sz="2000" b="0" i="0" u="none" strike="noStrike" dirty="0" smtClean="0">
                          <a:effectLst/>
                          <a:latin typeface="Arial"/>
                        </a:rPr>
                        <a:t>causes </a:t>
                      </a:r>
                      <a:r>
                        <a:rPr lang="en-US" sz="2000" b="0" i="0" u="none" strike="noStrike" dirty="0">
                          <a:effectLst/>
                          <a:latin typeface="Arial"/>
                        </a:rPr>
                        <a:t>schedule </a:t>
                      </a:r>
                      <a:r>
                        <a:rPr lang="en-US" sz="2000" b="0" i="0" u="none" strike="noStrike" dirty="0" smtClean="0">
                          <a:effectLst/>
                          <a:latin typeface="Arial"/>
                        </a:rPr>
                        <a:t>delays</a:t>
                      </a:r>
                    </a:p>
                  </a:txBody>
                  <a:tcPr marL="12700" marR="12700" marT="154800" marB="93600" anchor="ctr"/>
                </a:tc>
                <a:tc>
                  <a:txBody>
                    <a:bodyPr/>
                    <a:lstStyle/>
                    <a:p>
                      <a:pPr algn="l" fontAlgn="t"/>
                      <a:r>
                        <a:rPr lang="en-US" sz="2000" b="0" i="0" u="none" strike="noStrike" dirty="0" smtClean="0">
                          <a:effectLst/>
                          <a:latin typeface="Arial"/>
                        </a:rPr>
                        <a:t>Late!</a:t>
                      </a:r>
                      <a:r>
                        <a:rPr lang="en-US" sz="2000" b="0" i="0" u="none" strike="noStrike" baseline="0" dirty="0" smtClean="0">
                          <a:effectLst/>
                          <a:latin typeface="Arial"/>
                        </a:rPr>
                        <a:t> Early procurement to secure the time schedule</a:t>
                      </a:r>
                      <a:endParaRPr lang="en-US" sz="2000" b="0" i="0" u="none" strike="noStrike" dirty="0">
                        <a:effectLst/>
                        <a:latin typeface="Arial"/>
                      </a:endParaRPr>
                    </a:p>
                  </a:txBody>
                  <a:tcPr marL="12700" marR="12700" marT="154800" marB="93600" anchor="ctr"/>
                </a:tc>
              </a:tr>
              <a:tr h="370840">
                <a:tc>
                  <a:txBody>
                    <a:bodyPr/>
                    <a:lstStyle/>
                    <a:p>
                      <a:pPr algn="ctr" fontAlgn="t"/>
                      <a:r>
                        <a:rPr lang="en-US" sz="2000" b="0" i="0" u="none" strike="noStrike" dirty="0">
                          <a:effectLst/>
                          <a:latin typeface="Arial"/>
                        </a:rPr>
                        <a:t>43</a:t>
                      </a:r>
                    </a:p>
                  </a:txBody>
                  <a:tcPr marL="12700" marR="12700" marT="154800" marB="93600" anchor="ctr">
                    <a:solidFill>
                      <a:srgbClr val="FF0000">
                        <a:alpha val="61000"/>
                      </a:srgbClr>
                    </a:solidFill>
                  </a:tcPr>
                </a:tc>
                <a:tc>
                  <a:txBody>
                    <a:bodyPr/>
                    <a:lstStyle/>
                    <a:p>
                      <a:pPr algn="l" fontAlgn="t"/>
                      <a:r>
                        <a:rPr lang="en-US" sz="2000" b="0" i="0" u="none" strike="noStrike" dirty="0" smtClean="0">
                          <a:effectLst/>
                          <a:latin typeface="Arial"/>
                        </a:rPr>
                        <a:t>Design </a:t>
                      </a:r>
                      <a:r>
                        <a:rPr lang="en-US" sz="2000" b="0" i="0" u="none" strike="noStrike" dirty="0">
                          <a:effectLst/>
                          <a:latin typeface="Arial"/>
                        </a:rPr>
                        <a:t>and interface information given to CF too </a:t>
                      </a:r>
                      <a:r>
                        <a:rPr lang="en-US" sz="2000" b="0" i="0" u="none" strike="noStrike" dirty="0" smtClean="0">
                          <a:effectLst/>
                          <a:latin typeface="Arial"/>
                        </a:rPr>
                        <a:t>late</a:t>
                      </a:r>
                    </a:p>
                  </a:txBody>
                  <a:tcPr marL="12700" marR="12700" marT="154800" marB="93600" anchor="ctr"/>
                </a:tc>
                <a:tc>
                  <a:txBody>
                    <a:bodyPr/>
                    <a:lstStyle/>
                    <a:p>
                      <a:pPr algn="l" fontAlgn="t"/>
                      <a:r>
                        <a:rPr lang="en-US" sz="2000" b="0" i="0" u="none" strike="noStrike" dirty="0" smtClean="0">
                          <a:effectLst/>
                          <a:latin typeface="Arial"/>
                        </a:rPr>
                        <a:t>ICD written but still not</a:t>
                      </a:r>
                      <a:r>
                        <a:rPr lang="en-US" sz="2000" b="0" i="0" u="none" strike="noStrike" baseline="0" dirty="0" smtClean="0">
                          <a:effectLst/>
                          <a:latin typeface="Arial"/>
                        </a:rPr>
                        <a:t> approved</a:t>
                      </a:r>
                      <a:endParaRPr lang="en-US" sz="2000" b="0" i="0" u="none" strike="noStrike" dirty="0">
                        <a:effectLst/>
                        <a:latin typeface="Arial"/>
                      </a:endParaRPr>
                    </a:p>
                  </a:txBody>
                  <a:tcPr marL="12700" marR="12700" marT="154800" marB="93600" anchor="ctr"/>
                </a:tc>
              </a:tr>
            </a:tbl>
          </a:graphicData>
        </a:graphic>
      </p:graphicFrame>
    </p:spTree>
    <p:extLst>
      <p:ext uri="{BB962C8B-B14F-4D97-AF65-F5344CB8AC3E}">
        <p14:creationId xmlns:p14="http://schemas.microsoft.com/office/powerpoint/2010/main" val="20248156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ESS Core Powerpoint" id="{F02C5803-D437-4A4B-B279-84472F47EB33}" vid="{77746F4A-52A9-724A-84EC-D1436FAAE3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Powerpoint.potx</Template>
  <TotalTime>3160</TotalTime>
  <Words>809</Words>
  <Application>Microsoft Macintosh PowerPoint</Application>
  <PresentationFormat>On-screen Show (4:3)</PresentationFormat>
  <Paragraphs>119</Paragraphs>
  <Slides>11</Slides>
  <Notes>0</Notes>
  <HiddenSlides>2</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ESS Core Powerpoint</vt:lpstr>
      <vt:lpstr>CDR Target Helium Circulator Introduction</vt:lpstr>
      <vt:lpstr>Outline</vt:lpstr>
      <vt:lpstr>CDR for the Helium Circulator</vt:lpstr>
      <vt:lpstr>CDR Documents </vt:lpstr>
      <vt:lpstr>PDR Comments and Follow Up</vt:lpstr>
      <vt:lpstr>PDR Comments (C2) ESS-0020169</vt:lpstr>
      <vt:lpstr>PDR Comments (C2) ESS-0020169</vt:lpstr>
      <vt:lpstr>Safety Classification</vt:lpstr>
      <vt:lpstr>RISK</vt:lpstr>
      <vt:lpstr>PowerPoint Presentation</vt:lpstr>
      <vt:lpstr>RCC MRX N3 – EN 13445 13480</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Ulf Oden</cp:lastModifiedBy>
  <cp:revision>38</cp:revision>
  <cp:lastPrinted>2016-05-30T11:34:50Z</cp:lastPrinted>
  <dcterms:created xsi:type="dcterms:W3CDTF">2013-10-29T16:05:10Z</dcterms:created>
  <dcterms:modified xsi:type="dcterms:W3CDTF">2016-05-30T13:48:06Z</dcterms:modified>
</cp:coreProperties>
</file>