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8"/>
  </p:notesMasterIdLst>
  <p:sldIdLst>
    <p:sldId id="272" r:id="rId2"/>
    <p:sldId id="283" r:id="rId3"/>
    <p:sldId id="286" r:id="rId4"/>
    <p:sldId id="285" r:id="rId5"/>
    <p:sldId id="284" r:id="rId6"/>
    <p:sldId id="259" r:id="rId7"/>
    <p:sldId id="260" r:id="rId8"/>
    <p:sldId id="290" r:id="rId9"/>
    <p:sldId id="304" r:id="rId10"/>
    <p:sldId id="291" r:id="rId11"/>
    <p:sldId id="293" r:id="rId12"/>
    <p:sldId id="288" r:id="rId13"/>
    <p:sldId id="298" r:id="rId14"/>
    <p:sldId id="302" r:id="rId15"/>
    <p:sldId id="301" r:id="rId16"/>
    <p:sldId id="305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6" autoAdjust="0"/>
  </p:normalViewPr>
  <p:slideViewPr>
    <p:cSldViewPr>
      <p:cViewPr varScale="1">
        <p:scale>
          <a:sx n="156" d="100"/>
          <a:sy n="156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25/05/16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3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 smtClean="0"/>
              <a:t>Four</a:t>
            </a:r>
            <a:r>
              <a:rPr lang="sv-SE" sz="1200" dirty="0" smtClean="0"/>
              <a:t> </a:t>
            </a:r>
            <a:r>
              <a:rPr lang="sv-SE" sz="1200" dirty="0" err="1" smtClean="0"/>
              <a:t>optional</a:t>
            </a:r>
            <a:r>
              <a:rPr lang="sv-SE" sz="1200" dirty="0" smtClean="0"/>
              <a:t> </a:t>
            </a:r>
            <a:r>
              <a:rPr lang="sv-SE" sz="1200" dirty="0" err="1" smtClean="0"/>
              <a:t>cooling</a:t>
            </a:r>
            <a:r>
              <a:rPr lang="sv-SE" sz="1200" dirty="0" smtClean="0"/>
              <a:t> </a:t>
            </a:r>
            <a:r>
              <a:rPr lang="sv-SE" sz="1200" dirty="0" err="1" smtClean="0"/>
              <a:t>circuit</a:t>
            </a:r>
            <a:r>
              <a:rPr lang="sv-SE" sz="1200" dirty="0" smtClean="0"/>
              <a:t> </a:t>
            </a:r>
            <a:r>
              <a:rPr lang="sv-SE" sz="1200" dirty="0" err="1" smtClean="0"/>
              <a:t>pressures</a:t>
            </a:r>
            <a:r>
              <a:rPr lang="sv-SE" sz="1200" dirty="0" smtClean="0"/>
              <a:t> has </a:t>
            </a:r>
            <a:r>
              <a:rPr lang="sv-SE" sz="1200" dirty="0" err="1" smtClean="0"/>
              <a:t>been</a:t>
            </a:r>
            <a:r>
              <a:rPr lang="sv-SE" sz="1200" dirty="0" smtClean="0"/>
              <a:t> </a:t>
            </a:r>
            <a:r>
              <a:rPr lang="sv-SE" sz="1200" dirty="0" err="1" smtClean="0"/>
              <a:t>considered</a:t>
            </a:r>
            <a:r>
              <a:rPr lang="sv-SE" sz="1200" dirty="0" smtClean="0"/>
              <a:t>; 3.6 bar, 7.0 bar, 10 bar and 13 bar. 10 bar </a:t>
            </a:r>
            <a:r>
              <a:rPr lang="sv-SE" sz="1200" dirty="0" err="1" smtClean="0"/>
              <a:t>was</a:t>
            </a:r>
            <a:r>
              <a:rPr lang="sv-SE" sz="1200" dirty="0" smtClean="0"/>
              <a:t> </a:t>
            </a:r>
            <a:r>
              <a:rPr lang="sv-SE" sz="1200" dirty="0" err="1" smtClean="0"/>
              <a:t>found</a:t>
            </a:r>
            <a:r>
              <a:rPr lang="sv-SE" sz="1200" dirty="0" smtClean="0"/>
              <a:t> the optimal </a:t>
            </a:r>
            <a:r>
              <a:rPr lang="sv-SE" sz="1200" dirty="0" err="1" smtClean="0"/>
              <a:t>based</a:t>
            </a:r>
            <a:r>
              <a:rPr lang="sv-SE" sz="1200" dirty="0" smtClean="0"/>
              <a:t> on </a:t>
            </a:r>
            <a:r>
              <a:rPr lang="sv-SE" sz="1200" dirty="0" err="1" smtClean="0"/>
              <a:t>equipment</a:t>
            </a:r>
            <a:r>
              <a:rPr lang="sv-SE" sz="1200" dirty="0" smtClean="0"/>
              <a:t> </a:t>
            </a:r>
            <a:r>
              <a:rPr lang="sv-SE" sz="1200" dirty="0" err="1" smtClean="0"/>
              <a:t>size</a:t>
            </a:r>
            <a:r>
              <a:rPr lang="sv-SE" sz="1200" dirty="0" smtClean="0"/>
              <a:t>, </a:t>
            </a:r>
            <a:r>
              <a:rPr lang="sv-SE" sz="1200" dirty="0" err="1" smtClean="0"/>
              <a:t>available</a:t>
            </a:r>
            <a:r>
              <a:rPr lang="sv-SE" sz="1200" dirty="0" smtClean="0"/>
              <a:t> </a:t>
            </a:r>
            <a:r>
              <a:rPr lang="sv-SE" sz="1200" dirty="0" err="1" smtClean="0"/>
              <a:t>suppliers</a:t>
            </a:r>
            <a:r>
              <a:rPr lang="sv-SE" sz="1200" dirty="0" smtClean="0"/>
              <a:t> for </a:t>
            </a:r>
            <a:r>
              <a:rPr lang="sv-SE" sz="1200" dirty="0" err="1" smtClean="0"/>
              <a:t>circulator</a:t>
            </a:r>
            <a:r>
              <a:rPr lang="sv-SE" sz="1200" dirty="0" smtClean="0"/>
              <a:t> </a:t>
            </a:r>
            <a:r>
              <a:rPr lang="sv-SE" sz="1200" dirty="0" err="1" smtClean="0"/>
              <a:t>units</a:t>
            </a:r>
            <a:r>
              <a:rPr lang="sv-SE" sz="1200" dirty="0" smtClean="0"/>
              <a:t>, general </a:t>
            </a:r>
            <a:r>
              <a:rPr lang="sv-SE" sz="1200" dirty="0" err="1" smtClean="0"/>
              <a:t>performance</a:t>
            </a:r>
            <a:r>
              <a:rPr lang="sv-SE" sz="1200" dirty="0" smtClean="0"/>
              <a:t> and </a:t>
            </a:r>
            <a:r>
              <a:rPr lang="sv-SE" sz="1200" dirty="0" err="1" smtClean="0"/>
              <a:t>pressure</a:t>
            </a:r>
            <a:r>
              <a:rPr lang="sv-SE" sz="1200" dirty="0" smtClean="0"/>
              <a:t> </a:t>
            </a:r>
            <a:r>
              <a:rPr lang="sv-SE" sz="1200" dirty="0" err="1" smtClean="0"/>
              <a:t>classification</a:t>
            </a:r>
            <a:r>
              <a:rPr lang="sv-SE" sz="1200" dirty="0" smtClean="0"/>
              <a:t> </a:t>
            </a:r>
            <a:r>
              <a:rPr lang="sv-SE" sz="1200" dirty="0" err="1" smtClean="0"/>
              <a:t>considerations</a:t>
            </a:r>
            <a:r>
              <a:rPr lang="sv-SE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13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 smtClean="0"/>
              <a:t>Four</a:t>
            </a:r>
            <a:r>
              <a:rPr lang="sv-SE" sz="1200" dirty="0" smtClean="0"/>
              <a:t> </a:t>
            </a:r>
            <a:r>
              <a:rPr lang="sv-SE" sz="1200" dirty="0" err="1" smtClean="0"/>
              <a:t>optional</a:t>
            </a:r>
            <a:r>
              <a:rPr lang="sv-SE" sz="1200" dirty="0" smtClean="0"/>
              <a:t> </a:t>
            </a:r>
            <a:r>
              <a:rPr lang="sv-SE" sz="1200" dirty="0" err="1" smtClean="0"/>
              <a:t>cooling</a:t>
            </a:r>
            <a:r>
              <a:rPr lang="sv-SE" sz="1200" dirty="0" smtClean="0"/>
              <a:t> </a:t>
            </a:r>
            <a:r>
              <a:rPr lang="sv-SE" sz="1200" dirty="0" err="1" smtClean="0"/>
              <a:t>circuit</a:t>
            </a:r>
            <a:r>
              <a:rPr lang="sv-SE" sz="1200" dirty="0" smtClean="0"/>
              <a:t> </a:t>
            </a:r>
            <a:r>
              <a:rPr lang="sv-SE" sz="1200" dirty="0" err="1" smtClean="0"/>
              <a:t>pressures</a:t>
            </a:r>
            <a:r>
              <a:rPr lang="sv-SE" sz="1200" dirty="0" smtClean="0"/>
              <a:t> has </a:t>
            </a:r>
            <a:r>
              <a:rPr lang="sv-SE" sz="1200" dirty="0" err="1" smtClean="0"/>
              <a:t>been</a:t>
            </a:r>
            <a:r>
              <a:rPr lang="sv-SE" sz="1200" dirty="0" smtClean="0"/>
              <a:t> </a:t>
            </a:r>
            <a:r>
              <a:rPr lang="sv-SE" sz="1200" dirty="0" err="1" smtClean="0"/>
              <a:t>considered</a:t>
            </a:r>
            <a:r>
              <a:rPr lang="sv-SE" sz="1200" dirty="0" smtClean="0"/>
              <a:t>; 3.6 bar, 7.0 bar, 10 bar and 13 bar. 10 bar </a:t>
            </a:r>
            <a:r>
              <a:rPr lang="sv-SE" sz="1200" dirty="0" err="1" smtClean="0"/>
              <a:t>was</a:t>
            </a:r>
            <a:r>
              <a:rPr lang="sv-SE" sz="1200" dirty="0" smtClean="0"/>
              <a:t> </a:t>
            </a:r>
            <a:r>
              <a:rPr lang="sv-SE" sz="1200" dirty="0" err="1" smtClean="0"/>
              <a:t>found</a:t>
            </a:r>
            <a:r>
              <a:rPr lang="sv-SE" sz="1200" dirty="0" smtClean="0"/>
              <a:t> the optimal </a:t>
            </a:r>
            <a:r>
              <a:rPr lang="sv-SE" sz="1200" dirty="0" err="1" smtClean="0"/>
              <a:t>based</a:t>
            </a:r>
            <a:r>
              <a:rPr lang="sv-SE" sz="1200" dirty="0" smtClean="0"/>
              <a:t> on </a:t>
            </a:r>
            <a:r>
              <a:rPr lang="sv-SE" sz="1200" dirty="0" err="1" smtClean="0"/>
              <a:t>equipment</a:t>
            </a:r>
            <a:r>
              <a:rPr lang="sv-SE" sz="1200" dirty="0" smtClean="0"/>
              <a:t> </a:t>
            </a:r>
            <a:r>
              <a:rPr lang="sv-SE" sz="1200" dirty="0" err="1" smtClean="0"/>
              <a:t>size</a:t>
            </a:r>
            <a:r>
              <a:rPr lang="sv-SE" sz="1200" dirty="0" smtClean="0"/>
              <a:t>, </a:t>
            </a:r>
            <a:r>
              <a:rPr lang="sv-SE" sz="1200" dirty="0" err="1" smtClean="0"/>
              <a:t>available</a:t>
            </a:r>
            <a:r>
              <a:rPr lang="sv-SE" sz="1200" dirty="0" smtClean="0"/>
              <a:t> </a:t>
            </a:r>
            <a:r>
              <a:rPr lang="sv-SE" sz="1200" dirty="0" err="1" smtClean="0"/>
              <a:t>suppliers</a:t>
            </a:r>
            <a:r>
              <a:rPr lang="sv-SE" sz="1200" dirty="0" smtClean="0"/>
              <a:t> for </a:t>
            </a:r>
            <a:r>
              <a:rPr lang="sv-SE" sz="1200" dirty="0" err="1" smtClean="0"/>
              <a:t>circulator</a:t>
            </a:r>
            <a:r>
              <a:rPr lang="sv-SE" sz="1200" dirty="0" smtClean="0"/>
              <a:t> </a:t>
            </a:r>
            <a:r>
              <a:rPr lang="sv-SE" sz="1200" dirty="0" err="1" smtClean="0"/>
              <a:t>units</a:t>
            </a:r>
            <a:r>
              <a:rPr lang="sv-SE" sz="1200" dirty="0" smtClean="0"/>
              <a:t>, general </a:t>
            </a:r>
            <a:r>
              <a:rPr lang="sv-SE" sz="1200" dirty="0" err="1" smtClean="0"/>
              <a:t>performance</a:t>
            </a:r>
            <a:r>
              <a:rPr lang="sv-SE" sz="1200" dirty="0" smtClean="0"/>
              <a:t> and </a:t>
            </a:r>
            <a:r>
              <a:rPr lang="sv-SE" sz="1200" dirty="0" err="1" smtClean="0"/>
              <a:t>pressure</a:t>
            </a:r>
            <a:r>
              <a:rPr lang="sv-SE" sz="1200" dirty="0" smtClean="0"/>
              <a:t> </a:t>
            </a:r>
            <a:r>
              <a:rPr lang="sv-SE" sz="1200" dirty="0" err="1" smtClean="0"/>
              <a:t>classification</a:t>
            </a:r>
            <a:r>
              <a:rPr lang="sv-SE" sz="1200" dirty="0" smtClean="0"/>
              <a:t> </a:t>
            </a:r>
            <a:r>
              <a:rPr lang="sv-SE" sz="1200" dirty="0" err="1" smtClean="0"/>
              <a:t>considerations</a:t>
            </a:r>
            <a:r>
              <a:rPr lang="sv-SE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69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25/05/16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25/05/16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25/05/16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25/05/16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25/05/16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Presentation of</a:t>
            </a:r>
            <a:br>
              <a:rPr lang="en-GB" dirty="0" smtClean="0"/>
            </a:br>
            <a:r>
              <a:rPr lang="en-GB" dirty="0" smtClean="0"/>
              <a:t>TARGET HELIUM COOLING SYSTEMS</a:t>
            </a:r>
            <a:br>
              <a:rPr lang="en-GB" dirty="0" smtClean="0"/>
            </a:br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906000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Jens Harborn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Work unit leader Target cooling</a:t>
            </a:r>
            <a:endParaRPr lang="en-GB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254135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5. TECHNICAL </a:t>
            </a:r>
            <a:r>
              <a:rPr lang="en-GB" dirty="0"/>
              <a:t>SOLUTION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P&amp;ID system 1011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637416"/>
            <a:ext cx="1440160" cy="337167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This system keeps the amount or of helium at a stable level in the loop</a:t>
            </a:r>
            <a:r>
              <a:rPr lang="en-US" sz="2000" dirty="0"/>
              <a:t> </a:t>
            </a:r>
            <a:r>
              <a:rPr lang="en-US" sz="2000" dirty="0" smtClean="0"/>
              <a:t>or to fill/drain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sv-SE" sz="1500" dirty="0"/>
          </a:p>
          <a:p>
            <a:pPr>
              <a:buFontTx/>
              <a:buChar char="-"/>
            </a:pPr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7156934" cy="5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5. TECHNICAL </a:t>
            </a:r>
            <a:r>
              <a:rPr lang="en-GB" dirty="0"/>
              <a:t>SOLUTION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P&amp;ID system 1013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714852"/>
            <a:ext cx="1584176" cy="331236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This system provide seal flows to rotational </a:t>
            </a:r>
            <a:r>
              <a:rPr lang="en-US" sz="2000" dirty="0" err="1" smtClean="0"/>
              <a:t>sealings</a:t>
            </a:r>
            <a:r>
              <a:rPr lang="en-US" sz="2000" dirty="0" smtClean="0"/>
              <a:t> of the target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sv-SE" sz="1500" dirty="0"/>
          </a:p>
          <a:p>
            <a:pPr>
              <a:buFontTx/>
              <a:buChar char="-"/>
            </a:pPr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82636"/>
            <a:ext cx="7020272" cy="50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MODES OF OPERATION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</a:t>
            </a:r>
            <a:r>
              <a:rPr lang="en-GB" dirty="0" smtClean="0"/>
              <a:t>systems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28800"/>
            <a:ext cx="4279007" cy="4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3528392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mode selection is directly dependent on the </a:t>
            </a:r>
            <a:r>
              <a:rPr lang="en-US" sz="2400" b="1" dirty="0" smtClean="0">
                <a:solidFill>
                  <a:schemeClr val="tx1"/>
                </a:solidFill>
              </a:rPr>
              <a:t>target station current mode </a:t>
            </a:r>
            <a:r>
              <a:rPr lang="en-US" sz="2400" dirty="0" smtClean="0">
                <a:solidFill>
                  <a:schemeClr val="tx1"/>
                </a:solidFill>
              </a:rPr>
              <a:t>and/or events that for example forces proton beam shut down.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target helium cooling systems operate together as one system regarding mode of operation.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5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dirty="0" smtClean="0"/>
              <a:t>. LAYOUT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system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452880" y="1400818"/>
            <a:ext cx="7848872" cy="57606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Cooling loop layout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7" y="1844824"/>
            <a:ext cx="8115440" cy="45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dirty="0" smtClean="0"/>
              <a:t>. </a:t>
            </a:r>
            <a:r>
              <a:rPr lang="en-US" dirty="0">
                <a:latin typeface="Calibri" charset="0"/>
                <a:ea typeface="MS PGothic" charset="0"/>
              </a:rPr>
              <a:t>CLASSIFICATION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Overview system 1010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19256" cy="45365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3" y="1556792"/>
            <a:ext cx="7668344" cy="47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8. CLASSIFICATION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system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99176" cy="4493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Proposed classifications: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Primary cooling </a:t>
            </a:r>
            <a:r>
              <a:rPr lang="en-US" dirty="0">
                <a:solidFill>
                  <a:schemeClr val="tx1"/>
                </a:solidFill>
              </a:rPr>
              <a:t>circuit, </a:t>
            </a:r>
            <a:r>
              <a:rPr lang="en-US" dirty="0" smtClean="0">
                <a:solidFill>
                  <a:schemeClr val="tx1"/>
                </a:solidFill>
              </a:rPr>
              <a:t>system 1010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Class RCCMRX </a:t>
            </a:r>
            <a:r>
              <a:rPr lang="en-US" dirty="0" smtClean="0">
                <a:solidFill>
                  <a:srgbClr val="FFC000"/>
                </a:solidFill>
              </a:rPr>
              <a:t>N3(circulator, heat exchangers, filters </a:t>
            </a:r>
            <a:r>
              <a:rPr lang="en-US" dirty="0">
                <a:solidFill>
                  <a:srgbClr val="FFC000"/>
                </a:solidFill>
              </a:rPr>
              <a:t>and valves)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Pressure control &amp; Helium </a:t>
            </a:r>
            <a:r>
              <a:rPr lang="en-US" dirty="0">
                <a:solidFill>
                  <a:schemeClr val="tx1"/>
                </a:solidFill>
              </a:rPr>
              <a:t>storage, </a:t>
            </a:r>
            <a:r>
              <a:rPr lang="en-US" dirty="0" smtClean="0">
                <a:solidFill>
                  <a:schemeClr val="tx1"/>
                </a:solidFill>
              </a:rPr>
              <a:t>system 1011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PED/EN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Helium injection, system 1013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PED/EN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1"/>
                </a:solidFill>
              </a:rPr>
              <a:t>The loop cooling function, flow &amp; pressure controller </a:t>
            </a:r>
            <a:r>
              <a:rPr lang="en-US" b="1" i="1" u="sng" dirty="0" smtClean="0">
                <a:solidFill>
                  <a:schemeClr val="tx1"/>
                </a:solidFill>
              </a:rPr>
              <a:t>functions </a:t>
            </a:r>
            <a:r>
              <a:rPr lang="en-US" i="1" u="sng" dirty="0" smtClean="0">
                <a:solidFill>
                  <a:schemeClr val="tx1"/>
                </a:solidFill>
              </a:rPr>
              <a:t>and the injection </a:t>
            </a:r>
            <a:r>
              <a:rPr lang="en-US" b="1" i="1" u="sng" dirty="0" smtClean="0">
                <a:solidFill>
                  <a:schemeClr val="tx1"/>
                </a:solidFill>
              </a:rPr>
              <a:t>functions</a:t>
            </a:r>
            <a:r>
              <a:rPr lang="en-US" i="1" u="sng" dirty="0" smtClean="0">
                <a:solidFill>
                  <a:schemeClr val="tx1"/>
                </a:solidFill>
              </a:rPr>
              <a:t> are not safety classified!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9</a:t>
            </a:r>
            <a:r>
              <a:rPr lang="en-US" dirty="0" smtClean="0">
                <a:latin typeface="Calibri" charset="0"/>
                <a:ea typeface="MS PGothic" charset="0"/>
              </a:rPr>
              <a:t>. DOCUMENTATION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</a:t>
            </a:r>
            <a:r>
              <a:rPr lang="en-GB" dirty="0" smtClean="0"/>
              <a:t>systems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68700"/>
              </p:ext>
            </p:extLst>
          </p:nvPr>
        </p:nvGraphicFramePr>
        <p:xfrm>
          <a:off x="423596" y="1498009"/>
          <a:ext cx="7892820" cy="431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2660"/>
                <a:gridCol w="1440160"/>
              </a:tblGrid>
              <a:tr h="214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Document</a:t>
                      </a:r>
                      <a:endParaRPr lang="en-US" sz="1100" b="1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  <a:endParaRPr lang="en-US" sz="1100" b="1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ESS-0012524 SDD-req; Requirements and references 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ESS-0012527 SDD-sol; System description and functional spec.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ESS-0040855 PFD Target cooling systems overview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ESS-0040854 P&amp;ID Target primary cooling, system 1010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ESS-0040876 P&amp;ID Pressure control &amp; storage, system 1011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ESS-0040855 P&amp;ID Helium seal injection, system 1013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ESS-0051819 Manufacture Process specification for Circulator system 1010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ESS-0052140 Manufacture Verification plan for Circulator system 1010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ESS-0051820 Purchase/procurement specification for the circulator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ESS-0035383 Target helium cooling system - pressure loss calculation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Ready for approval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100" u="none" strike="noStrike" baseline="0" noProof="0" dirty="0" err="1">
                          <a:effectLst/>
                          <a:latin typeface="Calibri" panose="020F0502020204030204" pitchFamily="34" charset="0"/>
                        </a:rPr>
                        <a:t>ppt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 presentation Target Helium Cooling requirements and motivations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100" u="none" strike="noStrike" baseline="0" noProof="0" dirty="0" err="1">
                          <a:effectLst/>
                          <a:latin typeface="Calibri" panose="020F0502020204030204" pitchFamily="34" charset="0"/>
                        </a:rPr>
                        <a:t>ppt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 presentation Target Helium Cooling (this file)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ESS-0016380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ICD-R Target primary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cooling, 1010 –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TSS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9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ESS-0018673 ICD-R Target primary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cooling, 1010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Target Intermediate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cooling, 1046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ESS-0019346  ICD Target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 systems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Target wheel &amp;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shaft, 1000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43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ESS-0019347 ICD-R Target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 systems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Process control system/MPS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ESS-0030664 ICD-R Target primary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cooling, 1010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Helium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purification, 1015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  <a:endParaRPr lang="en-US" sz="1100" b="0" i="0" u="none" strike="noStrike" baseline="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43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ESS-0020682 ICD-R Target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cooling systems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CF (site infrastructure &amp; building)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  <a:endParaRPr lang="en-US" sz="1100" b="1" i="0" u="none" strike="noStrike" baseline="0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5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ESS-0038061 ICD-R Target </a:t>
                      </a:r>
                      <a:r>
                        <a:rPr lang="en-US" sz="1100" u="none" strike="noStrike" baseline="0" noProof="0" dirty="0" smtClean="0">
                          <a:effectLst/>
                          <a:latin typeface="Calibri" panose="020F0502020204030204" pitchFamily="34" charset="0"/>
                        </a:rPr>
                        <a:t>primary cooling pressure control &amp; storage, 1011 </a:t>
                      </a:r>
                      <a:r>
                        <a:rPr lang="en-US" sz="1100" u="none" strike="noStrike" baseline="0" noProof="0" dirty="0">
                          <a:effectLst/>
                          <a:latin typeface="Calibri" panose="020F0502020204030204" pitchFamily="34" charset="0"/>
                        </a:rPr>
                        <a:t>- Fluid supply &amp; process</a:t>
                      </a: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04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Purpose and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Technical solution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Technical </a:t>
            </a:r>
            <a:r>
              <a:rPr lang="en-US" dirty="0" smtClean="0">
                <a:solidFill>
                  <a:srgbClr val="000000"/>
                </a:solidFill>
              </a:rPr>
              <a:t>solution, P&amp;ID’s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Modes of </a:t>
            </a:r>
            <a:r>
              <a:rPr lang="en-US" dirty="0" smtClean="0">
                <a:solidFill>
                  <a:srgbClr val="000000"/>
                </a:solidFill>
              </a:rPr>
              <a:t>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Layout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Documentation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13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</a:t>
            </a:r>
            <a:r>
              <a:rPr lang="en-GB" dirty="0" smtClean="0"/>
              <a:t>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ESS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arget</a:t>
            </a:r>
            <a:r>
              <a:rPr lang="en-US" dirty="0" smtClean="0"/>
              <a:t> is a rotating wheel, 2.5m diameter with tungsten rods where the spallation process occurs</a:t>
            </a:r>
          </a:p>
          <a:p>
            <a:r>
              <a:rPr lang="en-US" dirty="0" smtClean="0"/>
              <a:t>The target itself is a small part of the </a:t>
            </a:r>
            <a:r>
              <a:rPr lang="en-US" dirty="0" smtClean="0">
                <a:solidFill>
                  <a:schemeClr val="tx1"/>
                </a:solidFill>
              </a:rPr>
              <a:t>Target station</a:t>
            </a:r>
          </a:p>
          <a:p>
            <a:r>
              <a:rPr lang="en-US" dirty="0" smtClean="0"/>
              <a:t>3MW heat from the </a:t>
            </a:r>
            <a:r>
              <a:rPr lang="en-US" dirty="0" smtClean="0">
                <a:solidFill>
                  <a:schemeClr val="tx1"/>
                </a:solidFill>
              </a:rPr>
              <a:t>spallation</a:t>
            </a:r>
            <a:r>
              <a:rPr lang="en-US" dirty="0" smtClean="0"/>
              <a:t> process is removed to keep a stable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Content Placeholder 6" descr="01-Target Wheel A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-5037" r="-251" b="-1389"/>
          <a:stretch/>
        </p:blipFill>
        <p:spPr>
          <a:xfrm>
            <a:off x="4572000" y="1197978"/>
            <a:ext cx="3888432" cy="55433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08303" y="3717032"/>
            <a:ext cx="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2319" y="479715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9991" y="2276872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wheel assembly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5733256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 beam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55975" y="6093296"/>
            <a:ext cx="1520579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1" y="4545124"/>
            <a:ext cx="108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Tungsten slabs inside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83667" y="5301208"/>
            <a:ext cx="728492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7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Target helium cooling </a:t>
            </a:r>
            <a:r>
              <a:rPr lang="en-GB" dirty="0" smtClean="0"/>
              <a:t>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6" name="Picture 5" descr="02-Cut Bearing&amp;Drive Un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647137" cy="37890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804248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8264" y="2267580"/>
            <a:ext cx="44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64766" y="22141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8782" y="1844824"/>
            <a:ext cx="44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279607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Rotary seal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8224" y="2986864"/>
            <a:ext cx="64807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wheel is connected to the </a:t>
            </a:r>
            <a:r>
              <a:rPr lang="en-US" dirty="0" smtClean="0">
                <a:solidFill>
                  <a:schemeClr val="tx1"/>
                </a:solidFill>
              </a:rPr>
              <a:t>cooling circuit </a:t>
            </a:r>
            <a:r>
              <a:rPr lang="en-US" dirty="0" smtClean="0"/>
              <a:t>with helium at approximately 1MPa pressure and a flow of 3kg/s</a:t>
            </a:r>
          </a:p>
          <a:p>
            <a:r>
              <a:rPr lang="en-US" dirty="0" smtClean="0"/>
              <a:t>Target cooling consists of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systems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tx1"/>
                </a:solidFill>
              </a:rPr>
              <a:t>cooling circuit </a:t>
            </a:r>
            <a:r>
              <a:rPr lang="en-US" dirty="0" smtClean="0"/>
              <a:t>is the main system</a:t>
            </a:r>
          </a:p>
          <a:p>
            <a:r>
              <a:rPr lang="en-US" dirty="0" smtClean="0"/>
              <a:t>The target cooling has 2 support systems; Target Helium Purification and Pristine Helium</a:t>
            </a:r>
          </a:p>
          <a:p>
            <a:r>
              <a:rPr lang="en-US" dirty="0" smtClean="0"/>
              <a:t>The heat is transferred to Target intermediate cooling system</a:t>
            </a:r>
          </a:p>
        </p:txBody>
      </p:sp>
    </p:spTree>
    <p:extLst>
      <p:ext uri="{BB962C8B-B14F-4D97-AF65-F5344CB8AC3E}">
        <p14:creationId xmlns:p14="http://schemas.microsoft.com/office/powerpoint/2010/main" val="40999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PURPOSE AND FUNCTIONS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Target helium cooling systems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19256" cy="453650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Main functions: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1.	Continuous heat removal from the target including pressure control </a:t>
            </a:r>
            <a:r>
              <a:rPr lang="en-US" sz="1900" dirty="0" smtClean="0">
                <a:solidFill>
                  <a:schemeClr val="tx1"/>
                </a:solidFill>
              </a:rPr>
              <a:t>	(systems 1010, 1011)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2.	Keeping the potentially activated / contaminated fluid enclosed in the </a:t>
            </a:r>
            <a:r>
              <a:rPr lang="en-US" sz="1900" dirty="0" smtClean="0">
                <a:solidFill>
                  <a:schemeClr val="tx1"/>
                </a:solidFill>
              </a:rPr>
              <a:t>	system(all</a:t>
            </a:r>
            <a:r>
              <a:rPr lang="en-US" sz="19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Sub functions: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3.	Collecting potentially radiated particles in a few locations, i.e. filters </a:t>
            </a:r>
            <a:r>
              <a:rPr lang="en-US" sz="1900" dirty="0" smtClean="0">
                <a:solidFill>
                  <a:schemeClr val="tx1"/>
                </a:solidFill>
              </a:rPr>
              <a:t>	(system 	1010)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4.	Maintain particle content in the circuit at an acceptable level (system </a:t>
            </a:r>
            <a:r>
              <a:rPr lang="en-US" sz="1900" dirty="0" smtClean="0">
                <a:solidFill>
                  <a:schemeClr val="tx1"/>
                </a:solidFill>
              </a:rPr>
              <a:t>	1010 and support system 1015)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5</a:t>
            </a:r>
            <a:r>
              <a:rPr lang="en-US" sz="1900" dirty="0">
                <a:solidFill>
                  <a:schemeClr val="tx1"/>
                </a:solidFill>
              </a:rPr>
              <a:t>.	Inject and/or collect helium to the rotational sealing in system Target </a:t>
            </a:r>
            <a:r>
              <a:rPr lang="en-US" sz="1900" dirty="0" smtClean="0">
                <a:solidFill>
                  <a:schemeClr val="tx1"/>
                </a:solidFill>
              </a:rPr>
              <a:t>	wheel</a:t>
            </a:r>
            <a:r>
              <a:rPr lang="en-US" sz="1900" dirty="0">
                <a:solidFill>
                  <a:schemeClr val="tx1"/>
                </a:solidFill>
              </a:rPr>
              <a:t>, shaft, bearings &amp; drive (system </a:t>
            </a:r>
            <a:r>
              <a:rPr lang="en-US" sz="1900" dirty="0" smtClean="0">
                <a:solidFill>
                  <a:schemeClr val="tx1"/>
                </a:solidFill>
              </a:rPr>
              <a:t>1013)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6.	Enable </a:t>
            </a:r>
            <a:r>
              <a:rPr lang="en-US" sz="1900" dirty="0" smtClean="0">
                <a:solidFill>
                  <a:schemeClr val="tx1"/>
                </a:solidFill>
              </a:rPr>
              <a:t>filling, emptying, storage and removal of 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2,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O, 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etc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(systems 	1010, 1011 and support system 1030 Pristine Helium)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REQUIREMENTS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Target helium cooling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19256" cy="453650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Selected examples of most important requirements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sz="1700" dirty="0">
                <a:solidFill>
                  <a:schemeClr val="tx1"/>
                </a:solidFill>
              </a:rPr>
              <a:t>Continuous heat removal from the target</a:t>
            </a:r>
            <a:endParaRPr lang="sv-SE" sz="17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1"/>
                </a:solidFill>
              </a:rPr>
              <a:t>Operation pressure of the cooling circuit 10-11 bar</a:t>
            </a:r>
          </a:p>
          <a:p>
            <a:pPr>
              <a:buFontTx/>
              <a:buChar char="-"/>
            </a:pPr>
            <a:r>
              <a:rPr lang="en-GB" sz="1700" dirty="0">
                <a:solidFill>
                  <a:schemeClr val="tx1"/>
                </a:solidFill>
              </a:rPr>
              <a:t>Continuous pressure control of the primary circuit </a:t>
            </a:r>
            <a:endParaRPr lang="en-GB" sz="17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1"/>
                </a:solidFill>
              </a:rPr>
              <a:t>Operation maximum inlet </a:t>
            </a:r>
            <a:r>
              <a:rPr lang="en-GB" sz="1700" dirty="0">
                <a:solidFill>
                  <a:schemeClr val="tx1"/>
                </a:solidFill>
              </a:rPr>
              <a:t>temperature </a:t>
            </a:r>
            <a:r>
              <a:rPr lang="en-GB" sz="1700" dirty="0" smtClean="0">
                <a:solidFill>
                  <a:schemeClr val="tx1"/>
                </a:solidFill>
              </a:rPr>
              <a:t>to the Shaft 60°C</a:t>
            </a:r>
            <a:endParaRPr lang="sv-SE" sz="17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Maximum </a:t>
            </a:r>
            <a:r>
              <a:rPr lang="en-US" sz="1700" dirty="0">
                <a:solidFill>
                  <a:schemeClr val="tx1"/>
                </a:solidFill>
              </a:rPr>
              <a:t>total leakage rate of </a:t>
            </a:r>
            <a:r>
              <a:rPr lang="en-US" sz="1700" dirty="0" smtClean="0">
                <a:solidFill>
                  <a:schemeClr val="tx1"/>
                </a:solidFill>
              </a:rPr>
              <a:t>helium from </a:t>
            </a:r>
            <a:r>
              <a:rPr lang="en-US" sz="1700" dirty="0">
                <a:solidFill>
                  <a:schemeClr val="tx1"/>
                </a:solidFill>
              </a:rPr>
              <a:t>the </a:t>
            </a:r>
            <a:r>
              <a:rPr lang="en-US" sz="1700" dirty="0" smtClean="0">
                <a:solidFill>
                  <a:schemeClr val="tx1"/>
                </a:solidFill>
              </a:rPr>
              <a:t>total system </a:t>
            </a:r>
            <a:r>
              <a:rPr lang="en-US" sz="1700" dirty="0">
                <a:solidFill>
                  <a:schemeClr val="tx1"/>
                </a:solidFill>
              </a:rPr>
              <a:t>is 1</a:t>
            </a:r>
            <a:r>
              <a:rPr lang="en-GB" sz="1700" dirty="0" smtClean="0">
                <a:solidFill>
                  <a:schemeClr val="tx1"/>
                </a:solidFill>
              </a:rPr>
              <a:t> g/h</a:t>
            </a:r>
            <a:endParaRPr lang="en-GB" sz="17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Monitor </a:t>
            </a:r>
            <a:r>
              <a:rPr lang="en-US" sz="1700" dirty="0">
                <a:solidFill>
                  <a:schemeClr val="tx1"/>
                </a:solidFill>
              </a:rPr>
              <a:t>and report the content of </a:t>
            </a:r>
            <a:r>
              <a:rPr lang="en-US" sz="1700" dirty="0" smtClean="0">
                <a:solidFill>
                  <a:schemeClr val="tx1"/>
                </a:solidFill>
              </a:rPr>
              <a:t>O</a:t>
            </a:r>
            <a:r>
              <a:rPr lang="en-US" sz="1700" baseline="-25000" dirty="0" smtClean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chemeClr val="tx1"/>
                </a:solidFill>
              </a:rPr>
              <a:t>C (Σ carbon compounds) and </a:t>
            </a:r>
            <a:r>
              <a:rPr lang="en-US" sz="1700" dirty="0" smtClean="0">
                <a:solidFill>
                  <a:schemeClr val="tx1"/>
                </a:solidFill>
              </a:rPr>
              <a:t>H</a:t>
            </a:r>
            <a:r>
              <a:rPr lang="en-US" sz="1700" baseline="-25000" dirty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O </a:t>
            </a:r>
            <a:r>
              <a:rPr lang="en-US" sz="1700" dirty="0">
                <a:solidFill>
                  <a:schemeClr val="tx1"/>
                </a:solidFill>
              </a:rPr>
              <a:t>in the helium gas </a:t>
            </a:r>
            <a:r>
              <a:rPr lang="en-US" sz="1700" dirty="0" smtClean="0">
                <a:solidFill>
                  <a:schemeClr val="tx1"/>
                </a:solidFill>
              </a:rPr>
              <a:t>in </a:t>
            </a:r>
            <a:r>
              <a:rPr lang="en-US" sz="1700" dirty="0">
                <a:solidFill>
                  <a:schemeClr val="tx1"/>
                </a:solidFill>
              </a:rPr>
              <a:t>the system</a:t>
            </a:r>
            <a:endParaRPr lang="sv-SE" sz="17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The </a:t>
            </a:r>
            <a:r>
              <a:rPr lang="en-US" sz="1700" dirty="0">
                <a:solidFill>
                  <a:schemeClr val="tx1"/>
                </a:solidFill>
              </a:rPr>
              <a:t>system must be possible </a:t>
            </a:r>
            <a:r>
              <a:rPr lang="en-US" sz="1700" dirty="0" smtClean="0">
                <a:solidFill>
                  <a:schemeClr val="tx1"/>
                </a:solidFill>
              </a:rPr>
              <a:t>to condition to acceptable concentration of helium/nitrogen/air</a:t>
            </a:r>
          </a:p>
          <a:p>
            <a:pPr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Guarantee that no particulates larger than 0.5mm enters the target wheel</a:t>
            </a:r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TECHNICAL SOLUTION</a:t>
            </a:r>
            <a:br>
              <a:rPr lang="en-GB" dirty="0"/>
            </a:br>
            <a:r>
              <a:rPr lang="en-GB" dirty="0" smtClean="0"/>
              <a:t>Architecture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99176" cy="4493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Target helium cooling sub systems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1010: Primary cooling circuit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1011: Pressure control &amp; Helium storage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1013: Helium injection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upport systems: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1015 Target He purification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1030 Pristine helium</a:t>
            </a:r>
            <a:r>
              <a:rPr lang="en-US" dirty="0" smtClean="0"/>
              <a:t> (helium supply)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1140 </a:t>
            </a:r>
            <a:r>
              <a:rPr lang="en-US" dirty="0" err="1" smtClean="0">
                <a:solidFill>
                  <a:schemeClr val="tx1"/>
                </a:solidFill>
              </a:rPr>
              <a:t>Offgas</a:t>
            </a:r>
            <a:r>
              <a:rPr lang="en-US" dirty="0" smtClean="0">
                <a:solidFill>
                  <a:schemeClr val="tx1"/>
                </a:solidFill>
              </a:rPr>
              <a:t> system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26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TECHNICAL SOLUTION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Overview Target cooling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918944" y="27936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1224136" cy="64807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sv-SE" sz="1500" dirty="0"/>
          </a:p>
          <a:p>
            <a:pPr>
              <a:buFontTx/>
              <a:buChar char="-"/>
            </a:pPr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32440" cy="45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5</a:t>
            </a:r>
            <a:r>
              <a:rPr lang="en-GB" dirty="0" smtClean="0"/>
              <a:t>. TECHNICAL </a:t>
            </a:r>
            <a:r>
              <a:rPr lang="en-GB" dirty="0"/>
              <a:t>SOLUTION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P&amp;ID system 1010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020272" cy="50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6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</Template>
  <TotalTime>9813</TotalTime>
  <Words>869</Words>
  <Application>Microsoft Macintosh PowerPoint</Application>
  <PresentationFormat>On-screen Show (4:3)</PresentationFormat>
  <Paragraphs>158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 template</vt:lpstr>
      <vt:lpstr>Presentation of TARGET HELIUM COOLING SYSTEMS May 2016</vt:lpstr>
      <vt:lpstr>Outline</vt:lpstr>
      <vt:lpstr>1. INTRODUCTION Target helium cooling systems</vt:lpstr>
      <vt:lpstr>1. INTRODUCTION Target helium cooling systems</vt:lpstr>
      <vt:lpstr>2. PURPOSE AND FUNCTIONS Target helium cooling systems</vt:lpstr>
      <vt:lpstr>3. REQUIREMENTS  Target helium cooling system</vt:lpstr>
      <vt:lpstr>4. TECHNICAL SOLUTION Architecture</vt:lpstr>
      <vt:lpstr>4. TECHNICAL SOLUTION Overview Target cooling</vt:lpstr>
      <vt:lpstr>5. TECHNICAL SOLUTION  P&amp;ID system 1010</vt:lpstr>
      <vt:lpstr>5. TECHNICAL SOLUTION  P&amp;ID system 1011</vt:lpstr>
      <vt:lpstr>5. TECHNICAL SOLUTION  P&amp;ID system 1013</vt:lpstr>
      <vt:lpstr>6. MODES OF OPERATION Target helium cooling systems</vt:lpstr>
      <vt:lpstr>7. LAYOUT Target helium cooling system</vt:lpstr>
      <vt:lpstr>8. CLASSIFICATION  Overview system 1010</vt:lpstr>
      <vt:lpstr>8. CLASSIFICATION Target helium cooling system</vt:lpstr>
      <vt:lpstr>9. DOCUMENTATION Target helium cooling systems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Pascal Sabbagh</dc:creator>
  <cp:lastModifiedBy>Ulf Oden</cp:lastModifiedBy>
  <cp:revision>270</cp:revision>
  <dcterms:created xsi:type="dcterms:W3CDTF">2014-03-05T10:40:35Z</dcterms:created>
  <dcterms:modified xsi:type="dcterms:W3CDTF">2016-05-25T12:56:09Z</dcterms:modified>
</cp:coreProperties>
</file>