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5" r:id="rId11"/>
    <p:sldId id="264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F24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39" autoAdjust="0"/>
    <p:restoredTop sz="99788" autoAdjust="0"/>
  </p:normalViewPr>
  <p:slideViewPr>
    <p:cSldViewPr>
      <p:cViewPr>
        <p:scale>
          <a:sx n="100" d="100"/>
          <a:sy n="100" d="100"/>
        </p:scale>
        <p:origin x="-1184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29/09/16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29/09/16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Target Cooling System Filters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Ulf Odén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WP Manager Target </a:t>
            </a:r>
            <a:r>
              <a:rPr lang="en-GB" sz="2000" noProof="0" dirty="0" err="1" smtClean="0">
                <a:solidFill>
                  <a:schemeClr val="bg1"/>
                </a:solidFill>
              </a:rPr>
              <a:t>Systemn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29 September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r="652"/>
          <a:stretch>
            <a:fillRect/>
          </a:stretch>
        </p:blipFill>
        <p:spPr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372200" y="5373216"/>
            <a:ext cx="19442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4941168"/>
            <a:ext cx="188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&gt;99% of total 10g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1720" y="5229200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552" y="5075892"/>
            <a:ext cx="154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ppm 300 nm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6021288"/>
            <a:ext cx="97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flow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5469" y="602128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2 g/s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5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Cooling System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4" y="2065020"/>
            <a:ext cx="7428682" cy="44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Filter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230" b="7726"/>
          <a:stretch/>
        </p:blipFill>
        <p:spPr>
          <a:xfrm>
            <a:off x="611560" y="1844824"/>
            <a:ext cx="2746648" cy="36807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6" name="Picture 5" descr="Screen Shot 2016-09-14 at 16.38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38" y="2204864"/>
            <a:ext cx="2678466" cy="4005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5696" y="1556792"/>
            <a:ext cx="6460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Pulsed </a:t>
            </a:r>
            <a:r>
              <a:rPr lang="en-US" sz="2800" b="1" u="sng" dirty="0"/>
              <a:t>Jet Self Cleaning Air and Gas Filters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03648" y="3933056"/>
            <a:ext cx="864096" cy="2410132"/>
            <a:chOff x="1403648" y="4293096"/>
            <a:chExt cx="864096" cy="24101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03648" y="4293096"/>
              <a:ext cx="0" cy="1584176"/>
            </a:xfrm>
            <a:prstGeom prst="line">
              <a:avLst/>
            </a:prstGeom>
            <a:ln w="47625">
              <a:solidFill>
                <a:srgbClr val="1FB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03648" y="5877272"/>
              <a:ext cx="576064" cy="432048"/>
            </a:xfrm>
            <a:prstGeom prst="line">
              <a:avLst/>
            </a:prstGeom>
            <a:ln w="47625">
              <a:solidFill>
                <a:srgbClr val="1FB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6309320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79712" y="6597352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869564" y="6309320"/>
              <a:ext cx="0" cy="36004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14567" y="6703228"/>
              <a:ext cx="453177" cy="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827584" y="2708920"/>
            <a:ext cx="0" cy="3600400"/>
          </a:xfrm>
          <a:prstGeom prst="line">
            <a:avLst/>
          </a:prstGeom>
          <a:ln w="2063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flipH="1">
            <a:off x="2081393" y="3933056"/>
            <a:ext cx="864096" cy="2410132"/>
            <a:chOff x="1403648" y="4293096"/>
            <a:chExt cx="864096" cy="241013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403648" y="4293096"/>
              <a:ext cx="0" cy="1584176"/>
            </a:xfrm>
            <a:prstGeom prst="line">
              <a:avLst/>
            </a:prstGeom>
            <a:ln w="47625">
              <a:solidFill>
                <a:srgbClr val="1FB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03648" y="5877272"/>
              <a:ext cx="576064" cy="432048"/>
            </a:xfrm>
            <a:prstGeom prst="line">
              <a:avLst/>
            </a:prstGeom>
            <a:ln w="47625">
              <a:solidFill>
                <a:srgbClr val="1FB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979712" y="6309320"/>
              <a:ext cx="0" cy="2880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979712" y="6597352"/>
              <a:ext cx="2880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69564" y="6309320"/>
              <a:ext cx="0" cy="36004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14567" y="6703228"/>
              <a:ext cx="453177" cy="0"/>
            </a:xfrm>
            <a:prstGeom prst="line">
              <a:avLst/>
            </a:prstGeom>
            <a:ln w="1143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37"/>
          <p:cNvSpPr/>
          <p:nvPr/>
        </p:nvSpPr>
        <p:spPr>
          <a:xfrm>
            <a:off x="971600" y="4797152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71600" y="4949552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71600" y="5085184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971600" y="5254600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971600" y="4653136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51520" y="4653136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51520" y="4941168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71600" y="4509120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971600" y="4365104"/>
            <a:ext cx="443715" cy="46608"/>
          </a:xfrm>
          <a:custGeom>
            <a:avLst/>
            <a:gdLst>
              <a:gd name="connsiteX0" fmla="*/ 0 w 787400"/>
              <a:gd name="connsiteY0" fmla="*/ 50800 h 93133"/>
              <a:gd name="connsiteX1" fmla="*/ 42334 w 787400"/>
              <a:gd name="connsiteY1" fmla="*/ 59266 h 93133"/>
              <a:gd name="connsiteX2" fmla="*/ 76200 w 787400"/>
              <a:gd name="connsiteY2" fmla="*/ 84666 h 93133"/>
              <a:gd name="connsiteX3" fmla="*/ 101600 w 787400"/>
              <a:gd name="connsiteY3" fmla="*/ 93133 h 93133"/>
              <a:gd name="connsiteX4" fmla="*/ 143934 w 787400"/>
              <a:gd name="connsiteY4" fmla="*/ 84666 h 93133"/>
              <a:gd name="connsiteX5" fmla="*/ 177800 w 787400"/>
              <a:gd name="connsiteY5" fmla="*/ 59266 h 93133"/>
              <a:gd name="connsiteX6" fmla="*/ 203200 w 787400"/>
              <a:gd name="connsiteY6" fmla="*/ 42333 h 93133"/>
              <a:gd name="connsiteX7" fmla="*/ 228600 w 787400"/>
              <a:gd name="connsiteY7" fmla="*/ 16933 h 93133"/>
              <a:gd name="connsiteX8" fmla="*/ 254000 w 787400"/>
              <a:gd name="connsiteY8" fmla="*/ 8466 h 93133"/>
              <a:gd name="connsiteX9" fmla="*/ 287867 w 787400"/>
              <a:gd name="connsiteY9" fmla="*/ 16933 h 93133"/>
              <a:gd name="connsiteX10" fmla="*/ 296334 w 787400"/>
              <a:gd name="connsiteY10" fmla="*/ 42333 h 93133"/>
              <a:gd name="connsiteX11" fmla="*/ 321734 w 787400"/>
              <a:gd name="connsiteY11" fmla="*/ 59266 h 93133"/>
              <a:gd name="connsiteX12" fmla="*/ 364067 w 787400"/>
              <a:gd name="connsiteY12" fmla="*/ 84666 h 93133"/>
              <a:gd name="connsiteX13" fmla="*/ 440267 w 787400"/>
              <a:gd name="connsiteY13" fmla="*/ 67733 h 93133"/>
              <a:gd name="connsiteX14" fmla="*/ 465667 w 787400"/>
              <a:gd name="connsiteY14" fmla="*/ 50800 h 93133"/>
              <a:gd name="connsiteX15" fmla="*/ 499534 w 787400"/>
              <a:gd name="connsiteY15" fmla="*/ 16933 h 93133"/>
              <a:gd name="connsiteX16" fmla="*/ 524934 w 787400"/>
              <a:gd name="connsiteY16" fmla="*/ 8466 h 93133"/>
              <a:gd name="connsiteX17" fmla="*/ 584200 w 787400"/>
              <a:gd name="connsiteY17" fmla="*/ 16933 h 93133"/>
              <a:gd name="connsiteX18" fmla="*/ 618067 w 787400"/>
              <a:gd name="connsiteY18" fmla="*/ 67733 h 93133"/>
              <a:gd name="connsiteX19" fmla="*/ 685800 w 787400"/>
              <a:gd name="connsiteY19" fmla="*/ 93133 h 93133"/>
              <a:gd name="connsiteX20" fmla="*/ 711200 w 787400"/>
              <a:gd name="connsiteY20" fmla="*/ 76200 h 93133"/>
              <a:gd name="connsiteX21" fmla="*/ 745067 w 787400"/>
              <a:gd name="connsiteY21" fmla="*/ 67733 h 93133"/>
              <a:gd name="connsiteX22" fmla="*/ 762000 w 787400"/>
              <a:gd name="connsiteY22" fmla="*/ 42333 h 93133"/>
              <a:gd name="connsiteX23" fmla="*/ 778934 w 787400"/>
              <a:gd name="connsiteY23" fmla="*/ 25400 h 93133"/>
              <a:gd name="connsiteX24" fmla="*/ 787400 w 787400"/>
              <a:gd name="connsiteY24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7400" h="93133">
                <a:moveTo>
                  <a:pt x="0" y="50800"/>
                </a:moveTo>
                <a:cubicBezTo>
                  <a:pt x="14111" y="53622"/>
                  <a:pt x="29184" y="53421"/>
                  <a:pt x="42334" y="59266"/>
                </a:cubicBezTo>
                <a:cubicBezTo>
                  <a:pt x="55229" y="64997"/>
                  <a:pt x="63948" y="77665"/>
                  <a:pt x="76200" y="84666"/>
                </a:cubicBezTo>
                <a:cubicBezTo>
                  <a:pt x="83949" y="89094"/>
                  <a:pt x="93133" y="90311"/>
                  <a:pt x="101600" y="93133"/>
                </a:cubicBezTo>
                <a:cubicBezTo>
                  <a:pt x="115711" y="90311"/>
                  <a:pt x="130784" y="90511"/>
                  <a:pt x="143934" y="84666"/>
                </a:cubicBezTo>
                <a:cubicBezTo>
                  <a:pt x="156829" y="78935"/>
                  <a:pt x="166317" y="67468"/>
                  <a:pt x="177800" y="59266"/>
                </a:cubicBezTo>
                <a:cubicBezTo>
                  <a:pt x="186080" y="53352"/>
                  <a:pt x="195383" y="48847"/>
                  <a:pt x="203200" y="42333"/>
                </a:cubicBezTo>
                <a:cubicBezTo>
                  <a:pt x="212398" y="34668"/>
                  <a:pt x="218637" y="23575"/>
                  <a:pt x="228600" y="16933"/>
                </a:cubicBezTo>
                <a:cubicBezTo>
                  <a:pt x="236026" y="11982"/>
                  <a:pt x="245533" y="11288"/>
                  <a:pt x="254000" y="8466"/>
                </a:cubicBezTo>
                <a:cubicBezTo>
                  <a:pt x="265289" y="11288"/>
                  <a:pt x="278780" y="9664"/>
                  <a:pt x="287867" y="16933"/>
                </a:cubicBezTo>
                <a:cubicBezTo>
                  <a:pt x="294836" y="22508"/>
                  <a:pt x="290759" y="35364"/>
                  <a:pt x="296334" y="42333"/>
                </a:cubicBezTo>
                <a:cubicBezTo>
                  <a:pt x="302691" y="50279"/>
                  <a:pt x="313788" y="52909"/>
                  <a:pt x="321734" y="59266"/>
                </a:cubicBezTo>
                <a:cubicBezTo>
                  <a:pt x="354940" y="85832"/>
                  <a:pt x="319955" y="69963"/>
                  <a:pt x="364067" y="84666"/>
                </a:cubicBezTo>
                <a:cubicBezTo>
                  <a:pt x="389467" y="79022"/>
                  <a:pt x="415583" y="75961"/>
                  <a:pt x="440267" y="67733"/>
                </a:cubicBezTo>
                <a:cubicBezTo>
                  <a:pt x="449920" y="64515"/>
                  <a:pt x="457941" y="57422"/>
                  <a:pt x="465667" y="50800"/>
                </a:cubicBezTo>
                <a:cubicBezTo>
                  <a:pt x="477789" y="40410"/>
                  <a:pt x="484388" y="21982"/>
                  <a:pt x="499534" y="16933"/>
                </a:cubicBezTo>
                <a:lnTo>
                  <a:pt x="524934" y="8466"/>
                </a:lnTo>
                <a:cubicBezTo>
                  <a:pt x="544689" y="11288"/>
                  <a:pt x="567364" y="6219"/>
                  <a:pt x="584200" y="16933"/>
                </a:cubicBezTo>
                <a:cubicBezTo>
                  <a:pt x="601370" y="27859"/>
                  <a:pt x="599864" y="58632"/>
                  <a:pt x="618067" y="67733"/>
                </a:cubicBezTo>
                <a:cubicBezTo>
                  <a:pt x="662342" y="89870"/>
                  <a:pt x="639689" y="81605"/>
                  <a:pt x="685800" y="93133"/>
                </a:cubicBezTo>
                <a:cubicBezTo>
                  <a:pt x="694267" y="87489"/>
                  <a:pt x="701847" y="80208"/>
                  <a:pt x="711200" y="76200"/>
                </a:cubicBezTo>
                <a:cubicBezTo>
                  <a:pt x="721896" y="71616"/>
                  <a:pt x="735385" y="74188"/>
                  <a:pt x="745067" y="67733"/>
                </a:cubicBezTo>
                <a:cubicBezTo>
                  <a:pt x="753534" y="62089"/>
                  <a:pt x="755643" y="50279"/>
                  <a:pt x="762000" y="42333"/>
                </a:cubicBezTo>
                <a:cubicBezTo>
                  <a:pt x="766987" y="36100"/>
                  <a:pt x="773289" y="31044"/>
                  <a:pt x="778934" y="25400"/>
                </a:cubicBezTo>
                <a:lnTo>
                  <a:pt x="787400" y="0"/>
                </a:lnTo>
              </a:path>
            </a:pathLst>
          </a:cu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555776" y="6093296"/>
            <a:ext cx="648072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627784" y="5373216"/>
            <a:ext cx="2105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70" name="TextBox 69"/>
          <p:cNvSpPr txBox="1"/>
          <p:nvPr/>
        </p:nvSpPr>
        <p:spPr>
          <a:xfrm>
            <a:off x="2123728" y="5949280"/>
            <a:ext cx="2105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sp>
        <p:nvSpPr>
          <p:cNvPr id="72" name="TextBox 71"/>
          <p:cNvSpPr txBox="1"/>
          <p:nvPr/>
        </p:nvSpPr>
        <p:spPr>
          <a:xfrm>
            <a:off x="2123728" y="5877272"/>
            <a:ext cx="2105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.</a:t>
            </a:r>
            <a:endParaRPr lang="en-US" sz="800" dirty="0"/>
          </a:p>
        </p:txBody>
      </p:sp>
      <p:grpSp>
        <p:nvGrpSpPr>
          <p:cNvPr id="74" name="Group 73"/>
          <p:cNvGrpSpPr/>
          <p:nvPr/>
        </p:nvGrpSpPr>
        <p:grpSpPr>
          <a:xfrm>
            <a:off x="2154588" y="5445224"/>
            <a:ext cx="611752" cy="792088"/>
            <a:chOff x="2154588" y="5805264"/>
            <a:chExt cx="611752" cy="792088"/>
          </a:xfrm>
        </p:grpSpPr>
        <p:sp>
          <p:nvSpPr>
            <p:cNvPr id="56" name="TextBox 55"/>
            <p:cNvSpPr txBox="1"/>
            <p:nvPr/>
          </p:nvSpPr>
          <p:spPr>
            <a:xfrm>
              <a:off x="2483768" y="5877272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83768" y="5805264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55776" y="5805264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411760" y="5877272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11760" y="5949280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11760" y="5949860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267744" y="6093876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67744" y="6021868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339752" y="6021868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95736" y="6093876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95736" y="6165884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154588" y="6381908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95736" y="6093296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95736" y="6309320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95736" y="6237312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</p:grpSp>
      <p:grpSp>
        <p:nvGrpSpPr>
          <p:cNvPr id="75" name="Group 74"/>
          <p:cNvGrpSpPr/>
          <p:nvPr/>
        </p:nvGrpSpPr>
        <p:grpSpPr>
          <a:xfrm flipH="1">
            <a:off x="1595289" y="5439891"/>
            <a:ext cx="611752" cy="792088"/>
            <a:chOff x="2154588" y="5805264"/>
            <a:chExt cx="611752" cy="792088"/>
          </a:xfrm>
        </p:grpSpPr>
        <p:sp>
          <p:nvSpPr>
            <p:cNvPr id="76" name="TextBox 75"/>
            <p:cNvSpPr txBox="1"/>
            <p:nvPr/>
          </p:nvSpPr>
          <p:spPr>
            <a:xfrm>
              <a:off x="2483768" y="5877272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83768" y="5805264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55776" y="5805264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11760" y="5877272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11760" y="5949280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11760" y="5949860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267744" y="6093876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267744" y="6021868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339752" y="6021868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95736" y="6093876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95736" y="6165884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54588" y="6381908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195736" y="6093296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195736" y="6309320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95736" y="6237312"/>
              <a:ext cx="2105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.</a:t>
              </a:r>
              <a:endParaRPr lang="en-US" sz="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5616" y="2996952"/>
            <a:ext cx="6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627784" y="6381328"/>
            <a:ext cx="6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1600" y="3356992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1" idx="1"/>
          </p:cNvCxnSpPr>
          <p:nvPr/>
        </p:nvCxnSpPr>
        <p:spPr>
          <a:xfrm flipH="1" flipV="1">
            <a:off x="2339752" y="6381328"/>
            <a:ext cx="28803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220"/>
          <p:cNvSpPr txBox="1">
            <a:spLocks noChangeArrowheads="1"/>
          </p:cNvSpPr>
          <p:nvPr/>
        </p:nvSpPr>
        <p:spPr bwMode="auto">
          <a:xfrm>
            <a:off x="3108920" y="2355304"/>
            <a:ext cx="4343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-377825">
              <a:lnSpc>
                <a:spcPct val="120000"/>
              </a:lnSpc>
            </a:pPr>
            <a:r>
              <a:rPr lang="en-GB" sz="1600" dirty="0" smtClean="0">
                <a:latin typeface="Arial" charset="0"/>
              </a:rPr>
              <a:t>Pulsed Jet Filter Cleaning;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Cleaning pulse can be 0.25 second or less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Cleans In-situ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err="1" smtClean="0">
                <a:latin typeface="Arial" charset="0"/>
              </a:rPr>
              <a:t>Doesn</a:t>
            </a:r>
            <a:r>
              <a:rPr lang="ja-JP" altLang="en-GB" sz="1600" dirty="0" smtClean="0">
                <a:latin typeface="Arial" charset="0"/>
              </a:rPr>
              <a:t>’</a:t>
            </a:r>
            <a:r>
              <a:rPr lang="en-GB" sz="1600" dirty="0" smtClean="0">
                <a:latin typeface="Arial" charset="0"/>
              </a:rPr>
              <a:t>t Interrupt Process flow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Returns Dust To the User 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Minimising Pressure Loss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Operates at a stable DP Plateau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Proven</a:t>
            </a:r>
          </a:p>
          <a:p>
            <a:pPr marL="377825" indent="-377825">
              <a:lnSpc>
                <a:spcPct val="120000"/>
              </a:lnSpc>
              <a:buFontTx/>
              <a:buChar char="•"/>
            </a:pPr>
            <a:r>
              <a:rPr lang="en-GB" sz="1600" dirty="0" smtClean="0">
                <a:latin typeface="Arial" charset="0"/>
              </a:rPr>
              <a:t>Reliable</a:t>
            </a:r>
            <a:endParaRPr lang="en-GB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2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Dose</a:t>
            </a:r>
          </a:p>
          <a:p>
            <a:r>
              <a:rPr lang="en-US" dirty="0" smtClean="0"/>
              <a:t>Remote Handling</a:t>
            </a:r>
          </a:p>
          <a:p>
            <a:r>
              <a:rPr lang="en-US" dirty="0" smtClean="0"/>
              <a:t>Maintenance Periods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0" y="2420889"/>
            <a:ext cx="3024336" cy="2903819"/>
            <a:chOff x="467544" y="1711857"/>
            <a:chExt cx="3888312" cy="373336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6" t="12387" r="11469" b="5235"/>
            <a:stretch/>
          </p:blipFill>
          <p:spPr bwMode="auto">
            <a:xfrm>
              <a:off x="467544" y="1711857"/>
              <a:ext cx="3888312" cy="3733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195736" y="3284984"/>
              <a:ext cx="360040" cy="3600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955948" y="3045196"/>
              <a:ext cx="840327" cy="8403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24328" y="4149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/>
              <a:t>c</a:t>
            </a:r>
            <a:r>
              <a:rPr lang="en-US" kern="1200" dirty="0" smtClean="0"/>
              <a:t>ollection pan</a:t>
            </a:r>
            <a:endParaRPr lang="en-US" kern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768661" y="4941168"/>
            <a:ext cx="133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 err="1" smtClean="0"/>
              <a:t>Pb</a:t>
            </a:r>
            <a:r>
              <a:rPr lang="en-US" kern="1200" dirty="0" smtClean="0"/>
              <a:t> shielding</a:t>
            </a:r>
            <a:endParaRPr lang="en-US" kern="1200" dirty="0"/>
          </a:p>
        </p:txBody>
      </p:sp>
      <p:cxnSp>
        <p:nvCxnSpPr>
          <p:cNvPr id="11" name="Straight Arrow Connector 10"/>
          <p:cNvCxnSpPr>
            <a:stCxn id="9" idx="1"/>
            <a:endCxn id="7" idx="5"/>
          </p:cNvCxnSpPr>
          <p:nvPr/>
        </p:nvCxnSpPr>
        <p:spPr>
          <a:xfrm flipH="1" flipV="1">
            <a:off x="6155220" y="3883499"/>
            <a:ext cx="1369108" cy="45024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  <a:endCxn id="8" idx="4"/>
          </p:cNvCxnSpPr>
          <p:nvPr/>
        </p:nvCxnSpPr>
        <p:spPr>
          <a:xfrm flipH="1" flipV="1">
            <a:off x="6056487" y="4111570"/>
            <a:ext cx="1712174" cy="101426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372200" y="3645024"/>
            <a:ext cx="11084" cy="2016224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/>
        </p:nvSpPr>
        <p:spPr>
          <a:xfrm>
            <a:off x="2247056" y="1484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kern="1200" dirty="0" smtClean="0"/>
              <a:t>Collection Pan, dose after 1 year</a:t>
            </a:r>
            <a:r>
              <a:rPr lang="en-US" sz="2000" dirty="0"/>
              <a:t> </a:t>
            </a:r>
            <a:r>
              <a:rPr lang="en-US" sz="2000" dirty="0" smtClean="0"/>
              <a:t>in operation</a:t>
            </a:r>
            <a:endParaRPr lang="en-US" sz="2000" kern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27784" y="3341331"/>
            <a:ext cx="1728192" cy="2476588"/>
            <a:chOff x="4107565" y="2348880"/>
            <a:chExt cx="968491" cy="1387897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8" t="30957" r="73883" b="44604"/>
            <a:stretch/>
          </p:blipFill>
          <p:spPr bwMode="auto">
            <a:xfrm>
              <a:off x="4107565" y="2348880"/>
              <a:ext cx="896483" cy="123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411790" y="3429000"/>
              <a:ext cx="6642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kern="1200" dirty="0" smtClean="0">
                  <a:latin typeface="Symbol" panose="05050102010706020507" pitchFamily="18" charset="2"/>
                </a:rPr>
                <a:t>m</a:t>
              </a:r>
              <a:r>
                <a:rPr lang="en-US" sz="1400" kern="1200" dirty="0" smtClean="0"/>
                <a:t>Sv/h</a:t>
              </a:r>
              <a:endParaRPr lang="en-US" sz="1400" kern="1200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H="1">
            <a:off x="6173111" y="3789040"/>
            <a:ext cx="21766" cy="1770527"/>
          </a:xfrm>
          <a:prstGeom prst="line">
            <a:avLst/>
          </a:prstGeom>
          <a:ln w="1587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36096" y="5517232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372200" y="55172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6096" y="5229200"/>
            <a:ext cx="626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cm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79512" y="557123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Assumption: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access to the triangular rooms 12h after beam shutdown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=&gt; activity of the main isotopes no more than 5*10</a:t>
            </a:r>
            <a:r>
              <a:rPr lang="en-US" sz="1400" baseline="30000" dirty="0" smtClean="0"/>
              <a:t>-6</a:t>
            </a:r>
            <a:r>
              <a:rPr lang="en-US" sz="1400" dirty="0" smtClean="0"/>
              <a:t> of their activity in the tungsten target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=&gt; gamma script source term for the collection pan = 5*10</a:t>
            </a:r>
            <a:r>
              <a:rPr lang="en-US" sz="1400" baseline="30000" dirty="0" smtClean="0"/>
              <a:t>-6</a:t>
            </a:r>
            <a:r>
              <a:rPr lang="en-US" sz="1400" dirty="0" smtClean="0"/>
              <a:t> times gamma script source term for the tungsten target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75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TRITIUM </a:t>
            </a:r>
            <a:br>
              <a:rPr lang="en-US" dirty="0" smtClean="0"/>
            </a:br>
            <a:r>
              <a:rPr lang="en-US" dirty="0" smtClean="0"/>
              <a:t>(PRELIMINARY CALCULATIONS!!!)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9251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u="sng" dirty="0" smtClean="0"/>
              <a:t>Normal industry designed heat exchangers</a:t>
            </a:r>
            <a:r>
              <a:rPr lang="en-US" sz="5100" b="1" dirty="0" smtClean="0"/>
              <a:t>*</a:t>
            </a:r>
          </a:p>
          <a:p>
            <a:pPr marL="0" indent="0">
              <a:buNone/>
            </a:pPr>
            <a:r>
              <a:rPr lang="en-US" sz="3600" dirty="0" smtClean="0"/>
              <a:t>He purification =&gt; 0.074 PPM Tritium in the He system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3800" dirty="0" smtClean="0"/>
              <a:t>Tritium in the He system during operation	</a:t>
            </a:r>
            <a:br>
              <a:rPr lang="en-US" sz="3800" dirty="0" smtClean="0"/>
            </a:br>
            <a:r>
              <a:rPr lang="en-US" sz="3800" dirty="0" smtClean="0"/>
              <a:t>				</a:t>
            </a:r>
            <a:r>
              <a:rPr lang="en-US" sz="3200" dirty="0" smtClean="0"/>
              <a:t>dose to public 		0.24 </a:t>
            </a:r>
            <a:r>
              <a:rPr lang="en-US" sz="3200" dirty="0"/>
              <a:t>μSv</a:t>
            </a:r>
            <a:r>
              <a:rPr lang="en-US" sz="3200" dirty="0" smtClean="0"/>
              <a:t>/y</a:t>
            </a:r>
            <a:br>
              <a:rPr lang="en-US" sz="3200" dirty="0" smtClean="0"/>
            </a:br>
            <a:r>
              <a:rPr lang="en-US" sz="3200" dirty="0" smtClean="0"/>
              <a:t>				dose to workers		0  (2.7) mSv/h </a:t>
            </a:r>
            <a:br>
              <a:rPr lang="en-US" sz="3200" dirty="0" smtClean="0"/>
            </a:br>
            <a:r>
              <a:rPr lang="en-US" sz="3200" dirty="0" smtClean="0"/>
              <a:t>							room closed</a:t>
            </a:r>
          </a:p>
          <a:p>
            <a:r>
              <a:rPr lang="en-US" sz="3800" dirty="0" smtClean="0"/>
              <a:t>Tritium in the intermediate water system and pipe rupture</a:t>
            </a:r>
            <a:br>
              <a:rPr lang="en-US" sz="3800" dirty="0" smtClean="0"/>
            </a:br>
            <a:r>
              <a:rPr lang="en-US" sz="3800" dirty="0" smtClean="0"/>
              <a:t>				</a:t>
            </a:r>
            <a:r>
              <a:rPr lang="en-US" sz="3200" dirty="0" smtClean="0"/>
              <a:t>dose to public		0,002 μSv</a:t>
            </a:r>
            <a:br>
              <a:rPr lang="en-US" sz="3200" dirty="0" smtClean="0"/>
            </a:br>
            <a:r>
              <a:rPr lang="en-US" sz="3200" dirty="0" smtClean="0"/>
              <a:t>				dose to workers		1,17 mSv/2 min</a:t>
            </a:r>
            <a:br>
              <a:rPr lang="en-US" sz="3200" dirty="0" smtClean="0"/>
            </a:br>
            <a:endParaRPr lang="en-US" sz="3200" dirty="0" smtClean="0"/>
          </a:p>
          <a:p>
            <a:endParaRPr lang="en-US" sz="3200" dirty="0" smtClean="0"/>
          </a:p>
          <a:p>
            <a:r>
              <a:rPr lang="en-US" sz="3800" dirty="0" smtClean="0"/>
              <a:t>Total Tritium inventory in the intermediate 		</a:t>
            </a:r>
            <a:r>
              <a:rPr lang="en-US" sz="3200" dirty="0" smtClean="0"/>
              <a:t>570 10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 Bq</a:t>
            </a:r>
            <a:br>
              <a:rPr lang="en-US" sz="3200" dirty="0" smtClean="0"/>
            </a:br>
            <a:r>
              <a:rPr lang="en-US" sz="3800" dirty="0" smtClean="0"/>
              <a:t>water cooling loop after 1 year of operation										</a:t>
            </a:r>
            <a:br>
              <a:rPr lang="en-US" sz="3800" dirty="0" smtClean="0"/>
            </a:br>
            <a:r>
              <a:rPr lang="en-US" sz="3800" dirty="0" smtClean="0"/>
              <a:t>We are working with the waste handling group to develop a strategy for disposal</a:t>
            </a:r>
          </a:p>
          <a:p>
            <a:endParaRPr lang="en-US" sz="3400" dirty="0" smtClean="0"/>
          </a:p>
          <a:p>
            <a:endParaRPr lang="en-US" sz="3400" dirty="0"/>
          </a:p>
          <a:p>
            <a:endParaRPr lang="en-US" sz="3400" dirty="0"/>
          </a:p>
          <a:p>
            <a:pPr marL="0" indent="0">
              <a:buNone/>
            </a:pPr>
            <a:r>
              <a:rPr lang="en-US" sz="3200" dirty="0" smtClean="0"/>
              <a:t>*</a:t>
            </a:r>
            <a:r>
              <a:rPr lang="en-US" sz="3800" dirty="0" smtClean="0"/>
              <a:t>Oxide layer (Alumina) in the heat exchanger will decrease the tritium flux by 0.01 to 0.001</a:t>
            </a: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519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 production</a:t>
            </a:r>
          </a:p>
          <a:p>
            <a:r>
              <a:rPr lang="en-US" dirty="0" smtClean="0"/>
              <a:t>Helium Cooling System Design</a:t>
            </a:r>
          </a:p>
          <a:p>
            <a:r>
              <a:rPr lang="en-US" dirty="0" smtClean="0"/>
              <a:t>Filter Efficiency</a:t>
            </a:r>
          </a:p>
          <a:p>
            <a:r>
              <a:rPr lang="en-US" dirty="0" smtClean="0"/>
              <a:t>Possible </a:t>
            </a:r>
            <a:r>
              <a:rPr lang="en-US" dirty="0"/>
              <a:t>F</a:t>
            </a:r>
            <a:r>
              <a:rPr lang="en-US" dirty="0" smtClean="0"/>
              <a:t>ilter Solution</a:t>
            </a:r>
          </a:p>
          <a:p>
            <a:r>
              <a:rPr lang="en-US" dirty="0" smtClean="0"/>
              <a:t>Filter Maintenance</a:t>
            </a:r>
          </a:p>
          <a:p>
            <a:r>
              <a:rPr lang="en-US" dirty="0" smtClean="0"/>
              <a:t>Tritium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</a:t>
            </a:r>
            <a:r>
              <a:rPr lang="en-US" dirty="0" smtClean="0"/>
              <a:t>production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From the TDR….:</a:t>
            </a:r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TDR Chapter 10 page 580)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2400" dirty="0"/>
              <a:t>The tungsten target is </a:t>
            </a:r>
            <a:r>
              <a:rPr lang="en-US" sz="2400" i="1" dirty="0"/>
              <a:t>prone to ablation </a:t>
            </a:r>
            <a:r>
              <a:rPr lang="en-US" sz="2400" dirty="0"/>
              <a:t>and dust formation. An ablation rate of 10μm/y </a:t>
            </a:r>
            <a:r>
              <a:rPr lang="en-US" sz="2400" dirty="0" smtClean="0"/>
              <a:t>….is </a:t>
            </a:r>
            <a:r>
              <a:rPr lang="en-US" sz="2400" dirty="0"/>
              <a:t>a reasonable upper </a:t>
            </a:r>
            <a:r>
              <a:rPr lang="en-US" sz="2400" dirty="0" smtClean="0"/>
              <a:t>limit …. This amounts </a:t>
            </a:r>
            <a:r>
              <a:rPr lang="en-US" sz="2400" dirty="0"/>
              <a:t>to 0.07% of the target mass becoming dust per year, or roughly </a:t>
            </a:r>
            <a:r>
              <a:rPr lang="en-US" sz="3200" b="1" dirty="0" smtClean="0"/>
              <a:t>3 </a:t>
            </a:r>
            <a:r>
              <a:rPr lang="en-US" sz="3200" b="1" dirty="0"/>
              <a:t>to 4 kg/y</a:t>
            </a:r>
            <a:r>
              <a:rPr lang="en-US" dirty="0"/>
              <a:t>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</a:t>
            </a:r>
            <a:r>
              <a:rPr lang="en-US" dirty="0"/>
              <a:t>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Conclusions based on the ETHEL experiments </a:t>
            </a:r>
            <a:r>
              <a:rPr lang="en-US" sz="1800" dirty="0" smtClean="0"/>
              <a:t>(</a:t>
            </a:r>
            <a:r>
              <a:rPr lang="en-US" sz="1800" dirty="0"/>
              <a:t>ESS-</a:t>
            </a:r>
            <a:r>
              <a:rPr lang="en-US" sz="1800" dirty="0" smtClean="0"/>
              <a:t>0051445, Per Nilsson)</a:t>
            </a:r>
            <a:r>
              <a:rPr lang="en-GB" sz="1600" dirty="0" smtClean="0"/>
              <a:t>:</a:t>
            </a:r>
            <a:br>
              <a:rPr lang="en-GB" sz="1600" dirty="0" smtClean="0"/>
            </a:br>
            <a:endParaRPr lang="en-GB" sz="1600" dirty="0" smtClean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experiments </a:t>
            </a:r>
            <a:r>
              <a:rPr lang="en-GB" sz="2400" b="1" dirty="0"/>
              <a:t>do not show any significant erosion </a:t>
            </a:r>
            <a:r>
              <a:rPr lang="en-GB" sz="2400" dirty="0"/>
              <a:t>over time</a:t>
            </a:r>
            <a:r>
              <a:rPr lang="en-US" sz="2400" dirty="0"/>
              <a:t> 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 descr="Macintosh HD:Users:pernilsson:Desktop:Investigation:CFD_Investig:ETHEL:RenewedTests:ESS_5feb:S1:S1_Af_Ac:P1_03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0" y="4686715"/>
            <a:ext cx="2519680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acintosh HD:Users:pernilsson:Desktop:Investigation:CFD_Investig:ETHEL:RenewedTests:ESS_5feb:S1:S1_Af_H2:P1_03.TIF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91310"/>
            <a:ext cx="2519680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pernilsson:Desktop:Investigation:CFD_Investig:ETHEL:RenewedTests:SEM_160302:S1_Af_H3:P1_03.TIF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6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08227"/>
            <a:ext cx="2519680" cy="18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11560" y="4181018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a typeface="Calibri"/>
                <a:cs typeface="Times New Roman"/>
              </a:rPr>
              <a:t>After 5 h helium flow in ETHEL</a:t>
            </a:r>
            <a:r>
              <a:rPr lang="en-US" sz="2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267" y="4273351"/>
            <a:ext cx="1582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a typeface="Calibri"/>
                <a:cs typeface="Times New Roman"/>
              </a:rPr>
              <a:t>After </a:t>
            </a:r>
            <a:r>
              <a:rPr lang="en-GB" sz="1400" dirty="0" smtClean="0">
                <a:ea typeface="Calibri"/>
                <a:cs typeface="Times New Roman"/>
              </a:rPr>
              <a:t>10 h </a:t>
            </a:r>
            <a:r>
              <a:rPr lang="en-GB" sz="1400" dirty="0">
                <a:ea typeface="Calibri"/>
                <a:cs typeface="Times New Roman"/>
              </a:rPr>
              <a:t>in ETHEL</a:t>
            </a:r>
            <a:r>
              <a:rPr lang="en-US" sz="1400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6418" y="4273351"/>
            <a:ext cx="1582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ea typeface="Calibri"/>
                <a:cs typeface="Times New Roman"/>
              </a:rPr>
              <a:t>After </a:t>
            </a:r>
            <a:r>
              <a:rPr lang="en-GB" sz="1400" dirty="0" smtClean="0">
                <a:ea typeface="Calibri"/>
                <a:cs typeface="Times New Roman"/>
              </a:rPr>
              <a:t>25 h </a:t>
            </a:r>
            <a:r>
              <a:rPr lang="en-GB" sz="1400" dirty="0">
                <a:ea typeface="Calibri"/>
                <a:cs typeface="Times New Roman"/>
              </a:rPr>
              <a:t>in ETHEL</a:t>
            </a:r>
            <a:r>
              <a:rPr lang="en-US" sz="1400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9632" y="292494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ea typeface="Calibri"/>
                <a:cs typeface="Times New Roman"/>
              </a:rPr>
              <a:t>Test set up: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>
                <a:ea typeface="Calibri"/>
                <a:cs typeface="Times New Roman"/>
              </a:rPr>
              <a:t>Two </a:t>
            </a:r>
            <a:r>
              <a:rPr lang="en-GB" sz="1600" dirty="0">
                <a:ea typeface="Calibri"/>
                <a:cs typeface="Times New Roman"/>
              </a:rPr>
              <a:t>samples </a:t>
            </a:r>
            <a:r>
              <a:rPr lang="en-GB" sz="1600" dirty="0" smtClean="0">
                <a:ea typeface="Calibri"/>
                <a:cs typeface="Times New Roman"/>
              </a:rPr>
              <a:t>were pre</a:t>
            </a:r>
            <a:r>
              <a:rPr lang="en-GB" sz="1600" dirty="0">
                <a:ea typeface="Calibri"/>
                <a:cs typeface="Times New Roman"/>
              </a:rPr>
              <a:t>-oxidised at </a:t>
            </a:r>
            <a:r>
              <a:rPr lang="en-GB" sz="1600" dirty="0" smtClean="0">
                <a:ea typeface="Calibri"/>
                <a:cs typeface="Times New Roman"/>
              </a:rPr>
              <a:t>500° </a:t>
            </a:r>
            <a:r>
              <a:rPr lang="en-GB" sz="1600" dirty="0">
                <a:ea typeface="Calibri"/>
                <a:cs typeface="Times New Roman"/>
              </a:rPr>
              <a:t>C in He + 0.5 % O</a:t>
            </a:r>
            <a:r>
              <a:rPr lang="en-GB" sz="1600" baseline="30000" dirty="0">
                <a:ea typeface="Calibri"/>
                <a:cs typeface="Times New Roman"/>
              </a:rPr>
              <a:t>2</a:t>
            </a:r>
            <a:r>
              <a:rPr lang="en-GB" sz="1600" dirty="0">
                <a:ea typeface="Calibri"/>
                <a:cs typeface="Times New Roman"/>
              </a:rPr>
              <a:t> for 1 h</a:t>
            </a:r>
            <a:r>
              <a:rPr lang="en-US" sz="24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59632" y="357301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dirty="0" smtClean="0">
                <a:ea typeface="Calibri"/>
                <a:cs typeface="Times New Roman"/>
              </a:rPr>
              <a:t>Helium jet of &gt; 100 m/s at 9 bar and &gt; 200° C was blown perpendicularly onto tungsten samples at above 300° C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424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6733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u="sng" dirty="0"/>
              <a:t>Conservative estimate of erosion</a:t>
            </a:r>
            <a:r>
              <a:rPr lang="en-GB" b="1" u="sng" dirty="0"/>
              <a:t>, </a:t>
            </a:r>
            <a:endParaRPr lang="en-GB" b="1" u="sng" dirty="0" smtClean="0"/>
          </a:p>
          <a:p>
            <a:pPr marL="0" indent="0">
              <a:buNone/>
            </a:pPr>
            <a:r>
              <a:rPr lang="en-US" sz="1900" dirty="0" smtClean="0"/>
              <a:t>(ESS-0051445, Per Nilsson):</a:t>
            </a:r>
          </a:p>
          <a:p>
            <a:pPr marL="0" indent="0">
              <a:buNone/>
            </a:pPr>
            <a:endParaRPr lang="en-GB" sz="1900" dirty="0"/>
          </a:p>
          <a:p>
            <a:r>
              <a:rPr lang="en-GB" sz="2600" dirty="0" smtClean="0"/>
              <a:t>All protruding features are all blown off</a:t>
            </a:r>
            <a:br>
              <a:rPr lang="en-GB" sz="2600" dirty="0" smtClean="0"/>
            </a:br>
            <a:endParaRPr lang="en-GB" sz="2600" dirty="0" smtClean="0"/>
          </a:p>
          <a:p>
            <a:r>
              <a:rPr lang="en-GB" sz="2600" dirty="0" smtClean="0"/>
              <a:t>The </a:t>
            </a:r>
            <a:r>
              <a:rPr lang="en-GB" sz="2600" dirty="0"/>
              <a:t>volume of the features in the pictures are estimated. Extrapolated to the total tungsten surface gives </a:t>
            </a:r>
            <a:r>
              <a:rPr lang="en-GB" sz="2600" b="1" dirty="0"/>
              <a:t>~ </a:t>
            </a:r>
            <a:r>
              <a:rPr lang="en-GB" sz="3000" b="1" dirty="0"/>
              <a:t>40 g/5y</a:t>
            </a:r>
            <a:r>
              <a:rPr lang="en-GB" sz="2600" dirty="0" smtClean="0"/>
              <a:t>.</a:t>
            </a:r>
            <a:br>
              <a:rPr lang="en-GB" sz="2600" dirty="0" smtClean="0"/>
            </a:br>
            <a:endParaRPr lang="en-GB" sz="2600" dirty="0"/>
          </a:p>
          <a:p>
            <a:r>
              <a:rPr lang="en-US" sz="2600" dirty="0"/>
              <a:t>The test samples are pre-oxidized in 500°C He with 0,5% oxygen during 1h. Compared to the steady state condition in the system, 0,00001% oxygen, the oxide formation on the test samples could correspond to 5 year of normal operation.</a:t>
            </a:r>
            <a:br>
              <a:rPr lang="en-US" sz="2600" dirty="0"/>
            </a:b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90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Maximum oxide formation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000" dirty="0" smtClean="0"/>
              <a:t>(</a:t>
            </a:r>
            <a:r>
              <a:rPr lang="en-US" sz="2000" dirty="0"/>
              <a:t>ESS-</a:t>
            </a:r>
            <a:r>
              <a:rPr lang="en-US" sz="2000" dirty="0" smtClean="0"/>
              <a:t>0051742, Yong Joong Lee)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Calculated </a:t>
            </a:r>
            <a:r>
              <a:rPr lang="en-US" sz="2400" dirty="0"/>
              <a:t>maximum tungsten oxide production with an oxygen impurity level of 5 ppm </a:t>
            </a:r>
            <a:r>
              <a:rPr lang="en-US" dirty="0"/>
              <a:t>=&gt; </a:t>
            </a:r>
            <a:r>
              <a:rPr lang="en-US" b="1" dirty="0"/>
              <a:t>10g/y</a:t>
            </a:r>
            <a:br>
              <a:rPr lang="en-US" b="1" dirty="0"/>
            </a:br>
            <a:r>
              <a:rPr lang="en-US" sz="2400" dirty="0"/>
              <a:t>Assuming that all oxygen in the He system is used for oxidation of the tungsten surface</a:t>
            </a:r>
            <a:br>
              <a:rPr lang="en-US" sz="2400" dirty="0"/>
            </a:b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991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/>
              <a:t>ESS Bilbao vibration tests 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sz="2000" dirty="0" smtClean="0"/>
              <a:t>(</a:t>
            </a:r>
            <a:r>
              <a:rPr lang="en-US" sz="2000" dirty="0"/>
              <a:t>ESS-0055645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US" sz="2400" dirty="0"/>
              <a:t>Vibration test data: 500 Hz - 1 hour – 1G – 0,1 mm amplitude</a:t>
            </a:r>
          </a:p>
          <a:p>
            <a:r>
              <a:rPr lang="en-US" sz="2400" dirty="0" smtClean="0"/>
              <a:t>Collected </a:t>
            </a:r>
            <a:r>
              <a:rPr lang="en-US" sz="2400" dirty="0"/>
              <a:t>debris from the 11 bricks test rig =&gt; 0.0364 mg </a:t>
            </a:r>
          </a:p>
          <a:p>
            <a:r>
              <a:rPr lang="en-US" sz="2400" dirty="0"/>
              <a:t>Total number of bricks 7000 =&gt; </a:t>
            </a:r>
            <a:r>
              <a:rPr lang="en-US" b="1" dirty="0"/>
              <a:t>0.023g</a:t>
            </a:r>
            <a:r>
              <a:rPr lang="en-US" sz="2400" dirty="0"/>
              <a:t> of dust</a:t>
            </a:r>
          </a:p>
          <a:p>
            <a:r>
              <a:rPr lang="en-US" sz="2400" dirty="0"/>
              <a:t>No tungsten particles in the dust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23390" t="12885" b="3001"/>
          <a:stretch/>
        </p:blipFill>
        <p:spPr>
          <a:xfrm>
            <a:off x="5796136" y="4437112"/>
            <a:ext cx="2121047" cy="17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Conclusions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sz="2400" dirty="0" smtClean="0"/>
              <a:t>Assumed particle production of </a:t>
            </a:r>
            <a:r>
              <a:rPr lang="en-US" b="1" dirty="0" smtClean="0"/>
              <a:t>10g/y</a:t>
            </a:r>
            <a:r>
              <a:rPr lang="en-US" sz="2400" dirty="0" smtClean="0"/>
              <a:t> is calculated from both theoretical figures and experimental results.</a:t>
            </a:r>
          </a:p>
          <a:p>
            <a:r>
              <a:rPr lang="en-US" sz="2400" dirty="0" smtClean="0"/>
              <a:t>The assumed 10 g/y is still conservative</a:t>
            </a:r>
          </a:p>
          <a:p>
            <a:r>
              <a:rPr lang="en-US" sz="2400" dirty="0" smtClean="0"/>
              <a:t>The assumed 10 g/y will be used in the filter design and hazard analysis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Helium Cooling System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3" r="-1" b="24511"/>
          <a:stretch/>
        </p:blipFill>
        <p:spPr>
          <a:xfrm>
            <a:off x="2108200" y="1474722"/>
            <a:ext cx="5247005" cy="53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5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11881</TotalTime>
  <Words>487</Words>
  <Application>Microsoft Macintosh PowerPoint</Application>
  <PresentationFormat>On-screen Show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 Core Powerpoint</vt:lpstr>
      <vt:lpstr>Target Cooling System Filters</vt:lpstr>
      <vt:lpstr>Outline</vt:lpstr>
      <vt:lpstr>Particle production</vt:lpstr>
      <vt:lpstr>Particle production </vt:lpstr>
      <vt:lpstr>Particle production </vt:lpstr>
      <vt:lpstr>Particle production</vt:lpstr>
      <vt:lpstr>Particle production</vt:lpstr>
      <vt:lpstr>Particle production</vt:lpstr>
      <vt:lpstr>Helium Cooling System Design</vt:lpstr>
      <vt:lpstr>Filter Efficiency</vt:lpstr>
      <vt:lpstr>Helium Cooling System Design</vt:lpstr>
      <vt:lpstr>Possible Filter Solution</vt:lpstr>
      <vt:lpstr>Filter Maintenance</vt:lpstr>
      <vt:lpstr>TRITIUM  (PRELIMINARY CALCULATIONS!!!)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Ulf Oden</cp:lastModifiedBy>
  <cp:revision>44</cp:revision>
  <dcterms:created xsi:type="dcterms:W3CDTF">2013-10-29T16:05:10Z</dcterms:created>
  <dcterms:modified xsi:type="dcterms:W3CDTF">2016-09-29T12:50:03Z</dcterms:modified>
</cp:coreProperties>
</file>