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1"/>
  </p:notesMasterIdLst>
  <p:sldIdLst>
    <p:sldId id="348" r:id="rId2"/>
    <p:sldId id="351" r:id="rId3"/>
    <p:sldId id="332" r:id="rId4"/>
    <p:sldId id="339" r:id="rId5"/>
    <p:sldId id="349" r:id="rId6"/>
    <p:sldId id="346" r:id="rId7"/>
    <p:sldId id="347" r:id="rId8"/>
    <p:sldId id="330" r:id="rId9"/>
    <p:sldId id="341" r:id="rId10"/>
    <p:sldId id="334" r:id="rId11"/>
    <p:sldId id="336" r:id="rId12"/>
    <p:sldId id="335" r:id="rId13"/>
    <p:sldId id="337" r:id="rId14"/>
    <p:sldId id="353" r:id="rId15"/>
    <p:sldId id="354" r:id="rId16"/>
    <p:sldId id="350" r:id="rId17"/>
    <p:sldId id="333" r:id="rId18"/>
    <p:sldId id="352" r:id="rId19"/>
    <p:sldId id="355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A01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6" autoAdjust="0"/>
  </p:normalViewPr>
  <p:slideViewPr>
    <p:cSldViewPr>
      <p:cViewPr varScale="1">
        <p:scale>
          <a:sx n="222" d="100"/>
          <a:sy n="222" d="100"/>
        </p:scale>
        <p:origin x="-21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pPr/>
              <a:t>06/10/16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pPr/>
              <a:t>06/10/16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pPr/>
              <a:t>06/10/16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pPr/>
              <a:t>06/10/16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pPr/>
              <a:t>06/10/16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pPr/>
              <a:t>06/10/16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Update of the Cryogenic Moderator System (CMS)</a:t>
            </a:r>
            <a:br>
              <a:rPr lang="sv-SE" dirty="0" smtClean="0"/>
            </a:br>
            <a:r>
              <a:rPr lang="sv-SE" dirty="0" smtClean="0"/>
              <a:t>TAC 14</a:t>
            </a:r>
            <a:br>
              <a:rPr lang="sv-SE" dirty="0" smtClean="0"/>
            </a:br>
            <a:r>
              <a:rPr lang="sv-SE" dirty="0" smtClean="0"/>
              <a:t>October 06, 2016</a:t>
            </a:r>
            <a:endParaRPr lang="sv-S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1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WPM Marc Kickulies</a:t>
            </a:r>
          </a:p>
          <a:p>
            <a:r>
              <a:rPr lang="sv-SE" sz="1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WUL Jesper Ringnér</a:t>
            </a:r>
            <a:endParaRPr lang="sv-SE" sz="1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117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Ortho-Para measurement -Solution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To be able to guarantee the </a:t>
            </a:r>
            <a:r>
              <a:rPr lang="en-GB" sz="2400" dirty="0" err="1" smtClean="0"/>
              <a:t>neutronic</a:t>
            </a:r>
            <a:r>
              <a:rPr lang="en-GB" sz="2400" dirty="0" smtClean="0"/>
              <a:t> performance an Ortho – Para an in-line measurement system is required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In line measurement equipment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2000" dirty="0" smtClean="0"/>
              <a:t>Raman spectroscopy e.g.:</a:t>
            </a:r>
          </a:p>
          <a:p>
            <a:pPr marL="0" indent="0">
              <a:buNone/>
            </a:pPr>
            <a:r>
              <a:rPr lang="en-GB" sz="1800" dirty="0" smtClean="0"/>
              <a:t>Turnkey laser system by Ocean Optics (Laser-532-series):</a:t>
            </a:r>
          </a:p>
          <a:p>
            <a:pPr marL="0" indent="0">
              <a:buNone/>
            </a:pPr>
            <a:r>
              <a:rPr lang="en-GB" sz="1800" dirty="0" smtClean="0"/>
              <a:t>power &gt;100 </a:t>
            </a:r>
            <a:r>
              <a:rPr lang="en-GB" sz="1800" dirty="0" err="1" smtClean="0"/>
              <a:t>mW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FWHM &lt;0.05nm</a:t>
            </a:r>
          </a:p>
          <a:p>
            <a:pPr marL="0" indent="0">
              <a:buNone/>
            </a:pPr>
            <a:r>
              <a:rPr lang="en-GB" sz="1800" dirty="0" smtClean="0"/>
              <a:t>wavelength stability +/- 0.1 nm (-20°C-50°C)</a:t>
            </a:r>
          </a:p>
          <a:p>
            <a:pPr marL="0" lvl="0" indent="0">
              <a:buNone/>
            </a:pPr>
            <a:endParaRPr lang="en-GB" sz="1800" dirty="0" smtClean="0"/>
          </a:p>
          <a:p>
            <a:pPr marL="0" lvl="0" indent="0">
              <a:buNone/>
            </a:pPr>
            <a:r>
              <a:rPr lang="en-GB" sz="2000" dirty="0" smtClean="0"/>
              <a:t>Raman probe e.g.:</a:t>
            </a:r>
          </a:p>
          <a:p>
            <a:pPr marL="0" lvl="0" indent="0">
              <a:buNone/>
            </a:pPr>
            <a:r>
              <a:rPr lang="en-GB" sz="1800" dirty="0" smtClean="0"/>
              <a:t>A pressure-tight stainless steel extension tube with a compression-welded sapphire window at the tip</a:t>
            </a: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90447" y="15875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RamanProbe II, shown with immersion sleeve removed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808312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25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Ortho-Para measurement -Solution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smtClean="0"/>
              <a:t>The sensors need clear view into the hydrogen flow. </a:t>
            </a:r>
          </a:p>
          <a:p>
            <a:pPr marL="0" indent="0">
              <a:buNone/>
            </a:pPr>
            <a:r>
              <a:rPr lang="en-GB" sz="1800" smtClean="0"/>
              <a:t>To solve this, 5x sapphire viewports will be installed into the hydrogen lines.</a:t>
            </a:r>
          </a:p>
          <a:p>
            <a:pPr marL="0" indent="0">
              <a:buNone/>
            </a:pPr>
            <a:endParaRPr lang="en-GB" sz="1800" smtClean="0"/>
          </a:p>
          <a:p>
            <a:pPr>
              <a:buFontTx/>
              <a:buChar char="-"/>
            </a:pPr>
            <a:r>
              <a:rPr lang="en-GB" sz="1800" smtClean="0"/>
              <a:t>1x viewport in the main flow hydrogen line, downstream of the pumps</a:t>
            </a:r>
          </a:p>
          <a:p>
            <a:pPr>
              <a:buFontTx/>
              <a:buChar char="-"/>
            </a:pPr>
            <a:r>
              <a:rPr lang="en-GB" sz="1800" smtClean="0"/>
              <a:t>1x viewport in each upstream pipe, after the moderators (4x total)</a:t>
            </a:r>
          </a:p>
          <a:p>
            <a:pPr marL="0" indent="0">
              <a:buNone/>
            </a:pPr>
            <a:endParaRPr lang="en-GB" sz="1800" smtClean="0"/>
          </a:p>
          <a:p>
            <a:pPr marL="0" indent="0">
              <a:buNone/>
            </a:pPr>
            <a:r>
              <a:rPr lang="en-GB" sz="1800" smtClean="0"/>
              <a:t>This setup gives full control of O-P content into the moderators and also the the O-P production in each moderator, if desired.</a:t>
            </a:r>
            <a:endParaRPr lang="en-GB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90447" y="15875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5144"/>
            <a:ext cx="3125470" cy="134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1371600" cy="1426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20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032953"/>
            <a:ext cx="6696829" cy="4708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Ortho-Para measurement -Solution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29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 smtClean="0"/>
              <a:t>Installation of sensor and sapphire viewport. </a:t>
            </a:r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r>
              <a:rPr lang="sv-SE" sz="1800" dirty="0"/>
              <a:t>COLD: Viewport </a:t>
            </a:r>
            <a:r>
              <a:rPr lang="sv-SE" sz="1800" dirty="0" smtClean="0"/>
              <a:t>is installed in to the hydrogen line.</a:t>
            </a:r>
          </a:p>
          <a:p>
            <a:pPr marL="0" indent="0">
              <a:buNone/>
            </a:pPr>
            <a:r>
              <a:rPr lang="sv-SE" sz="1800" dirty="0" smtClean="0"/>
              <a:t> </a:t>
            </a:r>
          </a:p>
          <a:p>
            <a:pPr marL="0" indent="0">
              <a:buNone/>
            </a:pPr>
            <a:r>
              <a:rPr lang="sv-SE" sz="1800" dirty="0"/>
              <a:t>WARM: Sensor is installed in the vacuum space</a:t>
            </a:r>
          </a:p>
          <a:p>
            <a:pPr marL="0" indent="0">
              <a:buNone/>
            </a:pPr>
            <a:r>
              <a:rPr lang="sv-SE" sz="1800" dirty="0"/>
              <a:t>through a spe</a:t>
            </a:r>
            <a:r>
              <a:rPr lang="sv-SE" sz="1800" dirty="0" smtClean="0"/>
              <a:t>cial made adapter.</a:t>
            </a:r>
          </a:p>
          <a:p>
            <a:pPr marL="0" indent="0">
              <a:buNone/>
            </a:pPr>
            <a:endParaRPr lang="sv-SE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90447" y="15875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3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Validation of equipment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29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Viewport</a:t>
            </a:r>
            <a:r>
              <a:rPr lang="en-US" sz="2000" dirty="0" smtClean="0"/>
              <a:t>: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/>
              <a:t>Design Requirements: 17-20  K, 17 bar</a:t>
            </a:r>
          </a:p>
          <a:p>
            <a:pPr marL="0" indent="0">
              <a:buNone/>
            </a:pPr>
            <a:r>
              <a:rPr lang="en-US" sz="2000" dirty="0" smtClean="0"/>
              <a:t>Viewports </a:t>
            </a:r>
            <a:r>
              <a:rPr lang="en-US" sz="2000" dirty="0" smtClean="0"/>
              <a:t>off the shelf are in general only validated for ~70K and 4bar.</a:t>
            </a:r>
          </a:p>
          <a:p>
            <a:pPr marL="0" indent="0">
              <a:buNone/>
            </a:pPr>
            <a:r>
              <a:rPr lang="en-US" sz="2000" dirty="0" smtClean="0"/>
              <a:t>To validate the sapphire viewport to comply with the PED directive, tests need to be done. Detailed test method is not defined yet.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Probe:</a:t>
            </a:r>
          </a:p>
          <a:p>
            <a:pPr marL="0" indent="0">
              <a:buNone/>
            </a:pPr>
            <a:r>
              <a:rPr lang="en-US" sz="2000" dirty="0" smtClean="0"/>
              <a:t>Design Requirements: In </a:t>
            </a:r>
            <a:r>
              <a:rPr lang="en-US" sz="2000" dirty="0" smtClean="0"/>
              <a:t>case of the viewport fails the sensor needs to withstand a cold shock of 20 K and a sudden overpressure of 2 bar.</a:t>
            </a:r>
          </a:p>
          <a:p>
            <a:pPr marL="0" indent="0">
              <a:buNone/>
            </a:pPr>
            <a:r>
              <a:rPr lang="en-US" sz="2000" dirty="0" smtClean="0"/>
              <a:t>To validate the sensor to comply with PED directive, test need to be done. </a:t>
            </a:r>
            <a:r>
              <a:rPr lang="en-US" sz="2000" dirty="0"/>
              <a:t>Detailed test method is not defined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90447" y="1402855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1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Ortho-Para </a:t>
            </a:r>
            <a:r>
              <a:rPr lang="en-US" dirty="0" smtClean="0"/>
              <a:t>Catalyst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O-P content in the Cryogenic Moderator system is required to have a minimum Para content of 99.5% during operation</a:t>
            </a:r>
          </a:p>
          <a:p>
            <a:endParaRPr lang="en-US" sz="1800" dirty="0" smtClean="0"/>
          </a:p>
          <a:p>
            <a:r>
              <a:rPr lang="en-US" sz="1800" dirty="0" smtClean="0"/>
              <a:t>Ortho back conversion due to beam is expected to be *1 – 3 </a:t>
            </a:r>
            <a:r>
              <a:rPr lang="en-US" sz="1800" dirty="0" err="1" smtClean="0"/>
              <a:t>mol</a:t>
            </a:r>
            <a:r>
              <a:rPr lang="en-US" sz="1800" dirty="0" smtClean="0"/>
              <a:t>/min (regarded as a conservative assumption). Requirement for the system is to be able to handle a back conversion of 3 </a:t>
            </a:r>
            <a:r>
              <a:rPr lang="en-US" sz="1800" dirty="0" err="1" smtClean="0"/>
              <a:t>mol</a:t>
            </a:r>
            <a:r>
              <a:rPr lang="en-US" sz="1800" dirty="0" smtClean="0"/>
              <a:t>/min during operation.</a:t>
            </a:r>
          </a:p>
          <a:p>
            <a:endParaRPr lang="en-US" sz="1800" dirty="0" smtClean="0"/>
          </a:p>
          <a:p>
            <a:r>
              <a:rPr lang="en-US" sz="1800" dirty="0" smtClean="0"/>
              <a:t>Conversion to equilibrium during cool down shall be able to be performed within 6h.</a:t>
            </a:r>
          </a:p>
          <a:p>
            <a:endParaRPr lang="en-US" sz="1800" dirty="0" smtClean="0"/>
          </a:p>
          <a:p>
            <a:r>
              <a:rPr lang="en-US" sz="1800" dirty="0" smtClean="0"/>
              <a:t>Expected lifetime of catalyst shall be &gt;5 years between change/reactivation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90447" y="1402855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634" y="6505451"/>
            <a:ext cx="609600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*Iverson, E.B., Carpenter, J.M., 2003, Kinetics of irradiated liquid hydrogen, ICANS-XVI, 707-718</a:t>
            </a:r>
          </a:p>
        </p:txBody>
      </p:sp>
    </p:spTree>
    <p:extLst>
      <p:ext uri="{BB962C8B-B14F-4D97-AF65-F5344CB8AC3E}">
        <p14:creationId xmlns:p14="http://schemas.microsoft.com/office/powerpoint/2010/main" val="119730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Back conversion is the design driver</a:t>
            </a:r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/>
              <a:t>a </a:t>
            </a:r>
            <a:r>
              <a:rPr lang="en-US" dirty="0" smtClean="0"/>
              <a:t>back conversion of 3 </a:t>
            </a:r>
            <a:r>
              <a:rPr lang="en-US" dirty="0" err="1" smtClean="0"/>
              <a:t>mol</a:t>
            </a:r>
            <a:r>
              <a:rPr lang="en-US" dirty="0" smtClean="0"/>
              <a:t>/min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By-pass flow 50 g/s </a:t>
            </a:r>
            <a:r>
              <a:rPr lang="en-US" dirty="0" smtClean="0"/>
              <a:t>to 100 g/s</a:t>
            </a:r>
            <a:endParaRPr lang="en-US" b="1" u="sng" dirty="0"/>
          </a:p>
          <a:p>
            <a:r>
              <a:rPr lang="en-US" b="1" u="sng" dirty="0" smtClean="0"/>
              <a:t>OXISORB </a:t>
            </a:r>
            <a:r>
              <a:rPr lang="en-US" b="1" u="sng" dirty="0"/>
              <a:t>(10kg)</a:t>
            </a:r>
            <a:r>
              <a:rPr lang="en-US" dirty="0"/>
              <a:t> : 14.3 </a:t>
            </a:r>
            <a:r>
              <a:rPr lang="en-US" dirty="0" smtClean="0"/>
              <a:t>l</a:t>
            </a:r>
          </a:p>
          <a:p>
            <a:pPr marL="0" indent="0">
              <a:buNone/>
            </a:pPr>
            <a:r>
              <a:rPr lang="en-US" dirty="0" smtClean="0"/>
              <a:t>	safety </a:t>
            </a:r>
            <a:r>
              <a:rPr lang="en-US" dirty="0"/>
              <a:t>factor of </a:t>
            </a:r>
            <a:r>
              <a:rPr lang="en-US" dirty="0" smtClean="0"/>
              <a:t>2 </a:t>
            </a:r>
            <a:r>
              <a:rPr lang="en-US" b="1" u="sng" dirty="0" smtClean="0"/>
              <a:t>TOTAL</a:t>
            </a:r>
            <a:r>
              <a:rPr lang="en-US" b="1" u="sng" dirty="0"/>
              <a:t>= 28.6 l (20kg)</a:t>
            </a:r>
            <a:endParaRPr lang="en-US" dirty="0"/>
          </a:p>
          <a:p>
            <a:r>
              <a:rPr lang="en-US" b="1" u="sng" dirty="0"/>
              <a:t>IONEX (</a:t>
            </a:r>
            <a:r>
              <a:rPr lang="en-US" b="1" u="sng" dirty="0" smtClean="0"/>
              <a:t>20 </a:t>
            </a:r>
            <a:r>
              <a:rPr lang="en-US" b="1" u="sng" dirty="0"/>
              <a:t>kg)</a:t>
            </a:r>
            <a:r>
              <a:rPr lang="en-US" dirty="0"/>
              <a:t> : </a:t>
            </a:r>
            <a:r>
              <a:rPr lang="en-US" dirty="0" smtClean="0"/>
              <a:t>15,4 l</a:t>
            </a:r>
          </a:p>
          <a:p>
            <a:pPr marL="0" indent="0">
              <a:buNone/>
            </a:pPr>
            <a:r>
              <a:rPr lang="en-US" dirty="0" smtClean="0"/>
              <a:t>	safety </a:t>
            </a:r>
            <a:r>
              <a:rPr lang="en-US" dirty="0"/>
              <a:t>factor of 2</a:t>
            </a:r>
            <a:r>
              <a:rPr lang="en-US" dirty="0" smtClean="0"/>
              <a:t> </a:t>
            </a:r>
            <a:r>
              <a:rPr lang="en-US" b="1" u="sng" dirty="0"/>
              <a:t>TOTAL= </a:t>
            </a:r>
            <a:r>
              <a:rPr lang="en-US" b="1" u="sng" dirty="0" smtClean="0"/>
              <a:t>30,8 </a:t>
            </a:r>
            <a:r>
              <a:rPr lang="en-US" b="1" u="sng" dirty="0"/>
              <a:t>l </a:t>
            </a:r>
            <a:r>
              <a:rPr lang="en-US" b="1" u="sng" dirty="0" smtClean="0"/>
              <a:t>(40 </a:t>
            </a:r>
            <a:r>
              <a:rPr lang="en-US" b="1" u="sng" dirty="0"/>
              <a:t>kg)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Conclusion: A </a:t>
            </a:r>
            <a:r>
              <a:rPr lang="en-US" dirty="0"/>
              <a:t>catalyst volume of </a:t>
            </a:r>
            <a:r>
              <a:rPr lang="en-US" dirty="0" smtClean="0"/>
              <a:t>&lt; 30 l </a:t>
            </a:r>
            <a:r>
              <a:rPr lang="en-US" dirty="0"/>
              <a:t>will be a conservative </a:t>
            </a:r>
            <a:r>
              <a:rPr lang="en-US" dirty="0" smtClean="0"/>
              <a:t>assumption to achieve back conversion and cool down (in 6 hours)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913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smtClean="0"/>
              <a:t>Handling of catalyst</a:t>
            </a:r>
            <a:endParaRPr lang="en-GB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291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600" smtClean="0"/>
          </a:p>
          <a:p>
            <a:pPr marL="0" indent="0">
              <a:buNone/>
            </a:pPr>
            <a:endParaRPr lang="en-GB" sz="1600" smtClean="0"/>
          </a:p>
          <a:p>
            <a:r>
              <a:rPr lang="en-GB" sz="1600" smtClean="0"/>
              <a:t>Requirement for the system is a high level of cleanliness</a:t>
            </a:r>
          </a:p>
          <a:p>
            <a:r>
              <a:rPr lang="en-GB" sz="1600" smtClean="0"/>
              <a:t>Precausions that prevent catalyst to pollute the system is taken with filters/strainers</a:t>
            </a:r>
          </a:p>
          <a:p>
            <a:r>
              <a:rPr lang="en-GB" sz="1600" smtClean="0"/>
              <a:t>Possibility to handle the catalyst in an inert environment during filling etc.</a:t>
            </a:r>
          </a:p>
          <a:p>
            <a:r>
              <a:rPr lang="en-GB" sz="1600" smtClean="0"/>
              <a:t>Purging procedure needs to be thoroughly set up and followed</a:t>
            </a:r>
          </a:p>
          <a:p>
            <a:r>
              <a:rPr lang="en-GB" sz="1600" smtClean="0"/>
              <a:t>System needs to maintain an inert atmosphere at all time when no hydrogen is present</a:t>
            </a:r>
          </a:p>
          <a:p>
            <a:r>
              <a:rPr lang="en-GB" sz="1600" smtClean="0"/>
              <a:t>Catalyst shall maintain performance over a 5 year period without re-activation</a:t>
            </a:r>
          </a:p>
        </p:txBody>
      </p:sp>
    </p:spTree>
    <p:extLst>
      <p:ext uri="{BB962C8B-B14F-4D97-AF65-F5344CB8AC3E}">
        <p14:creationId xmlns:p14="http://schemas.microsoft.com/office/powerpoint/2010/main" val="62033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Ortho-Para catalyst -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829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During cool down of the system (24 h warm, 6 h cold), all warm hydrogen pass through heat exchanger 2, into the catalyst vessel and then led into the main loop.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800" dirty="0" smtClean="0"/>
          </a:p>
          <a:p>
            <a:pPr marL="0" lvl="0" indent="0">
              <a:buNone/>
            </a:pPr>
            <a:r>
              <a:rPr lang="en-GB" sz="1800" dirty="0" smtClean="0"/>
              <a:t>During operation a by pass flow is led from the main flow over the catalyst to ensure equilibrium Para content at all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90447" y="15875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2"/>
          <a:stretch/>
        </p:blipFill>
        <p:spPr bwMode="auto">
          <a:xfrm>
            <a:off x="3995936" y="1808711"/>
            <a:ext cx="5112568" cy="457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8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CMS is on track</a:t>
            </a:r>
          </a:p>
          <a:p>
            <a:endParaRPr lang="en-US" dirty="0" smtClean="0"/>
          </a:p>
          <a:p>
            <a:r>
              <a:rPr lang="en-US" dirty="0" smtClean="0"/>
              <a:t>Qualification of </a:t>
            </a:r>
            <a:r>
              <a:rPr lang="en-US" dirty="0"/>
              <a:t>viewport for </a:t>
            </a:r>
            <a:r>
              <a:rPr lang="en-US" dirty="0" smtClean="0"/>
              <a:t>17-20 </a:t>
            </a:r>
            <a:r>
              <a:rPr lang="en-US" dirty="0"/>
              <a:t>K and 17 bar </a:t>
            </a:r>
            <a:r>
              <a:rPr lang="en-US" dirty="0" smtClean="0"/>
              <a:t>and RAMAN probe for cold chock and 2 bar</a:t>
            </a:r>
          </a:p>
          <a:p>
            <a:endParaRPr lang="en-US" dirty="0" smtClean="0"/>
          </a:p>
          <a:p>
            <a:r>
              <a:rPr lang="en-US" dirty="0"/>
              <a:t>Ortho back conversion </a:t>
            </a:r>
            <a:r>
              <a:rPr lang="en-US" dirty="0" smtClean="0"/>
              <a:t>requirement of</a:t>
            </a:r>
            <a:br>
              <a:rPr lang="en-US" dirty="0" smtClean="0"/>
            </a:br>
            <a:r>
              <a:rPr lang="en-US" dirty="0" smtClean="0"/>
              <a:t>*3 </a:t>
            </a:r>
            <a:r>
              <a:rPr lang="en-US" dirty="0" err="1" smtClean="0"/>
              <a:t>mol</a:t>
            </a:r>
            <a:r>
              <a:rPr lang="en-US" dirty="0" smtClean="0"/>
              <a:t>/min</a:t>
            </a:r>
          </a:p>
          <a:p>
            <a:r>
              <a:rPr lang="en-US" dirty="0"/>
              <a:t>C</a:t>
            </a:r>
            <a:r>
              <a:rPr lang="en-US" dirty="0" smtClean="0"/>
              <a:t>atalyst </a:t>
            </a:r>
            <a:r>
              <a:rPr lang="en-US" dirty="0"/>
              <a:t>volume of </a:t>
            </a:r>
            <a:r>
              <a:rPr lang="en-US" dirty="0" smtClean="0"/>
              <a:t>&lt; 30 </a:t>
            </a:r>
            <a:r>
              <a:rPr lang="en-US" dirty="0"/>
              <a:t>l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6634" y="6505451"/>
            <a:ext cx="6096000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smtClean="0"/>
              <a:t>*Iverson, E.B., Carpenter, J.M., 2003, Kinetics of irradiated liquid hydrogen, ICANS-XVI, 707-718</a:t>
            </a:r>
          </a:p>
        </p:txBody>
      </p:sp>
    </p:spTree>
    <p:extLst>
      <p:ext uri="{BB962C8B-B14F-4D97-AF65-F5344CB8AC3E}">
        <p14:creationId xmlns:p14="http://schemas.microsoft.com/office/powerpoint/2010/main" val="206482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br>
              <a:rPr lang="en-US" dirty="0" smtClean="0"/>
            </a:br>
            <a:r>
              <a:rPr lang="en-US" dirty="0" smtClean="0"/>
              <a:t>Cold Moderator </a:t>
            </a:r>
            <a:r>
              <a:rPr lang="en-US" dirty="0" smtClean="0"/>
              <a:t>LN2 </a:t>
            </a:r>
            <a:r>
              <a:rPr lang="en-US" dirty="0" smtClean="0"/>
              <a:t>Burst Test (a try      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5" name="Smiley Face 4"/>
          <p:cNvSpPr/>
          <p:nvPr/>
        </p:nvSpPr>
        <p:spPr>
          <a:xfrm>
            <a:off x="6732240" y="908720"/>
            <a:ext cx="504056" cy="50405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old moderator cold pressure test warm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187957" cy="3140968"/>
          </a:xfrm>
          <a:prstGeom prst="rect">
            <a:avLst/>
          </a:prstGeom>
        </p:spPr>
      </p:pic>
      <p:pic>
        <p:nvPicPr>
          <p:cNvPr id="7" name="Picture 6" descr="cold moderator cold pressure test cold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4176464" cy="3132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5013176"/>
            <a:ext cx="701987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Test done in </a:t>
            </a:r>
            <a:r>
              <a:rPr lang="en-US" dirty="0" err="1" smtClean="0"/>
              <a:t>Jülich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Test with LN2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Reached pressure 115 bar (before leakage due to no cryogenic valves)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Ambient burst test with water; 200 bar reached at burst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Still design pressure 17 bar, design according to RCC </a:t>
            </a:r>
            <a:r>
              <a:rPr lang="en-US" dirty="0" err="1" smtClean="0"/>
              <a:t>MRx</a:t>
            </a:r>
            <a:r>
              <a:rPr lang="en-US" dirty="0" smtClean="0"/>
              <a:t>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9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 and Reflector Systems</a:t>
            </a:r>
            <a:br>
              <a:rPr lang="en-US" dirty="0" smtClean="0"/>
            </a:br>
            <a:r>
              <a:rPr lang="en-US" dirty="0" smtClean="0"/>
              <a:t>Update of CMS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5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43" y="1473065"/>
            <a:ext cx="6854725" cy="52683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39" y="2447158"/>
            <a:ext cx="1618545" cy="252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5303" y="2852936"/>
            <a:ext cx="204705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/>
              <a:t>Cryostat, Hydrogen room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61112" y="4293096"/>
            <a:ext cx="118715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/>
              <a:t>Transfer lines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674915" y="5627875"/>
            <a:ext cx="90151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/>
              <a:t>Manifold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90065" y="6321835"/>
            <a:ext cx="136815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 smtClean="0"/>
              <a:t>Moderator plug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3131840" y="5354065"/>
            <a:ext cx="575841" cy="3791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084168" y="1700808"/>
            <a:ext cx="719857" cy="8063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403648" y="6083423"/>
            <a:ext cx="575841" cy="4419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1638396"/>
          </a:xfrm>
        </p:spPr>
        <p:txBody>
          <a:bodyPr>
            <a:noAutofit/>
          </a:bodyPr>
          <a:lstStyle/>
          <a:p>
            <a:pPr lvl="0">
              <a:buAutoNum type="arabicPeriod"/>
            </a:pPr>
            <a:r>
              <a:rPr lang="en-US" sz="1600" dirty="0" smtClean="0"/>
              <a:t>General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P&amp;ID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Reduced pressure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LH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Pump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Transfer lines</a:t>
            </a:r>
          </a:p>
          <a:p>
            <a:pPr>
              <a:buAutoNum type="arabicPeriod"/>
            </a:pPr>
            <a:r>
              <a:rPr lang="en-US" sz="1600" dirty="0" smtClean="0"/>
              <a:t>O-P measurement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RAMAN &amp; probes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Sapphire </a:t>
            </a:r>
            <a:r>
              <a:rPr lang="en-US" sz="1200" dirty="0" smtClean="0"/>
              <a:t>glass</a:t>
            </a:r>
            <a:endParaRPr lang="en-US" sz="1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Validation</a:t>
            </a:r>
          </a:p>
          <a:p>
            <a:pPr>
              <a:buAutoNum type="arabicPeriod"/>
            </a:pPr>
            <a:r>
              <a:rPr lang="en-US" sz="1600" dirty="0" smtClean="0"/>
              <a:t>O-P catalyst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Technical 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Catalyst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90447" y="1402855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8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sv-SE" dirty="0"/>
              <a:t>General - </a:t>
            </a:r>
            <a:r>
              <a:rPr lang="en-US" dirty="0" smtClean="0"/>
              <a:t>CMS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84784"/>
            <a:ext cx="8229600" cy="4829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/>
              <a:t>Main task for the Cryogenic Moderator System.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i="1" dirty="0" smtClean="0"/>
              <a:t>The Target Station shall use para-H2 material as cold moderator coolant such that the </a:t>
            </a:r>
            <a:r>
              <a:rPr lang="en-GB" sz="1400" i="1" dirty="0" err="1" smtClean="0"/>
              <a:t>neutronic</a:t>
            </a:r>
            <a:r>
              <a:rPr lang="en-GB" sz="1400" i="1" dirty="0" smtClean="0"/>
              <a:t> performance will sustain the required brightness while the technical risk will be residual thanks to the available experience using this material.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Expected Heat load </a:t>
            </a:r>
            <a:r>
              <a:rPr lang="en-GB" sz="1400" dirty="0" err="1" smtClean="0"/>
              <a:t>neutronic</a:t>
            </a:r>
            <a:r>
              <a:rPr lang="en-GB" sz="1400" dirty="0" smtClean="0"/>
              <a:t>: 19.0kW incl. </a:t>
            </a:r>
            <a:r>
              <a:rPr lang="en-GB" sz="1400" dirty="0" smtClean="0"/>
              <a:t>contingency </a:t>
            </a:r>
            <a:r>
              <a:rPr lang="en-GB" sz="1400" dirty="0" smtClean="0"/>
              <a:t>margin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Expected Heat load static: 9.8kW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Hydrogen content in system: 24.5kg liquid hydrogen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Working Temperature: 17-20.5K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Working pressure: 11bar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Design pressure: 17bar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Pressure drop: 1.8bar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Expected mass flow: 1000 g/s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Ortho-Para catalyst: placed in a by-pass line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OP ratio: &gt;99.5%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In line measurement: Raman spectroscopy down-, and up-, stream of moderator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Pressure control: Active buffer, expansion vessel.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Time to cool down first time after maintenance, warm TMCP, warm CMS: 24h</a:t>
            </a:r>
          </a:p>
          <a:p>
            <a:pPr marL="0" indent="0">
              <a:buNone/>
            </a:pPr>
            <a:r>
              <a:rPr lang="en-GB" sz="1400" dirty="0" smtClean="0"/>
              <a:t>Time to cool down, cold TMCP, warm or cold CMS: 6h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4849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Schematic </a:t>
            </a:r>
            <a:r>
              <a:rPr lang="en-US" dirty="0">
                <a:latin typeface="Arial" charset="0"/>
                <a:cs typeface="Arial" charset="0"/>
              </a:rPr>
              <a:t>configuration of the CMS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28788"/>
            <a:ext cx="7404100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79629" y="2470103"/>
            <a:ext cx="136815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Op detection point</a:t>
            </a:r>
            <a:endParaRPr lang="en-US" sz="1100" dirty="0"/>
          </a:p>
        </p:txBody>
      </p:sp>
      <p:sp>
        <p:nvSpPr>
          <p:cNvPr id="6" name="Oval 5"/>
          <p:cNvSpPr/>
          <p:nvPr/>
        </p:nvSpPr>
        <p:spPr>
          <a:xfrm>
            <a:off x="6588224" y="2564904"/>
            <a:ext cx="72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59906" y="5190144"/>
            <a:ext cx="72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7336" y="4820965"/>
            <a:ext cx="72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07336" y="4718571"/>
            <a:ext cx="72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07336" y="4613796"/>
            <a:ext cx="72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04955" y="4506639"/>
            <a:ext cx="72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5013176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6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General - Study </a:t>
            </a:r>
            <a:r>
              <a:rPr lang="sv-SE" dirty="0" smtClean="0"/>
              <a:t>of changed operating pressure in the Cryogenic Moderator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829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smtClean="0"/>
              <a:t>Requirements for the PDR design </a:t>
            </a:r>
          </a:p>
          <a:p>
            <a:r>
              <a:rPr lang="en-GB" sz="1400" dirty="0" err="1" smtClean="0"/>
              <a:t>P</a:t>
            </a:r>
            <a:r>
              <a:rPr lang="en-GB" sz="1400" baseline="-25000" dirty="0" err="1" smtClean="0"/>
              <a:t>min</a:t>
            </a:r>
            <a:r>
              <a:rPr lang="en-GB" sz="1400" dirty="0" smtClean="0"/>
              <a:t>: 13bar </a:t>
            </a:r>
            <a:br>
              <a:rPr lang="en-GB" sz="1400" dirty="0" smtClean="0"/>
            </a:br>
            <a:r>
              <a:rPr lang="en-GB" sz="1400" dirty="0" err="1" smtClean="0"/>
              <a:t>P</a:t>
            </a:r>
            <a:r>
              <a:rPr lang="en-GB" sz="1400" baseline="-25000" dirty="0" err="1" smtClean="0"/>
              <a:t>max</a:t>
            </a:r>
            <a:r>
              <a:rPr lang="en-GB" sz="1400" dirty="0" smtClean="0"/>
              <a:t>: 17bar</a:t>
            </a:r>
          </a:p>
          <a:p>
            <a:r>
              <a:rPr lang="en-GB" sz="1400" dirty="0" smtClean="0"/>
              <a:t>P</a:t>
            </a:r>
            <a:r>
              <a:rPr lang="en-GB" sz="1400" baseline="-25000" dirty="0" smtClean="0"/>
              <a:t>op</a:t>
            </a:r>
            <a:r>
              <a:rPr lang="en-GB" sz="1400" dirty="0" smtClean="0"/>
              <a:t>: 15bar</a:t>
            </a:r>
          </a:p>
          <a:p>
            <a:r>
              <a:rPr lang="en-GB" sz="1400" dirty="0" smtClean="0"/>
              <a:t>Aim is to be above supercritical pressure at all time</a:t>
            </a:r>
          </a:p>
          <a:p>
            <a:r>
              <a:rPr lang="en-GB" sz="1400" dirty="0" smtClean="0"/>
              <a:t>The margin between design and operating pressure in the CMS is narrow and will potentially be very hard to maintain</a:t>
            </a:r>
          </a:p>
          <a:p>
            <a:r>
              <a:rPr lang="en-GB" sz="1400" dirty="0" smtClean="0"/>
              <a:t>Lower operational pressure has been analysed. </a:t>
            </a:r>
          </a:p>
          <a:p>
            <a:r>
              <a:rPr lang="en-GB" sz="1400" dirty="0" smtClean="0"/>
              <a:t>The moderator design do not allow a higher operational pressure, the only way to increase the range, is to lower P</a:t>
            </a:r>
            <a:r>
              <a:rPr lang="en-GB" sz="1400" baseline="-25000" dirty="0" smtClean="0"/>
              <a:t>op</a:t>
            </a:r>
            <a:r>
              <a:rPr lang="en-GB" sz="1400" dirty="0" smtClean="0"/>
              <a:t>.</a:t>
            </a:r>
          </a:p>
          <a:p>
            <a:pPr marL="0" indent="0">
              <a:buNone/>
            </a:pPr>
            <a:r>
              <a:rPr lang="en-GB" sz="1600" b="1" dirty="0" smtClean="0"/>
              <a:t>New requirements</a:t>
            </a:r>
          </a:p>
          <a:p>
            <a:r>
              <a:rPr lang="en-GB" sz="1400" dirty="0" err="1" smtClean="0"/>
              <a:t>P</a:t>
            </a:r>
            <a:r>
              <a:rPr lang="en-GB" sz="1400" baseline="-25000" dirty="0" err="1" smtClean="0"/>
              <a:t>min</a:t>
            </a:r>
            <a:r>
              <a:rPr lang="en-GB" sz="1400" dirty="0" smtClean="0"/>
              <a:t>: 7*bar </a:t>
            </a:r>
            <a:br>
              <a:rPr lang="en-GB" sz="1400" dirty="0" smtClean="0"/>
            </a:br>
            <a:r>
              <a:rPr lang="en-GB" sz="1400" dirty="0" err="1" smtClean="0"/>
              <a:t>P</a:t>
            </a:r>
            <a:r>
              <a:rPr lang="en-GB" sz="1400" baseline="-25000" dirty="0" err="1" smtClean="0"/>
              <a:t>max</a:t>
            </a:r>
            <a:r>
              <a:rPr lang="en-GB" sz="1400" dirty="0" smtClean="0"/>
              <a:t>: 17bar</a:t>
            </a:r>
          </a:p>
          <a:p>
            <a:r>
              <a:rPr lang="en-GB" sz="1400" dirty="0" smtClean="0"/>
              <a:t>P</a:t>
            </a:r>
            <a:r>
              <a:rPr lang="en-GB" sz="1400" baseline="-25000" dirty="0" smtClean="0"/>
              <a:t>op</a:t>
            </a:r>
            <a:r>
              <a:rPr lang="en-GB" sz="1400" dirty="0" smtClean="0"/>
              <a:t>: 11 bar</a:t>
            </a:r>
          </a:p>
          <a:p>
            <a:pPr marL="0" indent="0">
              <a:buNone/>
            </a:pPr>
            <a:r>
              <a:rPr lang="en-GB" sz="1200" dirty="0" smtClean="0"/>
              <a:t>*When the beam trips, the pressure drops for a couple of seconds until the expansion vessel responds and regain pressure.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5436096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520" y="1628800"/>
            <a:ext cx="4355976" cy="42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7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General - Study of changed operating pressure in the Cryogenic Moderator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52"/>
          <a:stretch/>
        </p:blipFill>
        <p:spPr>
          <a:xfrm>
            <a:off x="849221" y="1515232"/>
            <a:ext cx="3446083" cy="464414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55937" y="1568353"/>
            <a:ext cx="2716463" cy="4829196"/>
          </a:xfrm>
        </p:spPr>
        <p:txBody>
          <a:bodyPr>
            <a:noAutofit/>
          </a:bodyPr>
          <a:lstStyle/>
          <a:p>
            <a:r>
              <a:rPr lang="en-GB" sz="1400" dirty="0" smtClean="0"/>
              <a:t>The hydrogen will always be in a liquid phase. @</a:t>
            </a:r>
            <a:r>
              <a:rPr lang="en-GB" sz="1400" dirty="0" smtClean="0"/>
              <a:t>10 </a:t>
            </a:r>
            <a:r>
              <a:rPr lang="en-GB" sz="1400" dirty="0" smtClean="0"/>
              <a:t>bar the boiling temperature is 31.87K</a:t>
            </a:r>
          </a:p>
          <a:p>
            <a:r>
              <a:rPr lang="en-GB" sz="1400" dirty="0" smtClean="0"/>
              <a:t>Calculations made to verify that the temperature stays within boundary, below 25K (30 K at peak pulse) at all time.</a:t>
            </a:r>
          </a:p>
          <a:p>
            <a:r>
              <a:rPr lang="en-GB" sz="1400" dirty="0" smtClean="0"/>
              <a:t>Simulation of the expansion buffer shows better performance below supercritical pressure</a:t>
            </a:r>
          </a:p>
          <a:p>
            <a:r>
              <a:rPr lang="en-GB" sz="1400" dirty="0" smtClean="0"/>
              <a:t>Pressure drop and heat capacity will not be significantly affected</a:t>
            </a:r>
          </a:p>
          <a:p>
            <a:r>
              <a:rPr lang="en-GB" sz="1400" dirty="0" smtClean="0"/>
              <a:t>During cool down the pressure will be kept at &gt;13bar to avoid phase changes</a:t>
            </a:r>
          </a:p>
          <a:p>
            <a:endParaRPr lang="en-GB" sz="1400" dirty="0" smtClean="0"/>
          </a:p>
          <a:p>
            <a:endParaRPr lang="en-GB" sz="14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49221" y="6262030"/>
            <a:ext cx="3794787" cy="188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000" dirty="0" smtClean="0"/>
              <a:t>Ref: Interim report ESS cold moderators design, Y.Bessler 2015-12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592" y="1988840"/>
            <a:ext cx="7077075" cy="4000071"/>
            <a:chOff x="872702" y="1766377"/>
            <a:chExt cx="7077075" cy="40000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2702" y="1889773"/>
              <a:ext cx="7077075" cy="38766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150804" y="1766377"/>
              <a:ext cx="5184576" cy="42842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v-SE" sz="2000" b="1" dirty="0" smtClean="0">
                  <a:solidFill>
                    <a:srgbClr val="FF0000"/>
                  </a:solidFill>
                </a:rPr>
                <a:t>Change request no.TC32 is ongoing</a:t>
              </a:r>
            </a:p>
            <a:p>
              <a:endParaRPr lang="sv-SE" sz="2000" b="1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94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88840"/>
            <a:ext cx="2121549" cy="3024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General - LH</a:t>
            </a:r>
            <a:r>
              <a:rPr lang="en-US" baseline="-25000" smtClean="0"/>
              <a:t>2</a:t>
            </a:r>
            <a:r>
              <a:rPr lang="en-US" smtClean="0"/>
              <a:t> Pumps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smtClean="0"/>
              <a:t>Main specifications:</a:t>
            </a:r>
          </a:p>
          <a:p>
            <a:r>
              <a:rPr lang="en-GB" sz="1800" smtClean="0"/>
              <a:t>Two pumps in serial</a:t>
            </a:r>
          </a:p>
          <a:p>
            <a:pPr lvl="1"/>
            <a:r>
              <a:rPr lang="en-GB" sz="1400" smtClean="0"/>
              <a:t>Normal (two pumps): 100% flow, 50% pressure drop each </a:t>
            </a:r>
          </a:p>
          <a:p>
            <a:pPr lvl="1"/>
            <a:r>
              <a:rPr lang="en-GB" sz="1400" smtClean="0"/>
              <a:t>Fault mode (one pump): 100% flow, 100% pressure drop</a:t>
            </a:r>
          </a:p>
          <a:p>
            <a:r>
              <a:rPr lang="en-GB" sz="1800" smtClean="0"/>
              <a:t>Mass flow 1000g/s</a:t>
            </a:r>
          </a:p>
          <a:p>
            <a:r>
              <a:rPr lang="en-GB" sz="1800" smtClean="0"/>
              <a:t>Pressure drop 1.8bar</a:t>
            </a:r>
          </a:p>
          <a:p>
            <a:r>
              <a:rPr lang="en-GB" sz="1800" smtClean="0"/>
              <a:t>Possible to shift to one pump during operation</a:t>
            </a:r>
          </a:p>
          <a:p>
            <a:endParaRPr lang="en-GB" sz="1800" smtClean="0"/>
          </a:p>
          <a:p>
            <a:r>
              <a:rPr lang="en-GB" sz="1800" smtClean="0"/>
              <a:t>Pump CDR performed in May -16. Committee recommendation followed and specification updated accordingly. </a:t>
            </a:r>
          </a:p>
          <a:p>
            <a:r>
              <a:rPr lang="en-GB" sz="1800" smtClean="0"/>
              <a:t>Pump ordered according to revised specification from FZJ</a:t>
            </a:r>
          </a:p>
          <a:p>
            <a:endParaRPr lang="en-GB" sz="1800" smtClean="0"/>
          </a:p>
          <a:p>
            <a:r>
              <a:rPr lang="en-GB" sz="1800" smtClean="0"/>
              <a:t>Performance test with Methanol as part of FAT</a:t>
            </a:r>
          </a:p>
          <a:p>
            <a:r>
              <a:rPr lang="en-GB" sz="1800" smtClean="0"/>
              <a:t>Delivery expected Aug 2017 to Jülich for assembly and system tests with LN2</a:t>
            </a:r>
          </a:p>
          <a:p>
            <a:endParaRPr lang="en-GB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7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General - Transfer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2856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93545"/>
            <a:ext cx="5910653" cy="5175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621" y="1844824"/>
            <a:ext cx="268079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Cryostat in hydrogen room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116" y="5772088"/>
            <a:ext cx="4284900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Transfer lines with manifold/valve box ~7m</a:t>
            </a:r>
          </a:p>
          <a:p>
            <a:r>
              <a:rPr lang="sv-SE" dirty="0"/>
              <a:t>H</a:t>
            </a:r>
            <a:r>
              <a:rPr lang="sv-SE" baseline="-25000" dirty="0"/>
              <a:t>2</a:t>
            </a:r>
            <a:r>
              <a:rPr lang="sv-SE" dirty="0"/>
              <a:t> Pipes </a:t>
            </a:r>
            <a:r>
              <a:rPr lang="sv-SE" dirty="0" smtClean="0"/>
              <a:t>DN20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04759" y="4437112"/>
            <a:ext cx="3114827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Connections to moderator plug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61801" y="3323921"/>
            <a:ext cx="2623529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Main transfer lines ~40m</a:t>
            </a:r>
          </a:p>
          <a:p>
            <a:r>
              <a:rPr lang="sv-SE" dirty="0" smtClean="0"/>
              <a:t>H</a:t>
            </a:r>
            <a:r>
              <a:rPr lang="sv-SE" baseline="-25000" dirty="0" smtClean="0"/>
              <a:t>2</a:t>
            </a:r>
            <a:r>
              <a:rPr lang="sv-SE" dirty="0" smtClean="0"/>
              <a:t> Pipes DN40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97253" y="5301208"/>
            <a:ext cx="2551211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Jumper transfer </a:t>
            </a:r>
          </a:p>
          <a:p>
            <a:r>
              <a:rPr lang="sv-SE" dirty="0" smtClean="0"/>
              <a:t>lines and </a:t>
            </a:r>
            <a:r>
              <a:rPr lang="sv-SE" dirty="0"/>
              <a:t>moderator </a:t>
            </a:r>
            <a:r>
              <a:rPr lang="sv-SE" dirty="0" smtClean="0"/>
              <a:t>~9m</a:t>
            </a:r>
            <a:endParaRPr lang="en-US" dirty="0"/>
          </a:p>
          <a:p>
            <a:r>
              <a:rPr lang="sv-SE" dirty="0" smtClean="0"/>
              <a:t>H</a:t>
            </a:r>
            <a:r>
              <a:rPr lang="sv-SE" baseline="-25000" dirty="0" smtClean="0"/>
              <a:t>2</a:t>
            </a:r>
            <a:r>
              <a:rPr lang="sv-SE" dirty="0" smtClean="0"/>
              <a:t> Pipes DN20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67944" y="1600200"/>
            <a:ext cx="4824536" cy="1972816"/>
          </a:xfrm>
        </p:spPr>
        <p:txBody>
          <a:bodyPr>
            <a:noAutofit/>
          </a:bodyPr>
          <a:lstStyle/>
          <a:p>
            <a:r>
              <a:rPr lang="en-GB" sz="2000" smtClean="0"/>
              <a:t>Transfer line CDR performed in May -16. Committee recomendation followed and specification updated accordingly. </a:t>
            </a:r>
          </a:p>
          <a:p>
            <a:r>
              <a:rPr lang="en-GB" sz="2000" smtClean="0"/>
              <a:t>Currently under review.</a:t>
            </a:r>
          </a:p>
          <a:p>
            <a:r>
              <a:rPr lang="en-GB" sz="2000" smtClean="0"/>
              <a:t>Open call for tender planed 2016</a:t>
            </a:r>
          </a:p>
        </p:txBody>
      </p:sp>
    </p:spTree>
    <p:extLst>
      <p:ext uri="{BB962C8B-B14F-4D97-AF65-F5344CB8AC3E}">
        <p14:creationId xmlns:p14="http://schemas.microsoft.com/office/powerpoint/2010/main" val="372208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esden 20151112.pptx" id="{59A88F09-5A04-46E7-94F5-6347C2AACA00}" vid="{8BEEDC03-5069-4FAF-8C2A-73CA7D6530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</Template>
  <TotalTime>5132</TotalTime>
  <Words>1300</Words>
  <Application>Microsoft Macintosh PowerPoint</Application>
  <PresentationFormat>On-screen Show (4:3)</PresentationFormat>
  <Paragraphs>200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 Core Powerpoint template</vt:lpstr>
      <vt:lpstr>Update of the Cryogenic Moderator System (CMS) TAC 14 October 06, 2016</vt:lpstr>
      <vt:lpstr>Moderator and Reflector Systems Update of CMS </vt:lpstr>
      <vt:lpstr>Outline</vt:lpstr>
      <vt:lpstr>General - CMS Requirement</vt:lpstr>
      <vt:lpstr>Schematic configuration of the CMS</vt:lpstr>
      <vt:lpstr>General - Study of changed operating pressure in the Cryogenic Moderator System</vt:lpstr>
      <vt:lpstr>General - Study of changed operating pressure in the Cryogenic Moderator System</vt:lpstr>
      <vt:lpstr>General - LH2 Pumps</vt:lpstr>
      <vt:lpstr>General - Transfer lines</vt:lpstr>
      <vt:lpstr>Ortho-Para measurement -Solution</vt:lpstr>
      <vt:lpstr>Ortho-Para measurement -Solution</vt:lpstr>
      <vt:lpstr>Ortho-Para measurement -Solution</vt:lpstr>
      <vt:lpstr>Validation of equipment</vt:lpstr>
      <vt:lpstr>Ortho-Para Catalyst Requirements</vt:lpstr>
      <vt:lpstr>Catalyst</vt:lpstr>
      <vt:lpstr>Handling of catalyst</vt:lpstr>
      <vt:lpstr>Ortho-Para catalyst - Solution</vt:lpstr>
      <vt:lpstr>Summary</vt:lpstr>
      <vt:lpstr>Highlight Cold Moderator LN2 Burst Test (a try       )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O-P catalyst</dc:title>
  <dc:creator>jesper Ringner</dc:creator>
  <cp:lastModifiedBy>Marc Kickulies</cp:lastModifiedBy>
  <cp:revision>93</cp:revision>
  <dcterms:created xsi:type="dcterms:W3CDTF">2016-08-25T13:36:41Z</dcterms:created>
  <dcterms:modified xsi:type="dcterms:W3CDTF">2016-10-06T05:26:00Z</dcterms:modified>
</cp:coreProperties>
</file>