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14" r:id="rId3"/>
    <p:sldId id="315" r:id="rId4"/>
    <p:sldId id="323" r:id="rId5"/>
    <p:sldId id="317" r:id="rId6"/>
    <p:sldId id="318" r:id="rId7"/>
    <p:sldId id="319" r:id="rId8"/>
    <p:sldId id="320" r:id="rId9"/>
    <p:sldId id="321" r:id="rId10"/>
    <p:sldId id="322" r:id="rId11"/>
    <p:sldId id="280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kard Linander" initials="R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7" autoAdjust="0"/>
    <p:restoredTop sz="98178" autoAdjust="0"/>
  </p:normalViewPr>
  <p:slideViewPr>
    <p:cSldViewPr>
      <p:cViewPr varScale="1">
        <p:scale>
          <a:sx n="130" d="100"/>
          <a:sy n="130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16-09-29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16-09-29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16-09-29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16-09-29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16-09-29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pic>
        <p:nvPicPr>
          <p:cNvPr id="11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7103233B-D569-4A6E-878F-CDE152514C47}" type="datetime1">
              <a:rPr lang="sv-SE" smtClean="0"/>
              <a:pPr/>
              <a:t>16-09-29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Update on Monolith Vacuum Operation Mode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Rikard Linander</a:t>
            </a: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WP Manager, Monolith Systems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29 September 2016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incentive to be able to operate without a PBW is very strong </a:t>
            </a:r>
            <a:r>
              <a:rPr lang="en-GB" sz="2000" dirty="0" smtClean="0">
                <a:sym typeface="Wingdings"/>
              </a:rPr>
              <a:t> monolith vacuum operation mode is still the preferred baseline</a:t>
            </a:r>
          </a:p>
          <a:p>
            <a:r>
              <a:rPr lang="en-GB" sz="2000" dirty="0" smtClean="0">
                <a:sym typeface="Wingdings"/>
              </a:rPr>
              <a:t>Stakeholder requirements from NSS and ACCSYS are challenging and somewhat conflicting  current proposal is to go for a rough vacuum level, with a 1 mbar helium pressure</a:t>
            </a:r>
          </a:p>
          <a:p>
            <a:r>
              <a:rPr lang="en-GB" sz="2000" dirty="0" smtClean="0">
                <a:sym typeface="Wingdings"/>
              </a:rPr>
              <a:t>Risks of not satisfying the preferred operation mode specifications will be mitigated through</a:t>
            </a:r>
          </a:p>
          <a:p>
            <a:pPr lvl="1"/>
            <a:r>
              <a:rPr lang="en-GB" sz="1600" dirty="0" smtClean="0">
                <a:sym typeface="Wingdings"/>
              </a:rPr>
              <a:t>General ambition to, as far as reasonable, adhere to high vacuum standards and practices in the design and fabrication of monolith vessel and in-monolith components</a:t>
            </a:r>
          </a:p>
          <a:p>
            <a:pPr lvl="1"/>
            <a:r>
              <a:rPr lang="en-GB" sz="1600" dirty="0" smtClean="0">
                <a:sym typeface="Wingdings"/>
              </a:rPr>
              <a:t>A robust monolith atmosphere system design that allows altering between </a:t>
            </a:r>
          </a:p>
          <a:p>
            <a:pPr lvl="2"/>
            <a:r>
              <a:rPr lang="en-GB" sz="1400" dirty="0" smtClean="0">
                <a:sym typeface="Wingdings"/>
              </a:rPr>
              <a:t>Vacuum operation without PBW</a:t>
            </a:r>
          </a:p>
          <a:p>
            <a:pPr lvl="2"/>
            <a:r>
              <a:rPr lang="en-GB" sz="1400" dirty="0" smtClean="0">
                <a:sym typeface="Wingdings"/>
              </a:rPr>
              <a:t>High vacuum operation without PBW</a:t>
            </a:r>
          </a:p>
          <a:p>
            <a:pPr lvl="2"/>
            <a:r>
              <a:rPr lang="en-GB" sz="1400" dirty="0" smtClean="0">
                <a:sym typeface="Wingdings"/>
              </a:rPr>
              <a:t>Vacuum operation with PBW</a:t>
            </a:r>
          </a:p>
          <a:p>
            <a:pPr lvl="2"/>
            <a:r>
              <a:rPr lang="en-GB" sz="1400" dirty="0" smtClean="0">
                <a:sym typeface="Wingdings"/>
              </a:rPr>
              <a:t>Atmospheric pressure helium operation with PBW</a:t>
            </a:r>
          </a:p>
          <a:p>
            <a:pPr lvl="1"/>
            <a:r>
              <a:rPr lang="en-GB" sz="1600" dirty="0" smtClean="0">
                <a:sym typeface="Wingdings"/>
              </a:rPr>
              <a:t>All operation mode options should reasonably accommodate anticipated leak rates of air and water as well as spills and contamination that may happen during the facility lifetime</a:t>
            </a:r>
          </a:p>
          <a:p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120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Thank you.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sv-SE" sz="4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6 October 2016</a:t>
            </a:r>
          </a:p>
        </p:txBody>
      </p:sp>
    </p:spTree>
    <p:extLst>
      <p:ext uri="{BB962C8B-B14F-4D97-AF65-F5344CB8AC3E}">
        <p14:creationId xmlns:p14="http://schemas.microsoft.com/office/powerpoint/2010/main" val="301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Monolith Operational Modes as presented to TAC #13</a:t>
            </a:r>
            <a:endParaRPr lang="en-GB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Vacuum Op Mode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0000"/>
                </a:solidFill>
              </a:rPr>
              <a:t>Proton Beam Window need not to be installed.</a:t>
            </a:r>
          </a:p>
          <a:p>
            <a:r>
              <a:rPr lang="en-US" dirty="0">
                <a:solidFill>
                  <a:schemeClr val="tx1"/>
                </a:solidFill>
              </a:rPr>
              <a:t>Monolith vessel is under high vacuum 10</a:t>
            </a:r>
            <a:r>
              <a:rPr lang="en-US" baseline="30000" dirty="0" smtClean="0">
                <a:solidFill>
                  <a:schemeClr val="tx1"/>
                </a:solidFill>
              </a:rPr>
              <a:t>-4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 smtClean="0">
                <a:solidFill>
                  <a:schemeClr val="tx1"/>
                </a:solidFill>
              </a:rPr>
              <a:t>-5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mbar.</a:t>
            </a:r>
          </a:p>
          <a:p>
            <a:r>
              <a:rPr lang="en-US" dirty="0">
                <a:solidFill>
                  <a:schemeClr val="tx1"/>
                </a:solidFill>
              </a:rPr>
              <a:t>Monolith vessel is directly connected to the accelerator beam tube that operates under ultra high vacuum conditions.</a:t>
            </a:r>
          </a:p>
          <a:p>
            <a:r>
              <a:rPr lang="en-US" dirty="0">
                <a:solidFill>
                  <a:schemeClr val="tx1"/>
                </a:solidFill>
              </a:rPr>
              <a:t>Monolith vacuum system will evacuate water and air </a:t>
            </a:r>
            <a:r>
              <a:rPr lang="en-US" dirty="0" smtClean="0">
                <a:solidFill>
                  <a:schemeClr val="tx1"/>
                </a:solidFill>
              </a:rPr>
              <a:t>leakages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Helium Op Mode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Proton Beam Window installed.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atmosphere is high purity helium, nominally 1 bar.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vessel and accelerator beam tube are physically separated by the proton beam window.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atmosphere system includes equipment for water removal and helium purification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4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opportunity with vacuum </a:t>
            </a:r>
            <a:r>
              <a:rPr lang="en-GB" dirty="0"/>
              <a:t>operation </a:t>
            </a:r>
            <a:r>
              <a:rPr lang="en-GB" dirty="0" smtClean="0"/>
              <a:t>mode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Allows elimination of the proton beam window, which means</a:t>
            </a:r>
          </a:p>
          <a:p>
            <a:pPr lvl="1"/>
            <a:r>
              <a:rPr lang="en-GB" dirty="0" smtClean="0"/>
              <a:t>Increased facility availability</a:t>
            </a:r>
          </a:p>
          <a:p>
            <a:pPr lvl="1"/>
            <a:r>
              <a:rPr lang="en-GB" dirty="0" smtClean="0"/>
              <a:t>Decreased operational costs</a:t>
            </a:r>
          </a:p>
          <a:p>
            <a:pPr lvl="1"/>
            <a:r>
              <a:rPr lang="en-GB" dirty="0" smtClean="0"/>
              <a:t>Decrease of rad waste stream</a:t>
            </a:r>
          </a:p>
          <a:p>
            <a:pPr lvl="1"/>
            <a:r>
              <a:rPr lang="en-GB" dirty="0" smtClean="0"/>
              <a:t>Reduced dose to workers (ALARA)</a:t>
            </a:r>
          </a:p>
          <a:p>
            <a:pPr lvl="1"/>
            <a:r>
              <a:rPr lang="en-GB" dirty="0" smtClean="0"/>
              <a:t>Passive shutdown of accelerator in case of target wheel failure</a:t>
            </a:r>
          </a:p>
          <a:p>
            <a:pPr lvl="2"/>
            <a:r>
              <a:rPr lang="en-GB" dirty="0" smtClean="0"/>
              <a:t>Loss of helium (LOCA) or helium flow (LOFA)</a:t>
            </a:r>
          </a:p>
          <a:p>
            <a:pPr lvl="2"/>
            <a:r>
              <a:rPr lang="en-GB" dirty="0" smtClean="0"/>
              <a:t>Loss of wheel rotation</a:t>
            </a:r>
            <a:endParaRPr lang="en-GB" strike="sngStrike" dirty="0" smtClean="0"/>
          </a:p>
          <a:p>
            <a:pPr lvl="1"/>
            <a:r>
              <a:rPr lang="en-GB" dirty="0" smtClean="0"/>
              <a:t>Improved proton beam quality on target (sharper footprint)</a:t>
            </a:r>
          </a:p>
          <a:p>
            <a:pPr lvl="1"/>
            <a:r>
              <a:rPr lang="en-GB" dirty="0" smtClean="0"/>
              <a:t>Reduced activation of in-monolith components near the beam path</a:t>
            </a:r>
          </a:p>
          <a:p>
            <a:pPr lvl="1"/>
            <a:r>
              <a:rPr lang="en-GB" dirty="0" smtClean="0"/>
              <a:t>Potentially reduced background for NSS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4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Monolith Atmosphere System preliminary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Main requirement from interfacing stakeholders </a:t>
            </a:r>
          </a:p>
          <a:p>
            <a:pPr lvl="1"/>
            <a:r>
              <a:rPr lang="en-US" dirty="0"/>
              <a:t>ACCSYS</a:t>
            </a:r>
          </a:p>
          <a:p>
            <a:pPr lvl="2"/>
            <a:r>
              <a:rPr lang="en-US" dirty="0"/>
              <a:t>Monolith vacuum level &lt; 0.01 Pa (10</a:t>
            </a:r>
            <a:r>
              <a:rPr lang="en-US" baseline="30000" dirty="0"/>
              <a:t>-4</a:t>
            </a:r>
            <a:r>
              <a:rPr lang="en-US" dirty="0"/>
              <a:t> mbar)</a:t>
            </a:r>
          </a:p>
          <a:p>
            <a:pPr lvl="2"/>
            <a:r>
              <a:rPr lang="en-US" dirty="0"/>
              <a:t>Allowing a conventional and straightforward vacuum system to provide the necessary differential pumping between the monolith and the UHV accelerator tube</a:t>
            </a:r>
          </a:p>
          <a:p>
            <a:pPr lvl="1"/>
            <a:r>
              <a:rPr lang="en-US" dirty="0"/>
              <a:t>NSS</a:t>
            </a:r>
          </a:p>
          <a:p>
            <a:pPr lvl="2"/>
            <a:r>
              <a:rPr lang="en-US" dirty="0"/>
              <a:t>Total impurities:	&lt; 100 </a:t>
            </a:r>
            <a:r>
              <a:rPr lang="en-US" dirty="0" err="1"/>
              <a:t>ppmV</a:t>
            </a:r>
            <a:r>
              <a:rPr lang="en-US" dirty="0"/>
              <a:t> 	(translated to ~10</a:t>
            </a:r>
            <a:r>
              <a:rPr lang="en-US" baseline="30000" dirty="0"/>
              <a:t>-1</a:t>
            </a:r>
            <a:r>
              <a:rPr lang="en-US" dirty="0"/>
              <a:t> mbar in </a:t>
            </a:r>
            <a:r>
              <a:rPr lang="en-US" dirty="0" err="1"/>
              <a:t>vac</a:t>
            </a:r>
            <a:r>
              <a:rPr lang="en-US" dirty="0"/>
              <a:t> mode)</a:t>
            </a:r>
          </a:p>
          <a:p>
            <a:pPr lvl="2"/>
            <a:r>
              <a:rPr lang="en-US" dirty="0"/>
              <a:t>Water:                  	&lt; 3 </a:t>
            </a:r>
            <a:r>
              <a:rPr lang="en-US" dirty="0" err="1"/>
              <a:t>ppmV</a:t>
            </a:r>
            <a:r>
              <a:rPr lang="en-US" dirty="0"/>
              <a:t>	(~10</a:t>
            </a:r>
            <a:r>
              <a:rPr lang="en-US" baseline="30000" dirty="0"/>
              <a:t>-3</a:t>
            </a:r>
            <a:r>
              <a:rPr lang="en-US" dirty="0"/>
              <a:t> mbar)</a:t>
            </a:r>
          </a:p>
          <a:p>
            <a:pPr lvl="2"/>
            <a:r>
              <a:rPr lang="en-US" dirty="0"/>
              <a:t>Nitrogen:	</a:t>
            </a:r>
            <a:r>
              <a:rPr lang="en-US" dirty="0" smtClean="0"/>
              <a:t>	&lt; </a:t>
            </a:r>
            <a:r>
              <a:rPr lang="en-US" dirty="0"/>
              <a:t>70 </a:t>
            </a:r>
            <a:r>
              <a:rPr lang="en-US" dirty="0" err="1"/>
              <a:t>ppmV</a:t>
            </a:r>
            <a:r>
              <a:rPr lang="en-US" dirty="0"/>
              <a:t>	(~10</a:t>
            </a:r>
            <a:r>
              <a:rPr lang="en-US" baseline="30000" dirty="0"/>
              <a:t>-1</a:t>
            </a:r>
            <a:r>
              <a:rPr lang="en-US" dirty="0"/>
              <a:t> mbar)</a:t>
            </a:r>
          </a:p>
          <a:p>
            <a:pPr>
              <a:spcBef>
                <a:spcPts val="800"/>
              </a:spcBef>
            </a:pPr>
            <a:r>
              <a:rPr lang="en-US" dirty="0"/>
              <a:t>Chosen technical solution with two sub-systems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Monolith Vacuum Pump System</a:t>
            </a:r>
          </a:p>
          <a:p>
            <a:pPr lvl="2"/>
            <a:r>
              <a:rPr lang="en-US" dirty="0"/>
              <a:t>Maintaining vacuum level &lt; 10</a:t>
            </a:r>
            <a:r>
              <a:rPr lang="en-US" baseline="30000" dirty="0"/>
              <a:t>-4</a:t>
            </a:r>
            <a:r>
              <a:rPr lang="en-US" dirty="0"/>
              <a:t> mbar</a:t>
            </a:r>
          </a:p>
          <a:p>
            <a:pPr lvl="2"/>
            <a:r>
              <a:rPr lang="en-US" dirty="0"/>
              <a:t>Also respecting the impurity levels given by NSS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Monolith Atmosphere System</a:t>
            </a:r>
          </a:p>
          <a:p>
            <a:pPr lvl="2"/>
            <a:r>
              <a:rPr lang="en-US" dirty="0"/>
              <a:t>For use (as backup) when PBW installed</a:t>
            </a:r>
          </a:p>
          <a:p>
            <a:pPr lvl="2"/>
            <a:r>
              <a:rPr lang="en-US" dirty="0"/>
              <a:t>Maintaining sufficiently pure helium gas at slight under-pressure, in accordance with stipulated requirements</a:t>
            </a:r>
          </a:p>
          <a:p>
            <a:pPr>
              <a:spcBef>
                <a:spcPts val="800"/>
              </a:spcBef>
            </a:pPr>
            <a:r>
              <a:rPr lang="en-US" dirty="0"/>
              <a:t>Preliminary Design Review conducted 20 June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792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456645"/>
            <a:ext cx="4806163" cy="28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 r="38479"/>
          <a:stretch>
            <a:fillRect/>
          </a:stretch>
        </p:blipFill>
        <p:spPr bwMode="auto">
          <a:xfrm>
            <a:off x="215516" y="2456645"/>
            <a:ext cx="4068452" cy="29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66203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Vacuum Pump System, 1024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287524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Atmosphere System, 1020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Simplified system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93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Drawbacks, weaknesses and risks with high vacuum operation 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Requires design and manufacture to high vacuum standards and practices</a:t>
            </a:r>
          </a:p>
          <a:p>
            <a:pPr lvl="1"/>
            <a:r>
              <a:rPr lang="en-GB" dirty="0" smtClean="0"/>
              <a:t>Cleanliness</a:t>
            </a:r>
          </a:p>
          <a:p>
            <a:pPr lvl="1"/>
            <a:r>
              <a:rPr lang="en-GB" dirty="0" smtClean="0"/>
              <a:t>Allowable </a:t>
            </a:r>
            <a:r>
              <a:rPr lang="en-GB" dirty="0"/>
              <a:t>materials </a:t>
            </a:r>
            <a:endParaRPr lang="en-GB" dirty="0" smtClean="0"/>
          </a:p>
          <a:p>
            <a:pPr lvl="1"/>
            <a:r>
              <a:rPr lang="en-GB" dirty="0"/>
              <a:t>S</a:t>
            </a:r>
            <a:r>
              <a:rPr lang="en-GB" dirty="0" smtClean="0"/>
              <a:t>urface treatments</a:t>
            </a:r>
          </a:p>
          <a:p>
            <a:pPr lvl="1"/>
            <a:r>
              <a:rPr lang="en-GB" dirty="0" smtClean="0"/>
              <a:t>Manufacturing </a:t>
            </a:r>
            <a:r>
              <a:rPr lang="en-GB" dirty="0"/>
              <a:t>(e.g., </a:t>
            </a:r>
            <a:r>
              <a:rPr lang="en-GB" dirty="0" smtClean="0"/>
              <a:t>machining, weld </a:t>
            </a:r>
            <a:r>
              <a:rPr lang="en-GB" dirty="0"/>
              <a:t>procedures and </a:t>
            </a:r>
            <a:r>
              <a:rPr lang="en-GB" dirty="0" smtClean="0"/>
              <a:t>inspection)</a:t>
            </a:r>
          </a:p>
          <a:p>
            <a:pPr lvl="1"/>
            <a:r>
              <a:rPr lang="en-GB" dirty="0" smtClean="0"/>
              <a:t>Handling and transport</a:t>
            </a:r>
          </a:p>
          <a:p>
            <a:r>
              <a:rPr lang="en-GB" dirty="0" smtClean="0"/>
              <a:t>Sensitivity to fluid leaks and contamination that may occur during facility lifetime as a result of e.g. </a:t>
            </a:r>
          </a:p>
          <a:p>
            <a:pPr lvl="1"/>
            <a:r>
              <a:rPr lang="en-GB" dirty="0" smtClean="0"/>
              <a:t>Thermal fatigue</a:t>
            </a:r>
          </a:p>
          <a:p>
            <a:pPr lvl="1"/>
            <a:r>
              <a:rPr lang="en-GB" dirty="0" smtClean="0"/>
              <a:t>Corrosion</a:t>
            </a:r>
          </a:p>
          <a:p>
            <a:pPr lvl="1"/>
            <a:r>
              <a:rPr lang="en-GB" dirty="0" smtClean="0"/>
              <a:t>Mechanical deformation</a:t>
            </a:r>
          </a:p>
          <a:p>
            <a:pPr lvl="1"/>
            <a:r>
              <a:rPr lang="en-GB" dirty="0" smtClean="0"/>
              <a:t>Handling mishaps, like drop of equipment or spill of liquids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552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PDR changes of requirements and design considerations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PDR findings resulted in changed requirements from NSS</a:t>
            </a:r>
          </a:p>
          <a:p>
            <a:pPr lvl="1"/>
            <a:r>
              <a:rPr lang="en-GB" dirty="0" smtClean="0"/>
              <a:t>It was understood that conductive/convective heat transfer may be essential for specific in-monolith neutron beam optics equipment</a:t>
            </a:r>
          </a:p>
          <a:p>
            <a:r>
              <a:rPr lang="en-GB" dirty="0" smtClean="0"/>
              <a:t>Two possible solutions have been discussed</a:t>
            </a:r>
          </a:p>
          <a:p>
            <a:pPr lvl="1"/>
            <a:r>
              <a:rPr lang="en-GB" dirty="0" smtClean="0"/>
              <a:t>Establishment of separate atmosphere for specific neutron beam port insert </a:t>
            </a:r>
            <a:r>
              <a:rPr lang="en-GB" dirty="0" smtClean="0">
                <a:sym typeface="Wingdings"/>
              </a:rPr>
              <a:t> introduction of additional beam guide windows</a:t>
            </a:r>
            <a:endParaRPr lang="en-GB" dirty="0" smtClean="0"/>
          </a:p>
          <a:p>
            <a:pPr lvl="1"/>
            <a:r>
              <a:rPr lang="en-GB" dirty="0" smtClean="0"/>
              <a:t>Increasing the monolith vacuum pressure to 1.0 mbar </a:t>
            </a:r>
            <a:r>
              <a:rPr lang="en-GB" dirty="0" smtClean="0">
                <a:sym typeface="Wingdings"/>
              </a:rPr>
              <a:t> may lead to a need to relax the impurity level requirements</a:t>
            </a:r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59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pPr/>
              <a:t>8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456645"/>
            <a:ext cx="4806163" cy="28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 r="38479"/>
          <a:stretch>
            <a:fillRect/>
          </a:stretch>
        </p:blipFill>
        <p:spPr bwMode="auto">
          <a:xfrm>
            <a:off x="215516" y="2456645"/>
            <a:ext cx="4068452" cy="29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66203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Vacuum Pump System, 1024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287524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Atmosphere System, 1020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Modification of the Monolith Atmosphere Systems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5652120" y="2708920"/>
            <a:ext cx="2880320" cy="1008112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236296" y="3645024"/>
            <a:ext cx="1800200" cy="151216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148063" y="2868811"/>
            <a:ext cx="479673" cy="632197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528" y="5013176"/>
            <a:ext cx="3096344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Extending 1020 to be able to circulate a small helium flow for removal of impurities.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220660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Potential removal of </a:t>
            </a:r>
            <a:r>
              <a:rPr lang="en-GB" dirty="0" err="1" smtClean="0">
                <a:solidFill>
                  <a:srgbClr val="008000"/>
                </a:solidFill>
              </a:rPr>
              <a:t>cryochiller</a:t>
            </a:r>
            <a:r>
              <a:rPr lang="en-GB" dirty="0" smtClean="0">
                <a:solidFill>
                  <a:srgbClr val="008000"/>
                </a:solidFill>
              </a:rPr>
              <a:t> and TMP,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6136" y="530120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but keeping provisions for later installation of that equipment.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616530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Adding capability of simultaneous and integrated operation of these two sub-systems, to provide an atmosphere of 1 mbar helium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9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5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of a higher capacity differential pumping system in A2T region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On-going investigations for a design of a higher capacity differential vacuum pumping system</a:t>
            </a:r>
          </a:p>
          <a:p>
            <a:pPr lvl="1"/>
            <a:r>
              <a:rPr lang="en-GB" dirty="0" smtClean="0"/>
              <a:t>1 mbar in monolith</a:t>
            </a:r>
          </a:p>
          <a:p>
            <a:pPr lvl="1"/>
            <a:r>
              <a:rPr lang="en-GB" dirty="0" smtClean="0"/>
              <a:t>&lt;10</a:t>
            </a:r>
            <a:r>
              <a:rPr lang="en-GB" baseline="30000" dirty="0" smtClean="0"/>
              <a:t>-3</a:t>
            </a:r>
            <a:r>
              <a:rPr lang="en-GB" dirty="0" smtClean="0"/>
              <a:t> mbar upstream the neutron shield wall contraction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515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4662</TotalTime>
  <Words>705</Words>
  <Application>Microsoft Macintosh PowerPoint</Application>
  <PresentationFormat>On-screen Show (4:3)</PresentationFormat>
  <Paragraphs>101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 Core Powerpoint</vt:lpstr>
      <vt:lpstr>Update on Monolith Vacuum Operation Mode</vt:lpstr>
      <vt:lpstr>Monolith Operational Modes as presented to TAC #13</vt:lpstr>
      <vt:lpstr>The opportunity with vacuum operation mode</vt:lpstr>
      <vt:lpstr>Monolith Atmosphere System preliminary design</vt:lpstr>
      <vt:lpstr>Simplified system scheme</vt:lpstr>
      <vt:lpstr>Drawbacks, weaknesses and risks with high vacuum operation option</vt:lpstr>
      <vt:lpstr>Post PDR changes of requirements and design considerations</vt:lpstr>
      <vt:lpstr>Modification of the Monolith Atmosphere Systems</vt:lpstr>
      <vt:lpstr>Introduction of a higher capacity differential pumping system in A2T region</vt:lpstr>
      <vt:lpstr>Concluding remarks</vt:lpstr>
      <vt:lpstr> Thank you.  </vt:lpstr>
    </vt:vector>
  </TitlesOfParts>
  <Manager/>
  <Company>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Rikard Linander</dc:creator>
  <cp:keywords/>
  <dc:description/>
  <cp:lastModifiedBy>Rikard Linander</cp:lastModifiedBy>
  <cp:revision>91</cp:revision>
  <dcterms:created xsi:type="dcterms:W3CDTF">2013-10-29T16:05:10Z</dcterms:created>
  <dcterms:modified xsi:type="dcterms:W3CDTF">2016-09-29T10:09:44Z</dcterms:modified>
  <cp:category/>
</cp:coreProperties>
</file>