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86" r:id="rId3"/>
    <p:sldId id="304" r:id="rId4"/>
    <p:sldId id="320" r:id="rId5"/>
    <p:sldId id="306" r:id="rId6"/>
    <p:sldId id="316" r:id="rId7"/>
    <p:sldId id="307" r:id="rId8"/>
    <p:sldId id="308" r:id="rId9"/>
    <p:sldId id="309" r:id="rId10"/>
    <p:sldId id="310" r:id="rId11"/>
    <p:sldId id="315" r:id="rId12"/>
    <p:sldId id="317" r:id="rId13"/>
    <p:sldId id="311" r:id="rId14"/>
    <p:sldId id="313" r:id="rId15"/>
    <p:sldId id="319" r:id="rId16"/>
    <p:sldId id="322" r:id="rId17"/>
    <p:sldId id="321" r:id="rId1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ED6"/>
    <a:srgbClr val="0080FF"/>
    <a:srgbClr val="FFFFFF"/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4" autoAdjust="0"/>
    <p:restoredTop sz="99518" autoAdjust="0"/>
  </p:normalViewPr>
  <p:slideViewPr>
    <p:cSldViewPr snapToGrid="0" snapToObjects="1">
      <p:cViewPr varScale="1">
        <p:scale>
          <a:sx n="135" d="100"/>
          <a:sy n="135" d="100"/>
        </p:scale>
        <p:origin x="-1416" y="-120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2016-09-30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CE78-6475-A342-9573-2A2B74611370}" type="datetimeFigureOut">
              <a:rPr lang="en-US" smtClean="0"/>
              <a:t>2016-09-30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ED0-D9CA-6A4E-BA0A-F598ACB4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79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2016-09-30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2016-09-30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2016-09-30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2016-09-30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717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Cryomodule test stand at ESS site</a:t>
            </a:r>
            <a:endParaRPr lang="en-GB" sz="7200" dirty="0">
              <a:solidFill>
                <a:srgbClr val="FFFF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-14343" y="4740693"/>
            <a:ext cx="91440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TAC14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Wolfgang Hees, WP leader Test Stands</a:t>
            </a: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2016-10-06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86382" y="1525210"/>
            <a:ext cx="8395073" cy="5167040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smtClean="0"/>
              <a:t>TS2 installation is coordinated by WP10. The other teams provide: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WP11:</a:t>
            </a:r>
            <a:r>
              <a:rPr lang="en-GB" dirty="0" smtClean="0"/>
              <a:t> cryoplant, transfer line (incl. valve box &amp; warm lines)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WP8 &amp; WP17: </a:t>
            </a:r>
            <a:r>
              <a:rPr lang="en-GB" dirty="0" smtClean="0"/>
              <a:t>HP RF (modulator, klystrons, waveguides, circulators, dummy loads and </a:t>
            </a:r>
            <a:r>
              <a:rPr lang="en-GB" dirty="0"/>
              <a:t>splitters) </a:t>
            </a:r>
            <a:r>
              <a:rPr lang="en-GB" dirty="0" smtClean="0"/>
              <a:t>and LLRF equipment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WP12:</a:t>
            </a:r>
            <a:r>
              <a:rPr lang="en-GB" dirty="0" smtClean="0"/>
              <a:t> portable clean room (inst. &amp; removal of beam vacuum pump), insulation vacuum pump, cryo line purging pump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ICS:</a:t>
            </a:r>
            <a:r>
              <a:rPr lang="en-GB" dirty="0" smtClean="0"/>
              <a:t> controls, timing system, motion control (CTS), PSS (access control, radiation &amp; ODH monitoring)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WP15:</a:t>
            </a:r>
            <a:r>
              <a:rPr lang="en-GB" dirty="0" smtClean="0"/>
              <a:t> cabling, racks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WP16:</a:t>
            </a:r>
            <a:r>
              <a:rPr lang="en-GB" dirty="0" smtClean="0"/>
              <a:t> cooling water connections, </a:t>
            </a:r>
            <a:r>
              <a:rPr lang="en-GB" dirty="0" err="1" smtClean="0"/>
              <a:t>cp</a:t>
            </a:r>
            <a:r>
              <a:rPr lang="en-GB" dirty="0" smtClean="0"/>
              <a:t> air connection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CF:</a:t>
            </a:r>
            <a:r>
              <a:rPr lang="en-GB" dirty="0" smtClean="0"/>
              <a:t> building, utilities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WP5</a:t>
            </a:r>
            <a:r>
              <a:rPr lang="en-GB" dirty="0" smtClean="0"/>
              <a:t> IKC partners (CEA &amp; IPNO, France): advice and </a:t>
            </a:r>
            <a:r>
              <a:rPr lang="en-GB" dirty="0" smtClean="0"/>
              <a:t>support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AD linac group:</a:t>
            </a:r>
            <a:r>
              <a:rPr lang="en-GB" dirty="0" smtClean="0"/>
              <a:t> support </a:t>
            </a:r>
            <a:r>
              <a:rPr lang="en-GB" dirty="0" smtClean="0"/>
              <a:t>on SRF issues</a:t>
            </a:r>
            <a:endParaRPr lang="en-GB" dirty="0" smtClean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Organisation: Installation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5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42414" y="1598837"/>
            <a:ext cx="7962673" cy="4587508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smtClean="0"/>
              <a:t>TS2 operation is organised by WP10. Other teams provide: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WP11:</a:t>
            </a:r>
            <a:r>
              <a:rPr lang="en-GB" dirty="0" smtClean="0"/>
              <a:t> cryoplant operation, support during CM cooldown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WP8:</a:t>
            </a:r>
            <a:r>
              <a:rPr lang="en-GB" dirty="0" smtClean="0"/>
              <a:t> RF engineers to operate RF equipment during tests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WP12:</a:t>
            </a:r>
            <a:r>
              <a:rPr lang="en-GB" dirty="0" smtClean="0"/>
              <a:t> clean room operation, connection of pumps</a:t>
            </a:r>
            <a:endParaRPr lang="en-GB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ICS:</a:t>
            </a:r>
            <a:r>
              <a:rPr lang="en-GB" dirty="0" smtClean="0"/>
              <a:t> database for test data storage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IFJ PAN</a:t>
            </a:r>
            <a:r>
              <a:rPr lang="en-GB" dirty="0" smtClean="0"/>
              <a:t> (In</a:t>
            </a:r>
            <a:r>
              <a:rPr lang="en-GB" dirty="0"/>
              <a:t>-Kind </a:t>
            </a:r>
            <a:r>
              <a:rPr lang="en-GB" dirty="0" smtClean="0"/>
              <a:t>partner): specialists for CM handling, preparation, connection, testing (experience from XFEL)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/>
              <a:t>WP5</a:t>
            </a:r>
            <a:r>
              <a:rPr lang="en-GB" dirty="0"/>
              <a:t> IKC partners (CEA &amp; IPNO, France): advice and </a:t>
            </a:r>
            <a:r>
              <a:rPr lang="en-GB" dirty="0" smtClean="0"/>
              <a:t>support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/>
              <a:t>AD linac group:</a:t>
            </a:r>
            <a:r>
              <a:rPr lang="en-GB" dirty="0" smtClean="0"/>
              <a:t> support on SRF issues and with testing</a:t>
            </a:r>
            <a:endParaRPr lang="en-GB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Organisation: operation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99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ESS staff: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1 WP leader (W. Hees)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1 test stand engineer (Emilio </a:t>
            </a:r>
            <a:r>
              <a:rPr lang="en-GB" sz="2800" dirty="0" err="1" smtClean="0"/>
              <a:t>Asensi</a:t>
            </a:r>
            <a:r>
              <a:rPr lang="en-GB" sz="280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RF </a:t>
            </a:r>
            <a:r>
              <a:rPr lang="en-GB" sz="2800" dirty="0" smtClean="0"/>
              <a:t>engineers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½ cryo operator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/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IKC staff from IFJ PAN (Poland):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according to IKC: 53 FTEs spread over 7 years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Test </a:t>
            </a:r>
            <a:r>
              <a:rPr lang="sv-SE" dirty="0" err="1" smtClean="0"/>
              <a:t>Stand</a:t>
            </a:r>
            <a:r>
              <a:rPr lang="sv-SE" dirty="0" smtClean="0"/>
              <a:t> Team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06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Schedule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495820" y="1874282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3720" y="187531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5270" y="1874282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9520" y="187531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07420" y="1876346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85106" y="1879442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63006" y="1880474"/>
            <a:ext cx="927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3988" y="2343150"/>
            <a:ext cx="846982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60970" y="2787650"/>
            <a:ext cx="1123950" cy="2769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procurements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0420" y="3207266"/>
            <a:ext cx="800100" cy="369332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0420" y="3206750"/>
            <a:ext cx="0" cy="802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56295" y="3638550"/>
            <a:ext cx="555625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70620" y="4008914"/>
            <a:ext cx="745712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9522" y="5295507"/>
            <a:ext cx="1041497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MB testing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1020" y="5720957"/>
            <a:ext cx="133350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B testing 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47006" y="6117595"/>
            <a:ext cx="1333500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B testing 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45270" y="4877081"/>
            <a:ext cx="4140200" cy="369332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CM production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9522" y="4877081"/>
            <a:ext cx="0" cy="78827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29170" y="4007882"/>
            <a:ext cx="14414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commissioning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400819" y="4447037"/>
            <a:ext cx="322127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061" y="4447037"/>
            <a:ext cx="29469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MB prototype transport and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42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0913" y="1534110"/>
            <a:ext cx="135418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partial access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45098" y="1534110"/>
            <a:ext cx="689890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 access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45098" y="1816088"/>
            <a:ext cx="689890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utilities available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95840" y="2367812"/>
            <a:ext cx="1190374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TD available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24334" y="2644811"/>
            <a:ext cx="91966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MB CM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79020" y="2644811"/>
            <a:ext cx="372214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cold </a:t>
            </a:r>
            <a:r>
              <a:rPr lang="en-US" sz="600" dirty="0" err="1" smtClean="0"/>
              <a:t>comm</a:t>
            </a:r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5721011" y="2970173"/>
            <a:ext cx="107482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dry comm.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191" y="2971594"/>
            <a:ext cx="45181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RF inst. inside</a:t>
            </a:r>
            <a:endParaRPr lang="en-US" sz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0913" y="2968990"/>
            <a:ext cx="437827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inst. &amp;  comm. outside bunker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8941" y="3526924"/>
            <a:ext cx="451819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cabling inside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5808" y="3524320"/>
            <a:ext cx="1813134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cabling outside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59919" y="3245989"/>
            <a:ext cx="109723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 hoc cabling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5098" y="3526289"/>
            <a:ext cx="120898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rack inst.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69191" y="4356808"/>
            <a:ext cx="152665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TL</a:t>
            </a:r>
            <a:r>
              <a:rPr lang="en-US" sz="1100" dirty="0" smtClean="0"/>
              <a:t> inst. &amp; </a:t>
            </a:r>
            <a:r>
              <a:rPr lang="en-US" sz="1100" dirty="0" err="1" smtClean="0"/>
              <a:t>comm</a:t>
            </a:r>
            <a:r>
              <a:rPr lang="en-US" sz="1100" dirty="0" smtClean="0"/>
              <a:t> inside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5099" y="4360088"/>
            <a:ext cx="302384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TL inst. outside bunker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7512" y="4638777"/>
            <a:ext cx="18133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manufacturing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55558" y="4919382"/>
            <a:ext cx="181338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inst.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78394" y="4637783"/>
            <a:ext cx="156911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procurement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563052" y="3801319"/>
            <a:ext cx="523279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controls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8394" y="2093087"/>
            <a:ext cx="1066705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LCR partial access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245099" y="2093866"/>
            <a:ext cx="6898901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LCR full access</a:t>
            </a:r>
            <a:endParaRPr lang="en-US" sz="9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90913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46195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77645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915" y="1022240"/>
            <a:ext cx="0" cy="5824645"/>
          </a:xfrm>
          <a:prstGeom prst="line">
            <a:avLst/>
          </a:prstGeom>
          <a:ln w="3175" cmpd="sng">
            <a:solidFill>
              <a:srgbClr val="3366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23469" y="1022015"/>
            <a:ext cx="0" cy="5824645"/>
          </a:xfrm>
          <a:prstGeom prst="line">
            <a:avLst/>
          </a:prstGeom>
          <a:ln w="3175" cmpd="sng">
            <a:solidFill>
              <a:srgbClr val="3366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015" y="693552"/>
            <a:ext cx="750502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 </a:t>
            </a:r>
            <a:r>
              <a:rPr lang="en-US" sz="800" dirty="0" smtClean="0"/>
              <a:t>TS2 partial access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2949" y="690474"/>
            <a:ext cx="790434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</a:t>
            </a:r>
            <a:r>
              <a:rPr lang="en-US" sz="800" dirty="0" smtClean="0"/>
              <a:t> LCR partial access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2659" y="687396"/>
            <a:ext cx="1054493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</a:t>
            </a:r>
            <a:r>
              <a:rPr lang="en-US" sz="800" dirty="0" smtClean="0"/>
              <a:t> TS2 full access</a:t>
            </a:r>
          </a:p>
          <a:p>
            <a:pPr algn="ctr"/>
            <a:r>
              <a:rPr lang="en-US" sz="800" dirty="0" smtClean="0"/>
              <a:t>&amp;  utilities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742" y="687396"/>
            <a:ext cx="968440" cy="338554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WP5:</a:t>
            </a:r>
            <a:r>
              <a:rPr lang="en-US" sz="800" dirty="0" smtClean="0"/>
              <a:t> TD available in Lund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7986214" y="687396"/>
            <a:ext cx="1080702" cy="338554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WP5:</a:t>
            </a:r>
            <a:r>
              <a:rPr lang="en-US" sz="800" dirty="0" smtClean="0"/>
              <a:t> 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MB CM available in Lund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5268941" y="5204176"/>
            <a:ext cx="1526899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PSS inst. &amp;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29706" y="1108487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r"/>
            <a:r>
              <a:rPr lang="en-US" sz="800" dirty="0" smtClean="0"/>
              <a:t>2017-02-27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1177645" y="1101425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2017-03-31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2246195" y="1101425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2017-05-02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6801947" y="1101425"/>
            <a:ext cx="781292" cy="159462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2018-01-01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8224334" y="1106632"/>
            <a:ext cx="842582" cy="159462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2018-07-01 ???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5892470" y="3546975"/>
            <a:ext cx="1988996" cy="18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TD </a:t>
            </a:r>
            <a:r>
              <a:rPr lang="en-US" sz="600" dirty="0" err="1" smtClean="0"/>
              <a:t>inst</a:t>
            </a:r>
            <a:endParaRPr lang="en-US" sz="6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459805" y="3685475"/>
            <a:ext cx="1711995" cy="18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MB CM </a:t>
            </a:r>
            <a:r>
              <a:rPr lang="en-US" sz="600" dirty="0" err="1" smtClean="0"/>
              <a:t>inst</a:t>
            </a:r>
            <a:endParaRPr lang="en-US" sz="600" dirty="0"/>
          </a:p>
        </p:txBody>
      </p:sp>
      <p:sp>
        <p:nvSpPr>
          <p:cNvPr id="45" name="TextBox 44"/>
          <p:cNvSpPr txBox="1"/>
          <p:nvPr/>
        </p:nvSpPr>
        <p:spPr>
          <a:xfrm>
            <a:off x="8408135" y="2928202"/>
            <a:ext cx="735863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MB CM testing</a:t>
            </a:r>
            <a:endParaRPr lang="en-US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1178395" y="4083089"/>
            <a:ext cx="396868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TICP </a:t>
            </a:r>
            <a:r>
              <a:rPr lang="en-US" sz="1200" dirty="0" err="1" smtClean="0"/>
              <a:t>inst</a:t>
            </a:r>
            <a:r>
              <a:rPr lang="en-US" sz="1200" dirty="0" smtClean="0"/>
              <a:t> &amp;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57152" y="339433"/>
            <a:ext cx="31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TS2 Installation Schedule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264415" y="1028240"/>
            <a:ext cx="0" cy="5824645"/>
          </a:xfrm>
          <a:prstGeom prst="line">
            <a:avLst/>
          </a:prstGeom>
          <a:ln w="3175" cmpd="sng">
            <a:solidFill>
              <a:srgbClr val="008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37168" y="702997"/>
            <a:ext cx="1054493" cy="338554"/>
          </a:xfrm>
          <a:prstGeom prst="rect">
            <a:avLst/>
          </a:prstGeom>
          <a:noFill/>
          <a:ln w="63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WP10:</a:t>
            </a:r>
            <a:r>
              <a:rPr lang="en-US" sz="800" dirty="0" smtClean="0"/>
              <a:t> bunker ready</a:t>
            </a:r>
          </a:p>
          <a:p>
            <a:pPr algn="ctr"/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5264414" y="1108620"/>
            <a:ext cx="662453" cy="159462"/>
          </a:xfrm>
          <a:prstGeom prst="rect">
            <a:avLst/>
          </a:prstGeom>
          <a:noFill/>
          <a:ln w="6350" cmpd="sng">
            <a:solidFill>
              <a:srgbClr val="008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October 2017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7781775" y="2534684"/>
            <a:ext cx="31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FF"/>
                </a:solidFill>
              </a:rPr>
              <a:t>?</a:t>
            </a:r>
            <a:endParaRPr lang="en-US" sz="3600" b="1" dirty="0">
              <a:solidFill>
                <a:srgbClr val="008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Test Stand 2 for elliptical cryomodules is on schedule to be ready for operation when the first MB CMs arrive in Lund.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/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Issues to be resolved: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choice and availability of modulator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number of MB CMs to be tested (re-test modules 1-3 ?)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GB" sz="2800" dirty="0" smtClean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Summary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3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62" y="3044269"/>
            <a:ext cx="2082800" cy="11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55723" y="2011918"/>
            <a:ext cx="7325731" cy="453139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outline, progress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layout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organisation of installation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/>
              <a:t>organisation of </a:t>
            </a:r>
            <a:r>
              <a:rPr lang="en-GB" sz="3200" dirty="0" smtClean="0"/>
              <a:t>operation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team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/>
              <a:t>schedule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83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45101" y="1441449"/>
            <a:ext cx="8783271" cy="523834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TS2 in Lund shall perform the SAT of the elliptical cavity cryomodules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high-level requirements come from WP5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testing shall include: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reception &amp; preparation</a:t>
            </a:r>
            <a:endParaRPr lang="en-GB" sz="28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/>
              <a:t>coupler </a:t>
            </a:r>
            <a:r>
              <a:rPr lang="en-GB" sz="2800" dirty="0" smtClean="0"/>
              <a:t>conditioning</a:t>
            </a:r>
            <a:endParaRPr lang="en-GB" sz="28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/>
              <a:t>cooldown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/>
              <a:t>RF tests up to full </a:t>
            </a:r>
            <a:r>
              <a:rPr lang="en-GB" sz="2800" dirty="0" smtClean="0"/>
              <a:t>power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heat </a:t>
            </a:r>
            <a:r>
              <a:rPr lang="en-GB" sz="2800" dirty="0"/>
              <a:t>load tests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/>
              <a:t>warm </a:t>
            </a:r>
            <a:r>
              <a:rPr lang="en-GB" sz="2800" dirty="0" smtClean="0"/>
              <a:t>up &amp; prepping for </a:t>
            </a:r>
            <a:r>
              <a:rPr lang="en-GB" sz="2800" dirty="0" smtClean="0"/>
              <a:t>installation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detailed testing procedures to be written by IK partners, WP10 and linac group’s SRF specialists</a:t>
            </a:r>
            <a:endParaRPr lang="en-GB" sz="2800" dirty="0" smtClean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</a:t>
            </a:r>
            <a:r>
              <a:rPr lang="sv-SE" dirty="0" err="1" smtClean="0"/>
              <a:t>outline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69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2_pdf__1_page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83" y="1441450"/>
            <a:ext cx="3474902" cy="1963366"/>
          </a:xfrm>
          <a:prstGeom prst="rect">
            <a:avLst/>
          </a:prstGeom>
        </p:spPr>
      </p:pic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5223" y="1623121"/>
            <a:ext cx="7971084" cy="504282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bunker design finished </a:t>
            </a:r>
            <a:br>
              <a:rPr lang="en-GB" sz="2800" dirty="0" smtClean="0"/>
            </a:br>
            <a:r>
              <a:rPr lang="en-GB" sz="2800" dirty="0" smtClean="0"/>
              <a:t>(shielding investigation </a:t>
            </a:r>
            <a:r>
              <a:rPr lang="en-GB" sz="2800" dirty="0" err="1" smtClean="0"/>
              <a:t>ongoing</a:t>
            </a:r>
            <a:r>
              <a:rPr lang="en-GB" sz="280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RF station reduced, space saved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1 new test stand engineer hired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interfaces between work packages documented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In</a:t>
            </a:r>
            <a:r>
              <a:rPr lang="en-GB" sz="2800" dirty="0"/>
              <a:t>-Kind contract with IFJ PAN </a:t>
            </a:r>
            <a:r>
              <a:rPr lang="en-GB" sz="2800" dirty="0" smtClean="0"/>
              <a:t>about to be</a:t>
            </a:r>
            <a:r>
              <a:rPr lang="en-GB" sz="2800" dirty="0" smtClean="0"/>
              <a:t> </a:t>
            </a:r>
            <a:r>
              <a:rPr lang="en-GB" sz="2800" dirty="0" smtClean="0"/>
              <a:t>signed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/>
              <a:t>TS2 building has been erected, nearly </a:t>
            </a:r>
            <a:r>
              <a:rPr lang="en-GB" sz="2800" dirty="0" smtClean="0"/>
              <a:t>finished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close coordination with RF for early installation</a:t>
            </a:r>
            <a:endParaRPr lang="en-GB" sz="2800" dirty="0"/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Issues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choice of modulator </a:t>
            </a:r>
            <a:r>
              <a:rPr lang="en-GB" sz="2800" dirty="0" smtClean="0"/>
              <a:t>is not </a:t>
            </a:r>
            <a:r>
              <a:rPr lang="en-GB" sz="2800" dirty="0" smtClean="0"/>
              <a:t>finalised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/>
              <a:t>arrival date for first CM to be tested </a:t>
            </a:r>
            <a:r>
              <a:rPr lang="en-GB" sz="2800" dirty="0" smtClean="0"/>
              <a:t>is not </a:t>
            </a:r>
            <a:r>
              <a:rPr lang="en-GB" sz="2800" dirty="0" smtClean="0"/>
              <a:t>finalised</a:t>
            </a:r>
            <a:endParaRPr lang="en-GB" sz="2800" dirty="0"/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 smtClean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07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area in the Klystron </a:t>
            </a:r>
            <a:r>
              <a:rPr lang="sv-SE" dirty="0" err="1" smtClean="0"/>
              <a:t>Gallery</a:t>
            </a:r>
            <a:endParaRPr lang="sv-SE" dirty="0"/>
          </a:p>
        </p:txBody>
      </p:sp>
      <p:pic>
        <p:nvPicPr>
          <p:cNvPr id="5" name="Picture 4" descr="Screenshot_2016-09-26_15_2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6"/>
          <a:stretch/>
        </p:blipFill>
        <p:spPr>
          <a:xfrm>
            <a:off x="0" y="1443600"/>
            <a:ext cx="9144000" cy="54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84" y="2889731"/>
            <a:ext cx="5030263" cy="1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66816" y="1617134"/>
            <a:ext cx="8623183" cy="1193800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Test Stand 2 will occupy 45 m in the high energy end of the klystron gallery, in the Gallery Technical Area (cont. space).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1</a:t>
            </a:r>
            <a:endParaRPr lang="sv-SE" dirty="0"/>
          </a:p>
        </p:txBody>
      </p:sp>
      <p:pic>
        <p:nvPicPr>
          <p:cNvPr id="2" name="Picture 1" descr="2015-09-29_cryo_buildings_complete_skp_-_SketchUp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6" y="2438400"/>
            <a:ext cx="7395634" cy="4038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721717">
            <a:off x="1127611" y="3950843"/>
            <a:ext cx="2203129" cy="621106"/>
          </a:xfrm>
          <a:prstGeom prst="rightArrow">
            <a:avLst>
              <a:gd name="adj1" fmla="val 50000"/>
              <a:gd name="adj2" fmla="val 112722"/>
            </a:avLst>
          </a:prstGeom>
          <a:solidFill>
            <a:srgbClr val="FF0000">
              <a:alpha val="7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73682" y="1449917"/>
            <a:ext cx="8623183" cy="786963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It consists of a bunker, a prep area, an area for RF equipment and a control room.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2</a:t>
            </a:r>
            <a:endParaRPr lang="sv-SE" dirty="0"/>
          </a:p>
        </p:txBody>
      </p:sp>
      <p:pic>
        <p:nvPicPr>
          <p:cNvPr id="2" name="Picture 1" descr="test stand 2 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r="18660"/>
          <a:stretch/>
        </p:blipFill>
        <p:spPr>
          <a:xfrm>
            <a:off x="7200" y="2236880"/>
            <a:ext cx="9136800" cy="46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73682" y="1449917"/>
            <a:ext cx="8867575" cy="1191683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In 2015 the number of RF sources was reduced from 4 to 2.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Saved space benefits the other WPs in the GTA. 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/>
              <a:t>The bunker has the same dimensions as a slice of the tunnel.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3</a:t>
            </a:r>
            <a:endParaRPr lang="sv-SE" dirty="0"/>
          </a:p>
        </p:txBody>
      </p:sp>
      <p:pic>
        <p:nvPicPr>
          <p:cNvPr id="2" name="Picture 1" descr="2015-09-29_cryo_buildings_complete_skp_-_SketchUp_P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2" y="3081498"/>
            <a:ext cx="4714970" cy="3348567"/>
          </a:xfrm>
          <a:prstGeom prst="rect">
            <a:avLst/>
          </a:prstGeom>
        </p:spPr>
      </p:pic>
      <p:pic>
        <p:nvPicPr>
          <p:cNvPr id="4" name="Picture 3" descr="test stand 2 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r="24443"/>
          <a:stretch/>
        </p:blipFill>
        <p:spPr>
          <a:xfrm>
            <a:off x="104182" y="2872872"/>
            <a:ext cx="4222105" cy="39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-09-23 WP10 TS2 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8"/>
          <a:stretch/>
        </p:blipFill>
        <p:spPr>
          <a:xfrm>
            <a:off x="-18000" y="1"/>
            <a:ext cx="916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756" y="6562797"/>
            <a:ext cx="697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solidFill>
                  <a:srgbClr val="3366FF"/>
                </a:solidFill>
              </a:rPr>
              <a:t>https://</a:t>
            </a:r>
            <a:r>
              <a:rPr lang="en-US" sz="1200" u="sng" dirty="0" err="1">
                <a:solidFill>
                  <a:srgbClr val="3366FF"/>
                </a:solidFill>
              </a:rPr>
              <a:t>ess-ics.atlassian.net</a:t>
            </a:r>
            <a:r>
              <a:rPr lang="en-US" sz="1200" u="sng" dirty="0">
                <a:solidFill>
                  <a:srgbClr val="3366FF"/>
                </a:solidFill>
              </a:rPr>
              <a:t>/wiki/display/ATS/Accelerator+Cryomodule+Test+Stand+2</a:t>
            </a:r>
          </a:p>
        </p:txBody>
      </p:sp>
    </p:spTree>
    <p:extLst>
      <p:ext uri="{BB962C8B-B14F-4D97-AF65-F5344CB8AC3E}">
        <p14:creationId xmlns:p14="http://schemas.microsoft.com/office/powerpoint/2010/main" val="133574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29203</TotalTime>
  <Words>736</Words>
  <Application>Microsoft Macintosh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Office-tema</vt:lpstr>
      <vt:lpstr>Anpassad formgivning</vt:lpstr>
      <vt:lpstr>PowerPoint Presentation</vt:lpstr>
      <vt:lpstr>Contents</vt:lpstr>
      <vt:lpstr>TS2 outline</vt:lpstr>
      <vt:lpstr>Progress</vt:lpstr>
      <vt:lpstr>TS2 area in the Klystron Gallery</vt:lpstr>
      <vt:lpstr>Layout 1</vt:lpstr>
      <vt:lpstr>Layout 2</vt:lpstr>
      <vt:lpstr>Layout 3</vt:lpstr>
      <vt:lpstr>PowerPoint Presentation</vt:lpstr>
      <vt:lpstr>Organisation: Installation</vt:lpstr>
      <vt:lpstr>Organisation: operation</vt:lpstr>
      <vt:lpstr>The Test Stand Team</vt:lpstr>
      <vt:lpstr>Schedule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Wolfgang Hees</cp:lastModifiedBy>
  <cp:revision>195</cp:revision>
  <dcterms:created xsi:type="dcterms:W3CDTF">2013-09-21T18:00:17Z</dcterms:created>
  <dcterms:modified xsi:type="dcterms:W3CDTF">2016-10-04T06:49:53Z</dcterms:modified>
</cp:coreProperties>
</file>