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0"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5" autoAdjust="0"/>
    <p:restoredTop sz="95000" autoAdjust="0"/>
  </p:normalViewPr>
  <p:slideViewPr>
    <p:cSldViewPr>
      <p:cViewPr varScale="1">
        <p:scale>
          <a:sx n="193" d="100"/>
          <a:sy n="193" d="100"/>
        </p:scale>
        <p:origin x="-544" y="-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30/09/16</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sv-SE"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dirty="0"/>
          </a:p>
        </p:txBody>
      </p:sp>
      <p:sp>
        <p:nvSpPr>
          <p:cNvPr id="4" name="Date Placeholder 3"/>
          <p:cNvSpPr>
            <a:spLocks noGrp="1"/>
          </p:cNvSpPr>
          <p:nvPr>
            <p:ph type="dt" sz="half" idx="10"/>
          </p:nvPr>
        </p:nvSpPr>
        <p:spPr/>
        <p:txBody>
          <a:bodyPr/>
          <a:lstStyle/>
          <a:p>
            <a:fld id="{5ED7AC81-318B-4D49-A602-9E30227C87EC}" type="datetime1">
              <a:rPr lang="sv-SE" smtClean="0"/>
              <a:t>30/09/16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30/09/16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30/09/16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10"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30/09/16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
        <p:nvSpPr>
          <p:cNvPr id="14" name="Title 1"/>
          <p:cNvSpPr txBox="1">
            <a:spLocks/>
          </p:cNvSpPr>
          <p:nvPr userDrawn="1"/>
        </p:nvSpPr>
        <p:spPr>
          <a:xfrm>
            <a:off x="467544" y="260648"/>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en-US" smtClean="0"/>
              <a:t>Click to edit Master title style</a:t>
            </a:r>
            <a:endParaRPr lang="sv-SE"/>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7103233B-D569-4A6E-878F-CDE152514C47}" type="datetime1">
              <a:rPr lang="sv-SE" smtClean="0"/>
              <a:pPr/>
              <a:t>30/09/16</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551115BC-487E-4422-894C-CB7CD3E79223}" type="slidenum">
              <a:rPr lang="sv-SE" smtClean="0"/>
              <a:pPr/>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ts val="6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Responses to TAC-13 Recommendations</a:t>
            </a:r>
            <a:endParaRPr lang="en-US" sz="4000" dirty="0"/>
          </a:p>
        </p:txBody>
      </p:sp>
      <p:sp>
        <p:nvSpPr>
          <p:cNvPr id="3" name="Subtitle 2"/>
          <p:cNvSpPr>
            <a:spLocks noGrp="1"/>
          </p:cNvSpPr>
          <p:nvPr>
            <p:ph type="subTitle" idx="1"/>
          </p:nvPr>
        </p:nvSpPr>
        <p:spPr/>
        <p:txBody>
          <a:bodyPr>
            <a:noAutofit/>
          </a:bodyPr>
          <a:lstStyle/>
          <a:p>
            <a:r>
              <a:rPr lang="sv-SE" sz="2000" dirty="0" smtClean="0">
                <a:solidFill>
                  <a:schemeClr val="bg1"/>
                </a:solidFill>
              </a:rPr>
              <a:t>Eric </a:t>
            </a:r>
            <a:r>
              <a:rPr lang="sv-SE" sz="2000" dirty="0" err="1" smtClean="0">
                <a:solidFill>
                  <a:schemeClr val="bg1"/>
                </a:solidFill>
              </a:rPr>
              <a:t>Pitcher</a:t>
            </a:r>
            <a:endParaRPr lang="sv-SE" sz="2000" dirty="0" smtClean="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r>
              <a:rPr lang="en-GB" sz="1400" dirty="0" smtClean="0">
                <a:solidFill>
                  <a:srgbClr val="FFFFFF"/>
                </a:solidFill>
              </a:rPr>
              <a:t>October 6, 2016</a:t>
            </a:r>
          </a:p>
        </p:txBody>
      </p:sp>
    </p:spTree>
    <p:extLst>
      <p:ext uri="{BB962C8B-B14F-4D97-AF65-F5344CB8AC3E}">
        <p14:creationId xmlns:p14="http://schemas.microsoft.com/office/powerpoint/2010/main" val="139461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chemistry</a:t>
            </a: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pPr marL="0" indent="0">
              <a:buNone/>
            </a:pPr>
            <a:r>
              <a:rPr lang="en-US" sz="2400" dirty="0" smtClean="0">
                <a:latin typeface="Calibri"/>
                <a:cs typeface="Calibri"/>
              </a:rPr>
              <a:t>Recommendations: </a:t>
            </a:r>
          </a:p>
          <a:p>
            <a:r>
              <a:rPr lang="en-US" sz="2400" dirty="0" smtClean="0">
                <a:latin typeface="Calibri"/>
                <a:cs typeface="Calibri"/>
              </a:rPr>
              <a:t>Monitoring </a:t>
            </a:r>
            <a:r>
              <a:rPr lang="en-US" sz="2400" dirty="0">
                <a:latin typeface="Calibri"/>
                <a:cs typeface="Calibri"/>
              </a:rPr>
              <a:t>oxygen in the water should be considered to reduce corrosion rate</a:t>
            </a:r>
            <a:r>
              <a:rPr lang="en-US" sz="2400" dirty="0" smtClean="0">
                <a:latin typeface="Calibri"/>
                <a:cs typeface="Calibri"/>
              </a:rPr>
              <a:t>.</a:t>
            </a:r>
          </a:p>
          <a:p>
            <a:r>
              <a:rPr lang="en-US" sz="2400" dirty="0">
                <a:latin typeface="Calibri"/>
                <a:cs typeface="Calibri"/>
              </a:rPr>
              <a:t>Carefully consider water quality issues impacting radiological and corrosion issues. Bad water chemistry can result in high corrosion rate, down time, and high cost. </a:t>
            </a:r>
          </a:p>
          <a:p>
            <a:pPr marL="0" indent="0">
              <a:buNone/>
            </a:pPr>
            <a:r>
              <a:rPr lang="en-US" sz="2400" dirty="0" smtClean="0">
                <a:latin typeface="Calibri"/>
                <a:cs typeface="Calibri"/>
              </a:rPr>
              <a:t>Response:</a:t>
            </a:r>
          </a:p>
          <a:p>
            <a:r>
              <a:rPr lang="en-US" sz="2400" dirty="0" smtClean="0">
                <a:latin typeface="Calibri"/>
                <a:cs typeface="Calibri"/>
              </a:rPr>
              <a:t>Water chemistry is incorporated in the design, adapting best practices from existing neutron sources (see Chapter 7 of ESS Target Materials Handbook, ESS-0028465)</a:t>
            </a:r>
            <a:r>
              <a:rPr lang="en-US" sz="2400" dirty="0">
                <a:cs typeface="Calibri"/>
              </a:rPr>
              <a:t>. We will have online measurements of conductivity in both </a:t>
            </a:r>
            <a:r>
              <a:rPr lang="en-US" sz="2400" dirty="0" smtClean="0">
                <a:cs typeface="Calibri"/>
              </a:rPr>
              <a:t>of the </a:t>
            </a:r>
            <a:r>
              <a:rPr lang="en-US" sz="2400" dirty="0">
                <a:cs typeface="Calibri"/>
              </a:rPr>
              <a:t>primary loops as well as in the water purification loops which will indicate increased corrosion production. There will  be a possibility to take water samples and </a:t>
            </a:r>
            <a:r>
              <a:rPr lang="en-US" sz="2400" dirty="0" smtClean="0">
                <a:cs typeface="Calibri"/>
              </a:rPr>
              <a:t>analyze them for diagnostic purposes.</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Tree>
    <p:extLst>
      <p:ext uri="{BB962C8B-B14F-4D97-AF65-F5344CB8AC3E}">
        <p14:creationId xmlns:p14="http://schemas.microsoft.com/office/powerpoint/2010/main" val="135419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of water systems</a:t>
            </a:r>
            <a:endParaRPr lang="en-US" dirty="0"/>
          </a:p>
        </p:txBody>
      </p:sp>
      <p:sp>
        <p:nvSpPr>
          <p:cNvPr id="3" name="Content Placeholder 2"/>
          <p:cNvSpPr>
            <a:spLocks noGrp="1"/>
          </p:cNvSpPr>
          <p:nvPr>
            <p:ph idx="1"/>
          </p:nvPr>
        </p:nvSpPr>
        <p:spPr>
          <a:xfrm>
            <a:off x="457200" y="1600200"/>
            <a:ext cx="8229600" cy="4853136"/>
          </a:xfrm>
        </p:spPr>
        <p:txBody>
          <a:bodyPr>
            <a:normAutofit fontScale="92500"/>
          </a:bodyPr>
          <a:lstStyle/>
          <a:p>
            <a:pPr marL="0" indent="0">
              <a:buNone/>
            </a:pPr>
            <a:r>
              <a:rPr lang="en-US" sz="2400" dirty="0" smtClean="0">
                <a:latin typeface="Calibri"/>
                <a:cs typeface="Calibri"/>
              </a:rPr>
              <a:t>Recommendations:</a:t>
            </a:r>
          </a:p>
          <a:p>
            <a:r>
              <a:rPr lang="en-US" sz="2400" dirty="0">
                <a:latin typeface="Calibri"/>
                <a:cs typeface="Calibri"/>
              </a:rPr>
              <a:t>Access to components (e.g., ion exchangers) for maintenance seems not to be considered in all cases.</a:t>
            </a:r>
          </a:p>
          <a:p>
            <a:r>
              <a:rPr lang="en-US" sz="2400" dirty="0">
                <a:latin typeface="Calibri"/>
                <a:cs typeface="Calibri"/>
              </a:rPr>
              <a:t>Is shielding of the ion exchangers, piping and delay tank sufficient</a:t>
            </a:r>
            <a:r>
              <a:rPr lang="en-US" sz="2400" dirty="0" smtClean="0">
                <a:latin typeface="Calibri"/>
                <a:cs typeface="Calibri"/>
              </a:rPr>
              <a:t>?</a:t>
            </a:r>
          </a:p>
          <a:p>
            <a:r>
              <a:rPr lang="en-US" sz="2400" dirty="0">
                <a:latin typeface="Calibri"/>
                <a:cs typeface="Calibri"/>
              </a:rPr>
              <a:t>Is the standard procedure used in Swedish nuclear power plants, exchanging the resin rather than ion exchange column, applicable for the activity conditions anticipated for ESS</a:t>
            </a:r>
            <a:r>
              <a:rPr lang="en-US" sz="2400" dirty="0" smtClean="0">
                <a:latin typeface="Calibri"/>
                <a:cs typeface="Calibri"/>
              </a:rPr>
              <a:t>?</a:t>
            </a:r>
            <a:endParaRPr lang="en-US" sz="2400" dirty="0">
              <a:latin typeface="Calibri"/>
              <a:cs typeface="Calibri"/>
            </a:endParaRPr>
          </a:p>
          <a:p>
            <a:pPr marL="0" indent="0">
              <a:buNone/>
            </a:pPr>
            <a:r>
              <a:rPr lang="en-US" sz="2400" dirty="0" smtClean="0">
                <a:latin typeface="Calibri"/>
                <a:cs typeface="Calibri"/>
              </a:rPr>
              <a:t>Response: </a:t>
            </a:r>
          </a:p>
          <a:p>
            <a:r>
              <a:rPr lang="en-US" sz="2400" dirty="0">
                <a:cs typeface="Calibri"/>
              </a:rPr>
              <a:t>The </a:t>
            </a:r>
            <a:r>
              <a:rPr lang="en-US" sz="2400" dirty="0" smtClean="0">
                <a:cs typeface="Calibri"/>
              </a:rPr>
              <a:t>maintenance </a:t>
            </a:r>
            <a:r>
              <a:rPr lang="en-US" sz="2400" dirty="0">
                <a:cs typeface="Calibri"/>
              </a:rPr>
              <a:t>procedure for exchanging ion-exchange resin is not </a:t>
            </a:r>
            <a:r>
              <a:rPr lang="en-US" sz="2400" dirty="0" smtClean="0">
                <a:cs typeface="Calibri"/>
              </a:rPr>
              <a:t>fully developed </a:t>
            </a:r>
            <a:r>
              <a:rPr lang="en-US" sz="2400" dirty="0">
                <a:cs typeface="Calibri"/>
              </a:rPr>
              <a:t>but will be studied and investigated in detail during the final design phase. This investigation will include hazard </a:t>
            </a:r>
            <a:r>
              <a:rPr lang="en-US" sz="2400" dirty="0" smtClean="0">
                <a:cs typeface="Calibri"/>
              </a:rPr>
              <a:t>analyses </a:t>
            </a:r>
            <a:r>
              <a:rPr lang="en-US" sz="2400" dirty="0">
                <a:cs typeface="Calibri"/>
              </a:rPr>
              <a:t>for the operation as well as using the knowledge and experience from facilities in Sweden.</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a:p>
        </p:txBody>
      </p:sp>
    </p:spTree>
    <p:extLst>
      <p:ext uri="{BB962C8B-B14F-4D97-AF65-F5344CB8AC3E}">
        <p14:creationId xmlns:p14="http://schemas.microsoft.com/office/powerpoint/2010/main" val="298786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scattering by upstream </a:t>
            </a:r>
            <a:r>
              <a:rPr lang="en-US" dirty="0"/>
              <a:t>c</a:t>
            </a:r>
            <a:r>
              <a:rPr lang="en-US" dirty="0" smtClean="0"/>
              <a:t>omponents</a:t>
            </a:r>
            <a:endParaRPr lang="en-US" dirty="0"/>
          </a:p>
        </p:txBody>
      </p:sp>
      <p:sp>
        <p:nvSpPr>
          <p:cNvPr id="3" name="Content Placeholder 2"/>
          <p:cNvSpPr>
            <a:spLocks noGrp="1"/>
          </p:cNvSpPr>
          <p:nvPr>
            <p:ph idx="1"/>
          </p:nvPr>
        </p:nvSpPr>
        <p:spPr>
          <a:xfrm>
            <a:off x="457200" y="1600200"/>
            <a:ext cx="8229600" cy="5141168"/>
          </a:xfrm>
        </p:spPr>
        <p:txBody>
          <a:bodyPr>
            <a:normAutofit/>
          </a:bodyPr>
          <a:lstStyle/>
          <a:p>
            <a:pPr marL="0" indent="0">
              <a:buNone/>
            </a:pPr>
            <a:r>
              <a:rPr lang="en-US" sz="2400" dirty="0" smtClean="0">
                <a:latin typeface="Calibri"/>
                <a:cs typeface="Calibri"/>
              </a:rPr>
              <a:t>Recommendation:</a:t>
            </a:r>
          </a:p>
          <a:p>
            <a:r>
              <a:rPr lang="en-US" sz="2400" dirty="0">
                <a:latin typeface="Calibri"/>
                <a:cs typeface="Calibri"/>
              </a:rPr>
              <a:t>Insure beam multiple scattering optics are understood for downstream components as a function of gas pressure, particularly with regard to </a:t>
            </a:r>
            <a:r>
              <a:rPr lang="en-US" sz="2400" dirty="0" err="1">
                <a:latin typeface="Calibri"/>
                <a:cs typeface="Calibri"/>
              </a:rPr>
              <a:t>beamline</a:t>
            </a:r>
            <a:r>
              <a:rPr lang="en-US" sz="2400" dirty="0">
                <a:latin typeface="Calibri"/>
                <a:cs typeface="Calibri"/>
              </a:rPr>
              <a:t> components requiring hands on </a:t>
            </a:r>
            <a:r>
              <a:rPr lang="en-US" sz="2400" dirty="0" smtClean="0">
                <a:latin typeface="Calibri"/>
                <a:cs typeface="Calibri"/>
              </a:rPr>
              <a:t>maintenance.</a:t>
            </a:r>
          </a:p>
          <a:p>
            <a:pPr marL="0" indent="0">
              <a:buNone/>
            </a:pPr>
            <a:r>
              <a:rPr lang="en-US" sz="2400" dirty="0" smtClean="0">
                <a:latin typeface="Calibri"/>
                <a:cs typeface="Calibri"/>
              </a:rPr>
              <a:t>Response:</a:t>
            </a:r>
            <a:endParaRPr lang="en-US" sz="2400" dirty="0">
              <a:latin typeface="Calibri"/>
              <a:cs typeface="Calibri"/>
            </a:endParaRPr>
          </a:p>
          <a:p>
            <a:r>
              <a:rPr lang="en-US" sz="2400" dirty="0" smtClean="0">
                <a:latin typeface="Calibri"/>
                <a:cs typeface="Calibri"/>
              </a:rPr>
              <a:t>A detailed analysis has been performed to assess impact of primary proton scattering by the proton beam window (PBW) and multi-wire profile monitor (MWPM) on beam divergence. Heating and damage are somewhat higher just downstream of the PBW when it is present, while the MWPM has negligible impact. The impact of gas pressure has yet to be assessed.</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a:p>
        </p:txBody>
      </p:sp>
    </p:spTree>
    <p:extLst>
      <p:ext uri="{BB962C8B-B14F-4D97-AF65-F5344CB8AC3E}">
        <p14:creationId xmlns:p14="http://schemas.microsoft.com/office/powerpoint/2010/main" val="376186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4006609" y="2927640"/>
            <a:ext cx="5098421" cy="3485917"/>
            <a:chOff x="4122956" y="2852936"/>
            <a:chExt cx="5098421" cy="3485917"/>
          </a:xfrm>
        </p:grpSpPr>
        <p:pic>
          <p:nvPicPr>
            <p:cNvPr id="6"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27947" r="8620"/>
            <a:stretch/>
          </p:blipFill>
          <p:spPr>
            <a:xfrm>
              <a:off x="5283080" y="2852936"/>
              <a:ext cx="3938297" cy="3485917"/>
            </a:xfrm>
            <a:prstGeom prst="rect">
              <a:avLst/>
            </a:prstGeom>
          </p:spPr>
        </p:pic>
        <p:sp>
          <p:nvSpPr>
            <p:cNvPr id="7" name="Oval 6"/>
            <p:cNvSpPr/>
            <p:nvPr/>
          </p:nvSpPr>
          <p:spPr>
            <a:xfrm>
              <a:off x="6264008" y="4039642"/>
              <a:ext cx="332765" cy="33276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a:p>
          </p:txBody>
        </p:sp>
        <p:sp>
          <p:nvSpPr>
            <p:cNvPr id="8" name="Oval 7"/>
            <p:cNvSpPr/>
            <p:nvPr/>
          </p:nvSpPr>
          <p:spPr>
            <a:xfrm>
              <a:off x="6241826" y="4927017"/>
              <a:ext cx="332765" cy="33276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a:p>
          </p:txBody>
        </p:sp>
        <p:sp>
          <p:nvSpPr>
            <p:cNvPr id="9" name="Oval 8"/>
            <p:cNvSpPr/>
            <p:nvPr/>
          </p:nvSpPr>
          <p:spPr>
            <a:xfrm>
              <a:off x="6874078" y="5370704"/>
              <a:ext cx="332765" cy="33276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a:p>
          </p:txBody>
        </p:sp>
        <p:sp>
          <p:nvSpPr>
            <p:cNvPr id="10" name="Oval 9"/>
            <p:cNvSpPr/>
            <p:nvPr/>
          </p:nvSpPr>
          <p:spPr>
            <a:xfrm>
              <a:off x="6241826" y="4568003"/>
              <a:ext cx="332765" cy="33276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a:p>
          </p:txBody>
        </p:sp>
        <p:sp>
          <p:nvSpPr>
            <p:cNvPr id="11" name="TextBox 10"/>
            <p:cNvSpPr txBox="1"/>
            <p:nvPr/>
          </p:nvSpPr>
          <p:spPr>
            <a:xfrm>
              <a:off x="4122958" y="4365251"/>
              <a:ext cx="699831" cy="338554"/>
            </a:xfrm>
            <a:prstGeom prst="rect">
              <a:avLst/>
            </a:prstGeom>
            <a:noFill/>
          </p:spPr>
          <p:txBody>
            <a:bodyPr wrap="none" rtlCol="0">
              <a:spAutoFit/>
            </a:bodyPr>
            <a:lstStyle/>
            <a:p>
              <a:r>
                <a:rPr lang="sv-SE" sz="1600" dirty="0" smtClean="0"/>
                <a:t>1 pipe</a:t>
              </a:r>
              <a:endParaRPr lang="sv-SE" sz="1600" dirty="0"/>
            </a:p>
          </p:txBody>
        </p:sp>
        <p:sp>
          <p:nvSpPr>
            <p:cNvPr id="12" name="TextBox 11"/>
            <p:cNvSpPr txBox="1"/>
            <p:nvPr/>
          </p:nvSpPr>
          <p:spPr>
            <a:xfrm>
              <a:off x="4122957" y="4664670"/>
              <a:ext cx="780081" cy="338554"/>
            </a:xfrm>
            <a:prstGeom prst="rect">
              <a:avLst/>
            </a:prstGeom>
            <a:noFill/>
          </p:spPr>
          <p:txBody>
            <a:bodyPr wrap="none" rtlCol="0">
              <a:spAutoFit/>
            </a:bodyPr>
            <a:lstStyle/>
            <a:p>
              <a:r>
                <a:rPr lang="sv-SE" sz="1600" dirty="0" smtClean="0"/>
                <a:t>4 pipes</a:t>
              </a:r>
              <a:endParaRPr lang="sv-SE" sz="1600" dirty="0"/>
            </a:p>
          </p:txBody>
        </p:sp>
        <p:sp>
          <p:nvSpPr>
            <p:cNvPr id="13" name="TextBox 12"/>
            <p:cNvSpPr txBox="1"/>
            <p:nvPr/>
          </p:nvSpPr>
          <p:spPr>
            <a:xfrm>
              <a:off x="4122958" y="4968164"/>
              <a:ext cx="780081" cy="338554"/>
            </a:xfrm>
            <a:prstGeom prst="rect">
              <a:avLst/>
            </a:prstGeom>
            <a:noFill/>
          </p:spPr>
          <p:txBody>
            <a:bodyPr wrap="none" rtlCol="0">
              <a:spAutoFit/>
            </a:bodyPr>
            <a:lstStyle/>
            <a:p>
              <a:r>
                <a:rPr lang="sv-SE" sz="1600" dirty="0"/>
                <a:t>4</a:t>
              </a:r>
              <a:r>
                <a:rPr lang="sv-SE" sz="1600" dirty="0" smtClean="0"/>
                <a:t> pipes</a:t>
              </a:r>
              <a:endParaRPr lang="sv-SE" sz="1600" dirty="0"/>
            </a:p>
          </p:txBody>
        </p:sp>
        <p:sp>
          <p:nvSpPr>
            <p:cNvPr id="14" name="TextBox 13"/>
            <p:cNvSpPr txBox="1"/>
            <p:nvPr/>
          </p:nvSpPr>
          <p:spPr>
            <a:xfrm>
              <a:off x="4122956" y="5252625"/>
              <a:ext cx="699831" cy="338554"/>
            </a:xfrm>
            <a:prstGeom prst="rect">
              <a:avLst/>
            </a:prstGeom>
            <a:noFill/>
          </p:spPr>
          <p:txBody>
            <a:bodyPr wrap="none" rtlCol="0">
              <a:spAutoFit/>
            </a:bodyPr>
            <a:lstStyle/>
            <a:p>
              <a:r>
                <a:rPr lang="sv-SE" sz="1600" dirty="0" smtClean="0"/>
                <a:t>1 pipe</a:t>
              </a:r>
              <a:endParaRPr lang="sv-SE" sz="1600" dirty="0"/>
            </a:p>
          </p:txBody>
        </p:sp>
        <p:cxnSp>
          <p:nvCxnSpPr>
            <p:cNvPr id="15" name="Straight Arrow Connector 14"/>
            <p:cNvCxnSpPr>
              <a:stCxn id="11" idx="3"/>
              <a:endCxn id="7" idx="2"/>
            </p:cNvCxnSpPr>
            <p:nvPr/>
          </p:nvCxnSpPr>
          <p:spPr>
            <a:xfrm flipV="1">
              <a:off x="4822789" y="4206025"/>
              <a:ext cx="1441219" cy="32850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2" idx="3"/>
              <a:endCxn id="10" idx="1"/>
            </p:cNvCxnSpPr>
            <p:nvPr/>
          </p:nvCxnSpPr>
          <p:spPr>
            <a:xfrm flipV="1">
              <a:off x="4903038" y="4616735"/>
              <a:ext cx="1387520" cy="21721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3" idx="3"/>
              <a:endCxn id="8" idx="2"/>
            </p:cNvCxnSpPr>
            <p:nvPr/>
          </p:nvCxnSpPr>
          <p:spPr>
            <a:xfrm flipV="1">
              <a:off x="4903039" y="5093400"/>
              <a:ext cx="1338787" cy="4404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4" idx="3"/>
              <a:endCxn id="9" idx="2"/>
            </p:cNvCxnSpPr>
            <p:nvPr/>
          </p:nvCxnSpPr>
          <p:spPr>
            <a:xfrm>
              <a:off x="4822787" y="5421902"/>
              <a:ext cx="2051291" cy="11518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dirty="0" smtClean="0"/>
              <a:t>Leak testing of monolith vessel welds and penetrations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Calibri"/>
                <a:cs typeface="Calibri"/>
              </a:rPr>
              <a:t>Recommendation:</a:t>
            </a:r>
          </a:p>
          <a:p>
            <a:r>
              <a:rPr lang="en-US" sz="2400" dirty="0">
                <a:latin typeface="Calibri"/>
                <a:cs typeface="Calibri"/>
              </a:rPr>
              <a:t>We recommend evaluating leak testing procedure of the monolith penetrations and welds during installation and after operations begin.</a:t>
            </a:r>
          </a:p>
          <a:p>
            <a:pPr marL="0" indent="0">
              <a:buNone/>
            </a:pPr>
            <a:r>
              <a:rPr lang="en-US" sz="2400" dirty="0" smtClean="0">
                <a:latin typeface="Calibri"/>
                <a:cs typeface="Calibri"/>
              </a:rPr>
              <a:t>Response:</a:t>
            </a:r>
          </a:p>
          <a:p>
            <a:r>
              <a:rPr lang="en-US" sz="2400" dirty="0" smtClean="0">
                <a:latin typeface="Calibri"/>
                <a:cs typeface="Calibri"/>
              </a:rPr>
              <a:t>The design includes pipes for </a:t>
            </a:r>
            <a:br>
              <a:rPr lang="en-US" sz="2400" dirty="0" smtClean="0">
                <a:latin typeface="Calibri"/>
                <a:cs typeface="Calibri"/>
              </a:rPr>
            </a:br>
            <a:r>
              <a:rPr lang="en-US" sz="2400" dirty="0" smtClean="0">
                <a:latin typeface="Calibri"/>
                <a:cs typeface="Calibri"/>
              </a:rPr>
              <a:t>leaking helium in the </a:t>
            </a:r>
            <a:br>
              <a:rPr lang="en-US" sz="2400" dirty="0" smtClean="0">
                <a:latin typeface="Calibri"/>
                <a:cs typeface="Calibri"/>
              </a:rPr>
            </a:br>
            <a:r>
              <a:rPr lang="en-US" sz="2400" dirty="0" smtClean="0">
                <a:latin typeface="Calibri"/>
                <a:cs typeface="Calibri"/>
              </a:rPr>
              <a:t>vicinity of vessel welds. </a:t>
            </a:r>
            <a:br>
              <a:rPr lang="en-US" sz="2400" dirty="0" smtClean="0">
                <a:latin typeface="Calibri"/>
                <a:cs typeface="Calibri"/>
              </a:rPr>
            </a:br>
            <a:r>
              <a:rPr lang="en-US" sz="2400" dirty="0" smtClean="0">
                <a:latin typeface="Calibri"/>
                <a:cs typeface="Calibri"/>
              </a:rPr>
              <a:t>All vessel penetrations </a:t>
            </a:r>
            <a:br>
              <a:rPr lang="en-US" sz="2400" dirty="0" smtClean="0">
                <a:latin typeface="Calibri"/>
                <a:cs typeface="Calibri"/>
              </a:rPr>
            </a:br>
            <a:r>
              <a:rPr lang="en-US" sz="2400" dirty="0" smtClean="0">
                <a:latin typeface="Calibri"/>
                <a:cs typeface="Calibri"/>
              </a:rPr>
              <a:t>are accessible for leak </a:t>
            </a:r>
            <a:r>
              <a:rPr lang="en-US" sz="2400" dirty="0">
                <a:latin typeface="Calibri"/>
                <a:cs typeface="Calibri"/>
              </a:rPr>
              <a:t/>
            </a:r>
            <a:br>
              <a:rPr lang="en-US" sz="2400" dirty="0">
                <a:latin typeface="Calibri"/>
                <a:cs typeface="Calibri"/>
              </a:rPr>
            </a:br>
            <a:r>
              <a:rPr lang="en-US" sz="2400" dirty="0" smtClean="0">
                <a:latin typeface="Calibri"/>
                <a:cs typeface="Calibri"/>
              </a:rPr>
              <a:t>testing.</a:t>
            </a:r>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Tree>
    <p:extLst>
      <p:ext uri="{BB962C8B-B14F-4D97-AF65-F5344CB8AC3E}">
        <p14:creationId xmlns:p14="http://schemas.microsoft.com/office/powerpoint/2010/main" val="150057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Tritium-contaminated vacuum pumps</a:t>
            </a:r>
            <a:endParaRPr lang="en-US" dirty="0"/>
          </a:p>
        </p:txBody>
      </p:sp>
      <p:sp>
        <p:nvSpPr>
          <p:cNvPr id="3" name="Content Placeholder 2"/>
          <p:cNvSpPr>
            <a:spLocks noGrp="1"/>
          </p:cNvSpPr>
          <p:nvPr>
            <p:ph idx="1"/>
          </p:nvPr>
        </p:nvSpPr>
        <p:spPr>
          <a:xfrm>
            <a:off x="457200" y="1600200"/>
            <a:ext cx="8229600" cy="5069160"/>
          </a:xfrm>
        </p:spPr>
        <p:txBody>
          <a:bodyPr>
            <a:normAutofit/>
          </a:bodyPr>
          <a:lstStyle/>
          <a:p>
            <a:pPr marL="0" indent="0">
              <a:buNone/>
            </a:pPr>
            <a:r>
              <a:rPr lang="en-US" sz="2400" dirty="0" smtClean="0">
                <a:latin typeface="Calibri"/>
                <a:cs typeface="Calibri"/>
              </a:rPr>
              <a:t>Recommendations:</a:t>
            </a:r>
          </a:p>
          <a:p>
            <a:r>
              <a:rPr lang="en-US" sz="2400" dirty="0">
                <a:latin typeface="Calibri"/>
                <a:cs typeface="Calibri"/>
              </a:rPr>
              <a:t>Vacuum pumps will become tritium contaminated; controls will be needed to deal with contamination</a:t>
            </a:r>
            <a:r>
              <a:rPr lang="en-US" sz="2400" dirty="0" smtClean="0">
                <a:latin typeface="Calibri"/>
                <a:cs typeface="Calibri"/>
              </a:rPr>
              <a:t>.</a:t>
            </a:r>
          </a:p>
          <a:p>
            <a:r>
              <a:rPr lang="en-US" sz="2400" dirty="0" smtClean="0">
                <a:latin typeface="Calibri"/>
                <a:cs typeface="Calibri"/>
              </a:rPr>
              <a:t>Avoid oil sealed pumps.</a:t>
            </a:r>
            <a:endParaRPr lang="en-US" sz="2400" dirty="0">
              <a:latin typeface="Calibri"/>
              <a:cs typeface="Calibri"/>
            </a:endParaRPr>
          </a:p>
          <a:p>
            <a:pPr marL="0" indent="0">
              <a:buNone/>
            </a:pPr>
            <a:r>
              <a:rPr lang="en-US" sz="2400" dirty="0" smtClean="0">
                <a:latin typeface="Calibri"/>
                <a:cs typeface="Calibri"/>
              </a:rPr>
              <a:t>Response:</a:t>
            </a:r>
          </a:p>
          <a:p>
            <a:r>
              <a:rPr lang="en-US" sz="2400" dirty="0" smtClean="0">
                <a:latin typeface="Calibri"/>
                <a:cs typeface="Calibri"/>
              </a:rPr>
              <a:t>ESS plans to adopt best practices from operating facilities to deal with tritium-contaminated components, including vacuum pumps.</a:t>
            </a:r>
            <a:endParaRPr lang="en-US" sz="2400" dirty="0">
              <a:latin typeface="Calibri"/>
              <a:cs typeface="Calibri"/>
            </a:endParaRPr>
          </a:p>
          <a:p>
            <a:r>
              <a:rPr lang="en-US" sz="2400" dirty="0" smtClean="0">
                <a:latin typeface="Calibri"/>
                <a:cs typeface="Calibri"/>
              </a:rPr>
              <a:t>Pump types have not yet been selected but we will heed your advice and strive to avoid oil-sealed pumps if possible. The ESS Vacuum Handbook (ESS-0012895) specifies </a:t>
            </a:r>
            <a:r>
              <a:rPr lang="en-US" sz="2400" dirty="0">
                <a:cs typeface="Calibri"/>
              </a:rPr>
              <a:t>that only dry pumps shall be used on the </a:t>
            </a:r>
            <a:r>
              <a:rPr lang="en-US" sz="2400" dirty="0" smtClean="0">
                <a:cs typeface="Calibri"/>
              </a:rPr>
              <a:t>accelerator.</a:t>
            </a:r>
            <a:endParaRPr lang="en-US" sz="2400" dirty="0" smtClean="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a:p>
        </p:txBody>
      </p:sp>
    </p:spTree>
    <p:extLst>
      <p:ext uri="{BB962C8B-B14F-4D97-AF65-F5344CB8AC3E}">
        <p14:creationId xmlns:p14="http://schemas.microsoft.com/office/powerpoint/2010/main" val="29787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Validate flow correlations</a:t>
            </a:r>
            <a:endParaRPr lang="en-US" dirty="0"/>
          </a:p>
        </p:txBody>
      </p:sp>
      <p:sp>
        <p:nvSpPr>
          <p:cNvPr id="3" name="Content Placeholder 2"/>
          <p:cNvSpPr>
            <a:spLocks noGrp="1"/>
          </p:cNvSpPr>
          <p:nvPr>
            <p:ph idx="1"/>
          </p:nvPr>
        </p:nvSpPr>
        <p:spPr>
          <a:xfrm>
            <a:off x="457200" y="1600200"/>
            <a:ext cx="8229600" cy="5069160"/>
          </a:xfrm>
        </p:spPr>
        <p:txBody>
          <a:bodyPr>
            <a:normAutofit/>
          </a:bodyPr>
          <a:lstStyle/>
          <a:p>
            <a:pPr marL="0" indent="0">
              <a:buNone/>
            </a:pPr>
            <a:r>
              <a:rPr lang="en-US" sz="2400" dirty="0" smtClean="0">
                <a:latin typeface="Calibri"/>
                <a:cs typeface="Calibri"/>
              </a:rPr>
              <a:t>Recommendation:</a:t>
            </a:r>
          </a:p>
          <a:p>
            <a:r>
              <a:rPr lang="en-US" sz="2400" dirty="0" smtClean="0">
                <a:solidFill>
                  <a:srgbClr val="000000"/>
                </a:solidFill>
                <a:latin typeface="Calibri"/>
                <a:cs typeface="Calibri"/>
              </a:rPr>
              <a:t>Experimental </a:t>
            </a:r>
            <a:r>
              <a:rPr lang="en-US" sz="2400" dirty="0">
                <a:solidFill>
                  <a:srgbClr val="000000"/>
                </a:solidFill>
                <a:latin typeface="Calibri"/>
                <a:cs typeface="Calibri"/>
              </a:rPr>
              <a:t>validation of assumptions and computations of unique fluid systems will improve confidence in performance. (e.g. failure of flow path in target, leaking gas into the monolith, etc.). Consider options to reduce uncertainty by adequate prototyping  (e.g. hydraulics tests of sectors to validate computations, identification of early failure features, etc.), or scaled demonstration experiments.</a:t>
            </a:r>
          </a:p>
          <a:p>
            <a:pPr marL="0" indent="0">
              <a:buNone/>
            </a:pPr>
            <a:r>
              <a:rPr lang="en-US" sz="2400" dirty="0" smtClean="0">
                <a:latin typeface="Calibri"/>
                <a:cs typeface="Calibri"/>
              </a:rPr>
              <a:t>Response:</a:t>
            </a:r>
          </a:p>
          <a:p>
            <a:r>
              <a:rPr lang="en-US" sz="2400" dirty="0" smtClean="0">
                <a:latin typeface="Calibri"/>
                <a:cs typeface="Calibri"/>
              </a:rPr>
              <a:t>Hot flow test of a representative section of the </a:t>
            </a:r>
            <a:r>
              <a:rPr lang="en-US" sz="2400" dirty="0">
                <a:latin typeface="Calibri"/>
                <a:cs typeface="Calibri"/>
              </a:rPr>
              <a:t>t</a:t>
            </a:r>
            <a:r>
              <a:rPr lang="en-US" sz="2400" dirty="0" smtClean="0">
                <a:latin typeface="Calibri"/>
                <a:cs typeface="Calibri"/>
              </a:rPr>
              <a:t>arget has established the validity of the heat transfer correlations for our target geometry.</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a:p>
        </p:txBody>
      </p:sp>
    </p:spTree>
    <p:extLst>
      <p:ext uri="{BB962C8B-B14F-4D97-AF65-F5344CB8AC3E}">
        <p14:creationId xmlns:p14="http://schemas.microsoft.com/office/powerpoint/2010/main" val="3290891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 thermal-hydraulic and mechanical integrity of the target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rgbClr val="000000"/>
                </a:solidFill>
                <a:latin typeface="Calibri"/>
                <a:cs typeface="Calibri"/>
              </a:rPr>
              <a:t>Recommendation:</a:t>
            </a:r>
          </a:p>
          <a:p>
            <a:r>
              <a:rPr lang="en-US" sz="2400" dirty="0" smtClean="0">
                <a:solidFill>
                  <a:srgbClr val="000000"/>
                </a:solidFill>
                <a:latin typeface="Calibri"/>
                <a:cs typeface="Calibri"/>
              </a:rPr>
              <a:t>Assessment of thermal-hydraulic &amp; mechanical integrity of the rotating target during operation should be considered to give an early indication of problems.</a:t>
            </a:r>
          </a:p>
          <a:p>
            <a:pPr marL="0" indent="0">
              <a:buNone/>
            </a:pPr>
            <a:r>
              <a:rPr lang="en-US" sz="2400" dirty="0" smtClean="0">
                <a:latin typeface="Calibri"/>
                <a:cs typeface="Calibri"/>
              </a:rPr>
              <a:t>Response:</a:t>
            </a:r>
          </a:p>
          <a:p>
            <a:r>
              <a:rPr lang="en-US" sz="2400" dirty="0" smtClean="0">
                <a:latin typeface="Calibri"/>
                <a:cs typeface="Calibri"/>
              </a:rPr>
              <a:t>Flow, temperature and pressure sensors measure bulk fluid properties, and a concept for measuring the mechanical integrity of the target during operation </a:t>
            </a:r>
            <a:r>
              <a:rPr lang="en-US" sz="2400" dirty="0" smtClean="0">
                <a:cs typeface="Calibri"/>
              </a:rPr>
              <a:t> is under </a:t>
            </a:r>
            <a:r>
              <a:rPr lang="en-US" sz="2400" dirty="0" err="1" smtClean="0">
                <a:cs typeface="Calibri"/>
              </a:rPr>
              <a:t>elavuation</a:t>
            </a:r>
            <a:r>
              <a:rPr lang="en-US" sz="2400" dirty="0" smtClean="0">
                <a:cs typeface="Calibri"/>
              </a:rPr>
              <a:t> (see </a:t>
            </a:r>
            <a:r>
              <a:rPr lang="en-US" sz="2400" dirty="0" smtClean="0">
                <a:latin typeface="Calibri"/>
                <a:cs typeface="Calibri"/>
              </a:rPr>
              <a:t>presentations by Ulf </a:t>
            </a:r>
            <a:r>
              <a:rPr lang="en-US" sz="2400" dirty="0" err="1" smtClean="0">
                <a:latin typeface="Calibri"/>
                <a:cs typeface="Calibri"/>
              </a:rPr>
              <a:t>Odén</a:t>
            </a:r>
            <a:r>
              <a:rPr lang="en-US" sz="2400" dirty="0" smtClean="0">
                <a:latin typeface="Calibri"/>
                <a:cs typeface="Calibri"/>
              </a:rPr>
              <a:t> and </a:t>
            </a:r>
            <a:r>
              <a:rPr lang="en-US" sz="2400" dirty="0" err="1" smtClean="0">
                <a:latin typeface="Calibri"/>
                <a:cs typeface="Calibri"/>
              </a:rPr>
              <a:t>Nicolò</a:t>
            </a:r>
            <a:r>
              <a:rPr lang="en-US" sz="2400" dirty="0" smtClean="0">
                <a:latin typeface="Calibri"/>
                <a:cs typeface="Calibri"/>
              </a:rPr>
              <a:t> </a:t>
            </a:r>
            <a:r>
              <a:rPr lang="en-US" sz="2400" dirty="0" err="1" smtClean="0">
                <a:latin typeface="Calibri"/>
                <a:cs typeface="Calibri"/>
              </a:rPr>
              <a:t>Borghi</a:t>
            </a:r>
            <a:r>
              <a:rPr lang="en-US" sz="2400" dirty="0" smtClean="0">
                <a:latin typeface="Calibri"/>
                <a:cs typeface="Calibri"/>
              </a:rPr>
              <a:t>).</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en-US" smtClean="0"/>
              <a:t>3</a:t>
            </a:fld>
            <a:endParaRPr lang="en-US"/>
          </a:p>
        </p:txBody>
      </p:sp>
    </p:spTree>
    <p:extLst>
      <p:ext uri="{BB962C8B-B14F-4D97-AF65-F5344CB8AC3E}">
        <p14:creationId xmlns:p14="http://schemas.microsoft.com/office/powerpoint/2010/main" val="2024815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Redundancy and diversity</a:t>
            </a:r>
            <a:endParaRPr lang="en-US" dirty="0"/>
          </a:p>
        </p:txBody>
      </p:sp>
      <p:sp>
        <p:nvSpPr>
          <p:cNvPr id="3" name="Content Placeholder 2"/>
          <p:cNvSpPr>
            <a:spLocks noGrp="1"/>
          </p:cNvSpPr>
          <p:nvPr>
            <p:ph idx="1"/>
          </p:nvPr>
        </p:nvSpPr>
        <p:spPr>
          <a:xfrm>
            <a:off x="457200" y="1600200"/>
            <a:ext cx="8229600" cy="4853136"/>
          </a:xfrm>
        </p:spPr>
        <p:txBody>
          <a:bodyPr>
            <a:normAutofit fontScale="92500"/>
          </a:bodyPr>
          <a:lstStyle/>
          <a:p>
            <a:pPr marL="0" indent="0">
              <a:buNone/>
            </a:pPr>
            <a:r>
              <a:rPr lang="en-US" sz="2400" dirty="0" smtClean="0">
                <a:latin typeface="Calibri"/>
                <a:cs typeface="Calibri"/>
              </a:rPr>
              <a:t>Recommendation: </a:t>
            </a:r>
          </a:p>
          <a:p>
            <a:r>
              <a:rPr lang="en-US" sz="2400" dirty="0" smtClean="0">
                <a:latin typeface="Calibri"/>
                <a:cs typeface="Calibri"/>
              </a:rPr>
              <a:t>Independent </a:t>
            </a:r>
            <a:r>
              <a:rPr lang="en-US" sz="2400" dirty="0">
                <a:latin typeface="Calibri"/>
                <a:cs typeface="Calibri"/>
              </a:rPr>
              <a:t>train description for redundant/diverse systems (cabling, physical) should be clearly described and communicated to project </a:t>
            </a:r>
            <a:r>
              <a:rPr lang="en-US" sz="2400" dirty="0" smtClean="0">
                <a:latin typeface="Calibri"/>
                <a:cs typeface="Calibri"/>
              </a:rPr>
              <a:t>participants.</a:t>
            </a:r>
          </a:p>
          <a:p>
            <a:pPr marL="0" indent="0">
              <a:buNone/>
            </a:pPr>
            <a:r>
              <a:rPr lang="en-US" sz="2400" dirty="0" smtClean="0">
                <a:latin typeface="Calibri"/>
                <a:cs typeface="Calibri"/>
              </a:rPr>
              <a:t>Response: </a:t>
            </a:r>
          </a:p>
          <a:p>
            <a:r>
              <a:rPr lang="en-US" sz="2400" dirty="0" smtClean="0">
                <a:cs typeface="Calibri"/>
              </a:rPr>
              <a:t>The two-train </a:t>
            </a:r>
            <a:r>
              <a:rPr lang="en-US" sz="2400" dirty="0">
                <a:cs typeface="Calibri"/>
              </a:rPr>
              <a:t>independent </a:t>
            </a:r>
            <a:r>
              <a:rPr lang="en-US" sz="2400" dirty="0" smtClean="0">
                <a:cs typeface="Calibri"/>
              </a:rPr>
              <a:t>system, </a:t>
            </a:r>
            <a:r>
              <a:rPr lang="en-US" sz="2400" dirty="0">
                <a:cs typeface="Calibri"/>
              </a:rPr>
              <a:t>including redundant and diverse </a:t>
            </a:r>
            <a:r>
              <a:rPr lang="en-US" sz="2400" dirty="0" smtClean="0">
                <a:cs typeface="Calibri"/>
              </a:rPr>
              <a:t>components for the Target Safety System (TSS), is described in requirements</a:t>
            </a:r>
            <a:r>
              <a:rPr lang="en-US" sz="2400" dirty="0">
                <a:cs typeface="Calibri"/>
              </a:rPr>
              <a:t>, design, and interface </a:t>
            </a:r>
            <a:r>
              <a:rPr lang="en-US" sz="2400" dirty="0" smtClean="0">
                <a:cs typeface="Calibri"/>
              </a:rPr>
              <a:t>documents. </a:t>
            </a:r>
            <a:r>
              <a:rPr lang="en-US" sz="2400" dirty="0">
                <a:cs typeface="Calibri"/>
              </a:rPr>
              <a:t>The TSS team also regularly meets with the owners of </a:t>
            </a:r>
            <a:r>
              <a:rPr lang="en-US" sz="2400" dirty="0" smtClean="0">
                <a:cs typeface="Calibri"/>
              </a:rPr>
              <a:t>interfacing systems, </a:t>
            </a:r>
            <a:r>
              <a:rPr lang="en-US" sz="2400" dirty="0">
                <a:cs typeface="Calibri"/>
              </a:rPr>
              <a:t>including Target (wheel, helium cooling system, monolith), Accelerator (ion source, RFQ, bending magnets), ICS (MPS, EPICS, MCR, cyber security), CF (room requirements, electrical design, cable routing, space), and </a:t>
            </a:r>
            <a:r>
              <a:rPr lang="en-US" sz="2400" dirty="0" smtClean="0">
                <a:cs typeface="Calibri"/>
              </a:rPr>
              <a:t>ESH (</a:t>
            </a:r>
            <a:r>
              <a:rPr lang="en-US" sz="2400" dirty="0">
                <a:cs typeface="Calibri"/>
              </a:rPr>
              <a:t>SSM conditions, security).</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a:p>
        </p:txBody>
      </p:sp>
    </p:spTree>
    <p:extLst>
      <p:ext uri="{BB962C8B-B14F-4D97-AF65-F5344CB8AC3E}">
        <p14:creationId xmlns:p14="http://schemas.microsoft.com/office/powerpoint/2010/main" val="36133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Tritium management</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latin typeface="Calibri"/>
                <a:cs typeface="Calibri"/>
              </a:rPr>
              <a:t>Recommendations: </a:t>
            </a:r>
          </a:p>
          <a:p>
            <a:pPr>
              <a:lnSpc>
                <a:spcPts val="2600"/>
              </a:lnSpc>
            </a:pPr>
            <a:r>
              <a:rPr lang="en-US" sz="2400" dirty="0" smtClean="0">
                <a:latin typeface="Calibri"/>
                <a:cs typeface="Calibri"/>
              </a:rPr>
              <a:t>Management </a:t>
            </a:r>
            <a:r>
              <a:rPr lang="en-US" sz="2400" dirty="0">
                <a:latin typeface="Calibri"/>
                <a:cs typeface="Calibri"/>
              </a:rPr>
              <a:t>of tritium in cooling water needs further assessment in terms of operational procedures and dose to </a:t>
            </a:r>
            <a:r>
              <a:rPr lang="en-US" sz="2400" dirty="0" smtClean="0">
                <a:latin typeface="Calibri"/>
                <a:cs typeface="Calibri"/>
              </a:rPr>
              <a:t>personnel.</a:t>
            </a:r>
          </a:p>
          <a:p>
            <a:pPr>
              <a:lnSpc>
                <a:spcPts val="2600"/>
              </a:lnSpc>
            </a:pPr>
            <a:r>
              <a:rPr lang="en-US" sz="2400" dirty="0" smtClean="0">
                <a:latin typeface="Calibri"/>
                <a:cs typeface="Calibri"/>
              </a:rPr>
              <a:t>Look </a:t>
            </a:r>
            <a:r>
              <a:rPr lang="en-US" sz="2400" dirty="0">
                <a:latin typeface="Calibri"/>
                <a:cs typeface="Calibri"/>
              </a:rPr>
              <a:t>at tritium build up. Replacing the water now and then might pose fewer radiological/waste problems</a:t>
            </a:r>
            <a:r>
              <a:rPr lang="en-US" sz="2400" dirty="0" smtClean="0">
                <a:latin typeface="Calibri"/>
                <a:cs typeface="Calibri"/>
              </a:rPr>
              <a:t>.</a:t>
            </a:r>
          </a:p>
          <a:p>
            <a:pPr marL="0" indent="0">
              <a:buNone/>
            </a:pPr>
            <a:r>
              <a:rPr lang="en-US" sz="2400" dirty="0" smtClean="0">
                <a:latin typeface="Calibri"/>
                <a:cs typeface="Calibri"/>
              </a:rPr>
              <a:t>Responses:</a:t>
            </a:r>
          </a:p>
          <a:p>
            <a:pPr>
              <a:lnSpc>
                <a:spcPts val="2600"/>
              </a:lnSpc>
            </a:pPr>
            <a:r>
              <a:rPr lang="en-US" sz="2400" dirty="0" smtClean="0">
                <a:latin typeface="Calibri"/>
                <a:cs typeface="Calibri"/>
              </a:rPr>
              <a:t>We agree and will work with ESH division to develop operational procedures for </a:t>
            </a:r>
            <a:r>
              <a:rPr lang="en-US" sz="2400" dirty="0" err="1" smtClean="0">
                <a:latin typeface="Calibri"/>
                <a:cs typeface="Calibri"/>
              </a:rPr>
              <a:t>tritiated</a:t>
            </a:r>
            <a:r>
              <a:rPr lang="en-US" sz="2400" dirty="0" smtClean="0">
                <a:latin typeface="Calibri"/>
                <a:cs typeface="Calibri"/>
              </a:rPr>
              <a:t> water </a:t>
            </a:r>
            <a:r>
              <a:rPr lang="en-US" sz="2400" dirty="0" smtClean="0">
                <a:cs typeface="Calibri"/>
              </a:rPr>
              <a:t>systems. We </a:t>
            </a:r>
            <a:r>
              <a:rPr lang="en-US" sz="2400" dirty="0">
                <a:cs typeface="Calibri"/>
              </a:rPr>
              <a:t>will </a:t>
            </a:r>
            <a:r>
              <a:rPr lang="en-US" sz="2400" dirty="0" smtClean="0">
                <a:cs typeface="Calibri"/>
              </a:rPr>
              <a:t>also assess the </a:t>
            </a:r>
            <a:r>
              <a:rPr lang="en-US" sz="2400" dirty="0">
                <a:cs typeface="Calibri"/>
              </a:rPr>
              <a:t>risk of </a:t>
            </a:r>
            <a:r>
              <a:rPr lang="en-US" sz="2400" dirty="0" err="1">
                <a:cs typeface="Calibri"/>
              </a:rPr>
              <a:t>tritiated</a:t>
            </a:r>
            <a:r>
              <a:rPr lang="en-US" sz="2400" dirty="0">
                <a:cs typeface="Calibri"/>
              </a:rPr>
              <a:t> water in </a:t>
            </a:r>
            <a:r>
              <a:rPr lang="en-US" sz="2400" dirty="0" smtClean="0">
                <a:cs typeface="Calibri"/>
              </a:rPr>
              <a:t>our </a:t>
            </a:r>
            <a:r>
              <a:rPr lang="en-US" sz="2400" dirty="0">
                <a:cs typeface="Calibri"/>
              </a:rPr>
              <a:t>accident </a:t>
            </a:r>
            <a:r>
              <a:rPr lang="en-US" sz="2400" dirty="0" smtClean="0">
                <a:cs typeface="Calibri"/>
              </a:rPr>
              <a:t>analyses. </a:t>
            </a:r>
            <a:endParaRPr lang="en-US" sz="2400" dirty="0" smtClean="0">
              <a:latin typeface="Calibri"/>
              <a:cs typeface="Calibri"/>
            </a:endParaRPr>
          </a:p>
          <a:p>
            <a:pPr>
              <a:lnSpc>
                <a:spcPts val="2600"/>
              </a:lnSpc>
            </a:pPr>
            <a:r>
              <a:rPr lang="en-US" sz="2400" dirty="0" smtClean="0">
                <a:latin typeface="Calibri"/>
                <a:cs typeface="Calibri"/>
              </a:rPr>
              <a:t>ESH division is establishing limits for tritium in discharged water and stack releases, which will be used to define tritium concentration limits in water loops that we intend to discharge in a controlled manner to the environment.</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a:p>
        </p:txBody>
      </p:sp>
    </p:spTree>
    <p:extLst>
      <p:ext uri="{BB962C8B-B14F-4D97-AF65-F5344CB8AC3E}">
        <p14:creationId xmlns:p14="http://schemas.microsoft.com/office/powerpoint/2010/main" val="2319230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Dose to personnel </a:t>
            </a:r>
            <a:r>
              <a:rPr lang="en-US" dirty="0"/>
              <a:t>d</a:t>
            </a:r>
            <a:r>
              <a:rPr lang="en-US" dirty="0" smtClean="0"/>
              <a:t>uring </a:t>
            </a:r>
            <a:r>
              <a:rPr lang="en-US" dirty="0"/>
              <a:t>o</a:t>
            </a:r>
            <a:r>
              <a:rPr lang="en-US" dirty="0" smtClean="0"/>
              <a:t>peration</a:t>
            </a:r>
            <a:endParaRPr lang="en-US" dirty="0"/>
          </a:p>
        </p:txBody>
      </p:sp>
      <p:sp>
        <p:nvSpPr>
          <p:cNvPr id="3" name="Content Placeholder 2"/>
          <p:cNvSpPr>
            <a:spLocks noGrp="1"/>
          </p:cNvSpPr>
          <p:nvPr>
            <p:ph idx="1"/>
          </p:nvPr>
        </p:nvSpPr>
        <p:spPr>
          <a:xfrm>
            <a:off x="457200" y="1600200"/>
            <a:ext cx="8229600" cy="4997152"/>
          </a:xfrm>
        </p:spPr>
        <p:txBody>
          <a:bodyPr>
            <a:normAutofit/>
          </a:bodyPr>
          <a:lstStyle/>
          <a:p>
            <a:pPr marL="0" indent="0">
              <a:buNone/>
            </a:pPr>
            <a:r>
              <a:rPr lang="en-US" sz="2400" dirty="0" smtClean="0">
                <a:latin typeface="Calibri"/>
                <a:cs typeface="Calibri"/>
              </a:rPr>
              <a:t>Recommendation:</a:t>
            </a:r>
          </a:p>
          <a:p>
            <a:r>
              <a:rPr lang="en-US" sz="2400" dirty="0" smtClean="0">
                <a:latin typeface="Calibri"/>
                <a:cs typeface="Calibri"/>
              </a:rPr>
              <a:t>Location </a:t>
            </a:r>
            <a:r>
              <a:rPr lang="en-US" sz="2400" dirty="0">
                <a:latin typeface="Calibri"/>
                <a:cs typeface="Calibri"/>
              </a:rPr>
              <a:t>of active components should be analyzed with respect to dose rate of working </a:t>
            </a:r>
            <a:r>
              <a:rPr lang="en-US" sz="2400" dirty="0" smtClean="0">
                <a:latin typeface="Calibri"/>
                <a:cs typeface="Calibri"/>
              </a:rPr>
              <a:t>personnel.</a:t>
            </a:r>
          </a:p>
          <a:p>
            <a:pPr marL="0" indent="0">
              <a:buNone/>
            </a:pPr>
            <a:r>
              <a:rPr lang="en-US" sz="2400" dirty="0" smtClean="0">
                <a:latin typeface="Calibri"/>
                <a:cs typeface="Calibri"/>
              </a:rPr>
              <a:t>Response:</a:t>
            </a:r>
          </a:p>
          <a:p>
            <a:r>
              <a:rPr lang="en-US" sz="2400" dirty="0" smtClean="0">
                <a:latin typeface="Calibri"/>
                <a:cs typeface="Calibri"/>
              </a:rPr>
              <a:t>We are assessing moving the moderator/PBW loop delay tank into the connection cell in order to reduce gamma dose rates in the utilities room (see presentation by </a:t>
            </a:r>
            <a:r>
              <a:rPr lang="en-US" sz="2400" dirty="0" err="1" smtClean="0">
                <a:latin typeface="Calibri"/>
                <a:cs typeface="Calibri"/>
              </a:rPr>
              <a:t>Esben</a:t>
            </a:r>
            <a:r>
              <a:rPr lang="en-US" sz="2400" dirty="0" smtClean="0">
                <a:latin typeface="Calibri"/>
                <a:cs typeface="Calibri"/>
              </a:rPr>
              <a:t> </a:t>
            </a:r>
            <a:r>
              <a:rPr lang="en-US" sz="2400" dirty="0" err="1" smtClean="0">
                <a:latin typeface="Calibri"/>
                <a:cs typeface="Calibri"/>
              </a:rPr>
              <a:t>Klinkby</a:t>
            </a:r>
            <a:r>
              <a:rPr lang="en-US" sz="2400" dirty="0" smtClean="0">
                <a:latin typeface="Calibri"/>
                <a:cs typeface="Calibri"/>
              </a:rPr>
              <a:t>).</a:t>
            </a:r>
          </a:p>
          <a:p>
            <a:r>
              <a:rPr lang="en-US" sz="2400" dirty="0" smtClean="0">
                <a:latin typeface="Calibri"/>
                <a:cs typeface="Calibri"/>
              </a:rPr>
              <a:t>We are assessing the levels of radioactivity of loop components and designing local shielding to limit dose to personnel.</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a:p>
        </p:txBody>
      </p:sp>
    </p:spTree>
    <p:extLst>
      <p:ext uri="{BB962C8B-B14F-4D97-AF65-F5344CB8AC3E}">
        <p14:creationId xmlns:p14="http://schemas.microsoft.com/office/powerpoint/2010/main" val="47432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procedures </a:t>
            </a:r>
            <a:r>
              <a:rPr lang="en-US" dirty="0"/>
              <a:t>h</a:t>
            </a:r>
            <a:r>
              <a:rPr lang="en-US" dirty="0" smtClean="0"/>
              <a:t>andbook</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Calibri"/>
                <a:cs typeface="Calibri"/>
              </a:rPr>
              <a:t>Recommendation:</a:t>
            </a:r>
          </a:p>
          <a:p>
            <a:r>
              <a:rPr lang="en-US" sz="2400" dirty="0" smtClean="0">
                <a:latin typeface="Calibri"/>
                <a:cs typeface="Calibri"/>
              </a:rPr>
              <a:t>Consider </a:t>
            </a:r>
            <a:r>
              <a:rPr lang="en-US" sz="2400" dirty="0">
                <a:latin typeface="Calibri"/>
                <a:cs typeface="Calibri"/>
              </a:rPr>
              <a:t>generating a handbook on operational procedures (four eyes-principle, personnel protection, etc.)</a:t>
            </a:r>
          </a:p>
          <a:p>
            <a:pPr marL="0" indent="0">
              <a:buNone/>
            </a:pPr>
            <a:r>
              <a:rPr lang="en-US" sz="2400" dirty="0" smtClean="0">
                <a:latin typeface="Calibri"/>
                <a:cs typeface="Calibri"/>
              </a:rPr>
              <a:t>Response:</a:t>
            </a:r>
          </a:p>
          <a:p>
            <a:r>
              <a:rPr lang="en-US" sz="2400" dirty="0" smtClean="0">
                <a:latin typeface="Calibri"/>
                <a:cs typeface="Calibri"/>
              </a:rPr>
              <a:t>ESH division has started the development of such a handbook.</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a:p>
        </p:txBody>
      </p:sp>
    </p:spTree>
    <p:extLst>
      <p:ext uri="{BB962C8B-B14F-4D97-AF65-F5344CB8AC3E}">
        <p14:creationId xmlns:p14="http://schemas.microsoft.com/office/powerpoint/2010/main" val="996703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tank </a:t>
            </a:r>
            <a:r>
              <a:rPr lang="en-US" dirty="0"/>
              <a:t>s</a:t>
            </a:r>
            <a:r>
              <a:rPr lang="en-US" dirty="0" smtClean="0"/>
              <a:t>ize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latin typeface="Calibri"/>
                <a:cs typeface="Calibri"/>
              </a:rPr>
              <a:t>Recommendation</a:t>
            </a:r>
            <a:r>
              <a:rPr lang="en-US" sz="2400" dirty="0" smtClean="0">
                <a:latin typeface="Calibri"/>
                <a:cs typeface="Calibri"/>
              </a:rPr>
              <a:t>:</a:t>
            </a:r>
          </a:p>
          <a:p>
            <a:r>
              <a:rPr lang="en-US" sz="2400" dirty="0" smtClean="0">
                <a:latin typeface="Calibri"/>
                <a:cs typeface="Calibri"/>
              </a:rPr>
              <a:t>Delay </a:t>
            </a:r>
            <a:r>
              <a:rPr lang="en-US" sz="2400" dirty="0">
                <a:latin typeface="Calibri"/>
                <a:cs typeface="Calibri"/>
              </a:rPr>
              <a:t>tanks of 90 seconds may be longer than necessary. Check half-lives of anticipated radionuclides and see if reduced times may be acceptable.</a:t>
            </a:r>
          </a:p>
          <a:p>
            <a:pPr marL="0" indent="0">
              <a:buNone/>
            </a:pPr>
            <a:r>
              <a:rPr lang="en-US" sz="2400" dirty="0" smtClean="0">
                <a:latin typeface="Calibri"/>
                <a:cs typeface="Calibri"/>
              </a:rPr>
              <a:t>Response:</a:t>
            </a:r>
          </a:p>
          <a:p>
            <a:r>
              <a:rPr lang="en-US" sz="2400" dirty="0" smtClean="0">
                <a:latin typeface="Calibri"/>
                <a:cs typeface="Calibri"/>
              </a:rPr>
              <a:t>The delay tanks address principally one isotope, </a:t>
            </a:r>
            <a:r>
              <a:rPr lang="en-US" sz="2400" baseline="30000" dirty="0" smtClean="0">
                <a:latin typeface="Calibri"/>
                <a:cs typeface="Calibri"/>
              </a:rPr>
              <a:t>16</a:t>
            </a:r>
            <a:r>
              <a:rPr lang="en-US" sz="2400" dirty="0" smtClean="0">
                <a:latin typeface="Calibri"/>
                <a:cs typeface="Calibri"/>
              </a:rPr>
              <a:t>N, a 7-s-half-life nuclide emitting 6- to 8-MeV gammas. Detailed analyses have been performed to size and locate the delay tanks</a:t>
            </a:r>
            <a:r>
              <a:rPr lang="en-US" sz="2400" dirty="0" smtClean="0">
                <a:cs typeface="Calibri"/>
              </a:rPr>
              <a:t>, which indicate </a:t>
            </a:r>
            <a:r>
              <a:rPr lang="en-US" sz="2400" dirty="0">
                <a:cs typeface="Calibri"/>
              </a:rPr>
              <a:t>delay </a:t>
            </a:r>
            <a:r>
              <a:rPr lang="en-US" sz="2400" dirty="0" smtClean="0">
                <a:cs typeface="Calibri"/>
              </a:rPr>
              <a:t>tanks </a:t>
            </a:r>
            <a:r>
              <a:rPr lang="en-US" sz="2400" dirty="0">
                <a:cs typeface="Calibri"/>
              </a:rPr>
              <a:t>of 90 s as the best solution but this </a:t>
            </a:r>
            <a:r>
              <a:rPr lang="en-US" sz="2400" dirty="0" smtClean="0">
                <a:cs typeface="Calibri"/>
              </a:rPr>
              <a:t>is subject to change as the calculations are refined  </a:t>
            </a:r>
            <a:r>
              <a:rPr lang="en-US" sz="2400" dirty="0">
                <a:cs typeface="Calibri"/>
              </a:rPr>
              <a:t>(see presentation by </a:t>
            </a:r>
            <a:r>
              <a:rPr lang="en-US" sz="2400" dirty="0" err="1">
                <a:cs typeface="Calibri"/>
              </a:rPr>
              <a:t>Esben</a:t>
            </a:r>
            <a:r>
              <a:rPr lang="en-US" sz="2400" dirty="0">
                <a:cs typeface="Calibri"/>
              </a:rPr>
              <a:t> </a:t>
            </a:r>
            <a:r>
              <a:rPr lang="en-US" sz="2400" dirty="0" err="1">
                <a:cs typeface="Calibri"/>
              </a:rPr>
              <a:t>Klinkby</a:t>
            </a:r>
            <a:r>
              <a:rPr lang="en-US" sz="2400" dirty="0">
                <a:cs typeface="Calibri"/>
              </a:rPr>
              <a:t>)</a:t>
            </a:r>
            <a:r>
              <a:rPr lang="en-US" sz="2400" dirty="0" smtClean="0">
                <a:cs typeface="Calibri"/>
              </a:rPr>
              <a:t>.</a:t>
            </a:r>
            <a:endParaRPr lang="en-US" sz="2400" dirty="0">
              <a:latin typeface="Calibri"/>
              <a:cs typeface="Calibri"/>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a:p>
        </p:txBody>
      </p:sp>
    </p:spTree>
    <p:extLst>
      <p:ext uri="{BB962C8B-B14F-4D97-AF65-F5344CB8AC3E}">
        <p14:creationId xmlns:p14="http://schemas.microsoft.com/office/powerpoint/2010/main" val="1043514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Drain pipe in the monolith vessel</a:t>
            </a:r>
            <a:endParaRPr lang="en-US" dirty="0"/>
          </a:p>
        </p:txBody>
      </p:sp>
      <p:sp>
        <p:nvSpPr>
          <p:cNvPr id="3" name="Content Placeholder 2"/>
          <p:cNvSpPr>
            <a:spLocks noGrp="1"/>
          </p:cNvSpPr>
          <p:nvPr>
            <p:ph idx="1"/>
          </p:nvPr>
        </p:nvSpPr>
        <p:spPr>
          <a:xfrm>
            <a:off x="457200" y="1600200"/>
            <a:ext cx="8229600" cy="4997152"/>
          </a:xfrm>
        </p:spPr>
        <p:txBody>
          <a:bodyPr>
            <a:normAutofit/>
          </a:bodyPr>
          <a:lstStyle/>
          <a:p>
            <a:pPr marL="0" indent="0">
              <a:buNone/>
            </a:pPr>
            <a:r>
              <a:rPr lang="en-US" sz="2400" dirty="0">
                <a:latin typeface="Calibri"/>
                <a:cs typeface="Calibri"/>
              </a:rPr>
              <a:t>Recommendation: </a:t>
            </a:r>
            <a:endParaRPr lang="en-US" sz="2400" dirty="0" smtClean="0">
              <a:latin typeface="Calibri"/>
              <a:cs typeface="Calibri"/>
            </a:endParaRPr>
          </a:p>
          <a:p>
            <a:r>
              <a:rPr lang="en-US" sz="2400" dirty="0" smtClean="0">
                <a:latin typeface="Calibri"/>
                <a:cs typeface="Calibri"/>
              </a:rPr>
              <a:t>If </a:t>
            </a:r>
            <a:r>
              <a:rPr lang="en-US" sz="2400" dirty="0">
                <a:latin typeface="Calibri"/>
                <a:cs typeface="Calibri"/>
              </a:rPr>
              <a:t>you don’t have one, consider adding a drain pipe at lowest point of the monolith.</a:t>
            </a:r>
          </a:p>
          <a:p>
            <a:pPr marL="0" indent="0">
              <a:buNone/>
            </a:pPr>
            <a:r>
              <a:rPr lang="en-US" sz="2400" dirty="0" smtClean="0">
                <a:latin typeface="Calibri"/>
                <a:cs typeface="Calibri"/>
              </a:rPr>
              <a:t>Response: </a:t>
            </a:r>
          </a:p>
          <a:p>
            <a:r>
              <a:rPr lang="en-US" sz="2400" dirty="0" smtClean="0">
                <a:latin typeface="Calibri"/>
                <a:cs typeface="Calibri"/>
              </a:rPr>
              <a:t>The design includes a </a:t>
            </a:r>
            <a:br>
              <a:rPr lang="en-US" sz="2400" dirty="0" smtClean="0">
                <a:latin typeface="Calibri"/>
                <a:cs typeface="Calibri"/>
              </a:rPr>
            </a:br>
            <a:r>
              <a:rPr lang="en-US" sz="2400" dirty="0" smtClean="0">
                <a:latin typeface="Calibri"/>
                <a:cs typeface="Calibri"/>
              </a:rPr>
              <a:t>pipe running from the </a:t>
            </a:r>
            <a:r>
              <a:rPr lang="en-US" sz="2400" dirty="0">
                <a:latin typeface="Calibri"/>
                <a:cs typeface="Calibri"/>
              </a:rPr>
              <a:t/>
            </a:r>
            <a:br>
              <a:rPr lang="en-US" sz="2400" dirty="0">
                <a:latin typeface="Calibri"/>
                <a:cs typeface="Calibri"/>
              </a:rPr>
            </a:br>
            <a:r>
              <a:rPr lang="en-US" sz="2400" dirty="0" smtClean="0">
                <a:latin typeface="Calibri"/>
                <a:cs typeface="Calibri"/>
              </a:rPr>
              <a:t>bottom of the monolith </a:t>
            </a:r>
            <a:br>
              <a:rPr lang="en-US" sz="2400" dirty="0" smtClean="0">
                <a:latin typeface="Calibri"/>
                <a:cs typeface="Calibri"/>
              </a:rPr>
            </a:br>
            <a:r>
              <a:rPr lang="en-US" sz="2400" dirty="0" smtClean="0">
                <a:latin typeface="Calibri"/>
                <a:cs typeface="Calibri"/>
              </a:rPr>
              <a:t>vessel to the connection </a:t>
            </a:r>
            <a:br>
              <a:rPr lang="en-US" sz="2400" dirty="0" smtClean="0">
                <a:latin typeface="Calibri"/>
                <a:cs typeface="Calibri"/>
              </a:rPr>
            </a:br>
            <a:r>
              <a:rPr lang="en-US" sz="2400" dirty="0" smtClean="0">
                <a:latin typeface="Calibri"/>
                <a:cs typeface="Calibri"/>
              </a:rPr>
              <a:t>ring, with the purpose </a:t>
            </a:r>
            <a:br>
              <a:rPr lang="en-US" sz="2400" dirty="0" smtClean="0">
                <a:latin typeface="Calibri"/>
                <a:cs typeface="Calibri"/>
              </a:rPr>
            </a:br>
            <a:r>
              <a:rPr lang="en-US" sz="2400" dirty="0" smtClean="0">
                <a:latin typeface="Calibri"/>
                <a:cs typeface="Calibri"/>
              </a:rPr>
              <a:t>of draining any fluids </a:t>
            </a:r>
            <a:br>
              <a:rPr lang="en-US" sz="2400" dirty="0" smtClean="0">
                <a:latin typeface="Calibri"/>
                <a:cs typeface="Calibri"/>
              </a:rPr>
            </a:br>
            <a:r>
              <a:rPr lang="en-US" sz="2400" dirty="0" smtClean="0">
                <a:latin typeface="Calibri"/>
                <a:cs typeface="Calibri"/>
              </a:rPr>
              <a:t>that might pool at the </a:t>
            </a:r>
            <a:br>
              <a:rPr lang="en-US" sz="2400" dirty="0" smtClean="0">
                <a:latin typeface="Calibri"/>
                <a:cs typeface="Calibri"/>
              </a:rPr>
            </a:br>
            <a:r>
              <a:rPr lang="en-US" sz="2400" dirty="0" smtClean="0">
                <a:latin typeface="Calibri"/>
                <a:cs typeface="Calibri"/>
              </a:rPr>
              <a:t>bottom of the vessel.</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995936" y="2708920"/>
            <a:ext cx="5069440" cy="3384376"/>
          </a:xfrm>
          <a:prstGeom prst="rect">
            <a:avLst/>
          </a:prstGeom>
        </p:spPr>
      </p:pic>
    </p:spTree>
    <p:extLst>
      <p:ext uri="{BB962C8B-B14F-4D97-AF65-F5344CB8AC3E}">
        <p14:creationId xmlns:p14="http://schemas.microsoft.com/office/powerpoint/2010/main" val="550865958"/>
      </p:ext>
    </p:extLst>
  </p:cSld>
  <p:clrMapOvr>
    <a:masterClrMapping/>
  </p:clrMapOvr>
</p:sld>
</file>

<file path=ppt/theme/theme1.xml><?xml version="1.0" encoding="utf-8"?>
<a:theme xmlns:a="http://schemas.openxmlformats.org/drawingml/2006/main" name="2013-11 ES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2013-11 ESS Template.potx</Template>
  <TotalTime>7638</TotalTime>
  <Words>1191</Words>
  <Application>Microsoft Macintosh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2013-11 ESS Template</vt:lpstr>
      <vt:lpstr>Responses to TAC-13 Recommendations</vt:lpstr>
      <vt:lpstr>Validate flow correlations</vt:lpstr>
      <vt:lpstr>Assess thermal-hydraulic and mechanical integrity of the target</vt:lpstr>
      <vt:lpstr>Redundancy and diversity</vt:lpstr>
      <vt:lpstr>Tritium management</vt:lpstr>
      <vt:lpstr>Dose to personnel during operation</vt:lpstr>
      <vt:lpstr>Operational procedures handbook</vt:lpstr>
      <vt:lpstr>Delay tank size</vt:lpstr>
      <vt:lpstr>Drain pipe in the monolith vessel</vt:lpstr>
      <vt:lpstr>Water chemistry</vt:lpstr>
      <vt:lpstr>Maintenance of water systems</vt:lpstr>
      <vt:lpstr>Multiple scattering by upstream components</vt:lpstr>
      <vt:lpstr>Leak testing of monolith vessel welds and penetrations</vt:lpstr>
      <vt:lpstr>Tritium-contaminated vacuum pumps</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Helen Fröderberg</cp:lastModifiedBy>
  <cp:revision>49</cp:revision>
  <dcterms:created xsi:type="dcterms:W3CDTF">2013-10-29T16:05:10Z</dcterms:created>
  <dcterms:modified xsi:type="dcterms:W3CDTF">2016-09-30T08:57:50Z</dcterms:modified>
</cp:coreProperties>
</file>