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05" r:id="rId2"/>
    <p:sldId id="325" r:id="rId3"/>
    <p:sldId id="316" r:id="rId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20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EDB8B-8901-CC43-8D8C-6C9C95B6E3A1}" type="datetimeFigureOut">
              <a:rPr lang="en-US" smtClean="0"/>
              <a:t>10/5/16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B35153-DE15-334B-8551-6F7076C8F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649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86988-0058-5D4A-AD63-EB0491DB6963}" type="datetimeFigureOut">
              <a:rPr lang="en-US" smtClean="0"/>
              <a:t>10/5/16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2935E8-2CD8-684A-975C-4DB803F60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582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7308-4211-C34B-92AB-33B3C6417833}" type="datetime1">
              <a:rPr lang="en-US" smtClean="0"/>
              <a:t>10/5/16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7" descr="ESS-vit-logga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D0054-810D-C241-A488-114D95D73BE7}" type="datetime1">
              <a:rPr lang="en-US" smtClean="0"/>
              <a:t>10/5/16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5" descr="ESS-vit-logga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3011-A312-494B-9D32-65476FAD908A}" type="datetime1">
              <a:rPr lang="en-US" smtClean="0"/>
              <a:t>10/5/16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9" name="Bildobjekt 7" descr="ESS-vit-logga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D3DE9-03D7-304D-AF9E-B0F6E18FE693}" type="datetime1">
              <a:rPr lang="en-US" smtClean="0"/>
              <a:t>10/5/16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Rektangel 6"/>
          <p:cNvSpPr/>
          <p:nvPr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8E8C0-8D06-DD4E-A62A-E45C3E5E16C5}" type="datetime1">
              <a:rPr lang="en-US" smtClean="0"/>
              <a:t>10/5/16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europeanspallationsource.s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 ESS organizational efforts to </a:t>
            </a:r>
            <a:r>
              <a:rPr lang="en-US" sz="4000" dirty="0" smtClean="0"/>
              <a:t>mitigate </a:t>
            </a:r>
            <a:r>
              <a:rPr lang="en-US" sz="4000" dirty="0"/>
              <a:t>interface issues                               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6940" y="4404017"/>
            <a:ext cx="6400800" cy="1752600"/>
          </a:xfrm>
        </p:spPr>
        <p:txBody>
          <a:bodyPr>
            <a:no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John Haines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Project Manager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 lIns="91429" tIns="45715" rIns="91429" bIns="45715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err="1">
                <a:solidFill>
                  <a:srgbClr val="FFFFFF"/>
                </a:solidFill>
                <a:hlinkClick r:id="rId2"/>
              </a:rPr>
              <a:t>www.europeanspallationsource.se</a:t>
            </a:r>
            <a:endParaRPr lang="en-GB" sz="1600" dirty="0">
              <a:solidFill>
                <a:srgbClr val="FFFFFF"/>
              </a:solidFill>
            </a:endParaRPr>
          </a:p>
          <a:p>
            <a:pPr algn="ctr"/>
            <a:r>
              <a:rPr lang="sv-SE" sz="1400" dirty="0">
                <a:solidFill>
                  <a:srgbClr val="FFFFFF"/>
                </a:solidFill>
              </a:rPr>
              <a:t>5</a:t>
            </a:r>
            <a:r>
              <a:rPr lang="sv-SE" sz="1400" dirty="0" smtClean="0">
                <a:solidFill>
                  <a:srgbClr val="FFFFFF"/>
                </a:solidFill>
              </a:rPr>
              <a:t> </a:t>
            </a:r>
            <a:r>
              <a:rPr lang="sv-SE" sz="1400" dirty="0" err="1" smtClean="0">
                <a:solidFill>
                  <a:srgbClr val="FFFFFF"/>
                </a:solidFill>
              </a:rPr>
              <a:t>Oct</a:t>
            </a:r>
            <a:r>
              <a:rPr lang="sv-SE" sz="1400" dirty="0" smtClean="0">
                <a:solidFill>
                  <a:srgbClr val="FFFFFF"/>
                </a:solidFill>
              </a:rPr>
              <a:t> </a:t>
            </a:r>
            <a:r>
              <a:rPr lang="sv-SE" sz="1400" dirty="0">
                <a:solidFill>
                  <a:srgbClr val="FFFFFF"/>
                </a:solidFill>
              </a:rPr>
              <a:t>2016</a:t>
            </a:r>
            <a:endParaRPr lang="en-GB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81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776"/>
            <a:ext cx="7139136" cy="1143000"/>
          </a:xfrm>
        </p:spPr>
        <p:txBody>
          <a:bodyPr/>
          <a:lstStyle/>
          <a:p>
            <a:r>
              <a:rPr lang="en-US" dirty="0" smtClean="0"/>
              <a:t>ESS Organization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</a:t>
            </a:fld>
            <a:endParaRPr lang="sv-SE" dirty="0"/>
          </a:p>
        </p:txBody>
      </p:sp>
      <p:pic>
        <p:nvPicPr>
          <p:cNvPr id="5" name="Picture 4" descr="Screen Shot 2016-09-14 at 16.36.35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63642"/>
            <a:ext cx="9144000" cy="4562896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299580" y="2357034"/>
            <a:ext cx="6052144" cy="3100759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Screen Shot 2016-09-14 at 16.36.35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38" t="19314" r="9581" b="16993"/>
          <a:stretch/>
        </p:blipFill>
        <p:spPr>
          <a:xfrm>
            <a:off x="401637" y="1636830"/>
            <a:ext cx="8443662" cy="4496674"/>
          </a:xfrm>
          <a:prstGeom prst="rect">
            <a:avLst/>
          </a:prstGeom>
        </p:spPr>
      </p:pic>
      <p:pic>
        <p:nvPicPr>
          <p:cNvPr id="7" name="Picture 6" descr="Screen Shot 2016-09-14 at 16.36.35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9" y="1566566"/>
            <a:ext cx="9144000" cy="456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11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ESS Project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5688"/>
            <a:ext cx="8229600" cy="476264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ESS Project Manager (PM) Role: Assist </a:t>
            </a:r>
            <a:r>
              <a:rPr lang="en-US" dirty="0"/>
              <a:t>the DG and work with Directors and </a:t>
            </a:r>
            <a:r>
              <a:rPr lang="en-US" dirty="0" smtClean="0"/>
              <a:t>Sub-Project Leaders </a:t>
            </a:r>
            <a:r>
              <a:rPr lang="en-US" dirty="0"/>
              <a:t>to deliver the ESS Construction Project according to its baseline approved scope, schedule, and </a:t>
            </a:r>
            <a:r>
              <a:rPr lang="en-US" dirty="0" smtClean="0"/>
              <a:t>cost</a:t>
            </a:r>
          </a:p>
          <a:p>
            <a:endParaRPr lang="en-US" dirty="0"/>
          </a:p>
          <a:p>
            <a:r>
              <a:rPr lang="en-US" dirty="0" smtClean="0"/>
              <a:t>Responsibility and authority, and therefore accountability, to successfully complete the sub-projects remains with the existing project and line organization</a:t>
            </a:r>
          </a:p>
          <a:p>
            <a:endParaRPr lang="en-US" dirty="0" smtClean="0"/>
          </a:p>
          <a:p>
            <a:r>
              <a:rPr lang="en-US" dirty="0" smtClean="0"/>
              <a:t>PM and Technical Coordinators, as part of the DG office, are accountable for the entire project and are focused on interface management and resolving issues/eliminating impediments to progress</a:t>
            </a:r>
            <a:endParaRPr lang="en-US" dirty="0"/>
          </a:p>
          <a:p>
            <a:pPr lvl="1"/>
            <a:r>
              <a:rPr lang="en-US" dirty="0"/>
              <a:t>Oversee integration of schedule across entire ESS </a:t>
            </a:r>
            <a:r>
              <a:rPr lang="en-US" dirty="0" smtClean="0"/>
              <a:t>project and use this as a tool to drive project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50539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ESS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ESSTheme" id="{6E16FCF6-96D1-4FDB-B26F-5ED38D098572}" vid="{165D9ED6-989B-43C0-992F-24C994C670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ESSTheme</Template>
  <TotalTime>22798</TotalTime>
  <Words>133</Words>
  <Application>Microsoft Macintosh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ESSTheme</vt:lpstr>
      <vt:lpstr> ESS organizational efforts to mitigate interface issues                               </vt:lpstr>
      <vt:lpstr>ESS Organization</vt:lpstr>
      <vt:lpstr>ESS Project Roles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 Design rules</dc:title>
  <dc:creator>Romuald Duperrier</dc:creator>
  <cp:lastModifiedBy>John Haines</cp:lastModifiedBy>
  <cp:revision>252</cp:revision>
  <cp:lastPrinted>2016-04-15T09:25:13Z</cp:lastPrinted>
  <dcterms:created xsi:type="dcterms:W3CDTF">2016-04-01T14:22:09Z</dcterms:created>
  <dcterms:modified xsi:type="dcterms:W3CDTF">2016-10-05T11:09:22Z</dcterms:modified>
</cp:coreProperties>
</file>