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6" r:id="rId2"/>
    <p:sldId id="442" r:id="rId3"/>
    <p:sldId id="438" r:id="rId4"/>
    <p:sldId id="439" r:id="rId5"/>
    <p:sldId id="436" r:id="rId6"/>
    <p:sldId id="443" r:id="rId7"/>
    <p:sldId id="32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3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0AE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63"/>
    <p:restoredTop sz="97661" autoAdjust="0"/>
  </p:normalViewPr>
  <p:slideViewPr>
    <p:cSldViewPr>
      <p:cViewPr>
        <p:scale>
          <a:sx n="59" d="100"/>
          <a:sy n="59" d="100"/>
        </p:scale>
        <p:origin x="-648" y="-56"/>
      </p:cViewPr>
      <p:guideLst>
        <p:guide orient="horz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60D80A-D155-6148-BA90-BCCEE036F019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0397A2-9D66-4849-911B-92653494F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896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97A2-9D66-4849-911B-92653494F14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045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42E294-F6BF-AC46-8762-DB1994177243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24610-90C7-7A4B-987D-3E5551C29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0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33EEEE-EFE9-AC46-926E-71ABE9338D91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35EA1-E67A-7D40-8E41-31E763898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74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BF5468-3B34-404B-AE85-2D61EBA9FB01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0294D-8B8B-FD44-8C19-8B9BFFB80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74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42B6C5-04FF-0A42-8526-2EE89D74C4B6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D1B03-D686-954F-BBD7-2B39E255D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97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285C59-099F-0B42-9853-2B633EC3D6F6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E81DF-63F2-D14D-BC68-D958E28A5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76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149B9E-2D90-6642-980F-F4C07A537C8A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E018F-1C81-574B-B333-BD16AB8B4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5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0B0DCA-8596-F347-B2DC-7C1D66A80C08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00DC6-9999-0E45-A3D7-F555E5F50C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3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D2F6B-02D0-D349-A0FF-3368CDC50776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6600F-E05D-1641-AD3E-6A61D73D64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25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F1517D-DF5F-8E4E-B3DD-4EFC997B9311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AF1-1236-A342-9835-1BA16AFFCA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46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595891-F471-964B-A854-7048F64F4558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FF52E-F390-4342-A91A-4752B7B15E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26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E8E2CF-0517-1D49-9CA7-011E9F14AD57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0338D-FA02-9F43-9BC0-C27BC9A82B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01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1534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6668B29-6C48-CE43-B796-3C4D047E9F05}" type="datetimeFigureOut">
              <a:rPr lang="en-US" altLang="en-US"/>
              <a:pPr/>
              <a:t>10/5/16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A7308BB-5D21-8E4A-918B-A62CA12DA9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3399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99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99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99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99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305800" cy="54864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b="1" dirty="0" smtClean="0">
                <a:solidFill>
                  <a:srgbClr val="FF30AE"/>
                </a:solidFill>
                <a:latin typeface="+mj-lt"/>
                <a:cs typeface="Times New Roman" pitchFamily="18" charset="0"/>
              </a:rPr>
              <a:t>Interface Advisory Committee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FF30AE"/>
                </a:solidFill>
                <a:latin typeface="+mj-lt"/>
                <a:cs typeface="Times New Roman" pitchFamily="18" charset="0"/>
              </a:rPr>
              <a:t>October, 2016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FF30AE"/>
                </a:solidFill>
                <a:latin typeface="+mj-lt"/>
                <a:cs typeface="Times New Roman" pitchFamily="18" charset="0"/>
              </a:rPr>
              <a:t>Out-Brief</a:t>
            </a:r>
            <a:endParaRPr lang="en-US" sz="3600" b="1" dirty="0" smtClean="0">
              <a:solidFill>
                <a:srgbClr val="FF30AE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sz="3600" b="1" dirty="0" smtClean="0">
              <a:solidFill>
                <a:srgbClr val="FF3399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sz="3600" b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en-US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Requirements for BES and bunker not yet completely </a:t>
            </a:r>
            <a:r>
              <a:rPr lang="en-US" dirty="0" smtClean="0"/>
              <a:t>defined but  good start  has been made (e.g. seismic, local v global shielding in bunker)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Yes – to the extent they have been defined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Value engineering is needed if it does not imply significant delay </a:t>
            </a:r>
          </a:p>
          <a:p>
            <a:pPr marL="914400" lvl="1" indent="-514350"/>
            <a:r>
              <a:rPr lang="en-US" dirty="0" smtClean="0"/>
              <a:t>Alternate shielding design choices need to be tensioned against schedule, cost and resources</a:t>
            </a:r>
          </a:p>
          <a:p>
            <a:pPr marL="914400" lvl="1" indent="-514350"/>
            <a:r>
              <a:rPr lang="en-US" dirty="0" smtClean="0"/>
              <a:t>Windows need to be carefully considered (trade between safety assumptions and scientific performance)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8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8382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296400" cy="5486400"/>
          </a:xfrm>
        </p:spPr>
        <p:txBody>
          <a:bodyPr/>
          <a:lstStyle/>
          <a:p>
            <a:r>
              <a:rPr lang="en-US" dirty="0" smtClean="0"/>
              <a:t>Each month of project delay costs $20M</a:t>
            </a:r>
          </a:p>
          <a:p>
            <a:r>
              <a:rPr lang="en-US" dirty="0" smtClean="0"/>
              <a:t>Bunker and beam extraction on CP</a:t>
            </a:r>
          </a:p>
          <a:p>
            <a:r>
              <a:rPr lang="en-US" dirty="0" smtClean="0"/>
              <a:t>Two moderators will be installed</a:t>
            </a:r>
          </a:p>
          <a:p>
            <a:r>
              <a:rPr lang="en-US" dirty="0" smtClean="0"/>
              <a:t>Instrument teams asked to assess using upper moderator</a:t>
            </a:r>
          </a:p>
          <a:p>
            <a:r>
              <a:rPr lang="en-US" dirty="0" smtClean="0"/>
              <a:t>PDR for bunker Dec 2016</a:t>
            </a:r>
          </a:p>
          <a:p>
            <a:r>
              <a:rPr lang="en-US" dirty="0" smtClean="0"/>
              <a:t>Interfaces are documented in ICDs that must be complete before PDR</a:t>
            </a:r>
          </a:p>
          <a:p>
            <a:r>
              <a:rPr lang="en-US" dirty="0" smtClean="0"/>
              <a:t>ESS needs 5 – 10 additional engineers to meet </a:t>
            </a:r>
            <a:r>
              <a:rPr lang="en-US" dirty="0" err="1" smtClean="0"/>
              <a:t>instr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Scientific success is the driver</a:t>
            </a:r>
          </a:p>
          <a:p>
            <a:r>
              <a:rPr lang="en-US" dirty="0" smtClean="0"/>
              <a:t>1-cm-thick Al window at monolith exit</a:t>
            </a:r>
          </a:p>
          <a:p>
            <a:r>
              <a:rPr lang="en-US" dirty="0" err="1" smtClean="0"/>
              <a:t>Unstacking</a:t>
            </a:r>
            <a:r>
              <a:rPr lang="en-US" dirty="0" smtClean="0"/>
              <a:t> bunker shielding requires dedicated use of main hall crane during significant part of every outage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7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lstStyle/>
          <a:p>
            <a:r>
              <a:rPr lang="en-US" dirty="0" smtClean="0"/>
              <a:t>Observation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/>
          <a:lstStyle/>
          <a:p>
            <a:r>
              <a:rPr lang="en-US" dirty="0" smtClean="0"/>
              <a:t>Bunker &amp; beam extraction are ESS self-performing</a:t>
            </a:r>
          </a:p>
          <a:p>
            <a:r>
              <a:rPr lang="en-US" dirty="0" smtClean="0"/>
              <a:t>Monolith insert alignment off-line on a test stand</a:t>
            </a:r>
          </a:p>
          <a:p>
            <a:r>
              <a:rPr lang="en-US" dirty="0" smtClean="0"/>
              <a:t>Light shutters not intended to be closed during beam delivery</a:t>
            </a:r>
          </a:p>
          <a:p>
            <a:r>
              <a:rPr lang="en-US" dirty="0" smtClean="0"/>
              <a:t>Additional shutters responsibility of instrument teams</a:t>
            </a:r>
          </a:p>
          <a:p>
            <a:r>
              <a:rPr lang="en-US" dirty="0" smtClean="0"/>
              <a:t>All biological shielding has to be approved by shielding coordinator</a:t>
            </a:r>
          </a:p>
          <a:p>
            <a:r>
              <a:rPr lang="en-US" dirty="0" smtClean="0"/>
              <a:t>Civil design is fixed (changes expensive)</a:t>
            </a:r>
          </a:p>
          <a:p>
            <a:r>
              <a:rPr lang="en-US" dirty="0" smtClean="0"/>
              <a:t>Expect 3 mm of creep plus 3 mm elastic deflection for floor in bunker region</a:t>
            </a:r>
          </a:p>
          <a:p>
            <a:r>
              <a:rPr lang="en-US" dirty="0" smtClean="0"/>
              <a:t>Bunker is not ventilated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5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/>
          <a:lstStyle/>
          <a:p>
            <a:r>
              <a:rPr lang="en-US" dirty="0" smtClean="0"/>
              <a:t>ESS has clearly recognized the importance of managing technical and organizational interfaces</a:t>
            </a:r>
          </a:p>
          <a:p>
            <a:pPr lvl="1"/>
            <a:r>
              <a:rPr lang="en-US" dirty="0" smtClean="0"/>
              <a:t>Project manager &amp; technical coordinators to oversee interfaces</a:t>
            </a:r>
          </a:p>
          <a:p>
            <a:r>
              <a:rPr lang="en-US" dirty="0" smtClean="0"/>
              <a:t>Encouraging start on bunker design &amp; operational plan</a:t>
            </a:r>
          </a:p>
          <a:p>
            <a:r>
              <a:rPr lang="en-US" dirty="0" smtClean="0"/>
              <a:t>Self performing bunker work is a sensible step</a:t>
            </a:r>
          </a:p>
          <a:p>
            <a:r>
              <a:rPr lang="en-US" dirty="0" smtClean="0"/>
              <a:t>Fully effective internal communication not yet achieved</a:t>
            </a:r>
          </a:p>
          <a:p>
            <a:r>
              <a:rPr lang="en-US" dirty="0" smtClean="0"/>
              <a:t>Talented group of </a:t>
            </a:r>
            <a:r>
              <a:rPr lang="en-US" dirty="0" err="1" smtClean="0"/>
              <a:t>neutronics</a:t>
            </a:r>
            <a:r>
              <a:rPr lang="en-US" dirty="0" smtClean="0"/>
              <a:t> staff not effectively coordinated due to organizational barriers</a:t>
            </a:r>
          </a:p>
          <a:p>
            <a:r>
              <a:rPr lang="en-US" dirty="0" smtClean="0"/>
              <a:t>Requirements for BES and bunker not yet completely defined</a:t>
            </a:r>
          </a:p>
        </p:txBody>
      </p:sp>
    </p:spTree>
    <p:extLst>
      <p:ext uri="{BB962C8B-B14F-4D97-AF65-F5344CB8AC3E}">
        <p14:creationId xmlns:p14="http://schemas.microsoft.com/office/powerpoint/2010/main" val="399293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6" y="799128"/>
            <a:ext cx="9144000" cy="6096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Pull together a team that can deliver bunker (leadership, </a:t>
            </a:r>
            <a:r>
              <a:rPr lang="en-US" dirty="0" err="1" smtClean="0"/>
              <a:t>neutronics</a:t>
            </a:r>
            <a:r>
              <a:rPr lang="en-US" dirty="0" smtClean="0"/>
              <a:t>, safety, operations, engineering, neutron optics)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Consider colocation of team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eliminate potential for single-point failure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3D print models of bunker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Pursue effective communication across organizational boundaries and with external partners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Define information and expectations for the preliminary design review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Conduct internal, followed by external, peer reviews of the shielding calculation suite (bio, </a:t>
            </a:r>
            <a:r>
              <a:rPr lang="en-US" dirty="0" err="1" smtClean="0"/>
              <a:t>bgr</a:t>
            </a:r>
            <a:r>
              <a:rPr lang="en-US" dirty="0" smtClean="0"/>
              <a:t>, activity) prior to sign-off by shielding coordinator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Review operational interfaces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Consider impacts of beam power increases on bunker access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Consider adding neutron beam transport and experimental hall layout to the </a:t>
            </a:r>
            <a:r>
              <a:rPr lang="en-US" dirty="0" err="1" smtClean="0"/>
              <a:t>tTAC</a:t>
            </a:r>
            <a:r>
              <a:rPr lang="en-US" dirty="0" smtClean="0"/>
              <a:t> scope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3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10285</TotalTime>
  <Words>430</Words>
  <Application>Microsoft Macintosh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Response to Charge</vt:lpstr>
      <vt:lpstr>Observations</vt:lpstr>
      <vt:lpstr>Observation (cont’d)</vt:lpstr>
      <vt:lpstr>Findings</vt:lpstr>
      <vt:lpstr>Recommendations 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pynn</dc:creator>
  <cp:lastModifiedBy>Roger Pynn</cp:lastModifiedBy>
  <cp:revision>106</cp:revision>
  <cp:lastPrinted>2013-02-20T19:18:39Z</cp:lastPrinted>
  <dcterms:created xsi:type="dcterms:W3CDTF">2016-04-14T14:53:16Z</dcterms:created>
  <dcterms:modified xsi:type="dcterms:W3CDTF">2016-10-05T09:08:19Z</dcterms:modified>
</cp:coreProperties>
</file>