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7" r:id="rId4"/>
    <p:sldId id="293" r:id="rId5"/>
    <p:sldId id="288" r:id="rId6"/>
    <p:sldId id="289" r:id="rId7"/>
    <p:sldId id="290" r:id="rId8"/>
    <p:sldId id="292" r:id="rId9"/>
    <p:sldId id="294" r:id="rId10"/>
    <p:sldId id="291" r:id="rId11"/>
    <p:sldId id="286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83" autoAdjust="0"/>
    <p:restoredTop sz="93251" autoAdjust="0"/>
  </p:normalViewPr>
  <p:slideViewPr>
    <p:cSldViewPr>
      <p:cViewPr>
        <p:scale>
          <a:sx n="130" d="100"/>
          <a:sy n="130" d="100"/>
        </p:scale>
        <p:origin x="-1336" y="-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27/09/16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27/09/16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27/09/16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27/09/16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27/09/16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27/09/16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Status of ICS standards  </a:t>
            </a:r>
            <a:endParaRPr lang="en-GB" sz="4000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Timo Korhonen</a:t>
            </a:r>
            <a:endParaRPr lang="en-GB" sz="2000" noProof="0" dirty="0" smtClean="0">
              <a:solidFill>
                <a:schemeClr val="bg1"/>
              </a:solidFill>
            </a:endParaRPr>
          </a:p>
          <a:p>
            <a:r>
              <a:rPr lang="en-GB" sz="2000" dirty="0" smtClean="0">
                <a:solidFill>
                  <a:schemeClr val="bg1"/>
                </a:solidFill>
              </a:rPr>
              <a:t>Integrated Control System Division</a:t>
            </a:r>
            <a:endParaRPr lang="en-GB" sz="2000" noProof="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27 September 2016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Control System Studio</a:t>
            </a:r>
          </a:p>
          <a:p>
            <a:pPr lvl="1"/>
            <a:r>
              <a:rPr lang="en-US" dirty="0" smtClean="0"/>
              <a:t>Set of generic tools, widely accepted</a:t>
            </a:r>
          </a:p>
          <a:p>
            <a:pPr lvl="2"/>
            <a:r>
              <a:rPr lang="en-US" dirty="0" smtClean="0"/>
              <a:t>BOY -&gt; Display Builder</a:t>
            </a:r>
          </a:p>
          <a:p>
            <a:r>
              <a:rPr lang="en-US" dirty="0" err="1" smtClean="0"/>
              <a:t>iPython</a:t>
            </a:r>
            <a:r>
              <a:rPr lang="en-US" dirty="0" smtClean="0"/>
              <a:t>/</a:t>
            </a:r>
            <a:r>
              <a:rPr lang="en-US" dirty="0" err="1" smtClean="0"/>
              <a:t>jupyterHub</a:t>
            </a:r>
            <a:endParaRPr lang="en-US" dirty="0" smtClean="0"/>
          </a:p>
          <a:p>
            <a:pPr lvl="1"/>
            <a:r>
              <a:rPr lang="en-US" dirty="0" smtClean="0"/>
              <a:t>Python accepted as the standard scripting language</a:t>
            </a:r>
          </a:p>
          <a:p>
            <a:r>
              <a:rPr lang="en-US" dirty="0" err="1" smtClean="0"/>
              <a:t>OpenXAL</a:t>
            </a:r>
            <a:endParaRPr lang="en-US" dirty="0" smtClean="0"/>
          </a:p>
          <a:p>
            <a:pPr lvl="1"/>
            <a:r>
              <a:rPr lang="en-US" dirty="0" smtClean="0"/>
              <a:t>A lot of work invested in the physics model</a:t>
            </a:r>
          </a:p>
          <a:p>
            <a:pPr lvl="1"/>
            <a:r>
              <a:rPr lang="en-US" dirty="0" smtClean="0"/>
              <a:t>Working with accelerator physicists</a:t>
            </a:r>
          </a:p>
          <a:p>
            <a:r>
              <a:rPr lang="en-US" dirty="0" smtClean="0"/>
              <a:t>Apart from CS-Studio, still early steps</a:t>
            </a:r>
          </a:p>
          <a:p>
            <a:pPr lvl="1"/>
            <a:r>
              <a:rPr lang="en-US" dirty="0" smtClean="0"/>
              <a:t>CS-Studio acceptance looks good so far</a:t>
            </a:r>
          </a:p>
          <a:p>
            <a:pPr lvl="1"/>
            <a:r>
              <a:rPr lang="en-US" dirty="0" smtClean="0"/>
              <a:t>Instruments are going their own way, though</a:t>
            </a:r>
          </a:p>
          <a:p>
            <a:pPr lvl="2"/>
            <a:r>
              <a:rPr lang="en-US" dirty="0" smtClean="0"/>
              <a:t>Different requirements. To be discussed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5784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Documentation status</a:t>
            </a:r>
          </a:p>
          <a:p>
            <a:pPr lvl="1"/>
            <a:r>
              <a:rPr lang="en-US" dirty="0" smtClean="0"/>
              <a:t>Struggling with time but there is progress</a:t>
            </a:r>
            <a:endParaRPr lang="en-US" dirty="0" smtClean="0"/>
          </a:p>
          <a:p>
            <a:r>
              <a:rPr lang="en-US" dirty="0" smtClean="0"/>
              <a:t>Hardware</a:t>
            </a:r>
          </a:p>
          <a:p>
            <a:pPr lvl="1"/>
            <a:r>
              <a:rPr lang="en-US" dirty="0" smtClean="0"/>
              <a:t>Acceptance looks good, still critical and needs attention</a:t>
            </a:r>
            <a:endParaRPr lang="en-US" dirty="0" smtClean="0"/>
          </a:p>
          <a:p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Partially settled, development needed</a:t>
            </a:r>
          </a:p>
          <a:p>
            <a:pPr lvl="1"/>
            <a:r>
              <a:rPr lang="en-US" dirty="0" smtClean="0"/>
              <a:t>Initial feedback positive</a:t>
            </a:r>
            <a:endParaRPr lang="en-US" dirty="0" smtClean="0"/>
          </a:p>
          <a:p>
            <a:r>
              <a:rPr lang="en-US" dirty="0" smtClean="0"/>
              <a:t>Software </a:t>
            </a:r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Still early stages, needs to be ramped up</a:t>
            </a:r>
            <a:endParaRPr lang="en-US" dirty="0" smtClean="0"/>
          </a:p>
          <a:p>
            <a:r>
              <a:rPr lang="en-US" dirty="0" smtClean="0"/>
              <a:t>Handbook</a:t>
            </a:r>
          </a:p>
          <a:p>
            <a:pPr lvl="1"/>
            <a:r>
              <a:rPr lang="en-US" dirty="0" smtClean="0"/>
              <a:t>First draft release out, to be finalized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0070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Standards catalogue</a:t>
            </a:r>
          </a:p>
          <a:p>
            <a:pPr lvl="1"/>
            <a:r>
              <a:rPr lang="en-US" dirty="0" smtClean="0"/>
              <a:t>ICS </a:t>
            </a:r>
            <a:r>
              <a:rPr lang="en-US" dirty="0" smtClean="0"/>
              <a:t>Handbook and related</a:t>
            </a:r>
            <a:endParaRPr lang="en-US" dirty="0" smtClean="0"/>
          </a:p>
          <a:p>
            <a:r>
              <a:rPr lang="en-US" dirty="0" smtClean="0"/>
              <a:t>Conventions</a:t>
            </a:r>
          </a:p>
          <a:p>
            <a:pPr lvl="1"/>
            <a:r>
              <a:rPr lang="en-US" dirty="0" smtClean="0"/>
              <a:t>Naming, GUI, version control, issue handling</a:t>
            </a:r>
          </a:p>
          <a:p>
            <a:r>
              <a:rPr lang="en-US" dirty="0" smtClean="0"/>
              <a:t>Hardware standards</a:t>
            </a:r>
          </a:p>
          <a:p>
            <a:pPr lvl="1"/>
            <a:r>
              <a:rPr lang="en-US" dirty="0" smtClean="0"/>
              <a:t>BI, RF standardization on MTCA.4</a:t>
            </a:r>
          </a:p>
          <a:p>
            <a:pPr lvl="1"/>
            <a:r>
              <a:rPr lang="en-US" dirty="0" smtClean="0"/>
              <a:t>EtherCAT, motion control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PLC development</a:t>
            </a:r>
          </a:p>
          <a:p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Archiver, </a:t>
            </a:r>
            <a:r>
              <a:rPr lang="en-US" dirty="0" err="1" smtClean="0"/>
              <a:t>Save&amp;Restore</a:t>
            </a:r>
            <a:r>
              <a:rPr lang="en-US" dirty="0" smtClean="0"/>
              <a:t>, </a:t>
            </a:r>
            <a:r>
              <a:rPr lang="en-US" dirty="0" err="1" smtClean="0"/>
              <a:t>alarms,model</a:t>
            </a:r>
            <a:r>
              <a:rPr lang="en-US" dirty="0" smtClean="0"/>
              <a:t> </a:t>
            </a:r>
          </a:p>
          <a:p>
            <a:r>
              <a:rPr lang="en-US" dirty="0" smtClean="0"/>
              <a:t>Software development &amp; deployment</a:t>
            </a:r>
          </a:p>
          <a:p>
            <a:pPr lvl="1"/>
            <a:r>
              <a:rPr lang="en-US" dirty="0" smtClean="0"/>
              <a:t>Languages, pvAccess (V4) EPICS bindings</a:t>
            </a:r>
          </a:p>
          <a:p>
            <a:pPr lvl="1"/>
            <a:r>
              <a:rPr lang="en-US" dirty="0" smtClean="0"/>
              <a:t>Development Environment</a:t>
            </a:r>
          </a:p>
          <a:p>
            <a:pPr lvl="1"/>
            <a:r>
              <a:rPr lang="en-US" dirty="0" smtClean="0"/>
              <a:t>ESS EPICS Environment</a:t>
            </a:r>
          </a:p>
          <a:p>
            <a:r>
              <a:rPr lang="en-US" dirty="0" smtClean="0"/>
              <a:t>Applications</a:t>
            </a:r>
            <a:endParaRPr lang="en-US" dirty="0" smtClean="0"/>
          </a:p>
          <a:p>
            <a:pPr lvl="1"/>
            <a:r>
              <a:rPr lang="en-US" dirty="0" smtClean="0"/>
              <a:t>CS-Studio, </a:t>
            </a:r>
            <a:r>
              <a:rPr lang="en-US" dirty="0" err="1" smtClean="0"/>
              <a:t>iPython</a:t>
            </a:r>
            <a:r>
              <a:rPr lang="en-US" dirty="0" smtClean="0"/>
              <a:t>, </a:t>
            </a:r>
            <a:r>
              <a:rPr lang="en-US" dirty="0" err="1" smtClean="0"/>
              <a:t>jupyterHub</a:t>
            </a:r>
            <a:endParaRPr lang="en-US" dirty="0" smtClean="0"/>
          </a:p>
          <a:p>
            <a:r>
              <a:rPr lang="en-US" dirty="0" smtClean="0"/>
              <a:t>Summary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Catalogue (central ones)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ICS Handbook</a:t>
            </a:r>
          </a:p>
          <a:p>
            <a:pPr lvl="1"/>
            <a:r>
              <a:rPr lang="en-US" dirty="0" smtClean="0"/>
              <a:t>First draft version has been released</a:t>
            </a:r>
          </a:p>
          <a:p>
            <a:pPr lvl="1"/>
            <a:r>
              <a:rPr lang="en-US" dirty="0"/>
              <a:t>CHESS Document ESS-</a:t>
            </a:r>
            <a:r>
              <a:rPr lang="en-US" dirty="0" smtClean="0"/>
              <a:t>0067637</a:t>
            </a:r>
          </a:p>
          <a:p>
            <a:pPr lvl="1"/>
            <a:r>
              <a:rPr lang="en-US" dirty="0" smtClean="0"/>
              <a:t>Reviewed and accepted version targeted by end 2016</a:t>
            </a:r>
          </a:p>
          <a:p>
            <a:r>
              <a:rPr lang="en-US" dirty="0" smtClean="0"/>
              <a:t>Hardware platforms definition</a:t>
            </a:r>
          </a:p>
          <a:p>
            <a:pPr lvl="1"/>
            <a:r>
              <a:rPr lang="en-US" dirty="0" smtClean="0"/>
              <a:t>Has been out for a while</a:t>
            </a:r>
          </a:p>
          <a:p>
            <a:pPr lvl="1"/>
            <a:r>
              <a:rPr lang="en-US" dirty="0" smtClean="0"/>
              <a:t>Good acceptance by users (accelerator, target)</a:t>
            </a:r>
          </a:p>
          <a:p>
            <a:pPr lvl="1"/>
            <a:r>
              <a:rPr lang="en-US" dirty="0" smtClean="0"/>
              <a:t>CHESS document ESS</a:t>
            </a:r>
            <a:r>
              <a:rPr lang="en-US" dirty="0"/>
              <a:t>-0037909</a:t>
            </a:r>
            <a:endParaRPr lang="en-US" dirty="0" smtClean="0"/>
          </a:p>
          <a:p>
            <a:r>
              <a:rPr lang="en-US" dirty="0" smtClean="0"/>
              <a:t>ESS EPICS Environment</a:t>
            </a:r>
          </a:p>
          <a:p>
            <a:pPr lvl="1"/>
            <a:r>
              <a:rPr lang="en-US" dirty="0" smtClean="0"/>
              <a:t>Already established practice</a:t>
            </a:r>
          </a:p>
          <a:p>
            <a:pPr lvl="1"/>
            <a:r>
              <a:rPr lang="en-US" dirty="0" smtClean="0"/>
              <a:t>CHESS document ESS</a:t>
            </a:r>
            <a:r>
              <a:rPr lang="en-US" dirty="0"/>
              <a:t>-0067642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1858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ICS Handbook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Overview and dictionary of standards and practices, including:</a:t>
            </a:r>
            <a:r>
              <a:rPr lang="en-GB" cap="all" dirty="0"/>
              <a:t>	</a:t>
            </a:r>
            <a:endParaRPr lang="en-US" cap="all" dirty="0"/>
          </a:p>
          <a:p>
            <a:pPr lvl="1"/>
            <a:r>
              <a:rPr lang="en-GB" cap="all" dirty="0" smtClean="0"/>
              <a:t>ICS </a:t>
            </a:r>
            <a:r>
              <a:rPr lang="en-GB" cap="all" dirty="0"/>
              <a:t>DIVISION MISSION STATEMENT	</a:t>
            </a:r>
            <a:endParaRPr lang="en-US" cap="all" dirty="0"/>
          </a:p>
          <a:p>
            <a:pPr lvl="1"/>
            <a:r>
              <a:rPr lang="en-GB" cap="all" dirty="0" smtClean="0"/>
              <a:t>SYSTEM DESIGN PHILOSOPHY	</a:t>
            </a:r>
            <a:endParaRPr lang="en-US" cap="all" dirty="0" smtClean="0"/>
          </a:p>
          <a:p>
            <a:pPr lvl="1"/>
            <a:r>
              <a:rPr lang="en-GB" cap="all" dirty="0" smtClean="0"/>
              <a:t>SYSTEM </a:t>
            </a:r>
            <a:r>
              <a:rPr lang="en-GB" cap="all" dirty="0"/>
              <a:t>LIFE CYCLE	</a:t>
            </a:r>
            <a:endParaRPr lang="en-US" cap="all" dirty="0"/>
          </a:p>
          <a:p>
            <a:pPr lvl="1"/>
            <a:r>
              <a:rPr lang="en-GB" cap="all" dirty="0" smtClean="0"/>
              <a:t>SYSTEM </a:t>
            </a:r>
            <a:r>
              <a:rPr lang="en-GB" cap="all" dirty="0"/>
              <a:t>architectural </a:t>
            </a:r>
            <a:r>
              <a:rPr lang="en-GB" cap="all" dirty="0" smtClean="0"/>
              <a:t>Description</a:t>
            </a:r>
            <a:endParaRPr lang="en-US" cap="all" dirty="0"/>
          </a:p>
          <a:p>
            <a:pPr lvl="1"/>
            <a:r>
              <a:rPr lang="en-GB" cap="all" dirty="0" smtClean="0"/>
              <a:t>System </a:t>
            </a:r>
            <a:r>
              <a:rPr lang="en-GB" cap="all" dirty="0"/>
              <a:t>Software Standards and Specifications	</a:t>
            </a:r>
            <a:endParaRPr lang="en-US" cap="all" dirty="0"/>
          </a:p>
          <a:p>
            <a:pPr lvl="2"/>
            <a:r>
              <a:rPr lang="en-GB" dirty="0" smtClean="0"/>
              <a:t>Computing </a:t>
            </a:r>
            <a:r>
              <a:rPr lang="en-GB" dirty="0"/>
              <a:t>Infrastructure	</a:t>
            </a:r>
            <a:endParaRPr lang="en-US" dirty="0"/>
          </a:p>
          <a:p>
            <a:pPr lvl="2"/>
            <a:r>
              <a:rPr lang="en-GB" dirty="0" smtClean="0"/>
              <a:t>ESS </a:t>
            </a:r>
            <a:r>
              <a:rPr lang="en-GB" dirty="0"/>
              <a:t>Software Development Environment	</a:t>
            </a:r>
            <a:endParaRPr lang="en-US" dirty="0"/>
          </a:p>
          <a:p>
            <a:pPr lvl="2"/>
            <a:r>
              <a:rPr lang="en-GB" dirty="0" smtClean="0"/>
              <a:t>EPICS </a:t>
            </a:r>
            <a:r>
              <a:rPr lang="en-GB" dirty="0"/>
              <a:t>development	</a:t>
            </a:r>
            <a:endParaRPr lang="en-US" dirty="0"/>
          </a:p>
          <a:p>
            <a:pPr lvl="1"/>
            <a:r>
              <a:rPr lang="en-GB" dirty="0" smtClean="0"/>
              <a:t>ICS </a:t>
            </a:r>
            <a:r>
              <a:rPr lang="en-GB" dirty="0"/>
              <a:t>Configuration Management Tools and </a:t>
            </a:r>
            <a:r>
              <a:rPr lang="en-GB" dirty="0" smtClean="0"/>
              <a:t>Services</a:t>
            </a:r>
            <a:endParaRPr lang="en-US" dirty="0"/>
          </a:p>
          <a:p>
            <a:pPr lvl="2"/>
            <a:r>
              <a:rPr lang="en-GB" dirty="0" smtClean="0"/>
              <a:t>User </a:t>
            </a:r>
            <a:r>
              <a:rPr lang="en-GB" dirty="0"/>
              <a:t>Interface and other end user </a:t>
            </a:r>
            <a:r>
              <a:rPr lang="en-GB" dirty="0" smtClean="0"/>
              <a:t>tools</a:t>
            </a:r>
            <a:endParaRPr lang="en-US" dirty="0"/>
          </a:p>
          <a:p>
            <a:pPr lvl="1"/>
            <a:r>
              <a:rPr lang="en-GB" cap="all" dirty="0" smtClean="0"/>
              <a:t>System </a:t>
            </a:r>
            <a:r>
              <a:rPr lang="en-GB" cap="all" dirty="0"/>
              <a:t>Hardware Standards and </a:t>
            </a:r>
            <a:r>
              <a:rPr lang="en-GB" cap="all" dirty="0" smtClean="0"/>
              <a:t>Specifications</a:t>
            </a:r>
            <a:endParaRPr lang="en-US" cap="all" dirty="0"/>
          </a:p>
          <a:p>
            <a:pPr lvl="2"/>
            <a:r>
              <a:rPr lang="en-GB" dirty="0" smtClean="0"/>
              <a:t>Hardware platforms</a:t>
            </a:r>
            <a:r>
              <a:rPr lang="en-GB" dirty="0"/>
              <a:t>	</a:t>
            </a:r>
            <a:endParaRPr lang="en-US" dirty="0"/>
          </a:p>
          <a:p>
            <a:pPr lvl="2"/>
            <a:r>
              <a:rPr lang="en-GB" dirty="0" smtClean="0"/>
              <a:t>Global </a:t>
            </a:r>
            <a:r>
              <a:rPr lang="en-GB" dirty="0"/>
              <a:t>Timing System Specification	</a:t>
            </a:r>
            <a:endParaRPr lang="en-US" dirty="0"/>
          </a:p>
          <a:p>
            <a:pPr lvl="1"/>
            <a:r>
              <a:rPr lang="en-GB" dirty="0" smtClean="0"/>
              <a:t>ICS </a:t>
            </a:r>
            <a:r>
              <a:rPr lang="en-GB" dirty="0"/>
              <a:t>Network and Server Infrastructure specifications	</a:t>
            </a:r>
            <a:endParaRPr lang="en-US" dirty="0"/>
          </a:p>
          <a:p>
            <a:pPr lvl="1"/>
            <a:r>
              <a:rPr lang="en-GB" cap="all" dirty="0" smtClean="0"/>
              <a:t>INTERFACE </a:t>
            </a:r>
            <a:r>
              <a:rPr lang="en-GB" cap="all" dirty="0"/>
              <a:t>SPECIFICATIONS	</a:t>
            </a:r>
            <a:endParaRPr lang="en-US" cap="all" dirty="0"/>
          </a:p>
          <a:p>
            <a:pPr lvl="1"/>
            <a:r>
              <a:rPr lang="en-GB" cap="all" dirty="0" smtClean="0"/>
              <a:t>MACHINE </a:t>
            </a:r>
            <a:r>
              <a:rPr lang="en-GB" cap="all" dirty="0"/>
              <a:t>PROTECTION SPECIFICATION	</a:t>
            </a:r>
            <a:endParaRPr lang="en-US" cap="all" dirty="0"/>
          </a:p>
          <a:p>
            <a:pPr lvl="1"/>
            <a:r>
              <a:rPr lang="en-GB" cap="all" dirty="0" smtClean="0"/>
              <a:t>PERSONNEL </a:t>
            </a:r>
            <a:r>
              <a:rPr lang="en-GB" cap="all" dirty="0"/>
              <a:t>SAFETY SPECIFICATION	</a:t>
            </a:r>
            <a:endParaRPr lang="en-US" cap="all" dirty="0"/>
          </a:p>
          <a:p>
            <a:pPr lvl="1"/>
            <a:r>
              <a:rPr lang="en-GB" dirty="0" smtClean="0"/>
              <a:t>DEVIATIONS </a:t>
            </a:r>
            <a:r>
              <a:rPr lang="en-GB" dirty="0"/>
              <a:t>POLICY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Not yet in final form but contains most of the central standards and definitions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82849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ESS Naming Convention</a:t>
            </a:r>
          </a:p>
          <a:p>
            <a:pPr lvl="1"/>
            <a:r>
              <a:rPr lang="en-GB" dirty="0" smtClean="0"/>
              <a:t>CHESS Document ESS</a:t>
            </a:r>
            <a:r>
              <a:rPr lang="en-GB" dirty="0"/>
              <a:t>-0000757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Widely followed but not yet fully settled in the whole organization</a:t>
            </a:r>
          </a:p>
          <a:p>
            <a:pPr lvl="1"/>
            <a:r>
              <a:rPr lang="en-US" dirty="0" smtClean="0"/>
              <a:t>ICS integrators in charge of naming</a:t>
            </a:r>
          </a:p>
          <a:p>
            <a:r>
              <a:rPr lang="en-US" dirty="0" smtClean="0"/>
              <a:t>GUI development guidelines</a:t>
            </a:r>
          </a:p>
          <a:p>
            <a:pPr lvl="1"/>
            <a:r>
              <a:rPr lang="en-US" dirty="0" smtClean="0"/>
              <a:t>Preliminary work done and documented but needs refinement</a:t>
            </a:r>
          </a:p>
          <a:p>
            <a:r>
              <a:rPr lang="en-US" dirty="0" smtClean="0"/>
              <a:t>To be done:</a:t>
            </a:r>
          </a:p>
          <a:p>
            <a:pPr lvl="1"/>
            <a:r>
              <a:rPr lang="en-US" dirty="0" smtClean="0"/>
              <a:t>EPICS conventions</a:t>
            </a:r>
          </a:p>
          <a:p>
            <a:pPr lvl="2"/>
            <a:r>
              <a:rPr lang="en-US" dirty="0" smtClean="0"/>
              <a:t>Use of display, alarm, archiving limit fields</a:t>
            </a:r>
          </a:p>
          <a:p>
            <a:pPr lvl="2"/>
            <a:r>
              <a:rPr lang="en-US" dirty="0" smtClean="0"/>
              <a:t>Guidelines for EGU, DESC and other metadata</a:t>
            </a:r>
          </a:p>
          <a:p>
            <a:pPr lvl="2"/>
            <a:r>
              <a:rPr lang="en-US" dirty="0" smtClean="0"/>
              <a:t>Standardization of macros &amp; substitutions (partly done but incomplete)</a:t>
            </a:r>
          </a:p>
          <a:p>
            <a:pPr lvl="1"/>
            <a:r>
              <a:rPr lang="en-US" dirty="0" smtClean="0"/>
              <a:t>Archiving, alarm guidelines</a:t>
            </a:r>
          </a:p>
          <a:p>
            <a:pPr lvl="2"/>
            <a:r>
              <a:rPr lang="en-US" dirty="0" smtClean="0"/>
              <a:t> advice and guidance for stakeholders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625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Digital Platform Card(s)</a:t>
            </a:r>
          </a:p>
          <a:p>
            <a:pPr lvl="1"/>
            <a:r>
              <a:rPr lang="en-US" dirty="0" smtClean="0"/>
              <a:t>Commitment from major stakeholders to use this platform</a:t>
            </a:r>
          </a:p>
          <a:p>
            <a:pPr lvl="2"/>
            <a:r>
              <a:rPr lang="en-US" dirty="0" smtClean="0"/>
              <a:t>Beam Instrumentation, RF</a:t>
            </a:r>
          </a:p>
          <a:p>
            <a:pPr lvl="1"/>
            <a:r>
              <a:rPr lang="en-US" dirty="0" smtClean="0"/>
              <a:t>New personnel hired for support, also PSI has committed manpower</a:t>
            </a:r>
          </a:p>
          <a:p>
            <a:r>
              <a:rPr lang="en-US" dirty="0" smtClean="0"/>
              <a:t>EtherCAT</a:t>
            </a:r>
          </a:p>
          <a:p>
            <a:pPr lvl="1"/>
            <a:r>
              <a:rPr lang="en-US" dirty="0" smtClean="0"/>
              <a:t>Motion control, field I/O when appropriate</a:t>
            </a:r>
          </a:p>
          <a:p>
            <a:pPr lvl="1"/>
            <a:r>
              <a:rPr lang="en-US" dirty="0" smtClean="0"/>
              <a:t>Already in use (Proton Source &amp; LEBT)</a:t>
            </a:r>
          </a:p>
          <a:p>
            <a:pPr lvl="1"/>
            <a:r>
              <a:rPr lang="en-US" sz="1700" dirty="0"/>
              <a:t>https://</a:t>
            </a:r>
            <a:r>
              <a:rPr lang="en-US" sz="1700" dirty="0" err="1"/>
              <a:t>ess-ics.atlassian.net</a:t>
            </a:r>
            <a:r>
              <a:rPr lang="en-US" sz="1700" dirty="0"/>
              <a:t>/wiki/display/HAR/EtherCAT+-+</a:t>
            </a:r>
            <a:r>
              <a:rPr lang="en-US" sz="1700" dirty="0" err="1"/>
              <a:t>ESS+support</a:t>
            </a:r>
            <a:endParaRPr lang="en-US" sz="1700" dirty="0" smtClean="0"/>
          </a:p>
          <a:p>
            <a:r>
              <a:rPr lang="en-US" dirty="0" smtClean="0"/>
              <a:t>PLC</a:t>
            </a:r>
          </a:p>
          <a:p>
            <a:pPr lvl="1"/>
            <a:r>
              <a:rPr lang="en-US" dirty="0" smtClean="0"/>
              <a:t>Siemens S7-1500 established as the standard</a:t>
            </a:r>
          </a:p>
          <a:p>
            <a:pPr lvl="2"/>
            <a:r>
              <a:rPr lang="en-US" sz="1700" dirty="0"/>
              <a:t>https://</a:t>
            </a:r>
            <a:r>
              <a:rPr lang="en-US" sz="1700" dirty="0" err="1"/>
              <a:t>ess-ics.atlassian.net</a:t>
            </a:r>
            <a:r>
              <a:rPr lang="en-US" sz="1700" dirty="0"/>
              <a:t>/wiki/display/HAR/PLC</a:t>
            </a:r>
            <a:endParaRPr lang="en-US" sz="1700" dirty="0" smtClean="0"/>
          </a:p>
          <a:p>
            <a:pPr lvl="1"/>
            <a:r>
              <a:rPr lang="en-US" dirty="0" smtClean="0"/>
              <a:t>Used by contractors &amp; in-kind</a:t>
            </a:r>
          </a:p>
          <a:p>
            <a:pPr lvl="1"/>
            <a:r>
              <a:rPr lang="en-US" dirty="0" smtClean="0"/>
              <a:t>So far no essential deviations</a:t>
            </a:r>
          </a:p>
          <a:p>
            <a:pPr lvl="2"/>
            <a:r>
              <a:rPr lang="en-US" dirty="0" smtClean="0"/>
              <a:t>But need to keep an eye on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6871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Archiving</a:t>
            </a:r>
          </a:p>
          <a:p>
            <a:pPr lvl="1"/>
            <a:r>
              <a:rPr lang="en-US" dirty="0" smtClean="0"/>
              <a:t>Archive Appliance</a:t>
            </a:r>
          </a:p>
          <a:p>
            <a:pPr lvl="2"/>
            <a:r>
              <a:rPr lang="en-US" dirty="0" smtClean="0"/>
              <a:t>Packaged for delivery for use by remote partners (in-kind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Central installation TBD</a:t>
            </a:r>
          </a:p>
          <a:p>
            <a:pPr lvl="3"/>
            <a:r>
              <a:rPr lang="en-US" dirty="0" smtClean="0"/>
              <a:t>No heavy use until site installations start</a:t>
            </a:r>
          </a:p>
          <a:p>
            <a:r>
              <a:rPr lang="en-US" dirty="0" smtClean="0"/>
              <a:t>Alarms</a:t>
            </a:r>
          </a:p>
          <a:p>
            <a:pPr lvl="1"/>
            <a:r>
              <a:rPr lang="en-US" dirty="0" smtClean="0"/>
              <a:t>Started work on strategy</a:t>
            </a:r>
          </a:p>
          <a:p>
            <a:pPr lvl="2"/>
            <a:r>
              <a:rPr lang="en-US" dirty="0" smtClean="0"/>
              <a:t>Use CS-Studio BEAST unless/until new requirements appear</a:t>
            </a:r>
          </a:p>
          <a:p>
            <a:r>
              <a:rPr lang="en-US" dirty="0" smtClean="0"/>
              <a:t>Channel Finder</a:t>
            </a:r>
          </a:p>
          <a:p>
            <a:pPr lvl="1"/>
            <a:r>
              <a:rPr lang="en-US" dirty="0" smtClean="0"/>
              <a:t>Very useful for management of PVs</a:t>
            </a:r>
          </a:p>
          <a:p>
            <a:pPr lvl="1"/>
            <a:r>
              <a:rPr lang="en-US" dirty="0" smtClean="0"/>
              <a:t>Just starting</a:t>
            </a:r>
          </a:p>
          <a:p>
            <a:r>
              <a:rPr lang="en-US" dirty="0" err="1" smtClean="0"/>
              <a:t>Save&amp;restore</a:t>
            </a:r>
            <a:r>
              <a:rPr lang="en-US" dirty="0" smtClean="0"/>
              <a:t> (aka SCORE)</a:t>
            </a:r>
          </a:p>
          <a:p>
            <a:pPr lvl="1"/>
            <a:r>
              <a:rPr lang="en-US" dirty="0" smtClean="0"/>
              <a:t>Use CS-Studio </a:t>
            </a:r>
            <a:r>
              <a:rPr lang="en-US" dirty="0" err="1" smtClean="0"/>
              <a:t>PVTable</a:t>
            </a:r>
            <a:r>
              <a:rPr lang="en-US" dirty="0" smtClean="0"/>
              <a:t> until requirements are clear</a:t>
            </a:r>
          </a:p>
          <a:p>
            <a:r>
              <a:rPr lang="en-US" dirty="0" smtClean="0"/>
              <a:t>No particular issues with user acceptance so far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9187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ESS EPICS Environment (EEE)</a:t>
            </a:r>
          </a:p>
          <a:p>
            <a:pPr lvl="1"/>
            <a:r>
              <a:rPr lang="en-US" dirty="0"/>
              <a:t>Documented </a:t>
            </a:r>
            <a:r>
              <a:rPr lang="en-US" dirty="0" smtClean="0"/>
              <a:t>in CHESS document: </a:t>
            </a:r>
            <a:r>
              <a:rPr lang="en-US" dirty="0"/>
              <a:t>ESS-</a:t>
            </a:r>
            <a:r>
              <a:rPr lang="en-US" dirty="0" smtClean="0"/>
              <a:t>0067642 </a:t>
            </a:r>
          </a:p>
          <a:p>
            <a:pPr lvl="1"/>
            <a:r>
              <a:rPr lang="en-US" dirty="0" smtClean="0"/>
              <a:t>Used to develop and deliver systems</a:t>
            </a:r>
          </a:p>
          <a:p>
            <a:pPr lvl="2"/>
            <a:r>
              <a:rPr lang="en-US" dirty="0" smtClean="0"/>
              <a:t>Running systems in Catania and other IKC sites</a:t>
            </a:r>
          </a:p>
          <a:p>
            <a:pPr lvl="2"/>
            <a:r>
              <a:rPr lang="en-US" dirty="0" smtClean="0"/>
              <a:t>See also CEA report in EPICS meeting at Lund</a:t>
            </a:r>
          </a:p>
          <a:p>
            <a:pPr lvl="1"/>
            <a:r>
              <a:rPr lang="en-US" dirty="0" smtClean="0"/>
              <a:t>Local users and stakeholders</a:t>
            </a:r>
          </a:p>
          <a:p>
            <a:pPr lvl="2"/>
            <a:r>
              <a:rPr lang="en-US" dirty="0" smtClean="0"/>
              <a:t>Users in different groups in Lund </a:t>
            </a:r>
          </a:p>
          <a:p>
            <a:pPr lvl="1"/>
            <a:r>
              <a:rPr lang="en-US" dirty="0" smtClean="0"/>
              <a:t>Some adjustments need to be done and </a:t>
            </a:r>
            <a:r>
              <a:rPr lang="en-US" dirty="0"/>
              <a:t>and internal </a:t>
            </a:r>
            <a:r>
              <a:rPr lang="en-US" dirty="0" smtClean="0"/>
              <a:t>standards have to be settled</a:t>
            </a:r>
          </a:p>
          <a:p>
            <a:pPr lvl="2"/>
            <a:r>
              <a:rPr lang="en-US" dirty="0" smtClean="0"/>
              <a:t>However, the system is operational and in use.</a:t>
            </a:r>
          </a:p>
          <a:p>
            <a:r>
              <a:rPr lang="en-US" dirty="0" smtClean="0"/>
              <a:t>Configuration tools</a:t>
            </a:r>
          </a:p>
          <a:p>
            <a:pPr lvl="1"/>
            <a:r>
              <a:rPr lang="en-US" dirty="0" smtClean="0"/>
              <a:t>CCDB, </a:t>
            </a:r>
            <a:r>
              <a:rPr lang="en-US" dirty="0" err="1" smtClean="0"/>
              <a:t>CableDB</a:t>
            </a:r>
            <a:r>
              <a:rPr lang="en-US" dirty="0" smtClean="0"/>
              <a:t>, IOC Factory in initial use</a:t>
            </a:r>
          </a:p>
          <a:p>
            <a:pPr lvl="2"/>
            <a:r>
              <a:rPr lang="en-US" dirty="0" smtClean="0"/>
              <a:t>So far, mostly good feedback</a:t>
            </a:r>
          </a:p>
          <a:p>
            <a:pPr lvl="2"/>
            <a:r>
              <a:rPr lang="en-US" dirty="0" smtClean="0"/>
              <a:t>Bulk use is still unproven</a:t>
            </a:r>
          </a:p>
          <a:p>
            <a:r>
              <a:rPr lang="en-US" dirty="0" smtClean="0"/>
              <a:t>Development environment package</a:t>
            </a:r>
          </a:p>
          <a:p>
            <a:pPr lvl="1"/>
            <a:r>
              <a:rPr lang="en-US" dirty="0" smtClean="0"/>
              <a:t>In production, issues are fixed as they come up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9148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EPICS V4 standardization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EPICS V4 set as the standard protocol</a:t>
            </a:r>
          </a:p>
          <a:p>
            <a:pPr lvl="1"/>
            <a:r>
              <a:rPr lang="en-US" dirty="0" smtClean="0"/>
              <a:t>pvAccess server included in IOCs </a:t>
            </a:r>
          </a:p>
          <a:p>
            <a:pPr lvl="1"/>
            <a:r>
              <a:rPr lang="en-US" dirty="0" smtClean="0"/>
              <a:t>Trainings done &amp; planned</a:t>
            </a:r>
          </a:p>
          <a:p>
            <a:pPr lvl="2"/>
            <a:r>
              <a:rPr lang="en-US" dirty="0" smtClean="0"/>
              <a:t>Lund EPICS meeting, hope to repeat the training session</a:t>
            </a:r>
          </a:p>
          <a:p>
            <a:pPr lvl="1"/>
            <a:r>
              <a:rPr lang="en-US" dirty="0" smtClean="0"/>
              <a:t>Some initial applications tested</a:t>
            </a:r>
          </a:p>
          <a:p>
            <a:pPr lvl="1"/>
            <a:r>
              <a:rPr lang="en-US" dirty="0" smtClean="0"/>
              <a:t>Integration testing to be done</a:t>
            </a:r>
          </a:p>
          <a:p>
            <a:pPr lvl="1"/>
            <a:r>
              <a:rPr lang="en-US" dirty="0" smtClean="0"/>
              <a:t>A lot of “missionary work” still required</a:t>
            </a:r>
          </a:p>
          <a:p>
            <a:pPr lvl="1"/>
            <a:r>
              <a:rPr lang="en-US" dirty="0" smtClean="0"/>
              <a:t>Infrastructure testing is crucial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9822871"/>
      </p:ext>
    </p:extLst>
  </p:cSld>
  <p:clrMapOvr>
    <a:masterClrMapping/>
  </p:clrMapOvr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SS Core Powerpoint" id="{F02C5803-D437-4A4B-B279-84472F47EB33}" vid="{77746F4A-52A9-724A-84EC-D1436FAAE3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Powerpoint.potx</Template>
  <TotalTime>4049</TotalTime>
  <Words>718</Words>
  <Application>Microsoft Macintosh PowerPoint</Application>
  <PresentationFormat>On-screen Show (4:3)</PresentationFormat>
  <Paragraphs>160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ESS Core Powerpoint</vt:lpstr>
      <vt:lpstr>Status of ICS standards  </vt:lpstr>
      <vt:lpstr>Outline</vt:lpstr>
      <vt:lpstr>Standards Catalogue (central ones)</vt:lpstr>
      <vt:lpstr>ICS Handbook</vt:lpstr>
      <vt:lpstr>Conventions</vt:lpstr>
      <vt:lpstr>Hardware standards</vt:lpstr>
      <vt:lpstr>Services</vt:lpstr>
      <vt:lpstr>Development Environment</vt:lpstr>
      <vt:lpstr>EPICS V4 standardization </vt:lpstr>
      <vt:lpstr>Applications</vt:lpstr>
      <vt:lpstr>Summary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Timo Korhonen</cp:lastModifiedBy>
  <cp:revision>51</cp:revision>
  <dcterms:created xsi:type="dcterms:W3CDTF">2013-10-29T16:05:10Z</dcterms:created>
  <dcterms:modified xsi:type="dcterms:W3CDTF">2016-09-28T09:54:11Z</dcterms:modified>
</cp:coreProperties>
</file>