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58" r:id="rId4"/>
    <p:sldId id="260" r:id="rId5"/>
    <p:sldId id="263" r:id="rId6"/>
    <p:sldId id="261" r:id="rId7"/>
    <p:sldId id="264" r:id="rId8"/>
    <p:sldId id="268" r:id="rId9"/>
    <p:sldId id="266" r:id="rId10"/>
    <p:sldId id="267" r:id="rId11"/>
    <p:sldId id="279" r:id="rId12"/>
    <p:sldId id="269" r:id="rId13"/>
    <p:sldId id="270" r:id="rId14"/>
    <p:sldId id="277" r:id="rId15"/>
    <p:sldId id="271" r:id="rId16"/>
    <p:sldId id="272" r:id="rId17"/>
    <p:sldId id="273" r:id="rId18"/>
    <p:sldId id="278" r:id="rId19"/>
    <p:sldId id="274" r:id="rId20"/>
    <p:sldId id="276"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6" autoAdjust="0"/>
    <p:restoredTop sz="88585" autoAdjust="0"/>
  </p:normalViewPr>
  <p:slideViewPr>
    <p:cSldViewPr>
      <p:cViewPr>
        <p:scale>
          <a:sx n="90" d="100"/>
          <a:sy n="90" d="100"/>
        </p:scale>
        <p:origin x="-1200"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26/09/16</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SIF 4</a:t>
            </a:r>
            <a:r>
              <a:rPr lang="en-US" sz="1200" dirty="0" smtClean="0"/>
              <a:t>: Informing personnel that Beam ON is active  (the permit to run the beam is issued from PSS control system) by activating the blue lights in the tunnel and sounders on the Beam-off stations.</a:t>
            </a:r>
          </a:p>
          <a:p>
            <a:r>
              <a:rPr lang="en-US" sz="1200" b="1" dirty="0" smtClean="0"/>
              <a:t>SIF 8</a:t>
            </a:r>
            <a:r>
              <a:rPr lang="en-US" sz="1200" dirty="0" smtClean="0"/>
              <a:t>: RF hazardous EUC interlock - always with delay of 50ms. Activation of this function depends on active PSS mode and state of various EUC. Should we distinguish between hard and soft (delayed) RF EUC switch-off? To be discussed. </a:t>
            </a:r>
          </a:p>
          <a:p>
            <a:r>
              <a:rPr lang="en-US" sz="1200" b="1" dirty="0" smtClean="0"/>
              <a:t>SIF10</a:t>
            </a:r>
            <a:r>
              <a:rPr lang="en-US" sz="1200" dirty="0" smtClean="0"/>
              <a:t>: Soft beam interlock - Proton source plasma stays powered and RFQ is switched-off with a delay of 50ms. Activation of this function depends on active PSS mode and state of various EUC. </a:t>
            </a:r>
          </a:p>
          <a:p>
            <a:r>
              <a:rPr lang="en-US" sz="1200" b="1" dirty="0" smtClean="0"/>
              <a:t>SIF 9</a:t>
            </a:r>
            <a:r>
              <a:rPr lang="en-US" sz="1200" dirty="0" smtClean="0"/>
              <a:t>: Informing users and operators if the hard beam interlock had happened (hazardous condition, evacuation requested)</a:t>
            </a:r>
          </a:p>
          <a:p>
            <a:endParaRPr lang="en-US" sz="1200" dirty="0" smtClean="0"/>
          </a:p>
          <a:p>
            <a:r>
              <a:rPr lang="en-US" sz="1200" u="sng" dirty="0" smtClean="0"/>
              <a:t>Optional:</a:t>
            </a:r>
            <a:endParaRPr lang="en-US" sz="1200" dirty="0" smtClean="0"/>
          </a:p>
          <a:p>
            <a:r>
              <a:rPr lang="en-US" sz="1200" dirty="0" smtClean="0"/>
              <a:t>SIF 12 - RF test </a:t>
            </a:r>
            <a:r>
              <a:rPr lang="en-US" sz="1200" i="1" dirty="0" smtClean="0"/>
              <a:t>- </a:t>
            </a:r>
            <a:r>
              <a:rPr lang="en-US" sz="1200" dirty="0" smtClean="0"/>
              <a:t>Monitor the status of the RF waveguides and permit the powering of certain RF EUC if the waveguide is removed.</a:t>
            </a:r>
          </a:p>
          <a:p>
            <a:r>
              <a:rPr lang="en-US" sz="1200" dirty="0" smtClean="0"/>
              <a:t>SIF 11 - RPO veto - If there will be RP sweep before enabling the access to the tunnel, do not enable entry stations (swipe/proximity readers) if veto is active. </a:t>
            </a:r>
          </a:p>
          <a:p>
            <a:endParaRPr lang="sv-SE" sz="1200" dirty="0" smtClean="0"/>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306393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Beam-off</a:t>
            </a:r>
            <a:r>
              <a:rPr lang="en-US" baseline="0" dirty="0" smtClean="0"/>
              <a:t> station:</a:t>
            </a:r>
          </a:p>
          <a:p>
            <a:r>
              <a:rPr lang="en-US" baseline="0" dirty="0" smtClean="0"/>
              <a:t>A box of H:300mm,D:210mm, W:300mm. The box will contain emergency beam-off button, search button, ODH lights indicators for 7 zones in accelerator tunnel, stack lights for beam-on indication and ODH, buzzer to be used in the search patrol.</a:t>
            </a:r>
          </a:p>
          <a:p>
            <a:r>
              <a:rPr lang="en-US" baseline="0" dirty="0" smtClean="0"/>
              <a:t>2. In order to monitor the position of the access and E-exit doors,  two switches with different technologies (one non-contact magnetic type and the other mechanical type) will be installed on each door.</a:t>
            </a:r>
          </a:p>
          <a:p>
            <a:r>
              <a:rPr lang="en-US" baseline="0" dirty="0" smtClean="0"/>
              <a:t>3. PSS blue/red lights: as a layer of protection, PSS will install blue and red lights in the accelerator tunnel. The blue lights will turn on when the  beam is on and the red lights will turn on when there is ODH.</a:t>
            </a:r>
          </a:p>
          <a:p>
            <a:r>
              <a:rPr lang="en-US" baseline="0" dirty="0" smtClean="0"/>
              <a:t>4. Message displays will be installed at access points and E-exit doors. Information such as status of the tunnel (</a:t>
            </a:r>
            <a:r>
              <a:rPr lang="en-US" baseline="0" dirty="0" err="1" smtClean="0"/>
              <a:t>e.g</a:t>
            </a:r>
            <a:r>
              <a:rPr lang="en-US" baseline="0" dirty="0" smtClean="0"/>
              <a:t> closed, open access, etc.), level of radiation, ODH, etc. will be shown on the message </a:t>
            </a:r>
            <a:r>
              <a:rPr lang="en-US" baseline="0" smtClean="0"/>
              <a:t>displays.</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287018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PSS interfaces with Ion Source (ISRC).</a:t>
            </a:r>
          </a:p>
          <a:p>
            <a:r>
              <a:rPr lang="en-GB" sz="1200" kern="1200" dirty="0" smtClean="0">
                <a:solidFill>
                  <a:schemeClr val="tx1"/>
                </a:solidFill>
                <a:effectLst/>
                <a:latin typeface="+mn-lt"/>
                <a:ea typeface="+mn-ea"/>
                <a:cs typeface="+mn-cs"/>
              </a:rPr>
              <a:t>Accelerator PSS will interface two subsystems of ISRC.</a:t>
            </a:r>
            <a:endParaRPr lang="sv-SE" sz="1200" kern="1200" dirty="0" smtClean="0">
              <a:solidFill>
                <a:schemeClr val="tx1"/>
              </a:solidFill>
              <a:effectLst/>
              <a:latin typeface="+mn-lt"/>
              <a:ea typeface="+mn-ea"/>
              <a:cs typeface="+mn-cs"/>
            </a:endParaRPr>
          </a:p>
          <a:p>
            <a:pPr marL="228600" lvl="0" indent="-228600">
              <a:buAutoNum type="arabicPeriod"/>
            </a:pPr>
            <a:r>
              <a:rPr lang="en-GB" sz="1200" kern="1200" dirty="0" smtClean="0">
                <a:solidFill>
                  <a:schemeClr val="tx1"/>
                </a:solidFill>
                <a:effectLst/>
                <a:latin typeface="+mn-lt"/>
                <a:ea typeface="+mn-ea"/>
                <a:cs typeface="+mn-cs"/>
              </a:rPr>
              <a:t>Ion Source isolating transformer in G01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PSS will have the opening order function of the 3-phase supply power to the ISRC isolating transformer. As a PSS Safety Instrumented Function (SIF), in order to de-energize ISRC plasma generator, the 3-phase supply voltage of the ISRC isolating transformer must pass through the two PSS contactors (in series) which are installed in a PSS sealed box. </a:t>
            </a:r>
            <a:endParaRPr lang="sv-SE" sz="1200" kern="1200" dirty="0" smtClean="0">
              <a:solidFill>
                <a:schemeClr val="tx1"/>
              </a:solidFill>
              <a:effectLst/>
              <a:latin typeface="+mn-lt"/>
              <a:ea typeface="+mn-ea"/>
              <a:cs typeface="+mn-cs"/>
            </a:endParaRPr>
          </a:p>
          <a:p>
            <a:pPr marL="0" lvl="0" indent="0">
              <a:buNone/>
            </a:pP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2. Ion Source high voltage transformer in G01 building.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PSS will have the opening order function of the 3-phase supply power to the ISRC High Voltage transformer. As a PSS Safety Instrumented Function (SIF), in order to de-energize ISRC extraction system, the 3-phase supply voltage of the ISRC High Voltage transformer must pass through the two PSS contactors (in series) which are installed in a PSS sealed box. </a:t>
            </a:r>
            <a:endParaRPr lang="sv-SE"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61A53A7-64CD-4D0E-AAE8-1AC9C79D7085}" type="slidenum">
              <a:rPr lang="sv-SE" smtClean="0"/>
              <a:t>12</a:t>
            </a:fld>
            <a:endParaRPr lang="sv-SE" dirty="0"/>
          </a:p>
        </p:txBody>
      </p:sp>
    </p:spTree>
    <p:extLst>
      <p:ext uri="{BB962C8B-B14F-4D97-AF65-F5344CB8AC3E}">
        <p14:creationId xmlns:p14="http://schemas.microsoft.com/office/powerpoint/2010/main" val="192839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Accelerator PSS will interface four subsystems of RFQ.</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Modulator air circuit breaker (ACB) in substation.</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Modulator air circuit breaker (ACB) in klystron gallery.</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LLRF.</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Waveguide.</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8209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sz="1200" kern="1200" dirty="0" smtClean="0">
                <a:solidFill>
                  <a:schemeClr val="tx1"/>
                </a:solidFill>
                <a:effectLst/>
                <a:latin typeface="+mn-lt"/>
                <a:ea typeface="+mn-ea"/>
                <a:cs typeface="+mn-cs"/>
              </a:rPr>
              <a:t>These activities will require significant changes in the future, and some of the techniques appear to have been misapplied.  In particular, excess credit is taken for multiple layers of protection, possibly caused by being overly conservative in the initial assumptions, thereby requiring more risk reduction to reach acceptable levels.   The initial assumptions and named Credited systems should be reconsidered for some of the scenarios.</a:t>
            </a:r>
          </a:p>
          <a:p>
            <a:r>
              <a:rPr lang="en-US" sz="1200" kern="1200" dirty="0" smtClean="0">
                <a:solidFill>
                  <a:schemeClr val="tx1"/>
                </a:solidFill>
                <a:effectLst/>
                <a:latin typeface="+mn-lt"/>
                <a:ea typeface="+mn-ea"/>
                <a:cs typeface="+mn-cs"/>
              </a:rPr>
              <a:t>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By linking the ODH sensors into the PSS, both systems are made more complicated and response times are increased.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a:t>
            </a:r>
            <a:r>
              <a:rPr lang="en-US" sz="1200" dirty="0" smtClean="0"/>
              <a:t>Lacking detailed design information, PSS treats devices as a “black box”, and affects the power supply.  This is not efficient, and ESS must develop a mechanism to provide detailed design information to PSS on a schedule that supports the Project schedule.</a:t>
            </a:r>
          </a:p>
          <a:p>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16</a:t>
            </a:fld>
            <a:endParaRPr lang="sv-SE" dirty="0"/>
          </a:p>
        </p:txBody>
      </p:sp>
    </p:spTree>
    <p:extLst>
      <p:ext uri="{BB962C8B-B14F-4D97-AF65-F5344CB8AC3E}">
        <p14:creationId xmlns:p14="http://schemas.microsoft.com/office/powerpoint/2010/main" val="161098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26/09/16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26/09/16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Date Placeholder 4"/>
          <p:cNvSpPr>
            <a:spLocks noGrp="1"/>
          </p:cNvSpPr>
          <p:nvPr>
            <p:ph type="dt" sz="half" idx="10"/>
          </p:nvPr>
        </p:nvSpPr>
        <p:spPr/>
        <p:txBody>
          <a:bodyPr/>
          <a:lstStyle/>
          <a:p>
            <a:fld id="{42E66B7F-8271-49DA-A25A-F4BB9F476347}" type="datetime1">
              <a:rPr lang="sv-SE" smtClean="0"/>
              <a:t>26/09/16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26/09/16</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26/09/16</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1" Type="http://schemas.openxmlformats.org/officeDocument/2006/relationships/image" Target="../media/image14.pn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jpeg"/><Relationship Id="rId1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noProof="0" dirty="0" smtClean="0"/>
              <a:t>Personnel Safety Systems</a:t>
            </a:r>
            <a:endParaRPr lang="en-GB" sz="4000" noProof="0" dirty="0"/>
          </a:p>
        </p:txBody>
      </p:sp>
      <p:sp>
        <p:nvSpPr>
          <p:cNvPr id="3" name="Subtitle 2"/>
          <p:cNvSpPr>
            <a:spLocks noGrp="1"/>
          </p:cNvSpPr>
          <p:nvPr>
            <p:ph type="subTitle" idx="1"/>
          </p:nvPr>
        </p:nvSpPr>
        <p:spPr/>
        <p:txBody>
          <a:bodyPr>
            <a:noAutofit/>
          </a:bodyPr>
          <a:lstStyle/>
          <a:p>
            <a:r>
              <a:rPr lang="en-GB" sz="2000" noProof="0" dirty="0" err="1" smtClean="0">
                <a:solidFill>
                  <a:schemeClr val="bg1"/>
                </a:solidFill>
              </a:rPr>
              <a:t>Morteza</a:t>
            </a:r>
            <a:r>
              <a:rPr lang="en-GB" sz="2000" noProof="0" dirty="0" smtClean="0">
                <a:solidFill>
                  <a:schemeClr val="bg1"/>
                </a:solidFill>
              </a:rPr>
              <a:t> </a:t>
            </a:r>
            <a:r>
              <a:rPr lang="en-GB" sz="2000" noProof="0" dirty="0" err="1" smtClean="0">
                <a:solidFill>
                  <a:schemeClr val="bg1"/>
                </a:solidFill>
              </a:rPr>
              <a:t>Mansouri</a:t>
            </a:r>
            <a:endParaRPr lang="en-GB" sz="2000" noProof="0" dirty="0" smtClean="0">
              <a:solidFill>
                <a:schemeClr val="bg1"/>
              </a:solidFill>
            </a:endParaRPr>
          </a:p>
          <a:p>
            <a:r>
              <a:rPr lang="en-GB" sz="2000" noProof="0" dirty="0" smtClean="0">
                <a:solidFill>
                  <a:schemeClr val="bg1"/>
                </a:solidFill>
              </a:rPr>
              <a:t>Engineer for Safety Critical Systems</a:t>
            </a: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fld id="{656E358F-28A8-D04A-99E6-206C49444CD4}" type="datetime3">
              <a:rPr lang="sv-SE" sz="1400" smtClean="0">
                <a:solidFill>
                  <a:srgbClr val="FFFFFF"/>
                </a:solidFill>
              </a:rPr>
              <a:t>26 September 2016</a:t>
            </a:fld>
            <a:endParaRPr lang="en-GB" sz="1400" dirty="0" smtClean="0">
              <a:solidFill>
                <a:srgbClr val="FFFFFF"/>
              </a:solidFill>
            </a:endParaRPr>
          </a:p>
        </p:txBody>
      </p:sp>
      <p:sp>
        <p:nvSpPr>
          <p:cNvPr id="5" name="Rectangle 4"/>
          <p:cNvSpPr/>
          <p:nvPr/>
        </p:nvSpPr>
        <p:spPr>
          <a:xfrm>
            <a:off x="251520" y="332656"/>
            <a:ext cx="6768752" cy="707886"/>
          </a:xfrm>
          <a:prstGeom prst="rect">
            <a:avLst/>
          </a:prstGeom>
        </p:spPr>
        <p:txBody>
          <a:bodyPr wrap="square">
            <a:spAutoFit/>
          </a:bodyPr>
          <a:lstStyle/>
          <a:p>
            <a:r>
              <a:rPr lang="en-US" sz="2000" dirty="0" smtClean="0">
                <a:solidFill>
                  <a:prstClr val="white"/>
                </a:solidFill>
                <a:ea typeface="+mj-ea"/>
                <a:cs typeface="+mj-cs"/>
              </a:rPr>
              <a:t>The 14</a:t>
            </a:r>
            <a:r>
              <a:rPr lang="en-US" sz="2000" baseline="30000" dirty="0" smtClean="0">
                <a:solidFill>
                  <a:prstClr val="white"/>
                </a:solidFill>
                <a:ea typeface="+mj-ea"/>
                <a:cs typeface="+mj-cs"/>
              </a:rPr>
              <a:t>th</a:t>
            </a:r>
            <a:r>
              <a:rPr lang="en-US" sz="2000" dirty="0" smtClean="0">
                <a:solidFill>
                  <a:prstClr val="white"/>
                </a:solidFill>
                <a:ea typeface="+mj-ea"/>
                <a:cs typeface="+mj-cs"/>
              </a:rPr>
              <a:t> meeting of the ESS Technical Advisory Committee -TAC14 </a:t>
            </a:r>
            <a:endParaRPr lang="en-GB" sz="1200" dirty="0"/>
          </a:p>
        </p:txBody>
      </p:sp>
    </p:spTree>
    <p:extLst>
      <p:ext uri="{BB962C8B-B14F-4D97-AF65-F5344CB8AC3E}">
        <p14:creationId xmlns:p14="http://schemas.microsoft.com/office/powerpoint/2010/main" val="13946133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271196" cy="1143000"/>
          </a:xfrm>
        </p:spPr>
        <p:txBody>
          <a:bodyPr/>
          <a:lstStyle/>
          <a:p>
            <a:r>
              <a:rPr lang="en-US" dirty="0"/>
              <a:t>Accelerator PSS </a:t>
            </a:r>
            <a:r>
              <a:rPr lang="en-US" dirty="0" smtClean="0"/>
              <a:t>Design: PSS </a:t>
            </a:r>
            <a:r>
              <a:rPr lang="en-US" dirty="0"/>
              <a:t>1 </a:t>
            </a:r>
            <a:r>
              <a:rPr lang="en-US" dirty="0" smtClean="0"/>
              <a:t>Architecture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84784"/>
            <a:ext cx="7281929" cy="5148000"/>
          </a:xfrm>
          <a:prstGeom prst="rect">
            <a:avLst/>
          </a:prstGeom>
        </p:spPr>
      </p:pic>
      <p:sp>
        <p:nvSpPr>
          <p:cNvPr id="6" name="Oval 5"/>
          <p:cNvSpPr/>
          <p:nvPr/>
        </p:nvSpPr>
        <p:spPr>
          <a:xfrm>
            <a:off x="1279975" y="2152283"/>
            <a:ext cx="9361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p:cNvSpPr/>
          <p:nvPr/>
        </p:nvSpPr>
        <p:spPr>
          <a:xfrm>
            <a:off x="4716016" y="2152283"/>
            <a:ext cx="9361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Box 7"/>
          <p:cNvSpPr txBox="1"/>
          <p:nvPr/>
        </p:nvSpPr>
        <p:spPr>
          <a:xfrm>
            <a:off x="2051720" y="3550091"/>
            <a:ext cx="4494948" cy="523220"/>
          </a:xfrm>
          <a:prstGeom prst="rect">
            <a:avLst/>
          </a:prstGeom>
          <a:solidFill>
            <a:schemeClr val="bg1"/>
          </a:solidFill>
          <a:ln w="25400">
            <a:solidFill>
              <a:srgbClr val="FF0000"/>
            </a:solidFill>
          </a:ln>
        </p:spPr>
        <p:txBody>
          <a:bodyPr wrap="none" rtlCol="0">
            <a:spAutoFit/>
          </a:bodyPr>
          <a:lstStyle/>
          <a:p>
            <a:pPr marL="285750" indent="-285750">
              <a:buFont typeface="Arial" panose="020B0604020202020204" pitchFamily="34" charset="0"/>
              <a:buChar char="•"/>
            </a:pPr>
            <a:r>
              <a:rPr lang="en-US" sz="1400" dirty="0">
                <a:solidFill>
                  <a:schemeClr val="accent6"/>
                </a:solidFill>
              </a:rPr>
              <a:t>Latest version of Siemens fail-safe CPUs; S7-1500 </a:t>
            </a:r>
            <a:r>
              <a:rPr lang="en-US" sz="1400" dirty="0" smtClean="0">
                <a:solidFill>
                  <a:schemeClr val="accent6"/>
                </a:solidFill>
              </a:rPr>
              <a:t>series</a:t>
            </a:r>
          </a:p>
          <a:p>
            <a:pPr marL="285750" indent="-285750">
              <a:buFont typeface="Arial" panose="020B0604020202020204" pitchFamily="34" charset="0"/>
              <a:buChar char="•"/>
            </a:pPr>
            <a:r>
              <a:rPr lang="en-GB" sz="1400" dirty="0">
                <a:solidFill>
                  <a:schemeClr val="accent6"/>
                </a:solidFill>
              </a:rPr>
              <a:t>TIA Portal V13 SP1; Safety Advanced V13 </a:t>
            </a:r>
            <a:r>
              <a:rPr lang="en-GB" sz="1400" dirty="0" smtClean="0">
                <a:solidFill>
                  <a:schemeClr val="accent6"/>
                </a:solidFill>
              </a:rPr>
              <a:t>SP1</a:t>
            </a:r>
            <a:endParaRPr lang="en-GB" sz="1400" dirty="0">
              <a:solidFill>
                <a:schemeClr val="accent6"/>
              </a:solidFill>
            </a:endParaRPr>
          </a:p>
        </p:txBody>
      </p:sp>
      <p:grpSp>
        <p:nvGrpSpPr>
          <p:cNvPr id="23" name="Group 22"/>
          <p:cNvGrpSpPr/>
          <p:nvPr/>
        </p:nvGrpSpPr>
        <p:grpSpPr>
          <a:xfrm>
            <a:off x="4427984" y="2512323"/>
            <a:ext cx="288032" cy="1037768"/>
            <a:chOff x="4427984" y="2512323"/>
            <a:chExt cx="288032" cy="1037768"/>
          </a:xfrm>
        </p:grpSpPr>
        <p:cxnSp>
          <p:nvCxnSpPr>
            <p:cNvPr id="14" name="Straight Connector 13"/>
            <p:cNvCxnSpPr>
              <a:stCxn id="7" idx="2"/>
            </p:cNvCxnSpPr>
            <p:nvPr/>
          </p:nvCxnSpPr>
          <p:spPr>
            <a:xfrm flipH="1">
              <a:off x="4427984" y="2512323"/>
              <a:ext cx="2880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27984" y="2512323"/>
              <a:ext cx="0" cy="10377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2216079" y="2512323"/>
            <a:ext cx="339697" cy="1037768"/>
            <a:chOff x="2216079" y="2512323"/>
            <a:chExt cx="339697" cy="1037768"/>
          </a:xfrm>
        </p:grpSpPr>
        <p:cxnSp>
          <p:nvCxnSpPr>
            <p:cNvPr id="25" name="Straight Connector 24"/>
            <p:cNvCxnSpPr>
              <a:endCxn id="6" idx="6"/>
            </p:cNvCxnSpPr>
            <p:nvPr/>
          </p:nvCxnSpPr>
          <p:spPr>
            <a:xfrm flipH="1">
              <a:off x="2216079" y="2512323"/>
              <a:ext cx="3396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55776" y="2512323"/>
              <a:ext cx="0" cy="10377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2" name="Oval 31"/>
          <p:cNvSpPr/>
          <p:nvPr/>
        </p:nvSpPr>
        <p:spPr>
          <a:xfrm>
            <a:off x="2843808" y="2152283"/>
            <a:ext cx="9361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Oval 32"/>
          <p:cNvSpPr/>
          <p:nvPr/>
        </p:nvSpPr>
        <p:spPr>
          <a:xfrm>
            <a:off x="6228184" y="2152283"/>
            <a:ext cx="9361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extBox 33"/>
          <p:cNvSpPr txBox="1"/>
          <p:nvPr/>
        </p:nvSpPr>
        <p:spPr>
          <a:xfrm>
            <a:off x="3419872" y="3550091"/>
            <a:ext cx="3665427" cy="523220"/>
          </a:xfrm>
          <a:prstGeom prst="rect">
            <a:avLst/>
          </a:prstGeom>
          <a:solidFill>
            <a:schemeClr val="bg1"/>
          </a:solidFill>
          <a:ln w="25400">
            <a:solidFill>
              <a:srgbClr val="FF0000"/>
            </a:solidFill>
          </a:ln>
        </p:spPr>
        <p:txBody>
          <a:bodyPr wrap="none" rtlCol="0">
            <a:spAutoFit/>
          </a:bodyPr>
          <a:lstStyle/>
          <a:p>
            <a:pPr marL="285750" indent="-285750">
              <a:buFont typeface="Arial" panose="020B0604020202020204" pitchFamily="34" charset="0"/>
              <a:buChar char="•"/>
            </a:pPr>
            <a:r>
              <a:rPr lang="sv-SE" sz="1400" dirty="0">
                <a:solidFill>
                  <a:schemeClr val="accent6"/>
                </a:solidFill>
              </a:rPr>
              <a:t>SIMATIC HMI TP1500 COMFORT</a:t>
            </a:r>
          </a:p>
          <a:p>
            <a:pPr marL="285750" indent="-285750">
              <a:buFont typeface="Arial" panose="020B0604020202020204" pitchFamily="34" charset="0"/>
              <a:buChar char="•"/>
            </a:pPr>
            <a:r>
              <a:rPr lang="en-GB" sz="1400" dirty="0">
                <a:solidFill>
                  <a:schemeClr val="accent6"/>
                </a:solidFill>
              </a:rPr>
              <a:t>TIA Portal V13 SP1; </a:t>
            </a:r>
            <a:r>
              <a:rPr lang="en-GB" sz="1400" dirty="0" err="1">
                <a:solidFill>
                  <a:schemeClr val="accent6"/>
                </a:solidFill>
              </a:rPr>
              <a:t>WinCC</a:t>
            </a:r>
            <a:r>
              <a:rPr lang="en-GB" sz="1400" dirty="0">
                <a:solidFill>
                  <a:schemeClr val="accent6"/>
                </a:solidFill>
              </a:rPr>
              <a:t> Comfort V13 SP1</a:t>
            </a:r>
            <a:endParaRPr lang="en-US" sz="1400" dirty="0">
              <a:solidFill>
                <a:schemeClr val="accent6"/>
              </a:solidFill>
            </a:endParaRPr>
          </a:p>
        </p:txBody>
      </p:sp>
      <p:grpSp>
        <p:nvGrpSpPr>
          <p:cNvPr id="35" name="Group 34"/>
          <p:cNvGrpSpPr/>
          <p:nvPr/>
        </p:nvGrpSpPr>
        <p:grpSpPr>
          <a:xfrm>
            <a:off x="5925164" y="2512323"/>
            <a:ext cx="288032" cy="1037768"/>
            <a:chOff x="4427984" y="2512323"/>
            <a:chExt cx="288032" cy="1037768"/>
          </a:xfrm>
        </p:grpSpPr>
        <p:cxnSp>
          <p:nvCxnSpPr>
            <p:cNvPr id="36" name="Straight Connector 35"/>
            <p:cNvCxnSpPr/>
            <p:nvPr/>
          </p:nvCxnSpPr>
          <p:spPr>
            <a:xfrm flipH="1">
              <a:off x="4427984" y="2512323"/>
              <a:ext cx="28803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27984" y="2512323"/>
              <a:ext cx="0" cy="10377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3783300" y="2512323"/>
            <a:ext cx="339697" cy="1037768"/>
            <a:chOff x="2216079" y="2512323"/>
            <a:chExt cx="339697" cy="1037768"/>
          </a:xfrm>
        </p:grpSpPr>
        <p:cxnSp>
          <p:nvCxnSpPr>
            <p:cNvPr id="39" name="Straight Connector 38"/>
            <p:cNvCxnSpPr/>
            <p:nvPr/>
          </p:nvCxnSpPr>
          <p:spPr>
            <a:xfrm flipH="1">
              <a:off x="2216079" y="2512323"/>
              <a:ext cx="3396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555776" y="2512323"/>
              <a:ext cx="0" cy="10377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2120434" y="5517232"/>
            <a:ext cx="4102662" cy="738664"/>
          </a:xfrm>
          <a:prstGeom prst="rect">
            <a:avLst/>
          </a:prstGeom>
          <a:solidFill>
            <a:schemeClr val="bg1"/>
          </a:solidFill>
          <a:ln w="25400">
            <a:solidFill>
              <a:srgbClr val="FF0000"/>
            </a:solidFill>
          </a:ln>
        </p:spPr>
        <p:txBody>
          <a:bodyPr wrap="none" rtlCol="0">
            <a:spAutoFit/>
          </a:bodyPr>
          <a:lstStyle/>
          <a:p>
            <a:pPr marL="285750" indent="-285750">
              <a:buFont typeface="Arial" panose="020B0604020202020204" pitchFamily="34" charset="0"/>
              <a:buChar char="•"/>
            </a:pPr>
            <a:r>
              <a:rPr lang="fr-FR" sz="1400" dirty="0">
                <a:solidFill>
                  <a:schemeClr val="accent6"/>
                </a:solidFill>
              </a:rPr>
              <a:t>SIMATIC ET 200SP, PROFINET INTERFACE </a:t>
            </a:r>
            <a:r>
              <a:rPr lang="fr-FR" sz="1400" dirty="0" smtClean="0">
                <a:solidFill>
                  <a:schemeClr val="accent6"/>
                </a:solidFill>
              </a:rPr>
              <a:t>MODULE</a:t>
            </a:r>
          </a:p>
          <a:p>
            <a:pPr marL="285750" indent="-285750">
              <a:buFont typeface="Arial" panose="020B0604020202020204" pitchFamily="34" charset="0"/>
              <a:buChar char="•"/>
            </a:pPr>
            <a:r>
              <a:rPr lang="en-GB" sz="1400" dirty="0" smtClean="0">
                <a:solidFill>
                  <a:schemeClr val="accent6"/>
                </a:solidFill>
              </a:rPr>
              <a:t>SIMATIC ET 200SP F-DI &amp; F-DQ Modules (fail safe)</a:t>
            </a:r>
          </a:p>
          <a:p>
            <a:pPr marL="285750" indent="-285750">
              <a:buFont typeface="Arial" panose="020B0604020202020204" pitchFamily="34" charset="0"/>
              <a:buChar char="•"/>
            </a:pPr>
            <a:r>
              <a:rPr lang="en-GB" sz="1400" dirty="0">
                <a:solidFill>
                  <a:schemeClr val="accent6"/>
                </a:solidFill>
              </a:rPr>
              <a:t>SIMATIC ET 200SP </a:t>
            </a:r>
            <a:r>
              <a:rPr lang="en-GB" sz="1400" dirty="0" smtClean="0">
                <a:solidFill>
                  <a:schemeClr val="accent6"/>
                </a:solidFill>
              </a:rPr>
              <a:t>DI </a:t>
            </a:r>
            <a:r>
              <a:rPr lang="en-GB" sz="1400" dirty="0">
                <a:solidFill>
                  <a:schemeClr val="accent6"/>
                </a:solidFill>
              </a:rPr>
              <a:t>&amp; </a:t>
            </a:r>
            <a:r>
              <a:rPr lang="en-GB" sz="1400" dirty="0" smtClean="0">
                <a:solidFill>
                  <a:schemeClr val="accent6"/>
                </a:solidFill>
              </a:rPr>
              <a:t>DQ Modules (standard)</a:t>
            </a:r>
          </a:p>
        </p:txBody>
      </p:sp>
      <p:sp>
        <p:nvSpPr>
          <p:cNvPr id="42" name="Oval 41"/>
          <p:cNvSpPr/>
          <p:nvPr/>
        </p:nvSpPr>
        <p:spPr>
          <a:xfrm>
            <a:off x="1043608" y="4509120"/>
            <a:ext cx="9361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Oval 42"/>
          <p:cNvSpPr/>
          <p:nvPr/>
        </p:nvSpPr>
        <p:spPr>
          <a:xfrm>
            <a:off x="3419872" y="4509120"/>
            <a:ext cx="9361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Oval 43"/>
          <p:cNvSpPr/>
          <p:nvPr/>
        </p:nvSpPr>
        <p:spPr>
          <a:xfrm>
            <a:off x="5868144" y="4509120"/>
            <a:ext cx="9361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3" name="Group 52"/>
          <p:cNvGrpSpPr/>
          <p:nvPr/>
        </p:nvGrpSpPr>
        <p:grpSpPr>
          <a:xfrm>
            <a:off x="1979712" y="4869758"/>
            <a:ext cx="339697" cy="647474"/>
            <a:chOff x="1979712" y="4869758"/>
            <a:chExt cx="339697" cy="647474"/>
          </a:xfrm>
        </p:grpSpPr>
        <p:cxnSp>
          <p:nvCxnSpPr>
            <p:cNvPr id="46" name="Straight Connector 45"/>
            <p:cNvCxnSpPr/>
            <p:nvPr/>
          </p:nvCxnSpPr>
          <p:spPr>
            <a:xfrm flipH="1">
              <a:off x="1979712" y="4869758"/>
              <a:ext cx="3396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317177" y="4871452"/>
              <a:ext cx="2232" cy="645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080175" y="4869160"/>
            <a:ext cx="339697" cy="647474"/>
            <a:chOff x="3080175" y="4869160"/>
            <a:chExt cx="339697" cy="647474"/>
          </a:xfrm>
        </p:grpSpPr>
        <p:cxnSp>
          <p:nvCxnSpPr>
            <p:cNvPr id="49" name="Straight Connector 48"/>
            <p:cNvCxnSpPr/>
            <p:nvPr/>
          </p:nvCxnSpPr>
          <p:spPr>
            <a:xfrm flipH="1">
              <a:off x="3080175" y="4869160"/>
              <a:ext cx="3396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080175" y="4870854"/>
              <a:ext cx="2232" cy="645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528447" y="4867698"/>
            <a:ext cx="339697" cy="647474"/>
            <a:chOff x="5528447" y="4867698"/>
            <a:chExt cx="339697" cy="647474"/>
          </a:xfrm>
        </p:grpSpPr>
        <p:cxnSp>
          <p:nvCxnSpPr>
            <p:cNvPr id="51" name="Straight Connector 50"/>
            <p:cNvCxnSpPr/>
            <p:nvPr/>
          </p:nvCxnSpPr>
          <p:spPr>
            <a:xfrm flipH="1">
              <a:off x="5528447" y="4867698"/>
              <a:ext cx="3396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28447" y="4869392"/>
              <a:ext cx="2232" cy="645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6838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22" presetClass="entr" presetSubtype="2"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par>
                                <p:cTn id="13" presetID="22" presetClass="entr" presetSubtype="8"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par>
                                <p:cTn id="41" presetID="22" presetClass="entr" presetSubtype="8"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par>
                          <p:cTn id="67" fill="hold">
                            <p:stCondLst>
                              <p:cond delay="0"/>
                            </p:stCondLst>
                            <p:childTnLst>
                              <p:par>
                                <p:cTn id="68" presetID="22" presetClass="entr" presetSubtype="8"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wipe(left)">
                                      <p:cBhvr>
                                        <p:cTn id="70" dur="500"/>
                                        <p:tgtEl>
                                          <p:spTgt spid="53"/>
                                        </p:tgtEl>
                                      </p:cBhvr>
                                    </p:animEffect>
                                  </p:childTnLst>
                                </p:cTn>
                              </p:par>
                              <p:par>
                                <p:cTn id="71" presetID="22" presetClass="entr" presetSubtype="2"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right)">
                                      <p:cBhvr>
                                        <p:cTn id="73" dur="500"/>
                                        <p:tgtEl>
                                          <p:spTgt spid="54"/>
                                        </p:tgtEl>
                                      </p:cBhvr>
                                    </p:animEffect>
                                  </p:childTnLst>
                                </p:cTn>
                              </p:par>
                              <p:par>
                                <p:cTn id="74" presetID="22" presetClass="entr" presetSubtype="2"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right)">
                                      <p:cBhvr>
                                        <p:cTn id="76" dur="500"/>
                                        <p:tgtEl>
                                          <p:spTgt spid="55"/>
                                        </p:tgtEl>
                                      </p:cBhvr>
                                    </p:animEffect>
                                  </p:childTnLst>
                                </p:cTn>
                              </p:par>
                            </p:childTnLst>
                          </p:cTn>
                        </p:par>
                        <p:par>
                          <p:cTn id="77" fill="hold">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32" grpId="0" animBg="1"/>
      <p:bldP spid="32" grpId="1" animBg="1"/>
      <p:bldP spid="33" grpId="0" animBg="1"/>
      <p:bldP spid="33" grpId="1" animBg="1"/>
      <p:bldP spid="34" grpId="0" animBg="1"/>
      <p:bldP spid="34" grpId="1" animBg="1"/>
      <p:bldP spid="41"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Interfaces</a:t>
            </a:r>
            <a:endParaRPr lang="en-US" dirty="0"/>
          </a:p>
        </p:txBody>
      </p:sp>
      <p:sp>
        <p:nvSpPr>
          <p:cNvPr id="3" name="Content Placeholder 2"/>
          <p:cNvSpPr>
            <a:spLocks noGrp="1"/>
          </p:cNvSpPr>
          <p:nvPr>
            <p:ph idx="1"/>
          </p:nvPr>
        </p:nvSpPr>
        <p:spPr/>
        <p:txBody>
          <a:bodyPr>
            <a:normAutofit/>
          </a:bodyPr>
          <a:lstStyle/>
          <a:p>
            <a:r>
              <a:rPr lang="en-US" sz="1800" dirty="0" smtClean="0"/>
              <a:t>PSS will stop the accelerator proton beam by removing permit from following systems:</a:t>
            </a:r>
          </a:p>
          <a:p>
            <a:pPr lvl="1"/>
            <a:r>
              <a:rPr lang="en-US" sz="1600" dirty="0"/>
              <a:t>The </a:t>
            </a:r>
            <a:r>
              <a:rPr lang="en-US" sz="1600" dirty="0" smtClean="0"/>
              <a:t>Ion </a:t>
            </a:r>
            <a:r>
              <a:rPr lang="en-US" sz="1600" dirty="0"/>
              <a:t>source </a:t>
            </a:r>
            <a:r>
              <a:rPr lang="en-US" sz="1600" dirty="0" smtClean="0"/>
              <a:t>plasma generator system</a:t>
            </a:r>
            <a:endParaRPr lang="en-US" sz="1600" dirty="0"/>
          </a:p>
          <a:p>
            <a:pPr lvl="1"/>
            <a:r>
              <a:rPr lang="en-US" sz="1600" dirty="0" smtClean="0"/>
              <a:t>The Ion source extraction system</a:t>
            </a:r>
          </a:p>
          <a:p>
            <a:pPr lvl="1"/>
            <a:r>
              <a:rPr lang="en-US" sz="1600" dirty="0" smtClean="0"/>
              <a:t>The </a:t>
            </a:r>
            <a:r>
              <a:rPr lang="en-US" sz="1600" dirty="0"/>
              <a:t>RFQ </a:t>
            </a:r>
            <a:r>
              <a:rPr lang="en-US" sz="1600" dirty="0" smtClean="0"/>
              <a:t>modulator</a:t>
            </a:r>
            <a:r>
              <a:rPr lang="en-US" sz="1600" dirty="0"/>
              <a:t> </a:t>
            </a:r>
            <a:r>
              <a:rPr lang="en-US" sz="1600" dirty="0" smtClean="0"/>
              <a:t>system</a:t>
            </a:r>
            <a:endParaRPr lang="en-US" sz="1600" dirty="0"/>
          </a:p>
          <a:p>
            <a:r>
              <a:rPr lang="en-US" sz="1800" dirty="0" smtClean="0"/>
              <a:t>PSS will remove permit from the following systems to mitigate against X-ray hazards when there is access to tunnel:</a:t>
            </a:r>
          </a:p>
          <a:p>
            <a:pPr lvl="1"/>
            <a:r>
              <a:rPr lang="en-US" sz="1600" dirty="0"/>
              <a:t>MEBT </a:t>
            </a:r>
            <a:r>
              <a:rPr lang="en-US" sz="1600" dirty="0" err="1" smtClean="0"/>
              <a:t>bunchers</a:t>
            </a:r>
            <a:r>
              <a:rPr lang="en-US" sz="1600" dirty="0" smtClean="0"/>
              <a:t> (3 units)</a:t>
            </a:r>
          </a:p>
          <a:p>
            <a:pPr lvl="1"/>
            <a:r>
              <a:rPr lang="en-US" sz="1600" dirty="0"/>
              <a:t>Drift Tube </a:t>
            </a:r>
            <a:r>
              <a:rPr lang="en-US" sz="1600" dirty="0" err="1" smtClean="0"/>
              <a:t>Linacs</a:t>
            </a:r>
            <a:r>
              <a:rPr lang="en-US" sz="1600" dirty="0" smtClean="0"/>
              <a:t> (5 units)</a:t>
            </a:r>
          </a:p>
          <a:p>
            <a:pPr lvl="1"/>
            <a:r>
              <a:rPr lang="en-US" sz="1600" dirty="0" smtClean="0"/>
              <a:t>Spoke cavities (26 units)</a:t>
            </a:r>
          </a:p>
          <a:p>
            <a:pPr lvl="1"/>
            <a:r>
              <a:rPr lang="en-US" sz="1600" dirty="0" smtClean="0"/>
              <a:t>Elliptical </a:t>
            </a:r>
            <a:r>
              <a:rPr lang="en-US" sz="1600" dirty="0"/>
              <a:t>medium beta </a:t>
            </a:r>
            <a:r>
              <a:rPr lang="en-US" sz="1600" dirty="0" smtClean="0"/>
              <a:t>cavities (9 units)</a:t>
            </a:r>
          </a:p>
          <a:p>
            <a:pPr lvl="1"/>
            <a:r>
              <a:rPr lang="en-US" sz="1600" dirty="0"/>
              <a:t>Elliptical </a:t>
            </a:r>
            <a:r>
              <a:rPr lang="en-US" sz="1600" dirty="0" smtClean="0"/>
              <a:t>high beta cavities (21 units)</a:t>
            </a:r>
          </a:p>
          <a:p>
            <a:r>
              <a:rPr lang="en-US" sz="1800" dirty="0"/>
              <a:t>PSS will </a:t>
            </a:r>
            <a:r>
              <a:rPr lang="en-US" sz="1800" dirty="0" smtClean="0"/>
              <a:t>interface </a:t>
            </a:r>
            <a:r>
              <a:rPr lang="en-US" sz="1800" dirty="0"/>
              <a:t>with two gamma </a:t>
            </a:r>
            <a:r>
              <a:rPr lang="en-US" sz="1800" dirty="0" smtClean="0"/>
              <a:t>blockers (one for beam dump, one for Target).</a:t>
            </a:r>
            <a:endParaRPr lang="en-US" sz="1800" dirty="0"/>
          </a:p>
          <a:p>
            <a:r>
              <a:rPr lang="en-US" sz="1800" dirty="0"/>
              <a:t>PSS will interface with two bending magnets which send the beam </a:t>
            </a:r>
            <a:r>
              <a:rPr lang="en-US" sz="1800" dirty="0" smtClean="0"/>
              <a:t>towards </a:t>
            </a:r>
            <a:r>
              <a:rPr lang="en-US" sz="1800" dirty="0"/>
              <a:t>Target.</a:t>
            </a:r>
            <a:endParaRPr lang="en-US" sz="1800" dirty="0"/>
          </a:p>
          <a:p>
            <a:pPr lvl="1"/>
            <a:endParaRPr lang="en-US" sz="1600" dirty="0"/>
          </a:p>
          <a:p>
            <a:pPr lvl="1"/>
            <a:endParaRPr lang="en-US" sz="1600" dirty="0" smtClean="0"/>
          </a:p>
          <a:p>
            <a:pPr lvl="1"/>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spTree>
    <p:extLst>
      <p:ext uri="{BB962C8B-B14F-4D97-AF65-F5344CB8AC3E}">
        <p14:creationId xmlns:p14="http://schemas.microsoft.com/office/powerpoint/2010/main" val="22915748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484784"/>
            <a:ext cx="7278713" cy="5148000"/>
          </a:xfrm>
          <a:prstGeom prst="rect">
            <a:avLst/>
          </a:prstGeom>
        </p:spPr>
      </p:pic>
      <p:sp>
        <p:nvSpPr>
          <p:cNvPr id="2" name="Title 1"/>
          <p:cNvSpPr>
            <a:spLocks noGrp="1"/>
          </p:cNvSpPr>
          <p:nvPr>
            <p:ph type="title"/>
          </p:nvPr>
        </p:nvSpPr>
        <p:spPr/>
        <p:txBody>
          <a:bodyPr/>
          <a:lstStyle/>
          <a:p>
            <a:r>
              <a:rPr lang="en-US" dirty="0" smtClean="0"/>
              <a:t>PSS </a:t>
            </a:r>
            <a:r>
              <a:rPr lang="en-US" dirty="0" smtClean="0"/>
              <a:t>Interfaces: </a:t>
            </a:r>
            <a:r>
              <a:rPr lang="en-US" dirty="0" smtClean="0"/>
              <a:t>Ion </a:t>
            </a:r>
            <a:r>
              <a:rPr lang="en-US" dirty="0" smtClean="0"/>
              <a:t>Source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spTree>
    <p:extLst>
      <p:ext uri="{BB962C8B-B14F-4D97-AF65-F5344CB8AC3E}">
        <p14:creationId xmlns:p14="http://schemas.microsoft.com/office/powerpoint/2010/main" val="33876027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1" y="1542640"/>
            <a:ext cx="7278713" cy="5148000"/>
          </a:xfrm>
          <a:prstGeom prst="rect">
            <a:avLst/>
          </a:prstGeom>
        </p:spPr>
      </p:pic>
      <p:sp>
        <p:nvSpPr>
          <p:cNvPr id="2" name="Title 1"/>
          <p:cNvSpPr>
            <a:spLocks noGrp="1"/>
          </p:cNvSpPr>
          <p:nvPr>
            <p:ph type="title"/>
          </p:nvPr>
        </p:nvSpPr>
        <p:spPr/>
        <p:txBody>
          <a:bodyPr/>
          <a:lstStyle/>
          <a:p>
            <a:r>
              <a:rPr lang="en-US" dirty="0" smtClean="0"/>
              <a:t>PSS </a:t>
            </a:r>
            <a:r>
              <a:rPr lang="en-US" dirty="0"/>
              <a:t>Interfaces: </a:t>
            </a:r>
            <a:r>
              <a:rPr lang="en-US" dirty="0" smtClean="0"/>
              <a:t>RFQ &amp; DTL(s)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7" name="TextBox 6"/>
          <p:cNvSpPr txBox="1"/>
          <p:nvPr/>
        </p:nvSpPr>
        <p:spPr>
          <a:xfrm>
            <a:off x="5220072" y="2636912"/>
            <a:ext cx="2886225" cy="1015663"/>
          </a:xfrm>
          <a:prstGeom prst="rect">
            <a:avLst/>
          </a:prstGeom>
          <a:noFill/>
        </p:spPr>
        <p:txBody>
          <a:bodyPr wrap="square" rtlCol="0">
            <a:spAutoFit/>
          </a:bodyPr>
          <a:lstStyle/>
          <a:p>
            <a:pPr algn="just"/>
            <a:r>
              <a:rPr lang="en-US" sz="1000" dirty="0" smtClean="0">
                <a:latin typeface="+mj-lt"/>
              </a:rPr>
              <a:t>In case of access to tunnel by personnel, the RF modules test can only be performed after a piece of waveguide has been removed and sealed properly in the Klystron Gallery.</a:t>
            </a:r>
          </a:p>
          <a:p>
            <a:pPr algn="just"/>
            <a:r>
              <a:rPr lang="en-US" sz="1000" dirty="0" smtClean="0">
                <a:latin typeface="+mj-lt"/>
              </a:rPr>
              <a:t>The solution is not defined yet. More discussions needed here.</a:t>
            </a:r>
            <a:endParaRPr lang="sv-SE" sz="1000" dirty="0">
              <a:latin typeface="+mj-lt"/>
            </a:endParaRPr>
          </a:p>
        </p:txBody>
      </p:sp>
      <p:sp>
        <p:nvSpPr>
          <p:cNvPr id="5" name="Oval 4"/>
          <p:cNvSpPr/>
          <p:nvPr/>
        </p:nvSpPr>
        <p:spPr>
          <a:xfrm>
            <a:off x="6300192" y="3717032"/>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717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Control Documents</a:t>
            </a:r>
            <a:endParaRPr lang="sv-SE" dirty="0"/>
          </a:p>
        </p:txBody>
      </p:sp>
      <p:sp>
        <p:nvSpPr>
          <p:cNvPr id="3" name="Content Placeholder 2"/>
          <p:cNvSpPr>
            <a:spLocks noGrp="1"/>
          </p:cNvSpPr>
          <p:nvPr>
            <p:ph idx="1"/>
          </p:nvPr>
        </p:nvSpPr>
        <p:spPr/>
        <p:txBody>
          <a:bodyPr>
            <a:normAutofit/>
          </a:bodyPr>
          <a:lstStyle/>
          <a:p>
            <a:pPr algn="just"/>
            <a:r>
              <a:rPr lang="en-US" sz="1600" dirty="0" smtClean="0"/>
              <a:t>PSS </a:t>
            </a:r>
            <a:r>
              <a:rPr lang="en-US" sz="1600" dirty="0"/>
              <a:t>team has started developing the Interface Control Documents (ICD) for any of the PSS interfaces with other systems. </a:t>
            </a:r>
            <a:r>
              <a:rPr lang="en-US" sz="1600" dirty="0" smtClean="0"/>
              <a:t>The ICD</a:t>
            </a:r>
            <a:r>
              <a:rPr lang="en-GB" sz="1600" dirty="0" smtClean="0"/>
              <a:t> </a:t>
            </a:r>
            <a:r>
              <a:rPr lang="en-GB" sz="1600" dirty="0"/>
              <a:t>encompasses the definition, documentation, and control of all interfaces between the </a:t>
            </a:r>
            <a:r>
              <a:rPr lang="en-GB" sz="1600" dirty="0" smtClean="0"/>
              <a:t>PSS and </a:t>
            </a:r>
            <a:r>
              <a:rPr lang="en-GB" sz="1600" dirty="0"/>
              <a:t>the </a:t>
            </a:r>
            <a:r>
              <a:rPr lang="en-GB" sz="1600" dirty="0" smtClean="0"/>
              <a:t>system which is interfaced. The </a:t>
            </a:r>
            <a:r>
              <a:rPr lang="en-GB" sz="1600" dirty="0"/>
              <a:t>types of information contained in </a:t>
            </a:r>
            <a:r>
              <a:rPr lang="en-GB" sz="1600" dirty="0" smtClean="0"/>
              <a:t>the ICDs </a:t>
            </a:r>
            <a:r>
              <a:rPr lang="en-GB" sz="1600" dirty="0"/>
              <a:t>include both mechanical and electrical interfaces such as physical footprint, environment temperature, power requirements, connector specification, and electromagnetic compatibility requirements. Also as part of the functional description of </a:t>
            </a:r>
            <a:r>
              <a:rPr lang="en-GB" sz="1600" dirty="0" smtClean="0"/>
              <a:t>PSS</a:t>
            </a:r>
            <a:r>
              <a:rPr lang="en-GB" sz="1600" dirty="0"/>
              <a:t>, the impact of PSS </a:t>
            </a:r>
            <a:r>
              <a:rPr lang="en-GB" sz="1600" dirty="0" smtClean="0"/>
              <a:t>on the interfaced system </a:t>
            </a:r>
            <a:r>
              <a:rPr lang="en-GB" sz="1600" dirty="0"/>
              <a:t>is defined and described in </a:t>
            </a:r>
            <a:r>
              <a:rPr lang="en-GB" sz="1600" dirty="0" smtClean="0"/>
              <a:t>the ICD.</a:t>
            </a:r>
            <a:endParaRPr lang="en-US" sz="1600" dirty="0" smtClean="0"/>
          </a:p>
          <a:p>
            <a:pPr algn="just"/>
            <a:r>
              <a:rPr lang="en-US" sz="1600" dirty="0" smtClean="0"/>
              <a:t>As an example, in case of PSS interfaces with Ion Source, the </a:t>
            </a:r>
            <a:r>
              <a:rPr lang="en-GB" sz="1600" dirty="0"/>
              <a:t>Accelerator Personnel Safety System and Ion Source </a:t>
            </a:r>
            <a:r>
              <a:rPr lang="en-GB" sz="1600" dirty="0" smtClean="0"/>
              <a:t>ICD </a:t>
            </a:r>
            <a:r>
              <a:rPr lang="en-GB" sz="1600" dirty="0"/>
              <a:t>(ESS-0064042</a:t>
            </a:r>
            <a:r>
              <a:rPr lang="en-GB" sz="1600" dirty="0" smtClean="0"/>
              <a:t>) is being developed. Currently the following information is missing:</a:t>
            </a:r>
          </a:p>
          <a:p>
            <a:pPr marL="571500" lvl="1" indent="-171450" algn="just"/>
            <a:r>
              <a:rPr lang="sv-SE" sz="1400" dirty="0" smtClean="0"/>
              <a:t>The Ion Source design </a:t>
            </a:r>
            <a:r>
              <a:rPr lang="sv-SE" sz="1400" dirty="0"/>
              <a:t>specifications </a:t>
            </a:r>
            <a:r>
              <a:rPr lang="sv-SE" sz="1400" dirty="0" smtClean="0"/>
              <a:t>document.</a:t>
            </a:r>
            <a:endParaRPr lang="sv-SE" sz="1400" dirty="0"/>
          </a:p>
          <a:p>
            <a:pPr marL="571500" lvl="1" indent="-171450" algn="just"/>
            <a:r>
              <a:rPr lang="sv-SE" sz="1400" dirty="0" smtClean="0"/>
              <a:t>Block/circuit diagram for the Ion Source.</a:t>
            </a:r>
          </a:p>
          <a:p>
            <a:pPr marL="571500" lvl="1" indent="-171450" algn="just"/>
            <a:r>
              <a:rPr lang="sv-SE" sz="1400" dirty="0" smtClean="0"/>
              <a:t>Ion Source connection to the isolating and HV transformers.</a:t>
            </a:r>
            <a:endParaRPr lang="sv-SE" sz="1400" dirty="0"/>
          </a:p>
          <a:p>
            <a:pPr marL="0" indent="0" algn="just">
              <a:buNone/>
            </a:pPr>
            <a:r>
              <a:rPr lang="en-GB" sz="1400" dirty="0" smtClean="0"/>
              <a:t> </a:t>
            </a:r>
          </a:p>
          <a:p>
            <a:pPr algn="just"/>
            <a:r>
              <a:rPr lang="en-GB" sz="1600" dirty="0" smtClean="0"/>
              <a:t>Currently we are working on the ICDs for the </a:t>
            </a:r>
            <a:r>
              <a:rPr lang="en-GB" sz="1600" dirty="0" err="1" smtClean="0"/>
              <a:t>Linac</a:t>
            </a:r>
            <a:r>
              <a:rPr lang="en-GB" sz="1600" dirty="0" smtClean="0"/>
              <a:t> warm section. We have agreed to finalize, review and approve the PSS 1 ICDs by November 2016.</a:t>
            </a:r>
            <a:endParaRPr lang="sv-SE"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spTree>
    <p:extLst>
      <p:ext uri="{BB962C8B-B14F-4D97-AF65-F5344CB8AC3E}">
        <p14:creationId xmlns:p14="http://schemas.microsoft.com/office/powerpoint/2010/main" val="39829996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Review</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1400" dirty="0" smtClean="0"/>
              <a:t>In July 2016 a group of PSS experts from facilities such as SNS, CERN and ISIS carried out the first review for ESS Personnel Safety Systems. The official charge of the review was:</a:t>
            </a:r>
          </a:p>
          <a:p>
            <a:pPr marL="0" indent="0">
              <a:buNone/>
            </a:pPr>
            <a:r>
              <a:rPr lang="en-US" sz="1600" b="1" i="1" dirty="0"/>
              <a:t>Overall ESS PSS strategy and the Intermediate design review of the ESS accelerator personnel safety system </a:t>
            </a:r>
            <a:r>
              <a:rPr lang="en-US" sz="1600" b="1" i="1" dirty="0" smtClean="0"/>
              <a:t>1</a:t>
            </a:r>
          </a:p>
          <a:p>
            <a:pPr marL="0" indent="0">
              <a:buNone/>
            </a:pPr>
            <a:endParaRPr lang="en-US" sz="1600" dirty="0" smtClean="0"/>
          </a:p>
          <a:p>
            <a:pPr marL="0" indent="0">
              <a:buNone/>
            </a:pPr>
            <a:r>
              <a:rPr lang="en-US" sz="1600" dirty="0" smtClean="0"/>
              <a:t>During the two day review, the PSS team presented the following:</a:t>
            </a:r>
          </a:p>
          <a:p>
            <a:r>
              <a:rPr lang="en-US" sz="1600" u="sng" dirty="0"/>
              <a:t>ESS PSS Strategy.</a:t>
            </a:r>
            <a:endParaRPr lang="en-US" sz="1600" dirty="0"/>
          </a:p>
          <a:p>
            <a:pPr lvl="1"/>
            <a:r>
              <a:rPr lang="en-US" sz="1200" dirty="0"/>
              <a:t>PSS Development and Quality Assurance Plan.</a:t>
            </a:r>
          </a:p>
          <a:p>
            <a:pPr lvl="1"/>
            <a:r>
              <a:rPr lang="en-US" sz="1200" dirty="0"/>
              <a:t>PSS Configuration Management Plan.</a:t>
            </a:r>
          </a:p>
          <a:p>
            <a:r>
              <a:rPr lang="en-US" sz="1600" u="sng" dirty="0"/>
              <a:t>Intermediate design review of the ESS Accelerator PSS</a:t>
            </a:r>
            <a:endParaRPr lang="en-US" sz="1600" dirty="0"/>
          </a:p>
          <a:p>
            <a:pPr lvl="1"/>
            <a:r>
              <a:rPr lang="en-US" sz="1200" dirty="0"/>
              <a:t>Concept</a:t>
            </a:r>
          </a:p>
          <a:p>
            <a:pPr lvl="1"/>
            <a:r>
              <a:rPr lang="en-US" sz="1200" dirty="0"/>
              <a:t>Scope</a:t>
            </a:r>
          </a:p>
          <a:p>
            <a:pPr lvl="1"/>
            <a:r>
              <a:rPr lang="en-US" sz="1200" dirty="0"/>
              <a:t>Hazard identification</a:t>
            </a:r>
          </a:p>
          <a:p>
            <a:pPr lvl="1"/>
            <a:r>
              <a:rPr lang="en-US" sz="1200" dirty="0"/>
              <a:t>SIL Determination</a:t>
            </a:r>
          </a:p>
          <a:p>
            <a:pPr lvl="1"/>
            <a:r>
              <a:rPr lang="en-US" sz="1200" dirty="0"/>
              <a:t>SIL Verification</a:t>
            </a:r>
          </a:p>
          <a:p>
            <a:pPr lvl="1"/>
            <a:r>
              <a:rPr lang="en-US" sz="1200" dirty="0"/>
              <a:t>Safety Requirement Specification</a:t>
            </a:r>
          </a:p>
          <a:p>
            <a:pPr lvl="1"/>
            <a:r>
              <a:rPr lang="en-US" sz="1200" dirty="0"/>
              <a:t>Cable Management design G01 accelerator Tunnel PSS 1</a:t>
            </a:r>
          </a:p>
          <a:p>
            <a:pPr lvl="1"/>
            <a:r>
              <a:rPr lang="en-US" sz="1200" dirty="0"/>
              <a:t>Beam OFF station Design</a:t>
            </a:r>
          </a:p>
          <a:p>
            <a:pPr lvl="1"/>
            <a:r>
              <a:rPr lang="en-US" sz="1200" dirty="0"/>
              <a:t>Accelerator PSS1 Circuit Diagrams</a:t>
            </a:r>
          </a:p>
          <a:p>
            <a:pPr lvl="1"/>
            <a:r>
              <a:rPr lang="en-US" sz="1200" dirty="0"/>
              <a:t>Accelerator PSS1 Rack Designs</a:t>
            </a:r>
          </a:p>
          <a:p>
            <a:pPr marL="0" indent="0">
              <a:buNone/>
            </a:pPr>
            <a:endParaRPr lang="en-US" sz="1600" dirty="0"/>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spTree>
    <p:extLst>
      <p:ext uri="{BB962C8B-B14F-4D97-AF65-F5344CB8AC3E}">
        <p14:creationId xmlns:p14="http://schemas.microsoft.com/office/powerpoint/2010/main" val="15730186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272808" cy="1143000"/>
          </a:xfrm>
        </p:spPr>
        <p:txBody>
          <a:bodyPr/>
          <a:lstStyle/>
          <a:p>
            <a:r>
              <a:rPr lang="en-US" dirty="0" smtClean="0"/>
              <a:t>PSS Review: Committee </a:t>
            </a:r>
            <a:r>
              <a:rPr lang="en-US" dirty="0"/>
              <a:t>R</a:t>
            </a:r>
            <a:r>
              <a:rPr lang="en-US" dirty="0" smtClean="0"/>
              <a:t>ecommendations</a:t>
            </a:r>
            <a:endParaRPr lang="en-US" dirty="0"/>
          </a:p>
        </p:txBody>
      </p:sp>
      <p:sp>
        <p:nvSpPr>
          <p:cNvPr id="3" name="Content Placeholder 2"/>
          <p:cNvSpPr>
            <a:spLocks noGrp="1"/>
          </p:cNvSpPr>
          <p:nvPr>
            <p:ph idx="1"/>
          </p:nvPr>
        </p:nvSpPr>
        <p:spPr/>
        <p:txBody>
          <a:bodyPr>
            <a:normAutofit fontScale="92500" lnSpcReduction="20000"/>
          </a:bodyPr>
          <a:lstStyle/>
          <a:p>
            <a:r>
              <a:rPr lang="en-US" sz="1900" dirty="0"/>
              <a:t>M</a:t>
            </a:r>
            <a:r>
              <a:rPr lang="en-US" sz="1900" dirty="0" smtClean="0"/>
              <a:t>ajor findings by the PSS review committee:</a:t>
            </a:r>
          </a:p>
          <a:p>
            <a:pPr marL="0" indent="0">
              <a:buNone/>
            </a:pPr>
            <a:endParaRPr lang="en-US" sz="1400" dirty="0" smtClean="0"/>
          </a:p>
          <a:p>
            <a:pPr marL="685800" lvl="1" indent="-228600" algn="just">
              <a:buFont typeface="+mj-lt"/>
              <a:buAutoNum type="arabicPeriod"/>
            </a:pPr>
            <a:r>
              <a:rPr lang="en-US" sz="1800" dirty="0" smtClean="0"/>
              <a:t>Current </a:t>
            </a:r>
            <a:r>
              <a:rPr lang="en-US" sz="1800" dirty="0"/>
              <a:t>Accelerator design does not contain sufficient detail </a:t>
            </a:r>
            <a:r>
              <a:rPr lang="en-US" sz="1800" dirty="0" smtClean="0"/>
              <a:t>for </a:t>
            </a:r>
            <a:r>
              <a:rPr lang="en-US" sz="1800" dirty="0"/>
              <a:t>PSS to perform the required </a:t>
            </a:r>
            <a:r>
              <a:rPr lang="en-US" sz="1800" dirty="0" smtClean="0"/>
              <a:t>hazards </a:t>
            </a:r>
            <a:r>
              <a:rPr lang="en-US" sz="1800" dirty="0"/>
              <a:t>a</a:t>
            </a:r>
            <a:r>
              <a:rPr lang="en-US" sz="1800" dirty="0" smtClean="0"/>
              <a:t>nalysis </a:t>
            </a:r>
            <a:r>
              <a:rPr lang="en-US" sz="1800" dirty="0"/>
              <a:t>and support detailed design; in particular interfaces are not well enough known to support PSS </a:t>
            </a:r>
            <a:r>
              <a:rPr lang="en-US" sz="1800" dirty="0" smtClean="0"/>
              <a:t>design.</a:t>
            </a:r>
          </a:p>
          <a:p>
            <a:pPr marL="685800" lvl="1" indent="-228600" algn="just">
              <a:buFont typeface="+mj-lt"/>
              <a:buAutoNum type="arabicPeriod"/>
            </a:pPr>
            <a:r>
              <a:rPr lang="en-US" sz="1800" dirty="0" smtClean="0"/>
              <a:t>Although </a:t>
            </a:r>
            <a:r>
              <a:rPr lang="en-US" sz="1800" dirty="0"/>
              <a:t>it is apparent that a lot of work has been accomplished, the Risk and Hazard Analysis, plus SIL determinations, are not in an acceptable final form. </a:t>
            </a:r>
            <a:endParaRPr lang="en-US" sz="1800" dirty="0" smtClean="0"/>
          </a:p>
          <a:p>
            <a:pPr marL="685800" lvl="1" indent="-228600" algn="just">
              <a:buFont typeface="+mj-lt"/>
              <a:buAutoNum type="arabicPeriod"/>
            </a:pPr>
            <a:r>
              <a:rPr lang="en-US" sz="1800" dirty="0"/>
              <a:t>The decision to integrate the ODH system into the PSS should be reevaluated, and the rationale documented</a:t>
            </a:r>
            <a:r>
              <a:rPr lang="en-US" sz="1800" dirty="0" smtClean="0"/>
              <a:t>.</a:t>
            </a:r>
          </a:p>
          <a:p>
            <a:pPr marL="685800" lvl="1" indent="-228600" algn="just">
              <a:buFont typeface="+mj-lt"/>
              <a:buAutoNum type="arabicPeriod"/>
            </a:pPr>
            <a:r>
              <a:rPr lang="en-US" sz="1800" dirty="0"/>
              <a:t>ESS is proposing a system to remove a section of waveguide to allow work on </a:t>
            </a:r>
            <a:r>
              <a:rPr lang="en-US" sz="1800" dirty="0" smtClean="0"/>
              <a:t>modulators </a:t>
            </a:r>
            <a:r>
              <a:rPr lang="en-US" sz="1800" dirty="0"/>
              <a:t>while in tunnel access </a:t>
            </a:r>
            <a:r>
              <a:rPr lang="en-US" sz="1800" dirty="0" smtClean="0"/>
              <a:t>mode. If </a:t>
            </a:r>
            <a:r>
              <a:rPr lang="en-US" sz="1800" dirty="0"/>
              <a:t>each modulator were to be tested, that is 152 waveguides that would be required to be disabled, and then returned and pumped down to restore the machine to operability</a:t>
            </a:r>
            <a:r>
              <a:rPr lang="en-US" sz="1800" dirty="0" smtClean="0"/>
              <a:t>.</a:t>
            </a:r>
          </a:p>
          <a:p>
            <a:pPr marL="685800" lvl="1" indent="-228600" algn="just">
              <a:buFont typeface="+mj-lt"/>
              <a:buAutoNum type="arabicPeriod"/>
            </a:pPr>
            <a:r>
              <a:rPr lang="en-US" sz="1800" dirty="0"/>
              <a:t>PSS should begin to log findings and changes </a:t>
            </a:r>
            <a:r>
              <a:rPr lang="en-US" sz="1800" dirty="0" smtClean="0"/>
              <a:t>in </a:t>
            </a:r>
            <a:r>
              <a:rPr lang="en-US" sz="1800" dirty="0" err="1" smtClean="0"/>
              <a:t>sofware</a:t>
            </a:r>
            <a:r>
              <a:rPr lang="en-US" sz="1800" dirty="0" smtClean="0"/>
              <a:t> even </a:t>
            </a:r>
            <a:r>
              <a:rPr lang="en-US" sz="1800" dirty="0"/>
              <a:t>before FAT; otherwise some useful information discovered in preparation for FAT could be lost </a:t>
            </a:r>
            <a:r>
              <a:rPr lang="en-US" sz="1800" dirty="0" smtClean="0"/>
              <a:t>.</a:t>
            </a:r>
          </a:p>
          <a:p>
            <a:pPr marL="685800" lvl="1" indent="-228600" algn="just">
              <a:buFont typeface="+mj-lt"/>
              <a:buAutoNum type="arabicPeriod"/>
            </a:pPr>
            <a:r>
              <a:rPr lang="en-US" sz="1800" dirty="0" smtClean="0"/>
              <a:t>Interfaces </a:t>
            </a:r>
            <a:r>
              <a:rPr lang="en-US" sz="1800" dirty="0"/>
              <a:t>between PSS and the equipment being controlled, and other ESS systems relied upon to perform the PSS tasks, are not complete and require significant attention. </a:t>
            </a:r>
            <a:endParaRPr lang="en-US" sz="1800" dirty="0" smtClean="0"/>
          </a:p>
          <a:p>
            <a:pPr marL="685800" lvl="1" indent="-228600" algn="just">
              <a:buFont typeface="+mj-lt"/>
              <a:buAutoNum type="arabicPeriod"/>
            </a:pPr>
            <a:endParaRPr lang="en-US" sz="1200" dirty="0" smtClean="0"/>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spTree>
    <p:extLst>
      <p:ext uri="{BB962C8B-B14F-4D97-AF65-F5344CB8AC3E}">
        <p14:creationId xmlns:p14="http://schemas.microsoft.com/office/powerpoint/2010/main" val="22358476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600200"/>
            <a:ext cx="8229600" cy="4781128"/>
          </a:xfrm>
        </p:spPr>
        <p:txBody>
          <a:bodyPr/>
          <a:lstStyle/>
          <a:p>
            <a:pPr algn="just">
              <a:buAutoNum type="arabicPeriod"/>
            </a:pPr>
            <a:r>
              <a:rPr lang="en-US" sz="1800" dirty="0" smtClean="0"/>
              <a:t>PSS team is reconsidering parts of hazard analysis and SIL determination.</a:t>
            </a:r>
          </a:p>
          <a:p>
            <a:pPr algn="just">
              <a:buFont typeface="Arial" panose="020B0604020202020204" pitchFamily="34" charset="0"/>
              <a:buAutoNum type="arabicPeriod"/>
            </a:pPr>
            <a:r>
              <a:rPr lang="en-US" sz="1800" dirty="0"/>
              <a:t>PSS team has started developing the Interface Control Documents (ICD) for any of the PSS interfaces with other systems. These ICDs will be reviewed and officially approved by all the interface stakeholders</a:t>
            </a:r>
            <a:r>
              <a:rPr lang="en-US" sz="1800" dirty="0" smtClean="0"/>
              <a:t>.</a:t>
            </a:r>
          </a:p>
          <a:p>
            <a:pPr algn="just">
              <a:buAutoNum type="arabicPeriod"/>
            </a:pPr>
            <a:r>
              <a:rPr lang="en-US" sz="1800" dirty="0" smtClean="0"/>
              <a:t>The ODH monitoring system is separated from PSS. The new ODH monitoring system architecture and the chosen ODH monitors were presented in the ODH review in September 2016. The final report from the review committee will be ready by early October 2016.</a:t>
            </a:r>
          </a:p>
          <a:p>
            <a:pPr algn="just">
              <a:buAutoNum type="arabicPeriod"/>
            </a:pPr>
            <a:r>
              <a:rPr lang="en-US" sz="1800" dirty="0" smtClean="0"/>
              <a:t>PSS team is looking into solutions for PSS interfaces with RF waveguide used in other similar facilities. Removing a piece of waveguide is still the baseline design.</a:t>
            </a:r>
          </a:p>
          <a:p>
            <a:pPr algn="just">
              <a:buAutoNum type="arabicPeriod"/>
            </a:pPr>
            <a:r>
              <a:rPr lang="en-US" sz="1800" dirty="0" smtClean="0"/>
              <a:t>There will be a one-day visit by SSM (Swedish radiation authority) to ESS on  2016-11-29. PSS team will be presenting the ESS PSS strategy and accelerator PSS 1 design.</a:t>
            </a:r>
          </a:p>
          <a:p>
            <a:pPr algn="just">
              <a:buAutoNum type="arabicPeriod"/>
            </a:pPr>
            <a:r>
              <a:rPr lang="en-US" sz="1800" dirty="0" smtClean="0"/>
              <a:t>As part of PSS configuration management plan, a </a:t>
            </a:r>
            <a:r>
              <a:rPr lang="en-GB" sz="1800" dirty="0" smtClean="0"/>
              <a:t>convention has been developed for PSS software files. The storage and retrieve method/tool is not defined yet.</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spTree>
    <p:extLst>
      <p:ext uri="{BB962C8B-B14F-4D97-AF65-F5344CB8AC3E}">
        <p14:creationId xmlns:p14="http://schemas.microsoft.com/office/powerpoint/2010/main" val="1394146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sv-SE" dirty="0"/>
          </a:p>
        </p:txBody>
      </p:sp>
      <p:sp>
        <p:nvSpPr>
          <p:cNvPr id="3" name="Content Placeholder 2"/>
          <p:cNvSpPr>
            <a:spLocks noGrp="1"/>
          </p:cNvSpPr>
          <p:nvPr>
            <p:ph idx="1"/>
          </p:nvPr>
        </p:nvSpPr>
        <p:spPr/>
        <p:txBody>
          <a:bodyPr>
            <a:normAutofit/>
          </a:bodyPr>
          <a:lstStyle/>
          <a:p>
            <a:r>
              <a:rPr lang="en-US" sz="2400" dirty="0" smtClean="0"/>
              <a:t>The organizational roles in developing safety systems are not well defined at ESS, for instance:</a:t>
            </a:r>
          </a:p>
          <a:p>
            <a:pPr lvl="1"/>
            <a:r>
              <a:rPr lang="en-US" sz="1800" dirty="0" smtClean="0"/>
              <a:t>The hazard and risk analysis done by PSS team should be reviewed and approved by …</a:t>
            </a:r>
          </a:p>
          <a:p>
            <a:pPr lvl="1" algn="just"/>
            <a:r>
              <a:rPr lang="sv-SE" sz="1800" dirty="0" smtClean="0"/>
              <a:t>The specifications </a:t>
            </a:r>
            <a:r>
              <a:rPr lang="sv-SE" sz="1800" dirty="0"/>
              <a:t>for the radiation monitors detectors (</a:t>
            </a:r>
            <a:r>
              <a:rPr lang="en-US" sz="1800" dirty="0"/>
              <a:t>particle spectra, required response time, detectors’ </a:t>
            </a:r>
            <a:r>
              <a:rPr lang="en-GB" sz="1800" dirty="0"/>
              <a:t>expected energies for photons/gammas/</a:t>
            </a:r>
            <a:r>
              <a:rPr lang="is-IS" sz="1800" dirty="0"/>
              <a:t>…</a:t>
            </a:r>
            <a:r>
              <a:rPr lang="en-GB" sz="1800" dirty="0"/>
              <a:t>, RM </a:t>
            </a:r>
            <a:r>
              <a:rPr lang="sv-SE" sz="1800" dirty="0"/>
              <a:t>thresholds managment and implementation, </a:t>
            </a:r>
            <a:r>
              <a:rPr lang="en-GB" sz="1800" dirty="0"/>
              <a:t>etc</a:t>
            </a:r>
            <a:r>
              <a:rPr lang="en-GB" sz="1800" dirty="0" smtClean="0"/>
              <a:t>.), </a:t>
            </a:r>
            <a:r>
              <a:rPr lang="sv-SE" sz="1800" dirty="0"/>
              <a:t>the type of data </a:t>
            </a:r>
            <a:r>
              <a:rPr lang="sv-SE" sz="1800" dirty="0" smtClean="0"/>
              <a:t>and reports to </a:t>
            </a:r>
            <a:r>
              <a:rPr lang="sv-SE" sz="1800" dirty="0"/>
              <a:t>be produced by RM </a:t>
            </a:r>
            <a:r>
              <a:rPr lang="sv-SE" sz="1800" dirty="0" smtClean="0"/>
              <a:t>should </a:t>
            </a:r>
            <a:r>
              <a:rPr lang="sv-SE" sz="1800" dirty="0"/>
              <a:t>not be defined by PSS!</a:t>
            </a:r>
          </a:p>
          <a:p>
            <a:pPr lvl="1" algn="just"/>
            <a:r>
              <a:rPr lang="sv-SE" sz="1800" dirty="0" smtClean="0"/>
              <a:t>PSS can not define all the requirements for access control system in terms of personnel access (i.e. the databases required to authorise personnel to access the controlled areas according to training, annual dose level, etc.) or material/equipment transportation in/out of accelerator tunnel (i.e. </a:t>
            </a:r>
            <a:r>
              <a:rPr lang="sv-SE" sz="1800" dirty="0"/>
              <a:t>t</a:t>
            </a:r>
            <a:r>
              <a:rPr lang="sv-SE" sz="1800" dirty="0" smtClean="0"/>
              <a:t>he procedures to check the material radioactivity level, etc). </a:t>
            </a:r>
            <a:endParaRPr lang="sv-SE" sz="1800" dirty="0"/>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spTree>
    <p:extLst>
      <p:ext uri="{BB962C8B-B14F-4D97-AF65-F5344CB8AC3E}">
        <p14:creationId xmlns:p14="http://schemas.microsoft.com/office/powerpoint/2010/main" val="184304301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Test Stand</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559" y="1600200"/>
            <a:ext cx="6034617" cy="4525963"/>
          </a:xfrm>
        </p:spPr>
      </p:pic>
      <p:sp>
        <p:nvSpPr>
          <p:cNvPr id="6" name="TextBox 5"/>
          <p:cNvSpPr txBox="1"/>
          <p:nvPr/>
        </p:nvSpPr>
        <p:spPr>
          <a:xfrm>
            <a:off x="6228184" y="1628800"/>
            <a:ext cx="2808312" cy="5093703"/>
          </a:xfrm>
          <a:prstGeom prst="rect">
            <a:avLst/>
          </a:prstGeom>
          <a:noFill/>
        </p:spPr>
        <p:txBody>
          <a:bodyPr wrap="square" rtlCol="0">
            <a:spAutoFit/>
          </a:bodyPr>
          <a:lstStyle/>
          <a:p>
            <a:pPr marL="171450" indent="-171450" algn="just">
              <a:buFont typeface="Arial"/>
              <a:buChar char="•"/>
            </a:pPr>
            <a:r>
              <a:rPr lang="en-US" sz="1300" dirty="0" smtClean="0"/>
              <a:t>The PSS test stand is being developed in the PS lab. The PSS test stand  will be used for simulation and evaluation purposes of any systems to be developed by PSS team.</a:t>
            </a:r>
          </a:p>
          <a:p>
            <a:pPr marL="171450" indent="-171450" algn="just">
              <a:buFont typeface="Arial"/>
              <a:buChar char="•"/>
            </a:pPr>
            <a:r>
              <a:rPr lang="en-US" sz="1300" dirty="0" smtClean="0"/>
              <a:t>The test stand includes a two train safety PLC system, double-door access system, E-exit door, Beam-off stations, PSS blue/Red lights and a few contactors and lights which simulate the EUCs that PSS will interface.</a:t>
            </a:r>
          </a:p>
          <a:p>
            <a:pPr marL="171450" indent="-171450" algn="just">
              <a:buFont typeface="Arial"/>
              <a:buChar char="•"/>
            </a:pPr>
            <a:r>
              <a:rPr lang="en-US" sz="1300" dirty="0" smtClean="0"/>
              <a:t>The hardware installation is almost finished. The message display and public address system still need to be installed.</a:t>
            </a:r>
          </a:p>
          <a:p>
            <a:pPr marL="171450" indent="-171450" algn="just">
              <a:buFont typeface="Arial"/>
              <a:buChar char="•"/>
            </a:pPr>
            <a:r>
              <a:rPr lang="en-US" sz="1300" dirty="0" smtClean="0"/>
              <a:t>The PLC hardware configuration and I/O checking is done.</a:t>
            </a:r>
          </a:p>
          <a:p>
            <a:pPr marL="171450" indent="-171450" algn="just">
              <a:buFont typeface="Arial"/>
              <a:buChar char="•"/>
            </a:pPr>
            <a:r>
              <a:rPr lang="en-US" sz="1300" dirty="0" smtClean="0"/>
              <a:t>The Functional description for access system, search procedure, etc. in test stand is currently being developed.</a:t>
            </a:r>
          </a:p>
          <a:p>
            <a:pPr marL="171450" indent="-171450" algn="just">
              <a:buFont typeface="Arial"/>
              <a:buChar char="•"/>
            </a:pPr>
            <a:r>
              <a:rPr lang="en-US" sz="1300" dirty="0" smtClean="0"/>
              <a:t>Screens for HMIs are being developed.</a:t>
            </a:r>
          </a:p>
        </p:txBody>
      </p:sp>
    </p:spTree>
    <p:extLst>
      <p:ext uri="{BB962C8B-B14F-4D97-AF65-F5344CB8AC3E}">
        <p14:creationId xmlns:p14="http://schemas.microsoft.com/office/powerpoint/2010/main" val="35351627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Contents</a:t>
            </a:r>
            <a:endParaRPr lang="en-US" dirty="0"/>
          </a:p>
        </p:txBody>
      </p:sp>
      <p:sp>
        <p:nvSpPr>
          <p:cNvPr id="9" name="Content Placeholder 8"/>
          <p:cNvSpPr>
            <a:spLocks noGrp="1"/>
          </p:cNvSpPr>
          <p:nvPr>
            <p:ph idx="1"/>
          </p:nvPr>
        </p:nvSpPr>
        <p:spPr>
          <a:xfrm>
            <a:off x="179512" y="1628800"/>
            <a:ext cx="8686800" cy="4525963"/>
          </a:xfrm>
        </p:spPr>
        <p:txBody>
          <a:bodyPr/>
          <a:lstStyle/>
          <a:p>
            <a:r>
              <a:rPr lang="en-US" dirty="0"/>
              <a:t>S</a:t>
            </a:r>
            <a:r>
              <a:rPr lang="en-US" dirty="0" smtClean="0"/>
              <a:t>cope of PSS at ESS</a:t>
            </a:r>
          </a:p>
          <a:p>
            <a:r>
              <a:rPr lang="en-US" dirty="0" smtClean="0"/>
              <a:t>PSS strategy</a:t>
            </a:r>
          </a:p>
          <a:p>
            <a:r>
              <a:rPr lang="en-US" dirty="0"/>
              <a:t>PSS </a:t>
            </a:r>
            <a:r>
              <a:rPr lang="en-US" dirty="0" smtClean="0"/>
              <a:t>lifecycle</a:t>
            </a:r>
          </a:p>
          <a:p>
            <a:r>
              <a:rPr lang="en-US" dirty="0" smtClean="0"/>
              <a:t>Accelerator PSS design</a:t>
            </a:r>
          </a:p>
          <a:p>
            <a:r>
              <a:rPr lang="en-US" dirty="0" smtClean="0"/>
              <a:t>PSS review</a:t>
            </a:r>
          </a:p>
          <a:p>
            <a:r>
              <a:rPr lang="en-US" dirty="0" smtClean="0"/>
              <a:t>Next steps</a:t>
            </a:r>
          </a:p>
          <a:p>
            <a:r>
              <a:rPr lang="en-US" dirty="0" smtClean="0"/>
              <a:t>Concerns</a:t>
            </a:r>
          </a:p>
          <a:p>
            <a:r>
              <a:rPr lang="en-US" dirty="0" smtClean="0"/>
              <a:t>PSS test stand</a:t>
            </a:r>
          </a:p>
          <a:p>
            <a:pPr marL="0" indent="0">
              <a:buNone/>
            </a:pP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2</a:t>
            </a:fld>
            <a:endParaRPr lang="en-GB"/>
          </a:p>
        </p:txBody>
      </p:sp>
    </p:spTree>
    <p:extLst>
      <p:ext uri="{BB962C8B-B14F-4D97-AF65-F5344CB8AC3E}">
        <p14:creationId xmlns:p14="http://schemas.microsoft.com/office/powerpoint/2010/main" val="1489028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normAutofit/>
          </a:bodyPr>
          <a:lstStyle/>
          <a:p>
            <a:pPr algn="ctr"/>
            <a:r>
              <a:rPr lang="en-US" sz="4800" dirty="0" smtClean="0"/>
              <a:t>Thank </a:t>
            </a:r>
            <a:r>
              <a:rPr lang="en-US" sz="4800" dirty="0"/>
              <a:t>y</a:t>
            </a:r>
            <a:r>
              <a:rPr lang="en-US" sz="4800" dirty="0" smtClean="0"/>
              <a:t>ou for your attention!</a:t>
            </a:r>
            <a:endParaRPr lang="en-GB" sz="4800" noProof="0" dirty="0"/>
          </a:p>
        </p:txBody>
      </p:sp>
    </p:spTree>
    <p:extLst>
      <p:ext uri="{BB962C8B-B14F-4D97-AF65-F5344CB8AC3E}">
        <p14:creationId xmlns:p14="http://schemas.microsoft.com/office/powerpoint/2010/main" val="33103852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PSS at </a:t>
            </a:r>
            <a:r>
              <a:rPr lang="en-US" dirty="0" smtClean="0"/>
              <a:t>ESS</a:t>
            </a:r>
            <a:endParaRPr lang="en-GB" noProof="0" dirty="0"/>
          </a:p>
        </p:txBody>
      </p:sp>
      <p:sp>
        <p:nvSpPr>
          <p:cNvPr id="3" name="Content Placeholder 2"/>
          <p:cNvSpPr>
            <a:spLocks noGrp="1"/>
          </p:cNvSpPr>
          <p:nvPr>
            <p:ph idx="1"/>
          </p:nvPr>
        </p:nvSpPr>
        <p:spPr/>
        <p:txBody>
          <a:bodyPr>
            <a:normAutofit lnSpcReduction="10000"/>
          </a:bodyPr>
          <a:lstStyle/>
          <a:p>
            <a:r>
              <a:rPr lang="en-GB" sz="1400" b="1" dirty="0" smtClean="0"/>
              <a:t>Access Control System for</a:t>
            </a:r>
          </a:p>
          <a:p>
            <a:pPr lvl="1"/>
            <a:r>
              <a:rPr lang="en-GB" sz="1200" dirty="0" smtClean="0"/>
              <a:t>Accelerator</a:t>
            </a:r>
          </a:p>
          <a:p>
            <a:pPr lvl="1"/>
            <a:r>
              <a:rPr lang="en-GB" sz="1200" dirty="0" smtClean="0"/>
              <a:t>Cryogenics test stand</a:t>
            </a:r>
          </a:p>
          <a:p>
            <a:pPr lvl="1"/>
            <a:r>
              <a:rPr lang="en-GB" sz="1200" dirty="0" smtClean="0"/>
              <a:t>Target</a:t>
            </a:r>
          </a:p>
          <a:p>
            <a:pPr lvl="1"/>
            <a:r>
              <a:rPr lang="en-GB" sz="1200" dirty="0"/>
              <a:t>N</a:t>
            </a:r>
            <a:r>
              <a:rPr lang="en-GB" sz="1200" dirty="0" smtClean="0"/>
              <a:t>eutron instruments</a:t>
            </a:r>
          </a:p>
          <a:p>
            <a:pPr marL="342900" lvl="1" indent="-342900">
              <a:buFont typeface="Arial" panose="020B0604020202020204" pitchFamily="34" charset="0"/>
              <a:buChar char="•"/>
            </a:pPr>
            <a:r>
              <a:rPr lang="en-GB" sz="1400" b="1" dirty="0" smtClean="0"/>
              <a:t>Safety Interlock System for</a:t>
            </a:r>
          </a:p>
          <a:p>
            <a:pPr lvl="1"/>
            <a:r>
              <a:rPr lang="en-GB" sz="1200" dirty="0" smtClean="0"/>
              <a:t>Accelerator</a:t>
            </a:r>
            <a:endParaRPr lang="en-GB" sz="1200" dirty="0"/>
          </a:p>
          <a:p>
            <a:pPr lvl="1"/>
            <a:r>
              <a:rPr lang="en-GB" sz="1200" dirty="0"/>
              <a:t>Cryogenics test stand</a:t>
            </a:r>
          </a:p>
          <a:p>
            <a:pPr lvl="1"/>
            <a:r>
              <a:rPr lang="en-GB" sz="1200" dirty="0"/>
              <a:t>Target</a:t>
            </a:r>
          </a:p>
          <a:p>
            <a:pPr lvl="1"/>
            <a:r>
              <a:rPr lang="en-GB" sz="1200" dirty="0"/>
              <a:t>N</a:t>
            </a:r>
            <a:r>
              <a:rPr lang="en-GB" sz="1200" dirty="0" smtClean="0"/>
              <a:t>eutron </a:t>
            </a:r>
            <a:r>
              <a:rPr lang="en-GB" sz="1200" dirty="0"/>
              <a:t>instruments</a:t>
            </a:r>
          </a:p>
          <a:p>
            <a:pPr marL="342900" lvl="1" indent="-342900">
              <a:buFont typeface="Arial" panose="020B0604020202020204" pitchFamily="34" charset="0"/>
              <a:buChar char="•"/>
            </a:pPr>
            <a:r>
              <a:rPr lang="en-GB" sz="1400" b="1" dirty="0" smtClean="0"/>
              <a:t>Radiation </a:t>
            </a:r>
            <a:r>
              <a:rPr lang="en-GB" sz="1400" b="1" dirty="0"/>
              <a:t>Monitoring System for</a:t>
            </a:r>
          </a:p>
          <a:p>
            <a:pPr lvl="1"/>
            <a:r>
              <a:rPr lang="en-GB" sz="1200" dirty="0"/>
              <a:t>Accelerator</a:t>
            </a:r>
          </a:p>
          <a:p>
            <a:pPr lvl="1"/>
            <a:r>
              <a:rPr lang="en-GB" sz="1200" dirty="0"/>
              <a:t>Cryogenics test stand</a:t>
            </a:r>
          </a:p>
          <a:p>
            <a:pPr lvl="1"/>
            <a:r>
              <a:rPr lang="en-GB" sz="1200" dirty="0"/>
              <a:t>Target</a:t>
            </a:r>
          </a:p>
          <a:p>
            <a:pPr lvl="1"/>
            <a:r>
              <a:rPr lang="en-GB" sz="1200" dirty="0"/>
              <a:t>N</a:t>
            </a:r>
            <a:r>
              <a:rPr lang="en-GB" sz="1200" dirty="0" smtClean="0"/>
              <a:t>eutron </a:t>
            </a:r>
            <a:r>
              <a:rPr lang="en-GB" sz="1200" dirty="0"/>
              <a:t>instruments</a:t>
            </a:r>
          </a:p>
          <a:p>
            <a:pPr marL="342900" lvl="1" indent="-342900">
              <a:buFont typeface="Arial" panose="020B0604020202020204" pitchFamily="34" charset="0"/>
              <a:buChar char="•"/>
            </a:pPr>
            <a:r>
              <a:rPr lang="en-GB" sz="1400" b="1" dirty="0" smtClean="0"/>
              <a:t>ODH </a:t>
            </a:r>
            <a:r>
              <a:rPr lang="en-GB" sz="1400" b="1" dirty="0"/>
              <a:t>Monitoring System for</a:t>
            </a:r>
          </a:p>
          <a:p>
            <a:pPr lvl="1"/>
            <a:r>
              <a:rPr lang="en-GB" sz="1400" dirty="0"/>
              <a:t>Accelerator</a:t>
            </a:r>
          </a:p>
          <a:p>
            <a:pPr lvl="1"/>
            <a:r>
              <a:rPr lang="en-GB" sz="1400" dirty="0"/>
              <a:t>Cryogenics test stand</a:t>
            </a:r>
          </a:p>
          <a:p>
            <a:pPr lvl="1"/>
            <a:r>
              <a:rPr lang="en-GB" sz="1400" dirty="0"/>
              <a:t>Target</a:t>
            </a:r>
          </a:p>
          <a:p>
            <a:pPr lvl="1"/>
            <a:r>
              <a:rPr lang="en-GB" sz="1400" dirty="0"/>
              <a:t>N</a:t>
            </a:r>
            <a:r>
              <a:rPr lang="en-GB" sz="1400" dirty="0" smtClean="0"/>
              <a:t>eutron instruments</a:t>
            </a:r>
            <a:endParaRPr lang="en-GB" sz="1400" dirty="0"/>
          </a:p>
          <a:p>
            <a:pPr marL="457200" lvl="1" indent="0">
              <a:buNone/>
            </a:pPr>
            <a:endParaRPr lang="en-GB" sz="1400" dirty="0" smtClean="0"/>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spTree>
    <p:extLst>
      <p:ext uri="{BB962C8B-B14F-4D97-AF65-F5344CB8AC3E}">
        <p14:creationId xmlns:p14="http://schemas.microsoft.com/office/powerpoint/2010/main" val="20248156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PSS Strategy</a:t>
            </a:r>
            <a:endParaRPr lang="sv-SE" dirty="0"/>
          </a:p>
        </p:txBody>
      </p:sp>
      <p:sp>
        <p:nvSpPr>
          <p:cNvPr id="3" name="Content Placeholder 2"/>
          <p:cNvSpPr>
            <a:spLocks noGrp="1"/>
          </p:cNvSpPr>
          <p:nvPr>
            <p:ph idx="1"/>
          </p:nvPr>
        </p:nvSpPr>
        <p:spPr/>
        <p:txBody>
          <a:bodyPr>
            <a:normAutofit lnSpcReduction="10000"/>
          </a:bodyPr>
          <a:lstStyle/>
          <a:p>
            <a:pPr algn="just"/>
            <a:r>
              <a:rPr lang="en-GB" sz="1800" dirty="0"/>
              <a:t>The Personnel Safety Systems at ESS will be designed, installed, commissioned and validated in compliance with IEC61508 – 2010 (Functional safety </a:t>
            </a:r>
            <a:r>
              <a:rPr lang="en-GB" sz="1800" dirty="0" smtClean="0"/>
              <a:t>of electrical/electronic </a:t>
            </a:r>
            <a:r>
              <a:rPr lang="en-GB" sz="1800" dirty="0"/>
              <a:t>and programmable electronic safety-related systems</a:t>
            </a:r>
            <a:r>
              <a:rPr lang="en-GB" sz="1800" dirty="0" smtClean="0"/>
              <a:t>).</a:t>
            </a:r>
          </a:p>
          <a:p>
            <a:pPr algn="just"/>
            <a:r>
              <a:rPr lang="en-GB" sz="1800" dirty="0"/>
              <a:t>The Personnel Safety Systems at ESS will </a:t>
            </a:r>
            <a:r>
              <a:rPr lang="en-GB" sz="1800" dirty="0" smtClean="0"/>
              <a:t>also implement </a:t>
            </a:r>
            <a:r>
              <a:rPr lang="en-GB" sz="1800" dirty="0"/>
              <a:t>the </a:t>
            </a:r>
            <a:r>
              <a:rPr lang="en-US" sz="1800" dirty="0" smtClean="0"/>
              <a:t>requirements by </a:t>
            </a:r>
            <a:r>
              <a:rPr lang="en-GB" sz="1800" dirty="0" smtClean="0"/>
              <a:t>the </a:t>
            </a:r>
            <a:r>
              <a:rPr lang="en-GB" sz="1800" dirty="0"/>
              <a:t>Swedish Radiation </a:t>
            </a:r>
            <a:r>
              <a:rPr lang="en-GB" sz="1800" dirty="0" smtClean="0"/>
              <a:t>Auth</a:t>
            </a:r>
            <a:r>
              <a:rPr lang="en-GB" sz="1800" dirty="0" smtClean="0">
                <a:ea typeface="Calibri" panose="020F0502020204030204" pitchFamily="34" charset="0"/>
                <a:cs typeface="Times New Roman" panose="02020603050405020304" pitchFamily="18" charset="0"/>
              </a:rPr>
              <a:t>ority (</a:t>
            </a:r>
            <a:r>
              <a:rPr lang="en-US" sz="1800" dirty="0" err="1" smtClean="0"/>
              <a:t>Strålsäkerhetsmyndigh</a:t>
            </a:r>
            <a:r>
              <a:rPr lang="en-US" sz="1800" dirty="0" smtClean="0"/>
              <a:t>; SSM) detailed in </a:t>
            </a:r>
            <a:r>
              <a:rPr lang="en-GB" sz="1800" dirty="0" smtClean="0"/>
              <a:t>SSMFS </a:t>
            </a:r>
            <a:r>
              <a:rPr lang="en-GB" sz="1800" dirty="0"/>
              <a:t>2008-27</a:t>
            </a:r>
            <a:r>
              <a:rPr lang="en-GB" sz="1800" dirty="0" smtClean="0"/>
              <a:t>: </a:t>
            </a:r>
            <a:r>
              <a:rPr lang="en-GB" sz="1800" dirty="0" smtClean="0">
                <a:ea typeface="Calibri" panose="020F0502020204030204" pitchFamily="34" charset="0"/>
                <a:cs typeface="Times New Roman" panose="02020603050405020304" pitchFamily="18" charset="0"/>
              </a:rPr>
              <a:t>“</a:t>
            </a:r>
            <a:r>
              <a:rPr lang="en-GB" sz="1800" dirty="0">
                <a:ea typeface="Calibri" panose="020F0502020204030204" pitchFamily="34" charset="0"/>
                <a:cs typeface="Times New Roman" panose="02020603050405020304" pitchFamily="18" charset="0"/>
              </a:rPr>
              <a:t>regulations concerning operations at accelerators and with sealed radiation sources”. </a:t>
            </a:r>
          </a:p>
          <a:p>
            <a:pPr marL="0" indent="0" algn="just">
              <a:buNone/>
            </a:pPr>
            <a:endParaRPr lang="en-GB" sz="1800" dirty="0" smtClean="0"/>
          </a:p>
          <a:p>
            <a:pPr algn="just"/>
            <a:r>
              <a:rPr lang="en-GB" sz="1800" dirty="0"/>
              <a:t>The Personnel Safety Systems at ESS will be safety related systems which satisfy the following criteria in compliance with IEC 61508:</a:t>
            </a:r>
          </a:p>
          <a:p>
            <a:pPr lvl="1"/>
            <a:r>
              <a:rPr lang="en-GB" sz="1500" dirty="0" smtClean="0"/>
              <a:t>Two train system</a:t>
            </a:r>
          </a:p>
          <a:p>
            <a:pPr lvl="1"/>
            <a:r>
              <a:rPr lang="en-GB" sz="1500" dirty="0" smtClean="0"/>
              <a:t>Failsafe</a:t>
            </a:r>
          </a:p>
          <a:p>
            <a:pPr lvl="1"/>
            <a:r>
              <a:rPr lang="en-GB" sz="1500" dirty="0" smtClean="0"/>
              <a:t>Redundancy</a:t>
            </a:r>
            <a:endParaRPr lang="en-GB" sz="1500" dirty="0"/>
          </a:p>
          <a:p>
            <a:pPr lvl="1"/>
            <a:r>
              <a:rPr lang="en-GB" sz="1500" dirty="0"/>
              <a:t>Diversity</a:t>
            </a:r>
          </a:p>
          <a:p>
            <a:pPr lvl="1" algn="just"/>
            <a:r>
              <a:rPr lang="en-GB" sz="1500" dirty="0"/>
              <a:t>Single failure</a:t>
            </a:r>
          </a:p>
          <a:p>
            <a:pPr lvl="1"/>
            <a:r>
              <a:rPr lang="en-GB" sz="1500" dirty="0"/>
              <a:t>Common cause failure</a:t>
            </a:r>
          </a:p>
          <a:p>
            <a:pPr lvl="1"/>
            <a:r>
              <a:rPr lang="en-GB" sz="1500" dirty="0" smtClean="0"/>
              <a:t>Separation</a:t>
            </a:r>
          </a:p>
          <a:p>
            <a:pPr marL="0" indent="0">
              <a:buNone/>
            </a:pPr>
            <a:endParaRPr lang="en-GB" sz="1800" dirty="0"/>
          </a:p>
          <a:p>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Tree>
    <p:extLst>
      <p:ext uri="{BB962C8B-B14F-4D97-AF65-F5344CB8AC3E}">
        <p14:creationId xmlns:p14="http://schemas.microsoft.com/office/powerpoint/2010/main" val="10412496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 Lifecycle</a:t>
            </a:r>
            <a:endParaRPr lang="sv-SE" dirty="0"/>
          </a:p>
        </p:txBody>
      </p:sp>
      <p:sp>
        <p:nvSpPr>
          <p:cNvPr id="3" name="Content Placeholder 2"/>
          <p:cNvSpPr>
            <a:spLocks noGrp="1"/>
          </p:cNvSpPr>
          <p:nvPr>
            <p:ph idx="1"/>
          </p:nvPr>
        </p:nvSpPr>
        <p:spPr>
          <a:xfrm>
            <a:off x="4205780" y="1988840"/>
            <a:ext cx="4830718" cy="720080"/>
          </a:xfrm>
        </p:spPr>
        <p:txBody>
          <a:bodyPr>
            <a:normAutofit/>
          </a:bodyPr>
          <a:lstStyle/>
          <a:p>
            <a:pPr marL="0" indent="0" algn="just">
              <a:buNone/>
            </a:pPr>
            <a:r>
              <a:rPr lang="en-US" sz="1000" dirty="0"/>
              <a:t>Following a series of </a:t>
            </a:r>
            <a:r>
              <a:rPr lang="en-US" sz="1000" dirty="0" smtClean="0"/>
              <a:t>hazard </a:t>
            </a:r>
            <a:r>
              <a:rPr lang="en-US" sz="1000" dirty="0"/>
              <a:t>identification </a:t>
            </a:r>
            <a:r>
              <a:rPr lang="en-US" sz="1000" dirty="0" smtClean="0"/>
              <a:t>meetings </a:t>
            </a:r>
            <a:r>
              <a:rPr lang="en-US" sz="1000" dirty="0"/>
              <a:t>with participation of PSS team members and accelerator systems owners/designers, a </a:t>
            </a:r>
            <a:r>
              <a:rPr lang="en-US" sz="1000" dirty="0" smtClean="0"/>
              <a:t>list of </a:t>
            </a:r>
            <a:r>
              <a:rPr lang="en-US" sz="1000" dirty="0"/>
              <a:t>hazards have been identified and </a:t>
            </a:r>
            <a:r>
              <a:rPr lang="en-US" sz="1000" dirty="0" smtClean="0"/>
              <a:t>detailed </a:t>
            </a:r>
            <a:r>
              <a:rPr lang="en-US" sz="1000" dirty="0"/>
              <a:t>in  IEC61508 Hazard Identification Document for the ESS Accelerator Personnel Safety System (ESS-</a:t>
            </a:r>
            <a:r>
              <a:rPr lang="is-IS" sz="1000" dirty="0"/>
              <a:t>0053098)</a:t>
            </a:r>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5" name="Rounded Rectangle 4"/>
          <p:cNvSpPr/>
          <p:nvPr/>
        </p:nvSpPr>
        <p:spPr>
          <a:xfrm>
            <a:off x="539552" y="1484784"/>
            <a:ext cx="144016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Concept &amp; scope definition</a:t>
            </a:r>
            <a:endParaRPr lang="en-US" sz="1000" dirty="0"/>
          </a:p>
        </p:txBody>
      </p:sp>
      <p:sp>
        <p:nvSpPr>
          <p:cNvPr id="6" name="Rounded Rectangle 5"/>
          <p:cNvSpPr/>
          <p:nvPr/>
        </p:nvSpPr>
        <p:spPr>
          <a:xfrm>
            <a:off x="539552" y="2348880"/>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Hazard analysis &amp; risk assessment</a:t>
            </a:r>
            <a:endParaRPr lang="en-US" sz="1000" dirty="0"/>
          </a:p>
        </p:txBody>
      </p:sp>
      <p:sp>
        <p:nvSpPr>
          <p:cNvPr id="7" name="Rounded Rectangle 6"/>
          <p:cNvSpPr/>
          <p:nvPr/>
        </p:nvSpPr>
        <p:spPr>
          <a:xfrm>
            <a:off x="539552" y="3212976"/>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t>Apply non-</a:t>
            </a:r>
            <a:r>
              <a:rPr lang="en-US" sz="1000" dirty="0" smtClean="0"/>
              <a:t>SIS protection layers to prevent identified hazards or </a:t>
            </a:r>
            <a:r>
              <a:rPr lang="en-US" sz="1000" dirty="0"/>
              <a:t>reduce risk</a:t>
            </a:r>
          </a:p>
        </p:txBody>
      </p:sp>
      <p:sp>
        <p:nvSpPr>
          <p:cNvPr id="8" name="Rounded Rectangle 7"/>
          <p:cNvSpPr/>
          <p:nvPr/>
        </p:nvSpPr>
        <p:spPr>
          <a:xfrm>
            <a:off x="539552" y="4077072"/>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a:t>Define Target </a:t>
            </a:r>
            <a:r>
              <a:rPr lang="en-US" sz="1000" dirty="0" smtClean="0"/>
              <a:t>SIL for each Safety Instrumented</a:t>
            </a:r>
            <a:endParaRPr lang="en-US" sz="1000" dirty="0"/>
          </a:p>
          <a:p>
            <a:pPr algn="ctr"/>
            <a:r>
              <a:rPr lang="en-US" sz="1000" dirty="0"/>
              <a:t>Function</a:t>
            </a:r>
          </a:p>
        </p:txBody>
      </p:sp>
      <p:sp>
        <p:nvSpPr>
          <p:cNvPr id="12" name="Rounded Rectangle 11"/>
          <p:cNvSpPr/>
          <p:nvPr/>
        </p:nvSpPr>
        <p:spPr>
          <a:xfrm>
            <a:off x="539552" y="4941168"/>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smtClean="0"/>
              <a:t>Develop safety requirements specifications &amp; </a:t>
            </a:r>
            <a:r>
              <a:rPr lang="en-US" sz="1000" dirty="0"/>
              <a:t>V</a:t>
            </a:r>
            <a:r>
              <a:rPr lang="en-US" sz="1000" dirty="0" smtClean="0"/>
              <a:t>erify safety integrity levels</a:t>
            </a:r>
            <a:endParaRPr lang="en-US" sz="1000" dirty="0"/>
          </a:p>
        </p:txBody>
      </p:sp>
      <p:sp>
        <p:nvSpPr>
          <p:cNvPr id="16" name="Rounded Rectangle 15"/>
          <p:cNvSpPr/>
          <p:nvPr/>
        </p:nvSpPr>
        <p:spPr>
          <a:xfrm>
            <a:off x="539552" y="5805264"/>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smtClean="0"/>
              <a:t>Detailed design specifications</a:t>
            </a:r>
            <a:endParaRPr lang="en-US" sz="1000" dirty="0"/>
          </a:p>
        </p:txBody>
      </p:sp>
      <p:sp>
        <p:nvSpPr>
          <p:cNvPr id="17" name="TextBox 16"/>
          <p:cNvSpPr txBox="1"/>
          <p:nvPr/>
        </p:nvSpPr>
        <p:spPr>
          <a:xfrm>
            <a:off x="4205778" y="3860976"/>
            <a:ext cx="4830719" cy="861774"/>
          </a:xfrm>
          <a:prstGeom prst="rect">
            <a:avLst/>
          </a:prstGeom>
          <a:noFill/>
        </p:spPr>
        <p:txBody>
          <a:bodyPr wrap="square" rtlCol="0">
            <a:spAutoFit/>
          </a:bodyPr>
          <a:lstStyle/>
          <a:p>
            <a:pPr algn="just"/>
            <a:r>
              <a:rPr lang="en-US" sz="1000" dirty="0"/>
              <a:t>Architecture </a:t>
            </a:r>
            <a:r>
              <a:rPr lang="en-US" sz="1000" dirty="0" smtClean="0"/>
              <a:t>design </a:t>
            </a:r>
            <a:r>
              <a:rPr lang="en-US" sz="1000" dirty="0"/>
              <a:t>d</a:t>
            </a:r>
            <a:r>
              <a:rPr lang="en-US" sz="1000" dirty="0" smtClean="0"/>
              <a:t>escription </a:t>
            </a:r>
            <a:r>
              <a:rPr lang="en-US" sz="1000" dirty="0"/>
              <a:t>(</a:t>
            </a:r>
            <a:r>
              <a:rPr lang="en-US" sz="1000" dirty="0" smtClean="0"/>
              <a:t>hardware and </a:t>
            </a:r>
            <a:r>
              <a:rPr lang="en-US" sz="1000" dirty="0"/>
              <a:t>software</a:t>
            </a:r>
            <a:r>
              <a:rPr lang="en-US" sz="1000" dirty="0" smtClean="0"/>
              <a:t>)</a:t>
            </a:r>
          </a:p>
          <a:p>
            <a:pPr algn="just"/>
            <a:r>
              <a:rPr lang="en-US" sz="1000" dirty="0" smtClean="0"/>
              <a:t>Access </a:t>
            </a:r>
            <a:r>
              <a:rPr lang="en-US" sz="1000" dirty="0"/>
              <a:t>c</a:t>
            </a:r>
            <a:r>
              <a:rPr lang="en-US" sz="1000" dirty="0" smtClean="0"/>
              <a:t>ontrol system design, Key exchange system design</a:t>
            </a:r>
          </a:p>
          <a:p>
            <a:pPr algn="just"/>
            <a:r>
              <a:rPr lang="en-US" sz="1000" dirty="0" smtClean="0"/>
              <a:t>Safety interlock system design, Radiation monitoring system design</a:t>
            </a:r>
          </a:p>
          <a:p>
            <a:pPr algn="just"/>
            <a:r>
              <a:rPr lang="en-US" sz="1000" dirty="0" smtClean="0"/>
              <a:t>PSS hardware and integration with EUC design, Enclosures and cable routing design</a:t>
            </a:r>
          </a:p>
          <a:p>
            <a:pPr algn="just"/>
            <a:r>
              <a:rPr lang="en-US" sz="1000" dirty="0" smtClean="0"/>
              <a:t>Prepare operation and maintenance instructions</a:t>
            </a:r>
            <a:endParaRPr lang="en-US" sz="1000" dirty="0"/>
          </a:p>
        </p:txBody>
      </p:sp>
      <p:sp>
        <p:nvSpPr>
          <p:cNvPr id="18" name="Rounded Rectangle 17"/>
          <p:cNvSpPr/>
          <p:nvPr/>
        </p:nvSpPr>
        <p:spPr>
          <a:xfrm>
            <a:off x="2627784" y="2348880"/>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smtClean="0"/>
              <a:t>Validation</a:t>
            </a:r>
            <a:endParaRPr lang="en-US" sz="1000" dirty="0"/>
          </a:p>
        </p:txBody>
      </p:sp>
      <p:sp>
        <p:nvSpPr>
          <p:cNvPr id="19" name="Rounded Rectangle 18"/>
          <p:cNvSpPr/>
          <p:nvPr/>
        </p:nvSpPr>
        <p:spPr>
          <a:xfrm>
            <a:off x="2627784" y="1484784"/>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smtClean="0"/>
              <a:t>Installation, commissioning</a:t>
            </a:r>
            <a:endParaRPr lang="en-US" sz="1000" dirty="0"/>
          </a:p>
        </p:txBody>
      </p:sp>
      <p:sp>
        <p:nvSpPr>
          <p:cNvPr id="20" name="Rounded Rectangle 19"/>
          <p:cNvSpPr/>
          <p:nvPr/>
        </p:nvSpPr>
        <p:spPr>
          <a:xfrm>
            <a:off x="2627784" y="3212976"/>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smtClean="0"/>
              <a:t>Operation, maintenance &amp; annual functional tests</a:t>
            </a:r>
            <a:endParaRPr lang="en-US" sz="1000" dirty="0"/>
          </a:p>
        </p:txBody>
      </p:sp>
      <p:sp>
        <p:nvSpPr>
          <p:cNvPr id="21" name="Rounded Rectangle 20"/>
          <p:cNvSpPr/>
          <p:nvPr/>
        </p:nvSpPr>
        <p:spPr>
          <a:xfrm>
            <a:off x="2627784" y="4077072"/>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smtClean="0"/>
              <a:t>Modifications</a:t>
            </a:r>
            <a:endParaRPr lang="en-US" sz="1000" dirty="0"/>
          </a:p>
        </p:txBody>
      </p:sp>
      <p:sp>
        <p:nvSpPr>
          <p:cNvPr id="22" name="Rounded Rectangle 21"/>
          <p:cNvSpPr/>
          <p:nvPr/>
        </p:nvSpPr>
        <p:spPr>
          <a:xfrm>
            <a:off x="2627784" y="5805264"/>
            <a:ext cx="1440000" cy="648000"/>
          </a:xfrm>
          <a:prstGeom prst="round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dirty="0" smtClean="0"/>
              <a:t>Decommissioning</a:t>
            </a:r>
            <a:endParaRPr lang="en-US" sz="1000" dirty="0"/>
          </a:p>
        </p:txBody>
      </p:sp>
      <p:sp>
        <p:nvSpPr>
          <p:cNvPr id="23" name="TextBox 22"/>
          <p:cNvSpPr txBox="1"/>
          <p:nvPr/>
        </p:nvSpPr>
        <p:spPr>
          <a:xfrm>
            <a:off x="4205782" y="1511848"/>
            <a:ext cx="4830716" cy="400110"/>
          </a:xfrm>
          <a:prstGeom prst="rect">
            <a:avLst/>
          </a:prstGeom>
          <a:noFill/>
          <a:ln>
            <a:noFill/>
          </a:ln>
        </p:spPr>
        <p:txBody>
          <a:bodyPr wrap="square" rtlCol="0">
            <a:spAutoFit/>
          </a:bodyPr>
          <a:lstStyle/>
          <a:p>
            <a:pPr algn="just"/>
            <a:r>
              <a:rPr lang="en-US" sz="1000" dirty="0"/>
              <a:t>IEC 61508 Concept Document for the Accelerator Personnel Safety </a:t>
            </a:r>
            <a:r>
              <a:rPr lang="en-US" sz="1000" dirty="0" smtClean="0"/>
              <a:t>System (ESS-0048724)</a:t>
            </a:r>
          </a:p>
          <a:p>
            <a:pPr algn="just"/>
            <a:r>
              <a:rPr lang="en-US" sz="1000" dirty="0"/>
              <a:t>IEC 61508 Scope Document for the Accelerator Personnel Safety </a:t>
            </a:r>
            <a:r>
              <a:rPr lang="en-US" sz="1000" dirty="0" smtClean="0"/>
              <a:t>System (ESS-0049056)</a:t>
            </a:r>
            <a:endParaRPr lang="en-US" sz="1000" dirty="0"/>
          </a:p>
        </p:txBody>
      </p:sp>
      <p:sp>
        <p:nvSpPr>
          <p:cNvPr id="24" name="TextBox 23"/>
          <p:cNvSpPr txBox="1"/>
          <p:nvPr/>
        </p:nvSpPr>
        <p:spPr>
          <a:xfrm>
            <a:off x="4205781" y="2719881"/>
            <a:ext cx="4830716" cy="246221"/>
          </a:xfrm>
          <a:prstGeom prst="rect">
            <a:avLst/>
          </a:prstGeom>
          <a:noFill/>
        </p:spPr>
        <p:txBody>
          <a:bodyPr wrap="square" rtlCol="0">
            <a:spAutoFit/>
          </a:bodyPr>
          <a:lstStyle/>
          <a:p>
            <a:pPr algn="just"/>
            <a:r>
              <a:rPr lang="en-US" sz="1000" dirty="0"/>
              <a:t>SIL </a:t>
            </a:r>
            <a:r>
              <a:rPr lang="en-US" sz="1000" dirty="0" smtClean="0"/>
              <a:t>determination </a:t>
            </a:r>
            <a:r>
              <a:rPr lang="en-US" sz="1000" dirty="0"/>
              <a:t>using Layer of Protection Analysis (LOPA</a:t>
            </a:r>
            <a:r>
              <a:rPr lang="en-US" sz="1000" dirty="0" smtClean="0"/>
              <a:t>)</a:t>
            </a:r>
          </a:p>
        </p:txBody>
      </p:sp>
      <p:sp>
        <p:nvSpPr>
          <p:cNvPr id="25" name="TextBox 24"/>
          <p:cNvSpPr txBox="1"/>
          <p:nvPr/>
        </p:nvSpPr>
        <p:spPr>
          <a:xfrm>
            <a:off x="5318238" y="4988169"/>
            <a:ext cx="3718258" cy="553998"/>
          </a:xfrm>
          <a:prstGeom prst="rect">
            <a:avLst/>
          </a:prstGeom>
          <a:noFill/>
        </p:spPr>
        <p:txBody>
          <a:bodyPr wrap="square" rtlCol="0">
            <a:spAutoFit/>
          </a:bodyPr>
          <a:lstStyle/>
          <a:p>
            <a:pPr algn="just"/>
            <a:r>
              <a:rPr lang="en-US" sz="1000" dirty="0"/>
              <a:t>ZHAW </a:t>
            </a:r>
            <a:r>
              <a:rPr lang="en-US" sz="1000" dirty="0" smtClean="0"/>
              <a:t>will review and audit  all the PSS analysis, planning, design and realization documentation and </a:t>
            </a:r>
            <a:r>
              <a:rPr lang="en-US" sz="1000" smtClean="0"/>
              <a:t>will assess </a:t>
            </a:r>
            <a:r>
              <a:rPr lang="en-US" sz="1000" dirty="0" smtClean="0"/>
              <a:t>the ESS Personnel Safety Systems compliance with IEC 61508.</a:t>
            </a:r>
            <a:endParaRPr lang="en-US" sz="1000" dirty="0"/>
          </a:p>
        </p:txBody>
      </p:sp>
      <p:sp>
        <p:nvSpPr>
          <p:cNvPr id="26" name="TextBox 25"/>
          <p:cNvSpPr txBox="1"/>
          <p:nvPr/>
        </p:nvSpPr>
        <p:spPr>
          <a:xfrm>
            <a:off x="4205779" y="3214048"/>
            <a:ext cx="4830717" cy="707886"/>
          </a:xfrm>
          <a:prstGeom prst="rect">
            <a:avLst/>
          </a:prstGeom>
          <a:noFill/>
        </p:spPr>
        <p:txBody>
          <a:bodyPr wrap="square" rtlCol="0">
            <a:spAutoFit/>
          </a:bodyPr>
          <a:lstStyle/>
          <a:p>
            <a:pPr algn="just"/>
            <a:r>
              <a:rPr lang="en-US" sz="1000" dirty="0"/>
              <a:t>FTA &amp; ETA </a:t>
            </a:r>
            <a:r>
              <a:rPr lang="en-US" sz="1000" dirty="0" smtClean="0"/>
              <a:t>used for Safety Integrity Level </a:t>
            </a:r>
            <a:r>
              <a:rPr lang="en-US" sz="1000" dirty="0"/>
              <a:t>verification</a:t>
            </a:r>
          </a:p>
          <a:p>
            <a:pPr algn="just"/>
            <a:r>
              <a:rPr lang="en-US" sz="1000" dirty="0" smtClean="0"/>
              <a:t>Reliability Block Diagram used for </a:t>
            </a:r>
            <a:r>
              <a:rPr lang="en-US" sz="1000" dirty="0"/>
              <a:t>PFD </a:t>
            </a:r>
            <a:r>
              <a:rPr lang="en-US" sz="1000" dirty="0" smtClean="0"/>
              <a:t>calculations</a:t>
            </a:r>
          </a:p>
          <a:p>
            <a:pPr algn="just"/>
            <a:r>
              <a:rPr lang="en-GB" sz="1000" dirty="0"/>
              <a:t>IEC61508 Safety Requirements Specification for the ESS Accelerator PSS (ESS-0062932</a:t>
            </a:r>
            <a:r>
              <a:rPr lang="en-GB" sz="1000" dirty="0" smtClean="0"/>
              <a:t>) produced</a:t>
            </a:r>
            <a:endParaRPr lang="en-US" sz="1000" dirty="0"/>
          </a:p>
        </p:txBody>
      </p:sp>
      <p:sp>
        <p:nvSpPr>
          <p:cNvPr id="27" name="Rounded Rectangle 26"/>
          <p:cNvSpPr/>
          <p:nvPr/>
        </p:nvSpPr>
        <p:spPr>
          <a:xfrm>
            <a:off x="3844895" y="4941168"/>
            <a:ext cx="1440000" cy="648000"/>
          </a:xfrm>
          <a:prstGeom prst="roundRect">
            <a:avLst/>
          </a:prstGeom>
          <a:noFill/>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US" sz="1000" b="1" dirty="0" smtClean="0">
                <a:solidFill>
                  <a:schemeClr val="tx1"/>
                </a:solidFill>
              </a:rPr>
              <a:t>Back to appropriate overall safety lifecycle phase </a:t>
            </a:r>
            <a:endParaRPr lang="en-US" sz="1000" b="1" dirty="0">
              <a:solidFill>
                <a:schemeClr val="tx1"/>
              </a:solidFill>
            </a:endParaRPr>
          </a:p>
        </p:txBody>
      </p:sp>
      <p:sp>
        <p:nvSpPr>
          <p:cNvPr id="9" name="TextBox 8"/>
          <p:cNvSpPr txBox="1"/>
          <p:nvPr/>
        </p:nvSpPr>
        <p:spPr>
          <a:xfrm>
            <a:off x="4185270" y="5621432"/>
            <a:ext cx="4830714" cy="1015663"/>
          </a:xfrm>
          <a:prstGeom prst="rect">
            <a:avLst/>
          </a:prstGeom>
          <a:noFill/>
        </p:spPr>
        <p:txBody>
          <a:bodyPr wrap="square" rtlCol="0">
            <a:spAutoFit/>
          </a:bodyPr>
          <a:lstStyle/>
          <a:p>
            <a:pPr algn="just"/>
            <a:r>
              <a:rPr lang="en-US" sz="1000" dirty="0"/>
              <a:t>Configuration and Change Management:</a:t>
            </a:r>
            <a:endParaRPr lang="sv-SE" sz="1000" dirty="0"/>
          </a:p>
          <a:p>
            <a:pPr marL="171450" indent="-171450" algn="just">
              <a:buFont typeface="Arial" panose="020B0604020202020204" pitchFamily="34" charset="0"/>
              <a:buChar char="•"/>
            </a:pPr>
            <a:r>
              <a:rPr lang="en-US" sz="1000" dirty="0" smtClean="0"/>
              <a:t>Defined </a:t>
            </a:r>
            <a:r>
              <a:rPr lang="en-US" sz="1000" dirty="0"/>
              <a:t>the technical activities in different phases of safety lifecycle which are necessary to achieve the required </a:t>
            </a:r>
            <a:r>
              <a:rPr lang="en-US" sz="1000" dirty="0" smtClean="0"/>
              <a:t>functionality.</a:t>
            </a:r>
            <a:endParaRPr lang="sv-SE" sz="1000" dirty="0"/>
          </a:p>
          <a:p>
            <a:pPr marL="171450" lvl="0" indent="-171450" algn="just">
              <a:buFont typeface="Arial" panose="020B0604020202020204" pitchFamily="34" charset="0"/>
              <a:buChar char="•"/>
            </a:pPr>
            <a:r>
              <a:rPr lang="en-US" sz="1000" dirty="0"/>
              <a:t>Defined the responsibilities and activities in each phase of system </a:t>
            </a:r>
            <a:r>
              <a:rPr lang="en-US" sz="1000" dirty="0" smtClean="0"/>
              <a:t>lifecycle</a:t>
            </a:r>
            <a:r>
              <a:rPr lang="sv-SE" sz="1000" dirty="0"/>
              <a:t>.</a:t>
            </a:r>
            <a:endParaRPr lang="sv-SE" sz="1000" dirty="0" smtClean="0"/>
          </a:p>
          <a:p>
            <a:pPr marL="171450" lvl="0" indent="-171450" algn="just">
              <a:buFont typeface="Arial" panose="020B0604020202020204" pitchFamily="34" charset="0"/>
              <a:buChar char="•"/>
            </a:pPr>
            <a:r>
              <a:rPr lang="en-US" sz="1000" dirty="0" smtClean="0"/>
              <a:t>Identifying</a:t>
            </a:r>
            <a:r>
              <a:rPr lang="en-US" sz="1000" dirty="0"/>
              <a:t>, tracking, reporting of the status of the documents / activities, including all actions and changes resulting from a change </a:t>
            </a:r>
            <a:r>
              <a:rPr lang="en-US" sz="1000" dirty="0" smtClean="0"/>
              <a:t>request.</a:t>
            </a:r>
            <a:endParaRPr lang="sv-SE" sz="1000" dirty="0"/>
          </a:p>
        </p:txBody>
      </p:sp>
      <p:cxnSp>
        <p:nvCxnSpPr>
          <p:cNvPr id="11" name="Straight Arrow Connector 10"/>
          <p:cNvCxnSpPr>
            <a:stCxn id="5" idx="2"/>
            <a:endCxn id="6" idx="0"/>
          </p:cNvCxnSpPr>
          <p:nvPr/>
        </p:nvCxnSpPr>
        <p:spPr>
          <a:xfrm flipH="1">
            <a:off x="1259552" y="2132856"/>
            <a:ext cx="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259632" y="2996880"/>
            <a:ext cx="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259712" y="3860976"/>
            <a:ext cx="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259792" y="4725144"/>
            <a:ext cx="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259872" y="5589168"/>
            <a:ext cx="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59552" y="6453264"/>
            <a:ext cx="400" cy="1440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259952" y="6597352"/>
            <a:ext cx="914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174352" y="1808784"/>
            <a:ext cx="0" cy="4788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9" idx="1"/>
          </p:cNvCxnSpPr>
          <p:nvPr/>
        </p:nvCxnSpPr>
        <p:spPr>
          <a:xfrm>
            <a:off x="2174352" y="1808784"/>
            <a:ext cx="4534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347784" y="2132784"/>
            <a:ext cx="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3347704" y="2996880"/>
            <a:ext cx="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347864" y="3860976"/>
            <a:ext cx="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1" idx="2"/>
            <a:endCxn id="22" idx="0"/>
          </p:cNvCxnSpPr>
          <p:nvPr/>
        </p:nvCxnSpPr>
        <p:spPr>
          <a:xfrm>
            <a:off x="3347784" y="4725072"/>
            <a:ext cx="0" cy="1080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614352" y="4725144"/>
            <a:ext cx="0" cy="548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614352" y="5273984"/>
            <a:ext cx="2305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280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1" grpId="0" nodeType="clickEffect">
                                  <p:stCondLst>
                                    <p:cond delay="0"/>
                                  </p:stCondLst>
                                  <p:endCondLst>
                                    <p:cond evt="onNext" delay="0">
                                      <p:tgtEl>
                                        <p:sldTgt/>
                                      </p:tgtEl>
                                    </p:cond>
                                  </p:endCondLst>
                                  <p:childTnLst>
                                    <p:set>
                                      <p:cBhvr>
                                        <p:cTn id="6" dur="indefinite"/>
                                        <p:tgtEl>
                                          <p:spTgt spid="5"/>
                                        </p:tgtEl>
                                        <p:attrNameLst>
                                          <p:attrName>fillcolor</p:attrName>
                                        </p:attrNameLst>
                                      </p:cBhvr>
                                      <p:to>
                                        <p:clrVal>
                                          <a:srgbClr val="FD3811"/>
                                        </p:clrVal>
                                      </p:to>
                                    </p:set>
                                    <p:set>
                                      <p:cBhvr>
                                        <p:cTn id="7" dur="indefinite"/>
                                        <p:tgtEl>
                                          <p:spTgt spid="5"/>
                                        </p:tgtEl>
                                        <p:attrNameLst>
                                          <p:attrName>fill.type</p:attrName>
                                        </p:attrNameLst>
                                      </p:cBhvr>
                                      <p:to>
                                        <p:strVal val="solid"/>
                                      </p:to>
                                    </p:set>
                                    <p:set>
                                      <p:cBhvr>
                                        <p:cTn id="8" dur="indefinite"/>
                                        <p:tgtEl>
                                          <p:spTgt spid="5"/>
                                        </p:tgtEl>
                                        <p:attrNameLst>
                                          <p:attrName>fill.on</p:attrName>
                                        </p:attrNameLst>
                                      </p:cBhvr>
                                      <p:to>
                                        <p:strVal val="true"/>
                                      </p:to>
                                    </p:set>
                                  </p:childTnLst>
                                </p:cTn>
                              </p:par>
                              <p:par>
                                <p:cTn id="9" presetID="7" presetClass="emph" presetSubtype="1" nodeType="withEffect">
                                  <p:stCondLst>
                                    <p:cond delay="0"/>
                                  </p:stCondLst>
                                  <p:endCondLst>
                                    <p:cond evt="onNext" delay="0">
                                      <p:tgtEl>
                                        <p:sldTgt/>
                                      </p:tgtEl>
                                    </p:cond>
                                  </p:endCondLst>
                                  <p:childTnLst>
                                    <p:set>
                                      <p:cBhvr>
                                        <p:cTn id="10" dur="indefinite"/>
                                        <p:tgtEl>
                                          <p:spTgt spid="23"/>
                                        </p:tgtEl>
                                        <p:attrNameLst>
                                          <p:attrName>stroke.color</p:attrName>
                                        </p:attrNameLst>
                                      </p:cBhvr>
                                      <p:to>
                                        <p:clrVal>
                                          <a:srgbClr val="FD3811"/>
                                        </p:clrVal>
                                      </p:to>
                                    </p:set>
                                    <p:set>
                                      <p:cBhvr>
                                        <p:cTn id="11" dur="indefinite"/>
                                        <p:tgtEl>
                                          <p:spTgt spid="23"/>
                                        </p:tgtEl>
                                        <p:attrNameLst>
                                          <p:attrName>stroke.on</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 presetClass="emph" presetSubtype="1" nodeType="clickEffect">
                                  <p:stCondLst>
                                    <p:cond delay="0"/>
                                  </p:stCondLst>
                                  <p:endCondLst>
                                    <p:cond evt="onNext" delay="0">
                                      <p:tgtEl>
                                        <p:sldTgt/>
                                      </p:tgtEl>
                                    </p:cond>
                                  </p:endCondLst>
                                  <p:childTnLst>
                                    <p:set>
                                      <p:cBhvr>
                                        <p:cTn id="15" dur="indefinite"/>
                                        <p:tgtEl>
                                          <p:spTgt spid="6"/>
                                        </p:tgtEl>
                                        <p:attrNameLst>
                                          <p:attrName>fillcolor</p:attrName>
                                        </p:attrNameLst>
                                      </p:cBhvr>
                                      <p:to>
                                        <p:clrVal>
                                          <a:srgbClr val="FD3811"/>
                                        </p:clrVal>
                                      </p:to>
                                    </p:set>
                                    <p:set>
                                      <p:cBhvr>
                                        <p:cTn id="16" dur="indefinite"/>
                                        <p:tgtEl>
                                          <p:spTgt spid="6"/>
                                        </p:tgtEl>
                                        <p:attrNameLst>
                                          <p:attrName>fill.type</p:attrName>
                                        </p:attrNameLst>
                                      </p:cBhvr>
                                      <p:to>
                                        <p:strVal val="solid"/>
                                      </p:to>
                                    </p:set>
                                    <p:set>
                                      <p:cBhvr>
                                        <p:cTn id="17" dur="indefinite"/>
                                        <p:tgtEl>
                                          <p:spTgt spid="6"/>
                                        </p:tgtEl>
                                        <p:attrNameLst>
                                          <p:attrName>fill.on</p:attrName>
                                        </p:attrNameLst>
                                      </p:cBhvr>
                                      <p:to>
                                        <p:strVal val="true"/>
                                      </p:to>
                                    </p:set>
                                  </p:childTnLst>
                                </p:cTn>
                              </p:par>
                              <p:par>
                                <p:cTn id="18" presetID="7" presetClass="emph" presetSubtype="1" nodeType="withEffect">
                                  <p:stCondLst>
                                    <p:cond delay="0"/>
                                  </p:stCondLst>
                                  <p:endCondLst>
                                    <p:cond evt="onNext" delay="0">
                                      <p:tgtEl>
                                        <p:sldTgt/>
                                      </p:tgtEl>
                                    </p:cond>
                                  </p:endCondLst>
                                  <p:childTnLst>
                                    <p:set>
                                      <p:cBhvr>
                                        <p:cTn id="19" dur="indefinite"/>
                                        <p:tgtEl>
                                          <p:spTgt spid="3"/>
                                        </p:tgtEl>
                                        <p:attrNameLst>
                                          <p:attrName>stroke.color</p:attrName>
                                        </p:attrNameLst>
                                      </p:cBhvr>
                                      <p:to>
                                        <p:clrVal>
                                          <a:srgbClr val="FD3811"/>
                                        </p:clrVal>
                                      </p:to>
                                    </p:set>
                                    <p:set>
                                      <p:cBhvr>
                                        <p:cTn id="20" dur="indefinite"/>
                                        <p:tgtEl>
                                          <p:spTgt spid="3"/>
                                        </p:tgtEl>
                                        <p:attrNameLst>
                                          <p:attrName>stroke.on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1" nodeType="clickEffect">
                                  <p:stCondLst>
                                    <p:cond delay="0"/>
                                  </p:stCondLst>
                                  <p:endCondLst>
                                    <p:cond evt="onNext" delay="0">
                                      <p:tgtEl>
                                        <p:sldTgt/>
                                      </p:tgtEl>
                                    </p:cond>
                                  </p:endCondLst>
                                  <p:childTnLst>
                                    <p:set>
                                      <p:cBhvr>
                                        <p:cTn id="24" dur="indefinite"/>
                                        <p:tgtEl>
                                          <p:spTgt spid="7"/>
                                        </p:tgtEl>
                                        <p:attrNameLst>
                                          <p:attrName>fillcolor</p:attrName>
                                        </p:attrNameLst>
                                      </p:cBhvr>
                                      <p:to>
                                        <p:clrVal>
                                          <a:srgbClr val="FD3811"/>
                                        </p:clrVal>
                                      </p:to>
                                    </p:set>
                                    <p:set>
                                      <p:cBhvr>
                                        <p:cTn id="25" dur="indefinite"/>
                                        <p:tgtEl>
                                          <p:spTgt spid="7"/>
                                        </p:tgtEl>
                                        <p:attrNameLst>
                                          <p:attrName>fill.type</p:attrName>
                                        </p:attrNameLst>
                                      </p:cBhvr>
                                      <p:to>
                                        <p:strVal val="solid"/>
                                      </p:to>
                                    </p:set>
                                    <p:set>
                                      <p:cBhvr>
                                        <p:cTn id="26" dur="indefinite"/>
                                        <p:tgtEl>
                                          <p:spTgt spid="7"/>
                                        </p:tgtEl>
                                        <p:attrNameLst>
                                          <p:attrName>fill.on</p:attrName>
                                        </p:attrNameLst>
                                      </p:cBhvr>
                                      <p:to>
                                        <p:strVal val="true"/>
                                      </p:to>
                                    </p:set>
                                  </p:childTnLst>
                                </p:cTn>
                              </p:par>
                              <p:par>
                                <p:cTn id="27" presetID="1" presetClass="emph" presetSubtype="1" grpId="0" nodeType="withEffect">
                                  <p:stCondLst>
                                    <p:cond delay="0"/>
                                  </p:stCondLst>
                                  <p:endCondLst>
                                    <p:cond evt="onNext" delay="0">
                                      <p:tgtEl>
                                        <p:sldTgt/>
                                      </p:tgtEl>
                                    </p:cond>
                                  </p:endCondLst>
                                  <p:childTnLst>
                                    <p:set>
                                      <p:cBhvr>
                                        <p:cTn id="28" dur="indefinite"/>
                                        <p:tgtEl>
                                          <p:spTgt spid="8"/>
                                        </p:tgtEl>
                                        <p:attrNameLst>
                                          <p:attrName>fillcolor</p:attrName>
                                        </p:attrNameLst>
                                      </p:cBhvr>
                                      <p:to>
                                        <p:clrVal>
                                          <a:srgbClr val="FD3811"/>
                                        </p:clrVal>
                                      </p:to>
                                    </p:set>
                                    <p:set>
                                      <p:cBhvr>
                                        <p:cTn id="29" dur="indefinite"/>
                                        <p:tgtEl>
                                          <p:spTgt spid="8"/>
                                        </p:tgtEl>
                                        <p:attrNameLst>
                                          <p:attrName>fill.type</p:attrName>
                                        </p:attrNameLst>
                                      </p:cBhvr>
                                      <p:to>
                                        <p:strVal val="solid"/>
                                      </p:to>
                                    </p:set>
                                    <p:set>
                                      <p:cBhvr>
                                        <p:cTn id="30" dur="indefinite"/>
                                        <p:tgtEl>
                                          <p:spTgt spid="8"/>
                                        </p:tgtEl>
                                        <p:attrNameLst>
                                          <p:attrName>fill.on</p:attrName>
                                        </p:attrNameLst>
                                      </p:cBhvr>
                                      <p:to>
                                        <p:strVal val="true"/>
                                      </p:to>
                                    </p:set>
                                  </p:childTnLst>
                                </p:cTn>
                              </p:par>
                              <p:par>
                                <p:cTn id="31" presetID="7" presetClass="emph" presetSubtype="1" nodeType="withEffect">
                                  <p:stCondLst>
                                    <p:cond delay="0"/>
                                  </p:stCondLst>
                                  <p:endCondLst>
                                    <p:cond evt="onNext" delay="0">
                                      <p:tgtEl>
                                        <p:sldTgt/>
                                      </p:tgtEl>
                                    </p:cond>
                                  </p:endCondLst>
                                  <p:childTnLst>
                                    <p:set>
                                      <p:cBhvr>
                                        <p:cTn id="32" dur="indefinite"/>
                                        <p:tgtEl>
                                          <p:spTgt spid="24"/>
                                        </p:tgtEl>
                                        <p:attrNameLst>
                                          <p:attrName>stroke.color</p:attrName>
                                        </p:attrNameLst>
                                      </p:cBhvr>
                                      <p:to>
                                        <p:clrVal>
                                          <a:srgbClr val="FD3811"/>
                                        </p:clrVal>
                                      </p:to>
                                    </p:set>
                                    <p:set>
                                      <p:cBhvr>
                                        <p:cTn id="33" dur="indefinite"/>
                                        <p:tgtEl>
                                          <p:spTgt spid="24"/>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 presetClass="emph" presetSubtype="1" nodeType="clickEffect">
                                  <p:stCondLst>
                                    <p:cond delay="0"/>
                                  </p:stCondLst>
                                  <p:endCondLst>
                                    <p:cond evt="onNext" delay="0">
                                      <p:tgtEl>
                                        <p:sldTgt/>
                                      </p:tgtEl>
                                    </p:cond>
                                  </p:endCondLst>
                                  <p:childTnLst>
                                    <p:set>
                                      <p:cBhvr>
                                        <p:cTn id="37" dur="indefinite"/>
                                        <p:tgtEl>
                                          <p:spTgt spid="12"/>
                                        </p:tgtEl>
                                        <p:attrNameLst>
                                          <p:attrName>fillcolor</p:attrName>
                                        </p:attrNameLst>
                                      </p:cBhvr>
                                      <p:to>
                                        <p:clrVal>
                                          <a:srgbClr val="FD3811"/>
                                        </p:clrVal>
                                      </p:to>
                                    </p:set>
                                    <p:set>
                                      <p:cBhvr>
                                        <p:cTn id="38" dur="indefinite"/>
                                        <p:tgtEl>
                                          <p:spTgt spid="12"/>
                                        </p:tgtEl>
                                        <p:attrNameLst>
                                          <p:attrName>fill.type</p:attrName>
                                        </p:attrNameLst>
                                      </p:cBhvr>
                                      <p:to>
                                        <p:strVal val="solid"/>
                                      </p:to>
                                    </p:set>
                                    <p:set>
                                      <p:cBhvr>
                                        <p:cTn id="39" dur="indefinite"/>
                                        <p:tgtEl>
                                          <p:spTgt spid="12"/>
                                        </p:tgtEl>
                                        <p:attrNameLst>
                                          <p:attrName>fill.on</p:attrName>
                                        </p:attrNameLst>
                                      </p:cBhvr>
                                      <p:to>
                                        <p:strVal val="true"/>
                                      </p:to>
                                    </p:set>
                                  </p:childTnLst>
                                </p:cTn>
                              </p:par>
                              <p:par>
                                <p:cTn id="40" presetID="7" presetClass="emph" presetSubtype="1" nodeType="withEffect">
                                  <p:stCondLst>
                                    <p:cond delay="0"/>
                                  </p:stCondLst>
                                  <p:endCondLst>
                                    <p:cond evt="onNext" delay="0">
                                      <p:tgtEl>
                                        <p:sldTgt/>
                                      </p:tgtEl>
                                    </p:cond>
                                  </p:endCondLst>
                                  <p:childTnLst>
                                    <p:set>
                                      <p:cBhvr>
                                        <p:cTn id="41" dur="indefinite"/>
                                        <p:tgtEl>
                                          <p:spTgt spid="26"/>
                                        </p:tgtEl>
                                        <p:attrNameLst>
                                          <p:attrName>stroke.color</p:attrName>
                                        </p:attrNameLst>
                                      </p:cBhvr>
                                      <p:to>
                                        <p:clrVal>
                                          <a:srgbClr val="FD3811"/>
                                        </p:clrVal>
                                      </p:to>
                                    </p:set>
                                    <p:set>
                                      <p:cBhvr>
                                        <p:cTn id="42" dur="indefinite"/>
                                        <p:tgtEl>
                                          <p:spTgt spid="26"/>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1" nodeType="clickEffect">
                                  <p:stCondLst>
                                    <p:cond delay="0"/>
                                  </p:stCondLst>
                                  <p:endCondLst>
                                    <p:cond evt="onNext" delay="0">
                                      <p:tgtEl>
                                        <p:sldTgt/>
                                      </p:tgtEl>
                                    </p:cond>
                                  </p:endCondLst>
                                  <p:childTnLst>
                                    <p:set>
                                      <p:cBhvr>
                                        <p:cTn id="46" dur="indefinite"/>
                                        <p:tgtEl>
                                          <p:spTgt spid="16"/>
                                        </p:tgtEl>
                                        <p:attrNameLst>
                                          <p:attrName>fillcolor</p:attrName>
                                        </p:attrNameLst>
                                      </p:cBhvr>
                                      <p:to>
                                        <p:clrVal>
                                          <a:srgbClr val="FD3811"/>
                                        </p:clrVal>
                                      </p:to>
                                    </p:set>
                                    <p:set>
                                      <p:cBhvr>
                                        <p:cTn id="47" dur="indefinite"/>
                                        <p:tgtEl>
                                          <p:spTgt spid="16"/>
                                        </p:tgtEl>
                                        <p:attrNameLst>
                                          <p:attrName>fill.type</p:attrName>
                                        </p:attrNameLst>
                                      </p:cBhvr>
                                      <p:to>
                                        <p:strVal val="solid"/>
                                      </p:to>
                                    </p:set>
                                    <p:set>
                                      <p:cBhvr>
                                        <p:cTn id="48" dur="indefinite"/>
                                        <p:tgtEl>
                                          <p:spTgt spid="16"/>
                                        </p:tgtEl>
                                        <p:attrNameLst>
                                          <p:attrName>fill.on</p:attrName>
                                        </p:attrNameLst>
                                      </p:cBhvr>
                                      <p:to>
                                        <p:strVal val="true"/>
                                      </p:to>
                                    </p:set>
                                  </p:childTnLst>
                                </p:cTn>
                              </p:par>
                              <p:par>
                                <p:cTn id="49" presetID="1" presetClass="emph" presetSubtype="1" nodeType="withEffect">
                                  <p:stCondLst>
                                    <p:cond delay="0"/>
                                  </p:stCondLst>
                                  <p:endCondLst>
                                    <p:cond evt="onNext" delay="0">
                                      <p:tgtEl>
                                        <p:sldTgt/>
                                      </p:tgtEl>
                                    </p:cond>
                                  </p:endCondLst>
                                  <p:childTnLst>
                                    <p:set>
                                      <p:cBhvr>
                                        <p:cTn id="50" dur="indefinite"/>
                                        <p:tgtEl>
                                          <p:spTgt spid="19"/>
                                        </p:tgtEl>
                                        <p:attrNameLst>
                                          <p:attrName>fillcolor</p:attrName>
                                        </p:attrNameLst>
                                      </p:cBhvr>
                                      <p:to>
                                        <p:clrVal>
                                          <a:srgbClr val="FD3811"/>
                                        </p:clrVal>
                                      </p:to>
                                    </p:set>
                                    <p:set>
                                      <p:cBhvr>
                                        <p:cTn id="51" dur="indefinite"/>
                                        <p:tgtEl>
                                          <p:spTgt spid="19"/>
                                        </p:tgtEl>
                                        <p:attrNameLst>
                                          <p:attrName>fill.type</p:attrName>
                                        </p:attrNameLst>
                                      </p:cBhvr>
                                      <p:to>
                                        <p:strVal val="solid"/>
                                      </p:to>
                                    </p:set>
                                    <p:set>
                                      <p:cBhvr>
                                        <p:cTn id="52" dur="indefinite"/>
                                        <p:tgtEl>
                                          <p:spTgt spid="19"/>
                                        </p:tgtEl>
                                        <p:attrNameLst>
                                          <p:attrName>fill.on</p:attrName>
                                        </p:attrNameLst>
                                      </p:cBhvr>
                                      <p:to>
                                        <p:strVal val="true"/>
                                      </p:to>
                                    </p:set>
                                  </p:childTnLst>
                                </p:cTn>
                              </p:par>
                              <p:par>
                                <p:cTn id="53" presetID="7" presetClass="emph" presetSubtype="1" nodeType="withEffect">
                                  <p:stCondLst>
                                    <p:cond delay="0"/>
                                  </p:stCondLst>
                                  <p:endCondLst>
                                    <p:cond evt="onNext" delay="0">
                                      <p:tgtEl>
                                        <p:sldTgt/>
                                      </p:tgtEl>
                                    </p:cond>
                                  </p:endCondLst>
                                  <p:childTnLst>
                                    <p:set>
                                      <p:cBhvr>
                                        <p:cTn id="54" dur="indefinite"/>
                                        <p:tgtEl>
                                          <p:spTgt spid="17"/>
                                        </p:tgtEl>
                                        <p:attrNameLst>
                                          <p:attrName>stroke.color</p:attrName>
                                        </p:attrNameLst>
                                      </p:cBhvr>
                                      <p:to>
                                        <p:clrVal>
                                          <a:srgbClr val="FD3811"/>
                                        </p:clrVal>
                                      </p:to>
                                    </p:set>
                                    <p:set>
                                      <p:cBhvr>
                                        <p:cTn id="55" dur="indefinite"/>
                                        <p:tgtEl>
                                          <p:spTgt spid="17"/>
                                        </p:tgtEl>
                                        <p:attrNameLst>
                                          <p:attrName>stroke.on</p:attrName>
                                        </p:attrNameLst>
                                      </p:cBhvr>
                                      <p:to>
                                        <p:strVal val="true"/>
                                      </p:to>
                                    </p:set>
                                  </p:childTnLst>
                                </p:cTn>
                              </p:par>
                            </p:childTnLst>
                          </p:cTn>
                        </p:par>
                      </p:childTnLst>
                    </p:cTn>
                  </p:par>
                  <p:par>
                    <p:cTn id="56" fill="hold">
                      <p:stCondLst>
                        <p:cond delay="indefinite"/>
                      </p:stCondLst>
                      <p:childTnLst>
                        <p:par>
                          <p:cTn id="57" fill="hold">
                            <p:stCondLst>
                              <p:cond delay="0"/>
                            </p:stCondLst>
                            <p:childTnLst>
                              <p:par>
                                <p:cTn id="58" presetID="1" presetClass="emph" presetSubtype="1" nodeType="clickEffect">
                                  <p:stCondLst>
                                    <p:cond delay="0"/>
                                  </p:stCondLst>
                                  <p:endCondLst>
                                    <p:cond evt="onNext" delay="0">
                                      <p:tgtEl>
                                        <p:sldTgt/>
                                      </p:tgtEl>
                                    </p:cond>
                                  </p:endCondLst>
                                  <p:childTnLst>
                                    <p:set>
                                      <p:cBhvr>
                                        <p:cTn id="59" dur="indefinite"/>
                                        <p:tgtEl>
                                          <p:spTgt spid="18"/>
                                        </p:tgtEl>
                                        <p:attrNameLst>
                                          <p:attrName>fillcolor</p:attrName>
                                        </p:attrNameLst>
                                      </p:cBhvr>
                                      <p:to>
                                        <p:clrVal>
                                          <a:srgbClr val="FD3811"/>
                                        </p:clrVal>
                                      </p:to>
                                    </p:set>
                                    <p:set>
                                      <p:cBhvr>
                                        <p:cTn id="60" dur="indefinite"/>
                                        <p:tgtEl>
                                          <p:spTgt spid="18"/>
                                        </p:tgtEl>
                                        <p:attrNameLst>
                                          <p:attrName>fill.type</p:attrName>
                                        </p:attrNameLst>
                                      </p:cBhvr>
                                      <p:to>
                                        <p:strVal val="solid"/>
                                      </p:to>
                                    </p:set>
                                    <p:set>
                                      <p:cBhvr>
                                        <p:cTn id="61" dur="indefinite"/>
                                        <p:tgtEl>
                                          <p:spTgt spid="18"/>
                                        </p:tgtEl>
                                        <p:attrNameLst>
                                          <p:attrName>fill.on</p:attrName>
                                        </p:attrNameLst>
                                      </p:cBhvr>
                                      <p:to>
                                        <p:strVal val="true"/>
                                      </p:to>
                                    </p:set>
                                  </p:childTnLst>
                                </p:cTn>
                              </p:par>
                              <p:par>
                                <p:cTn id="62" presetID="7" presetClass="emph" presetSubtype="1" nodeType="withEffect">
                                  <p:stCondLst>
                                    <p:cond delay="0"/>
                                  </p:stCondLst>
                                  <p:endCondLst>
                                    <p:cond evt="onNext" delay="0">
                                      <p:tgtEl>
                                        <p:sldTgt/>
                                      </p:tgtEl>
                                    </p:cond>
                                  </p:endCondLst>
                                  <p:childTnLst>
                                    <p:set>
                                      <p:cBhvr>
                                        <p:cTn id="63" dur="indefinite"/>
                                        <p:tgtEl>
                                          <p:spTgt spid="25"/>
                                        </p:tgtEl>
                                        <p:attrNameLst>
                                          <p:attrName>stroke.color</p:attrName>
                                        </p:attrNameLst>
                                      </p:cBhvr>
                                      <p:to>
                                        <p:clrVal>
                                          <a:srgbClr val="FD3811"/>
                                        </p:clrVal>
                                      </p:to>
                                    </p:set>
                                    <p:set>
                                      <p:cBhvr>
                                        <p:cTn id="64" dur="indefinite"/>
                                        <p:tgtEl>
                                          <p:spTgt spid="25"/>
                                        </p:tgtEl>
                                        <p:attrNameLst>
                                          <p:attrName>stroke.on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 presetClass="emph" presetSubtype="1" nodeType="clickEffect">
                                  <p:stCondLst>
                                    <p:cond delay="0"/>
                                  </p:stCondLst>
                                  <p:endCondLst>
                                    <p:cond evt="onNext" delay="0">
                                      <p:tgtEl>
                                        <p:sldTgt/>
                                      </p:tgtEl>
                                    </p:cond>
                                  </p:endCondLst>
                                  <p:childTnLst>
                                    <p:set>
                                      <p:cBhvr>
                                        <p:cTn id="68" dur="indefinite"/>
                                        <p:tgtEl>
                                          <p:spTgt spid="20"/>
                                        </p:tgtEl>
                                        <p:attrNameLst>
                                          <p:attrName>fillcolor</p:attrName>
                                        </p:attrNameLst>
                                      </p:cBhvr>
                                      <p:to>
                                        <p:clrVal>
                                          <a:srgbClr val="FD3811"/>
                                        </p:clrVal>
                                      </p:to>
                                    </p:set>
                                    <p:set>
                                      <p:cBhvr>
                                        <p:cTn id="69" dur="indefinite"/>
                                        <p:tgtEl>
                                          <p:spTgt spid="20"/>
                                        </p:tgtEl>
                                        <p:attrNameLst>
                                          <p:attrName>fill.type</p:attrName>
                                        </p:attrNameLst>
                                      </p:cBhvr>
                                      <p:to>
                                        <p:strVal val="solid"/>
                                      </p:to>
                                    </p:set>
                                    <p:set>
                                      <p:cBhvr>
                                        <p:cTn id="70" dur="indefinite"/>
                                        <p:tgtEl>
                                          <p:spTgt spid="20"/>
                                        </p:tgtEl>
                                        <p:attrNameLst>
                                          <p:attrName>fill.on</p:attrName>
                                        </p:attrNameLst>
                                      </p:cBhvr>
                                      <p:to>
                                        <p:strVal val="true"/>
                                      </p:to>
                                    </p:set>
                                  </p:childTnLst>
                                </p:cTn>
                              </p:par>
                              <p:par>
                                <p:cTn id="71" presetID="1" presetClass="emph" presetSubtype="1" nodeType="withEffect">
                                  <p:stCondLst>
                                    <p:cond delay="0"/>
                                  </p:stCondLst>
                                  <p:endCondLst>
                                    <p:cond evt="onNext" delay="0">
                                      <p:tgtEl>
                                        <p:sldTgt/>
                                      </p:tgtEl>
                                    </p:cond>
                                  </p:endCondLst>
                                  <p:childTnLst>
                                    <p:set>
                                      <p:cBhvr>
                                        <p:cTn id="72" dur="indefinite"/>
                                        <p:tgtEl>
                                          <p:spTgt spid="21"/>
                                        </p:tgtEl>
                                        <p:attrNameLst>
                                          <p:attrName>fillcolor</p:attrName>
                                        </p:attrNameLst>
                                      </p:cBhvr>
                                      <p:to>
                                        <p:clrVal>
                                          <a:srgbClr val="FD3811"/>
                                        </p:clrVal>
                                      </p:to>
                                    </p:set>
                                    <p:set>
                                      <p:cBhvr>
                                        <p:cTn id="73" dur="indefinite"/>
                                        <p:tgtEl>
                                          <p:spTgt spid="21"/>
                                        </p:tgtEl>
                                        <p:attrNameLst>
                                          <p:attrName>fill.type</p:attrName>
                                        </p:attrNameLst>
                                      </p:cBhvr>
                                      <p:to>
                                        <p:strVal val="solid"/>
                                      </p:to>
                                    </p:set>
                                    <p:set>
                                      <p:cBhvr>
                                        <p:cTn id="74" dur="indefinite"/>
                                        <p:tgtEl>
                                          <p:spTgt spid="21"/>
                                        </p:tgtEl>
                                        <p:attrNameLst>
                                          <p:attrName>fill.on</p:attrName>
                                        </p:attrNameLst>
                                      </p:cBhvr>
                                      <p:to>
                                        <p:strVal val="true"/>
                                      </p:to>
                                    </p:set>
                                  </p:childTnLst>
                                </p:cTn>
                              </p:par>
                              <p:par>
                                <p:cTn id="75" presetID="1" presetClass="emph" presetSubtype="1" nodeType="withEffect">
                                  <p:stCondLst>
                                    <p:cond delay="0"/>
                                  </p:stCondLst>
                                  <p:endCondLst>
                                    <p:cond evt="onNext" delay="0">
                                      <p:tgtEl>
                                        <p:sldTgt/>
                                      </p:tgtEl>
                                    </p:cond>
                                  </p:endCondLst>
                                  <p:childTnLst>
                                    <p:set>
                                      <p:cBhvr>
                                        <p:cTn id="76" dur="indefinite"/>
                                        <p:tgtEl>
                                          <p:spTgt spid="27"/>
                                        </p:tgtEl>
                                        <p:attrNameLst>
                                          <p:attrName>fillcolor</p:attrName>
                                        </p:attrNameLst>
                                      </p:cBhvr>
                                      <p:to>
                                        <p:clrVal>
                                          <a:srgbClr val="FD3811"/>
                                        </p:clrVal>
                                      </p:to>
                                    </p:set>
                                    <p:set>
                                      <p:cBhvr>
                                        <p:cTn id="77" dur="indefinite"/>
                                        <p:tgtEl>
                                          <p:spTgt spid="27"/>
                                        </p:tgtEl>
                                        <p:attrNameLst>
                                          <p:attrName>fill.type</p:attrName>
                                        </p:attrNameLst>
                                      </p:cBhvr>
                                      <p:to>
                                        <p:strVal val="solid"/>
                                      </p:to>
                                    </p:set>
                                    <p:set>
                                      <p:cBhvr>
                                        <p:cTn id="78" dur="indefinite"/>
                                        <p:tgtEl>
                                          <p:spTgt spid="27"/>
                                        </p:tgtEl>
                                        <p:attrNameLst>
                                          <p:attrName>fill.on</p:attrName>
                                        </p:attrNameLst>
                                      </p:cBhvr>
                                      <p:to>
                                        <p:strVal val="true"/>
                                      </p:to>
                                    </p:set>
                                  </p:childTnLst>
                                </p:cTn>
                              </p:par>
                              <p:par>
                                <p:cTn id="79" presetID="7" presetClass="emph" presetSubtype="1" nodeType="withEffect">
                                  <p:stCondLst>
                                    <p:cond delay="0"/>
                                  </p:stCondLst>
                                  <p:endCondLst>
                                    <p:cond evt="onNext" delay="0">
                                      <p:tgtEl>
                                        <p:sldTgt/>
                                      </p:tgtEl>
                                    </p:cond>
                                  </p:endCondLst>
                                  <p:childTnLst>
                                    <p:set>
                                      <p:cBhvr>
                                        <p:cTn id="80" dur="indefinite"/>
                                        <p:tgtEl>
                                          <p:spTgt spid="9"/>
                                        </p:tgtEl>
                                        <p:attrNameLst>
                                          <p:attrName>stroke.color</p:attrName>
                                        </p:attrNameLst>
                                      </p:cBhvr>
                                      <p:to>
                                        <p:clrVal>
                                          <a:srgbClr val="FD3811"/>
                                        </p:clrVal>
                                      </p:to>
                                    </p:set>
                                    <p:set>
                                      <p:cBhvr>
                                        <p:cTn id="81" dur="indefinite"/>
                                        <p:tgtEl>
                                          <p:spTgt spid="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PSS Safety Functions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484783"/>
            <a:ext cx="7992888" cy="352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7718" y="5013176"/>
            <a:ext cx="8928992" cy="1169551"/>
          </a:xfrm>
          <a:prstGeom prst="rect">
            <a:avLst/>
          </a:prstGeom>
          <a:noFill/>
        </p:spPr>
        <p:txBody>
          <a:bodyPr wrap="square" rtlCol="0">
            <a:spAutoFit/>
          </a:bodyPr>
          <a:lstStyle/>
          <a:p>
            <a:r>
              <a:rPr lang="en-US" sz="1400" b="1" dirty="0"/>
              <a:t>SIF 1 to SIF 3</a:t>
            </a:r>
            <a:r>
              <a:rPr lang="en-US" sz="1400" dirty="0"/>
              <a:t>: Detection of the alarm conditions that could potentially lead to most dangerous hazard (</a:t>
            </a:r>
            <a:r>
              <a:rPr lang="en-US" sz="1400" dirty="0" err="1"/>
              <a:t>ionising</a:t>
            </a:r>
            <a:r>
              <a:rPr lang="en-US" sz="1400" dirty="0"/>
              <a:t> radiation from proton beam) and immediate hard switching-off of the proton beam (proton source plasma included).</a:t>
            </a:r>
          </a:p>
          <a:p>
            <a:r>
              <a:rPr lang="en-US" sz="1400" b="1" dirty="0"/>
              <a:t>SIF 5 to SIF 7</a:t>
            </a:r>
            <a:r>
              <a:rPr lang="en-US" sz="1400" dirty="0"/>
              <a:t>: PSS modes computation - rules to transit between the different modes (Beam ON, Tunnel Closed, Open Access, Restricted Access, Search and PSS test) according to the state of the controlled area and inputs from key exchange console. </a:t>
            </a:r>
          </a:p>
        </p:txBody>
      </p:sp>
      <p:sp>
        <p:nvSpPr>
          <p:cNvPr id="6" name="TextBox 5"/>
          <p:cNvSpPr txBox="1"/>
          <p:nvPr/>
        </p:nvSpPr>
        <p:spPr>
          <a:xfrm>
            <a:off x="179512" y="6397010"/>
            <a:ext cx="1862369" cy="307777"/>
          </a:xfrm>
          <a:prstGeom prst="rect">
            <a:avLst/>
          </a:prstGeom>
          <a:noFill/>
        </p:spPr>
        <p:txBody>
          <a:bodyPr wrap="none" rtlCol="0">
            <a:spAutoFit/>
          </a:bodyPr>
          <a:lstStyle/>
          <a:p>
            <a:r>
              <a:rPr lang="en-US" sz="1400" dirty="0" smtClean="0"/>
              <a:t>Denis Paulic, Sep. 2016</a:t>
            </a:r>
            <a:endParaRPr lang="sv-SE" sz="1400" dirty="0"/>
          </a:p>
        </p:txBody>
      </p:sp>
    </p:spTree>
    <p:extLst>
      <p:ext uri="{BB962C8B-B14F-4D97-AF65-F5344CB8AC3E}">
        <p14:creationId xmlns:p14="http://schemas.microsoft.com/office/powerpoint/2010/main" val="16294549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PSS Design</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0982"/>
            <a:ext cx="9144000" cy="4640299"/>
          </a:xfrm>
          <a:prstGeom prst="rect">
            <a:avLst/>
          </a:prstGeom>
        </p:spPr>
      </p:pic>
      <p:sp>
        <p:nvSpPr>
          <p:cNvPr id="8" name="Freeform 7"/>
          <p:cNvSpPr/>
          <p:nvPr/>
        </p:nvSpPr>
        <p:spPr>
          <a:xfrm>
            <a:off x="7750588" y="5610286"/>
            <a:ext cx="980458" cy="484331"/>
          </a:xfrm>
          <a:custGeom>
            <a:avLst/>
            <a:gdLst>
              <a:gd name="connsiteX0" fmla="*/ 159282 w 991091"/>
              <a:gd name="connsiteY0" fmla="*/ 0 h 489647"/>
              <a:gd name="connsiteX1" fmla="*/ 731520 w 991091"/>
              <a:gd name="connsiteY1" fmla="*/ 283169 h 489647"/>
              <a:gd name="connsiteX2" fmla="*/ 778714 w 991091"/>
              <a:gd name="connsiteY2" fmla="*/ 265471 h 489647"/>
              <a:gd name="connsiteX3" fmla="*/ 572237 w 991091"/>
              <a:gd name="connsiteY3" fmla="*/ 159283 h 489647"/>
              <a:gd name="connsiteX4" fmla="*/ 672526 w 991091"/>
              <a:gd name="connsiteY4" fmla="*/ 64893 h 489647"/>
              <a:gd name="connsiteX5" fmla="*/ 991091 w 991091"/>
              <a:gd name="connsiteY5" fmla="*/ 206478 h 489647"/>
              <a:gd name="connsiteX6" fmla="*/ 955695 w 991091"/>
              <a:gd name="connsiteY6" fmla="*/ 247773 h 489647"/>
              <a:gd name="connsiteX7" fmla="*/ 737419 w 991091"/>
              <a:gd name="connsiteY7" fmla="*/ 141585 h 489647"/>
              <a:gd name="connsiteX8" fmla="*/ 702023 w 991091"/>
              <a:gd name="connsiteY8" fmla="*/ 165182 h 489647"/>
              <a:gd name="connsiteX9" fmla="*/ 926198 w 991091"/>
              <a:gd name="connsiteY9" fmla="*/ 277270 h 489647"/>
              <a:gd name="connsiteX10" fmla="*/ 737419 w 991091"/>
              <a:gd name="connsiteY10" fmla="*/ 489647 h 489647"/>
              <a:gd name="connsiteX11" fmla="*/ 0 w 991091"/>
              <a:gd name="connsiteY11" fmla="*/ 117988 h 489647"/>
              <a:gd name="connsiteX12" fmla="*/ 159282 w 991091"/>
              <a:gd name="connsiteY12" fmla="*/ 0 h 489647"/>
              <a:gd name="connsiteX0" fmla="*/ 159282 w 991091"/>
              <a:gd name="connsiteY0" fmla="*/ 0 h 489647"/>
              <a:gd name="connsiteX1" fmla="*/ 750127 w 991091"/>
              <a:gd name="connsiteY1" fmla="*/ 288485 h 489647"/>
              <a:gd name="connsiteX2" fmla="*/ 778714 w 991091"/>
              <a:gd name="connsiteY2" fmla="*/ 265471 h 489647"/>
              <a:gd name="connsiteX3" fmla="*/ 572237 w 991091"/>
              <a:gd name="connsiteY3" fmla="*/ 159283 h 489647"/>
              <a:gd name="connsiteX4" fmla="*/ 672526 w 991091"/>
              <a:gd name="connsiteY4" fmla="*/ 64893 h 489647"/>
              <a:gd name="connsiteX5" fmla="*/ 991091 w 991091"/>
              <a:gd name="connsiteY5" fmla="*/ 206478 h 489647"/>
              <a:gd name="connsiteX6" fmla="*/ 955695 w 991091"/>
              <a:gd name="connsiteY6" fmla="*/ 247773 h 489647"/>
              <a:gd name="connsiteX7" fmla="*/ 737419 w 991091"/>
              <a:gd name="connsiteY7" fmla="*/ 141585 h 489647"/>
              <a:gd name="connsiteX8" fmla="*/ 702023 w 991091"/>
              <a:gd name="connsiteY8" fmla="*/ 165182 h 489647"/>
              <a:gd name="connsiteX9" fmla="*/ 926198 w 991091"/>
              <a:gd name="connsiteY9" fmla="*/ 277270 h 489647"/>
              <a:gd name="connsiteX10" fmla="*/ 737419 w 991091"/>
              <a:gd name="connsiteY10" fmla="*/ 489647 h 489647"/>
              <a:gd name="connsiteX11" fmla="*/ 0 w 991091"/>
              <a:gd name="connsiteY11" fmla="*/ 117988 h 489647"/>
              <a:gd name="connsiteX12" fmla="*/ 159282 w 991091"/>
              <a:gd name="connsiteY12" fmla="*/ 0 h 489647"/>
              <a:gd name="connsiteX0" fmla="*/ 159282 w 991091"/>
              <a:gd name="connsiteY0" fmla="*/ 0 h 489647"/>
              <a:gd name="connsiteX1" fmla="*/ 750127 w 991091"/>
              <a:gd name="connsiteY1" fmla="*/ 288485 h 489647"/>
              <a:gd name="connsiteX2" fmla="*/ 778714 w 991091"/>
              <a:gd name="connsiteY2" fmla="*/ 265471 h 489647"/>
              <a:gd name="connsiteX3" fmla="*/ 572237 w 991091"/>
              <a:gd name="connsiteY3" fmla="*/ 159283 h 489647"/>
              <a:gd name="connsiteX4" fmla="*/ 683158 w 991091"/>
              <a:gd name="connsiteY4" fmla="*/ 54260 h 489647"/>
              <a:gd name="connsiteX5" fmla="*/ 991091 w 991091"/>
              <a:gd name="connsiteY5" fmla="*/ 206478 h 489647"/>
              <a:gd name="connsiteX6" fmla="*/ 955695 w 991091"/>
              <a:gd name="connsiteY6" fmla="*/ 247773 h 489647"/>
              <a:gd name="connsiteX7" fmla="*/ 737419 w 991091"/>
              <a:gd name="connsiteY7" fmla="*/ 141585 h 489647"/>
              <a:gd name="connsiteX8" fmla="*/ 702023 w 991091"/>
              <a:gd name="connsiteY8" fmla="*/ 165182 h 489647"/>
              <a:gd name="connsiteX9" fmla="*/ 926198 w 991091"/>
              <a:gd name="connsiteY9" fmla="*/ 277270 h 489647"/>
              <a:gd name="connsiteX10" fmla="*/ 737419 w 991091"/>
              <a:gd name="connsiteY10" fmla="*/ 489647 h 489647"/>
              <a:gd name="connsiteX11" fmla="*/ 0 w 991091"/>
              <a:gd name="connsiteY11" fmla="*/ 117988 h 489647"/>
              <a:gd name="connsiteX12" fmla="*/ 159282 w 991091"/>
              <a:gd name="connsiteY12" fmla="*/ 0 h 489647"/>
              <a:gd name="connsiteX0" fmla="*/ 159282 w 991091"/>
              <a:gd name="connsiteY0" fmla="*/ 0 h 489647"/>
              <a:gd name="connsiteX1" fmla="*/ 750127 w 991091"/>
              <a:gd name="connsiteY1" fmla="*/ 288485 h 489647"/>
              <a:gd name="connsiteX2" fmla="*/ 778714 w 991091"/>
              <a:gd name="connsiteY2" fmla="*/ 265471 h 489647"/>
              <a:gd name="connsiteX3" fmla="*/ 564262 w 991091"/>
              <a:gd name="connsiteY3" fmla="*/ 156625 h 489647"/>
              <a:gd name="connsiteX4" fmla="*/ 683158 w 991091"/>
              <a:gd name="connsiteY4" fmla="*/ 54260 h 489647"/>
              <a:gd name="connsiteX5" fmla="*/ 991091 w 991091"/>
              <a:gd name="connsiteY5" fmla="*/ 206478 h 489647"/>
              <a:gd name="connsiteX6" fmla="*/ 955695 w 991091"/>
              <a:gd name="connsiteY6" fmla="*/ 247773 h 489647"/>
              <a:gd name="connsiteX7" fmla="*/ 737419 w 991091"/>
              <a:gd name="connsiteY7" fmla="*/ 141585 h 489647"/>
              <a:gd name="connsiteX8" fmla="*/ 702023 w 991091"/>
              <a:gd name="connsiteY8" fmla="*/ 165182 h 489647"/>
              <a:gd name="connsiteX9" fmla="*/ 926198 w 991091"/>
              <a:gd name="connsiteY9" fmla="*/ 277270 h 489647"/>
              <a:gd name="connsiteX10" fmla="*/ 737419 w 991091"/>
              <a:gd name="connsiteY10" fmla="*/ 489647 h 489647"/>
              <a:gd name="connsiteX11" fmla="*/ 0 w 991091"/>
              <a:gd name="connsiteY11" fmla="*/ 117988 h 489647"/>
              <a:gd name="connsiteX12" fmla="*/ 159282 w 991091"/>
              <a:gd name="connsiteY12" fmla="*/ 0 h 489647"/>
              <a:gd name="connsiteX0" fmla="*/ 159282 w 991091"/>
              <a:gd name="connsiteY0" fmla="*/ 0 h 484331"/>
              <a:gd name="connsiteX1" fmla="*/ 750127 w 991091"/>
              <a:gd name="connsiteY1" fmla="*/ 288485 h 484331"/>
              <a:gd name="connsiteX2" fmla="*/ 778714 w 991091"/>
              <a:gd name="connsiteY2" fmla="*/ 265471 h 484331"/>
              <a:gd name="connsiteX3" fmla="*/ 564262 w 991091"/>
              <a:gd name="connsiteY3" fmla="*/ 156625 h 484331"/>
              <a:gd name="connsiteX4" fmla="*/ 683158 w 991091"/>
              <a:gd name="connsiteY4" fmla="*/ 54260 h 484331"/>
              <a:gd name="connsiteX5" fmla="*/ 991091 w 991091"/>
              <a:gd name="connsiteY5" fmla="*/ 206478 h 484331"/>
              <a:gd name="connsiteX6" fmla="*/ 955695 w 991091"/>
              <a:gd name="connsiteY6" fmla="*/ 247773 h 484331"/>
              <a:gd name="connsiteX7" fmla="*/ 737419 w 991091"/>
              <a:gd name="connsiteY7" fmla="*/ 141585 h 484331"/>
              <a:gd name="connsiteX8" fmla="*/ 702023 w 991091"/>
              <a:gd name="connsiteY8" fmla="*/ 165182 h 484331"/>
              <a:gd name="connsiteX9" fmla="*/ 926198 w 991091"/>
              <a:gd name="connsiteY9" fmla="*/ 277270 h 484331"/>
              <a:gd name="connsiteX10" fmla="*/ 740077 w 991091"/>
              <a:gd name="connsiteY10" fmla="*/ 484331 h 484331"/>
              <a:gd name="connsiteX11" fmla="*/ 0 w 991091"/>
              <a:gd name="connsiteY11" fmla="*/ 117988 h 484331"/>
              <a:gd name="connsiteX12" fmla="*/ 159282 w 991091"/>
              <a:gd name="connsiteY12" fmla="*/ 0 h 484331"/>
              <a:gd name="connsiteX0" fmla="*/ 159282 w 991091"/>
              <a:gd name="connsiteY0" fmla="*/ 0 h 484331"/>
              <a:gd name="connsiteX1" fmla="*/ 750127 w 991091"/>
              <a:gd name="connsiteY1" fmla="*/ 288485 h 484331"/>
              <a:gd name="connsiteX2" fmla="*/ 778714 w 991091"/>
              <a:gd name="connsiteY2" fmla="*/ 265471 h 484331"/>
              <a:gd name="connsiteX3" fmla="*/ 564262 w 991091"/>
              <a:gd name="connsiteY3" fmla="*/ 156625 h 484331"/>
              <a:gd name="connsiteX4" fmla="*/ 683158 w 991091"/>
              <a:gd name="connsiteY4" fmla="*/ 54260 h 484331"/>
              <a:gd name="connsiteX5" fmla="*/ 991091 w 991091"/>
              <a:gd name="connsiteY5" fmla="*/ 206478 h 484331"/>
              <a:gd name="connsiteX6" fmla="*/ 955695 w 991091"/>
              <a:gd name="connsiteY6" fmla="*/ 247773 h 484331"/>
              <a:gd name="connsiteX7" fmla="*/ 737419 w 991091"/>
              <a:gd name="connsiteY7" fmla="*/ 141585 h 484331"/>
              <a:gd name="connsiteX8" fmla="*/ 709997 w 991091"/>
              <a:gd name="connsiteY8" fmla="*/ 167840 h 484331"/>
              <a:gd name="connsiteX9" fmla="*/ 926198 w 991091"/>
              <a:gd name="connsiteY9" fmla="*/ 277270 h 484331"/>
              <a:gd name="connsiteX10" fmla="*/ 740077 w 991091"/>
              <a:gd name="connsiteY10" fmla="*/ 484331 h 484331"/>
              <a:gd name="connsiteX11" fmla="*/ 0 w 991091"/>
              <a:gd name="connsiteY11" fmla="*/ 117988 h 484331"/>
              <a:gd name="connsiteX12" fmla="*/ 159282 w 991091"/>
              <a:gd name="connsiteY12" fmla="*/ 0 h 484331"/>
              <a:gd name="connsiteX0" fmla="*/ 159282 w 991091"/>
              <a:gd name="connsiteY0" fmla="*/ 0 h 484331"/>
              <a:gd name="connsiteX1" fmla="*/ 750127 w 991091"/>
              <a:gd name="connsiteY1" fmla="*/ 288485 h 484331"/>
              <a:gd name="connsiteX2" fmla="*/ 778714 w 991091"/>
              <a:gd name="connsiteY2" fmla="*/ 265471 h 484331"/>
              <a:gd name="connsiteX3" fmla="*/ 564262 w 991091"/>
              <a:gd name="connsiteY3" fmla="*/ 156625 h 484331"/>
              <a:gd name="connsiteX4" fmla="*/ 677841 w 991091"/>
              <a:gd name="connsiteY4" fmla="*/ 48944 h 484331"/>
              <a:gd name="connsiteX5" fmla="*/ 991091 w 991091"/>
              <a:gd name="connsiteY5" fmla="*/ 206478 h 484331"/>
              <a:gd name="connsiteX6" fmla="*/ 955695 w 991091"/>
              <a:gd name="connsiteY6" fmla="*/ 247773 h 484331"/>
              <a:gd name="connsiteX7" fmla="*/ 737419 w 991091"/>
              <a:gd name="connsiteY7" fmla="*/ 141585 h 484331"/>
              <a:gd name="connsiteX8" fmla="*/ 709997 w 991091"/>
              <a:gd name="connsiteY8" fmla="*/ 167840 h 484331"/>
              <a:gd name="connsiteX9" fmla="*/ 926198 w 991091"/>
              <a:gd name="connsiteY9" fmla="*/ 277270 h 484331"/>
              <a:gd name="connsiteX10" fmla="*/ 740077 w 991091"/>
              <a:gd name="connsiteY10" fmla="*/ 484331 h 484331"/>
              <a:gd name="connsiteX11" fmla="*/ 0 w 991091"/>
              <a:gd name="connsiteY11" fmla="*/ 117988 h 484331"/>
              <a:gd name="connsiteX12" fmla="*/ 159282 w 991091"/>
              <a:gd name="connsiteY12" fmla="*/ 0 h 484331"/>
              <a:gd name="connsiteX0" fmla="*/ 159282 w 991091"/>
              <a:gd name="connsiteY0" fmla="*/ 0 h 484331"/>
              <a:gd name="connsiteX1" fmla="*/ 750127 w 991091"/>
              <a:gd name="connsiteY1" fmla="*/ 288485 h 484331"/>
              <a:gd name="connsiteX2" fmla="*/ 778714 w 991091"/>
              <a:gd name="connsiteY2" fmla="*/ 265471 h 484331"/>
              <a:gd name="connsiteX3" fmla="*/ 564262 w 991091"/>
              <a:gd name="connsiteY3" fmla="*/ 156625 h 484331"/>
              <a:gd name="connsiteX4" fmla="*/ 677841 w 991091"/>
              <a:gd name="connsiteY4" fmla="*/ 48944 h 484331"/>
              <a:gd name="connsiteX5" fmla="*/ 991091 w 991091"/>
              <a:gd name="connsiteY5" fmla="*/ 206478 h 484331"/>
              <a:gd name="connsiteX6" fmla="*/ 955695 w 991091"/>
              <a:gd name="connsiteY6" fmla="*/ 247773 h 484331"/>
              <a:gd name="connsiteX7" fmla="*/ 737419 w 991091"/>
              <a:gd name="connsiteY7" fmla="*/ 141585 h 484331"/>
              <a:gd name="connsiteX8" fmla="*/ 709997 w 991091"/>
              <a:gd name="connsiteY8" fmla="*/ 167840 h 484331"/>
              <a:gd name="connsiteX9" fmla="*/ 931514 w 991091"/>
              <a:gd name="connsiteY9" fmla="*/ 271954 h 484331"/>
              <a:gd name="connsiteX10" fmla="*/ 740077 w 991091"/>
              <a:gd name="connsiteY10" fmla="*/ 484331 h 484331"/>
              <a:gd name="connsiteX11" fmla="*/ 0 w 991091"/>
              <a:gd name="connsiteY11" fmla="*/ 117988 h 484331"/>
              <a:gd name="connsiteX12" fmla="*/ 159282 w 991091"/>
              <a:gd name="connsiteY12" fmla="*/ 0 h 484331"/>
              <a:gd name="connsiteX0" fmla="*/ 148649 w 980458"/>
              <a:gd name="connsiteY0" fmla="*/ 0 h 484331"/>
              <a:gd name="connsiteX1" fmla="*/ 739494 w 980458"/>
              <a:gd name="connsiteY1" fmla="*/ 288485 h 484331"/>
              <a:gd name="connsiteX2" fmla="*/ 768081 w 980458"/>
              <a:gd name="connsiteY2" fmla="*/ 265471 h 484331"/>
              <a:gd name="connsiteX3" fmla="*/ 553629 w 980458"/>
              <a:gd name="connsiteY3" fmla="*/ 156625 h 484331"/>
              <a:gd name="connsiteX4" fmla="*/ 667208 w 980458"/>
              <a:gd name="connsiteY4" fmla="*/ 48944 h 484331"/>
              <a:gd name="connsiteX5" fmla="*/ 980458 w 980458"/>
              <a:gd name="connsiteY5" fmla="*/ 206478 h 484331"/>
              <a:gd name="connsiteX6" fmla="*/ 945062 w 980458"/>
              <a:gd name="connsiteY6" fmla="*/ 247773 h 484331"/>
              <a:gd name="connsiteX7" fmla="*/ 726786 w 980458"/>
              <a:gd name="connsiteY7" fmla="*/ 141585 h 484331"/>
              <a:gd name="connsiteX8" fmla="*/ 699364 w 980458"/>
              <a:gd name="connsiteY8" fmla="*/ 167840 h 484331"/>
              <a:gd name="connsiteX9" fmla="*/ 920881 w 980458"/>
              <a:gd name="connsiteY9" fmla="*/ 271954 h 484331"/>
              <a:gd name="connsiteX10" fmla="*/ 729444 w 980458"/>
              <a:gd name="connsiteY10" fmla="*/ 484331 h 484331"/>
              <a:gd name="connsiteX11" fmla="*/ 0 w 980458"/>
              <a:gd name="connsiteY11" fmla="*/ 123304 h 484331"/>
              <a:gd name="connsiteX12" fmla="*/ 148649 w 980458"/>
              <a:gd name="connsiteY12" fmla="*/ 0 h 48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458" h="484331">
                <a:moveTo>
                  <a:pt x="148649" y="0"/>
                </a:moveTo>
                <a:lnTo>
                  <a:pt x="739494" y="288485"/>
                </a:lnTo>
                <a:lnTo>
                  <a:pt x="768081" y="265471"/>
                </a:lnTo>
                <a:lnTo>
                  <a:pt x="553629" y="156625"/>
                </a:lnTo>
                <a:lnTo>
                  <a:pt x="667208" y="48944"/>
                </a:lnTo>
                <a:lnTo>
                  <a:pt x="980458" y="206478"/>
                </a:lnTo>
                <a:lnTo>
                  <a:pt x="945062" y="247773"/>
                </a:lnTo>
                <a:lnTo>
                  <a:pt x="726786" y="141585"/>
                </a:lnTo>
                <a:lnTo>
                  <a:pt x="699364" y="167840"/>
                </a:lnTo>
                <a:lnTo>
                  <a:pt x="920881" y="271954"/>
                </a:lnTo>
                <a:lnTo>
                  <a:pt x="729444" y="484331"/>
                </a:lnTo>
                <a:lnTo>
                  <a:pt x="0" y="123304"/>
                </a:lnTo>
                <a:lnTo>
                  <a:pt x="148649"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Freeform 8"/>
          <p:cNvSpPr/>
          <p:nvPr/>
        </p:nvSpPr>
        <p:spPr>
          <a:xfrm>
            <a:off x="6586870" y="5021226"/>
            <a:ext cx="1291855" cy="661876"/>
          </a:xfrm>
          <a:custGeom>
            <a:avLst/>
            <a:gdLst>
              <a:gd name="connsiteX0" fmla="*/ 1273249 w 1273249"/>
              <a:gd name="connsiteY0" fmla="*/ 571500 h 664534"/>
              <a:gd name="connsiteX1" fmla="*/ 98351 w 1273249"/>
              <a:gd name="connsiteY1" fmla="*/ 0 h 664534"/>
              <a:gd name="connsiteX2" fmla="*/ 0 w 1273249"/>
              <a:gd name="connsiteY2" fmla="*/ 74427 h 664534"/>
              <a:gd name="connsiteX3" fmla="*/ 1180214 w 1273249"/>
              <a:gd name="connsiteY3" fmla="*/ 664534 h 664534"/>
              <a:gd name="connsiteX4" fmla="*/ 1273249 w 1273249"/>
              <a:gd name="connsiteY4" fmla="*/ 571500 h 664534"/>
              <a:gd name="connsiteX0" fmla="*/ 1283881 w 1283881"/>
              <a:gd name="connsiteY0" fmla="*/ 579474 h 664534"/>
              <a:gd name="connsiteX1" fmla="*/ 98351 w 1283881"/>
              <a:gd name="connsiteY1" fmla="*/ 0 h 664534"/>
              <a:gd name="connsiteX2" fmla="*/ 0 w 1283881"/>
              <a:gd name="connsiteY2" fmla="*/ 74427 h 664534"/>
              <a:gd name="connsiteX3" fmla="*/ 1180214 w 1283881"/>
              <a:gd name="connsiteY3" fmla="*/ 664534 h 664534"/>
              <a:gd name="connsiteX4" fmla="*/ 1283881 w 1283881"/>
              <a:gd name="connsiteY4" fmla="*/ 579474 h 664534"/>
              <a:gd name="connsiteX0" fmla="*/ 1283881 w 1283881"/>
              <a:gd name="connsiteY0" fmla="*/ 579474 h 661876"/>
              <a:gd name="connsiteX1" fmla="*/ 98351 w 1283881"/>
              <a:gd name="connsiteY1" fmla="*/ 0 h 661876"/>
              <a:gd name="connsiteX2" fmla="*/ 0 w 1283881"/>
              <a:gd name="connsiteY2" fmla="*/ 74427 h 661876"/>
              <a:gd name="connsiteX3" fmla="*/ 1180214 w 1283881"/>
              <a:gd name="connsiteY3" fmla="*/ 661876 h 661876"/>
              <a:gd name="connsiteX4" fmla="*/ 1283881 w 1283881"/>
              <a:gd name="connsiteY4" fmla="*/ 579474 h 661876"/>
              <a:gd name="connsiteX0" fmla="*/ 1291855 w 1291855"/>
              <a:gd name="connsiteY0" fmla="*/ 579474 h 661876"/>
              <a:gd name="connsiteX1" fmla="*/ 106325 w 1291855"/>
              <a:gd name="connsiteY1" fmla="*/ 0 h 661876"/>
              <a:gd name="connsiteX2" fmla="*/ 0 w 1291855"/>
              <a:gd name="connsiteY2" fmla="*/ 71769 h 661876"/>
              <a:gd name="connsiteX3" fmla="*/ 1188188 w 1291855"/>
              <a:gd name="connsiteY3" fmla="*/ 661876 h 661876"/>
              <a:gd name="connsiteX4" fmla="*/ 1291855 w 1291855"/>
              <a:gd name="connsiteY4" fmla="*/ 579474 h 661876"/>
              <a:gd name="connsiteX0" fmla="*/ 1291855 w 1291855"/>
              <a:gd name="connsiteY0" fmla="*/ 579474 h 661876"/>
              <a:gd name="connsiteX1" fmla="*/ 106325 w 1291855"/>
              <a:gd name="connsiteY1" fmla="*/ 0 h 661876"/>
              <a:gd name="connsiteX2" fmla="*/ 0 w 1291855"/>
              <a:gd name="connsiteY2" fmla="*/ 71769 h 661876"/>
              <a:gd name="connsiteX3" fmla="*/ 1196162 w 1291855"/>
              <a:gd name="connsiteY3" fmla="*/ 661876 h 661876"/>
              <a:gd name="connsiteX4" fmla="*/ 1291855 w 1291855"/>
              <a:gd name="connsiteY4" fmla="*/ 579474 h 66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1855" h="661876">
                <a:moveTo>
                  <a:pt x="1291855" y="579474"/>
                </a:moveTo>
                <a:lnTo>
                  <a:pt x="106325" y="0"/>
                </a:lnTo>
                <a:lnTo>
                  <a:pt x="0" y="71769"/>
                </a:lnTo>
                <a:lnTo>
                  <a:pt x="1196162" y="661876"/>
                </a:lnTo>
                <a:lnTo>
                  <a:pt x="1291855" y="579474"/>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Freeform 10"/>
          <p:cNvSpPr/>
          <p:nvPr/>
        </p:nvSpPr>
        <p:spPr>
          <a:xfrm>
            <a:off x="5199321" y="4343400"/>
            <a:ext cx="1485901" cy="744279"/>
          </a:xfrm>
          <a:custGeom>
            <a:avLst/>
            <a:gdLst>
              <a:gd name="connsiteX0" fmla="*/ 101010 w 1469952"/>
              <a:gd name="connsiteY0" fmla="*/ 0 h 738963"/>
              <a:gd name="connsiteX1" fmla="*/ 1469952 w 1469952"/>
              <a:gd name="connsiteY1" fmla="*/ 669851 h 738963"/>
              <a:gd name="connsiteX2" fmla="*/ 1360968 w 1469952"/>
              <a:gd name="connsiteY2" fmla="*/ 738963 h 738963"/>
              <a:gd name="connsiteX3" fmla="*/ 0 w 1469952"/>
              <a:gd name="connsiteY3" fmla="*/ 47846 h 738963"/>
              <a:gd name="connsiteX4" fmla="*/ 101010 w 1469952"/>
              <a:gd name="connsiteY4" fmla="*/ 0 h 738963"/>
              <a:gd name="connsiteX0" fmla="*/ 101010 w 1469952"/>
              <a:gd name="connsiteY0" fmla="*/ 0 h 746937"/>
              <a:gd name="connsiteX1" fmla="*/ 1469952 w 1469952"/>
              <a:gd name="connsiteY1" fmla="*/ 669851 h 746937"/>
              <a:gd name="connsiteX2" fmla="*/ 1371600 w 1469952"/>
              <a:gd name="connsiteY2" fmla="*/ 746937 h 746937"/>
              <a:gd name="connsiteX3" fmla="*/ 0 w 1469952"/>
              <a:gd name="connsiteY3" fmla="*/ 47846 h 746937"/>
              <a:gd name="connsiteX4" fmla="*/ 101010 w 1469952"/>
              <a:gd name="connsiteY4" fmla="*/ 0 h 746937"/>
              <a:gd name="connsiteX0" fmla="*/ 101010 w 1469952"/>
              <a:gd name="connsiteY0" fmla="*/ 0 h 746937"/>
              <a:gd name="connsiteX1" fmla="*/ 1469952 w 1469952"/>
              <a:gd name="connsiteY1" fmla="*/ 677825 h 746937"/>
              <a:gd name="connsiteX2" fmla="*/ 1371600 w 1469952"/>
              <a:gd name="connsiteY2" fmla="*/ 746937 h 746937"/>
              <a:gd name="connsiteX3" fmla="*/ 0 w 1469952"/>
              <a:gd name="connsiteY3" fmla="*/ 47846 h 746937"/>
              <a:gd name="connsiteX4" fmla="*/ 101010 w 1469952"/>
              <a:gd name="connsiteY4" fmla="*/ 0 h 746937"/>
              <a:gd name="connsiteX0" fmla="*/ 101010 w 1469952"/>
              <a:gd name="connsiteY0" fmla="*/ 0 h 746937"/>
              <a:gd name="connsiteX1" fmla="*/ 1469952 w 1469952"/>
              <a:gd name="connsiteY1" fmla="*/ 677825 h 746937"/>
              <a:gd name="connsiteX2" fmla="*/ 1371600 w 1469952"/>
              <a:gd name="connsiteY2" fmla="*/ 746937 h 746937"/>
              <a:gd name="connsiteX3" fmla="*/ 0 w 1469952"/>
              <a:gd name="connsiteY3" fmla="*/ 61137 h 746937"/>
              <a:gd name="connsiteX4" fmla="*/ 101010 w 1469952"/>
              <a:gd name="connsiteY4" fmla="*/ 0 h 746937"/>
              <a:gd name="connsiteX0" fmla="*/ 103668 w 1469952"/>
              <a:gd name="connsiteY0" fmla="*/ 0 h 736305"/>
              <a:gd name="connsiteX1" fmla="*/ 1469952 w 1469952"/>
              <a:gd name="connsiteY1" fmla="*/ 667193 h 736305"/>
              <a:gd name="connsiteX2" fmla="*/ 1371600 w 1469952"/>
              <a:gd name="connsiteY2" fmla="*/ 736305 h 736305"/>
              <a:gd name="connsiteX3" fmla="*/ 0 w 1469952"/>
              <a:gd name="connsiteY3" fmla="*/ 50505 h 736305"/>
              <a:gd name="connsiteX4" fmla="*/ 103668 w 1469952"/>
              <a:gd name="connsiteY4" fmla="*/ 0 h 736305"/>
              <a:gd name="connsiteX0" fmla="*/ 111642 w 1469952"/>
              <a:gd name="connsiteY0" fmla="*/ 0 h 738963"/>
              <a:gd name="connsiteX1" fmla="*/ 1469952 w 1469952"/>
              <a:gd name="connsiteY1" fmla="*/ 669851 h 738963"/>
              <a:gd name="connsiteX2" fmla="*/ 1371600 w 1469952"/>
              <a:gd name="connsiteY2" fmla="*/ 738963 h 738963"/>
              <a:gd name="connsiteX3" fmla="*/ 0 w 1469952"/>
              <a:gd name="connsiteY3" fmla="*/ 53163 h 738963"/>
              <a:gd name="connsiteX4" fmla="*/ 111642 w 1469952"/>
              <a:gd name="connsiteY4" fmla="*/ 0 h 738963"/>
              <a:gd name="connsiteX0" fmla="*/ 111642 w 1477927"/>
              <a:gd name="connsiteY0" fmla="*/ 0 h 738963"/>
              <a:gd name="connsiteX1" fmla="*/ 1477927 w 1477927"/>
              <a:gd name="connsiteY1" fmla="*/ 669851 h 738963"/>
              <a:gd name="connsiteX2" fmla="*/ 1371600 w 1477927"/>
              <a:gd name="connsiteY2" fmla="*/ 738963 h 738963"/>
              <a:gd name="connsiteX3" fmla="*/ 0 w 1477927"/>
              <a:gd name="connsiteY3" fmla="*/ 53163 h 738963"/>
              <a:gd name="connsiteX4" fmla="*/ 111642 w 1477927"/>
              <a:gd name="connsiteY4" fmla="*/ 0 h 738963"/>
              <a:gd name="connsiteX0" fmla="*/ 95693 w 1477927"/>
              <a:gd name="connsiteY0" fmla="*/ 0 h 744279"/>
              <a:gd name="connsiteX1" fmla="*/ 1477927 w 1477927"/>
              <a:gd name="connsiteY1" fmla="*/ 675167 h 744279"/>
              <a:gd name="connsiteX2" fmla="*/ 1371600 w 1477927"/>
              <a:gd name="connsiteY2" fmla="*/ 744279 h 744279"/>
              <a:gd name="connsiteX3" fmla="*/ 0 w 1477927"/>
              <a:gd name="connsiteY3" fmla="*/ 58479 h 744279"/>
              <a:gd name="connsiteX4" fmla="*/ 95693 w 1477927"/>
              <a:gd name="connsiteY4" fmla="*/ 0 h 744279"/>
              <a:gd name="connsiteX0" fmla="*/ 103667 w 1485901"/>
              <a:gd name="connsiteY0" fmla="*/ 0 h 744279"/>
              <a:gd name="connsiteX1" fmla="*/ 1485901 w 1485901"/>
              <a:gd name="connsiteY1" fmla="*/ 675167 h 744279"/>
              <a:gd name="connsiteX2" fmla="*/ 1379574 w 1485901"/>
              <a:gd name="connsiteY2" fmla="*/ 744279 h 744279"/>
              <a:gd name="connsiteX3" fmla="*/ 0 w 1485901"/>
              <a:gd name="connsiteY3" fmla="*/ 53162 h 744279"/>
              <a:gd name="connsiteX4" fmla="*/ 103667 w 1485901"/>
              <a:gd name="connsiteY4" fmla="*/ 0 h 744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01" h="744279">
                <a:moveTo>
                  <a:pt x="103667" y="0"/>
                </a:moveTo>
                <a:lnTo>
                  <a:pt x="1485901" y="675167"/>
                </a:lnTo>
                <a:lnTo>
                  <a:pt x="1379574" y="744279"/>
                </a:lnTo>
                <a:lnTo>
                  <a:pt x="0" y="53162"/>
                </a:lnTo>
                <a:lnTo>
                  <a:pt x="103667"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7" name="Group 56"/>
          <p:cNvGrpSpPr/>
          <p:nvPr/>
        </p:nvGrpSpPr>
        <p:grpSpPr>
          <a:xfrm>
            <a:off x="3758609" y="3636335"/>
            <a:ext cx="1528431" cy="749595"/>
            <a:chOff x="3758609" y="3636335"/>
            <a:chExt cx="1528431" cy="749595"/>
          </a:xfrm>
        </p:grpSpPr>
        <p:sp>
          <p:nvSpPr>
            <p:cNvPr id="12" name="Freeform 11"/>
            <p:cNvSpPr/>
            <p:nvPr/>
          </p:nvSpPr>
          <p:spPr>
            <a:xfrm>
              <a:off x="3758609" y="3636335"/>
              <a:ext cx="1528431" cy="749595"/>
            </a:xfrm>
            <a:custGeom>
              <a:avLst/>
              <a:gdLst>
                <a:gd name="connsiteX0" fmla="*/ 95693 w 1525773"/>
                <a:gd name="connsiteY0" fmla="*/ 0 h 754912"/>
                <a:gd name="connsiteX1" fmla="*/ 1525773 w 1525773"/>
                <a:gd name="connsiteY1" fmla="*/ 704407 h 754912"/>
                <a:gd name="connsiteX2" fmla="*/ 1424763 w 1525773"/>
                <a:gd name="connsiteY2" fmla="*/ 754912 h 754912"/>
                <a:gd name="connsiteX3" fmla="*/ 0 w 1525773"/>
                <a:gd name="connsiteY3" fmla="*/ 45189 h 754912"/>
                <a:gd name="connsiteX4" fmla="*/ 95693 w 1525773"/>
                <a:gd name="connsiteY4" fmla="*/ 0 h 754912"/>
                <a:gd name="connsiteX0" fmla="*/ 95693 w 1525773"/>
                <a:gd name="connsiteY0" fmla="*/ 0 h 757570"/>
                <a:gd name="connsiteX1" fmla="*/ 1525773 w 1525773"/>
                <a:gd name="connsiteY1" fmla="*/ 704407 h 757570"/>
                <a:gd name="connsiteX2" fmla="*/ 1419447 w 1525773"/>
                <a:gd name="connsiteY2" fmla="*/ 757570 h 757570"/>
                <a:gd name="connsiteX3" fmla="*/ 0 w 1525773"/>
                <a:gd name="connsiteY3" fmla="*/ 45189 h 757570"/>
                <a:gd name="connsiteX4" fmla="*/ 95693 w 1525773"/>
                <a:gd name="connsiteY4" fmla="*/ 0 h 757570"/>
                <a:gd name="connsiteX0" fmla="*/ 98351 w 1528431"/>
                <a:gd name="connsiteY0" fmla="*/ 0 h 757570"/>
                <a:gd name="connsiteX1" fmla="*/ 1528431 w 1528431"/>
                <a:gd name="connsiteY1" fmla="*/ 704407 h 757570"/>
                <a:gd name="connsiteX2" fmla="*/ 1422105 w 1528431"/>
                <a:gd name="connsiteY2" fmla="*/ 757570 h 757570"/>
                <a:gd name="connsiteX3" fmla="*/ 0 w 1528431"/>
                <a:gd name="connsiteY3" fmla="*/ 50505 h 757570"/>
                <a:gd name="connsiteX4" fmla="*/ 98351 w 1528431"/>
                <a:gd name="connsiteY4" fmla="*/ 0 h 757570"/>
                <a:gd name="connsiteX0" fmla="*/ 101009 w 1528431"/>
                <a:gd name="connsiteY0" fmla="*/ 0 h 749595"/>
                <a:gd name="connsiteX1" fmla="*/ 1528431 w 1528431"/>
                <a:gd name="connsiteY1" fmla="*/ 696432 h 749595"/>
                <a:gd name="connsiteX2" fmla="*/ 1422105 w 1528431"/>
                <a:gd name="connsiteY2" fmla="*/ 749595 h 749595"/>
                <a:gd name="connsiteX3" fmla="*/ 0 w 1528431"/>
                <a:gd name="connsiteY3" fmla="*/ 42530 h 749595"/>
                <a:gd name="connsiteX4" fmla="*/ 101009 w 1528431"/>
                <a:gd name="connsiteY4" fmla="*/ 0 h 749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431" h="749595">
                  <a:moveTo>
                    <a:pt x="101009" y="0"/>
                  </a:moveTo>
                  <a:lnTo>
                    <a:pt x="1528431" y="696432"/>
                  </a:lnTo>
                  <a:lnTo>
                    <a:pt x="1422105" y="749595"/>
                  </a:lnTo>
                  <a:lnTo>
                    <a:pt x="0" y="42530"/>
                  </a:lnTo>
                  <a:lnTo>
                    <a:pt x="101009"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Freeform 16"/>
            <p:cNvSpPr/>
            <p:nvPr/>
          </p:nvSpPr>
          <p:spPr>
            <a:xfrm>
              <a:off x="4564024" y="4202520"/>
              <a:ext cx="156829" cy="95692"/>
            </a:xfrm>
            <a:custGeom>
              <a:avLst/>
              <a:gdLst>
                <a:gd name="connsiteX0" fmla="*/ 124933 w 239233"/>
                <a:gd name="connsiteY0" fmla="*/ 0 h 135565"/>
                <a:gd name="connsiteX1" fmla="*/ 0 w 239233"/>
                <a:gd name="connsiteY1" fmla="*/ 66453 h 135565"/>
                <a:gd name="connsiteX2" fmla="*/ 53163 w 239233"/>
                <a:gd name="connsiteY2" fmla="*/ 106325 h 135565"/>
                <a:gd name="connsiteX3" fmla="*/ 106326 w 239233"/>
                <a:gd name="connsiteY3" fmla="*/ 77086 h 135565"/>
                <a:gd name="connsiteX4" fmla="*/ 172780 w 239233"/>
                <a:gd name="connsiteY4" fmla="*/ 135565 h 135565"/>
                <a:gd name="connsiteX5" fmla="*/ 239233 w 239233"/>
                <a:gd name="connsiteY5" fmla="*/ 95693 h 135565"/>
                <a:gd name="connsiteX6" fmla="*/ 162147 w 239233"/>
                <a:gd name="connsiteY6" fmla="*/ 45188 h 135565"/>
                <a:gd name="connsiteX7" fmla="*/ 223284 w 239233"/>
                <a:gd name="connsiteY7" fmla="*/ 15949 h 135565"/>
                <a:gd name="connsiteX8" fmla="*/ 124933 w 239233"/>
                <a:gd name="connsiteY8" fmla="*/ 0 h 135565"/>
                <a:gd name="connsiteX0" fmla="*/ 124933 w 239233"/>
                <a:gd name="connsiteY0" fmla="*/ 0 h 135565"/>
                <a:gd name="connsiteX1" fmla="*/ 0 w 239233"/>
                <a:gd name="connsiteY1" fmla="*/ 66453 h 135565"/>
                <a:gd name="connsiteX2" fmla="*/ 31898 w 239233"/>
                <a:gd name="connsiteY2" fmla="*/ 82402 h 135565"/>
                <a:gd name="connsiteX3" fmla="*/ 106326 w 239233"/>
                <a:gd name="connsiteY3" fmla="*/ 77086 h 135565"/>
                <a:gd name="connsiteX4" fmla="*/ 172780 w 239233"/>
                <a:gd name="connsiteY4" fmla="*/ 135565 h 135565"/>
                <a:gd name="connsiteX5" fmla="*/ 239233 w 239233"/>
                <a:gd name="connsiteY5" fmla="*/ 95693 h 135565"/>
                <a:gd name="connsiteX6" fmla="*/ 162147 w 239233"/>
                <a:gd name="connsiteY6" fmla="*/ 45188 h 135565"/>
                <a:gd name="connsiteX7" fmla="*/ 223284 w 239233"/>
                <a:gd name="connsiteY7" fmla="*/ 15949 h 135565"/>
                <a:gd name="connsiteX8" fmla="*/ 124933 w 239233"/>
                <a:gd name="connsiteY8" fmla="*/ 0 h 135565"/>
                <a:gd name="connsiteX0" fmla="*/ 124933 w 239233"/>
                <a:gd name="connsiteY0" fmla="*/ 0 h 135565"/>
                <a:gd name="connsiteX1" fmla="*/ 0 w 239233"/>
                <a:gd name="connsiteY1" fmla="*/ 66453 h 135565"/>
                <a:gd name="connsiteX2" fmla="*/ 31898 w 239233"/>
                <a:gd name="connsiteY2" fmla="*/ 82402 h 135565"/>
                <a:gd name="connsiteX3" fmla="*/ 69112 w 239233"/>
                <a:gd name="connsiteY3" fmla="*/ 58479 h 135565"/>
                <a:gd name="connsiteX4" fmla="*/ 172780 w 239233"/>
                <a:gd name="connsiteY4" fmla="*/ 135565 h 135565"/>
                <a:gd name="connsiteX5" fmla="*/ 239233 w 239233"/>
                <a:gd name="connsiteY5" fmla="*/ 95693 h 135565"/>
                <a:gd name="connsiteX6" fmla="*/ 162147 w 239233"/>
                <a:gd name="connsiteY6" fmla="*/ 45188 h 135565"/>
                <a:gd name="connsiteX7" fmla="*/ 223284 w 239233"/>
                <a:gd name="connsiteY7" fmla="*/ 15949 h 135565"/>
                <a:gd name="connsiteX8" fmla="*/ 124933 w 239233"/>
                <a:gd name="connsiteY8" fmla="*/ 0 h 135565"/>
                <a:gd name="connsiteX0" fmla="*/ 124933 w 239233"/>
                <a:gd name="connsiteY0" fmla="*/ 0 h 101009"/>
                <a:gd name="connsiteX1" fmla="*/ 0 w 239233"/>
                <a:gd name="connsiteY1" fmla="*/ 66453 h 101009"/>
                <a:gd name="connsiteX2" fmla="*/ 31898 w 239233"/>
                <a:gd name="connsiteY2" fmla="*/ 82402 h 101009"/>
                <a:gd name="connsiteX3" fmla="*/ 69112 w 239233"/>
                <a:gd name="connsiteY3" fmla="*/ 58479 h 101009"/>
                <a:gd name="connsiteX4" fmla="*/ 140882 w 239233"/>
                <a:gd name="connsiteY4" fmla="*/ 101009 h 101009"/>
                <a:gd name="connsiteX5" fmla="*/ 239233 w 239233"/>
                <a:gd name="connsiteY5" fmla="*/ 95693 h 101009"/>
                <a:gd name="connsiteX6" fmla="*/ 162147 w 239233"/>
                <a:gd name="connsiteY6" fmla="*/ 45188 h 101009"/>
                <a:gd name="connsiteX7" fmla="*/ 223284 w 239233"/>
                <a:gd name="connsiteY7" fmla="*/ 15949 h 101009"/>
                <a:gd name="connsiteX8" fmla="*/ 124933 w 239233"/>
                <a:gd name="connsiteY8" fmla="*/ 0 h 101009"/>
                <a:gd name="connsiteX0" fmla="*/ 124933 w 223284"/>
                <a:gd name="connsiteY0" fmla="*/ 0 h 101009"/>
                <a:gd name="connsiteX1" fmla="*/ 0 w 223284"/>
                <a:gd name="connsiteY1" fmla="*/ 66453 h 101009"/>
                <a:gd name="connsiteX2" fmla="*/ 31898 w 223284"/>
                <a:gd name="connsiteY2" fmla="*/ 82402 h 101009"/>
                <a:gd name="connsiteX3" fmla="*/ 69112 w 223284"/>
                <a:gd name="connsiteY3" fmla="*/ 58479 h 101009"/>
                <a:gd name="connsiteX4" fmla="*/ 140882 w 223284"/>
                <a:gd name="connsiteY4" fmla="*/ 101009 h 101009"/>
                <a:gd name="connsiteX5" fmla="*/ 170121 w 223284"/>
                <a:gd name="connsiteY5" fmla="*/ 85060 h 101009"/>
                <a:gd name="connsiteX6" fmla="*/ 162147 w 223284"/>
                <a:gd name="connsiteY6" fmla="*/ 45188 h 101009"/>
                <a:gd name="connsiteX7" fmla="*/ 223284 w 223284"/>
                <a:gd name="connsiteY7" fmla="*/ 15949 h 101009"/>
                <a:gd name="connsiteX8" fmla="*/ 124933 w 223284"/>
                <a:gd name="connsiteY8" fmla="*/ 0 h 101009"/>
                <a:gd name="connsiteX0" fmla="*/ 124933 w 223284"/>
                <a:gd name="connsiteY0" fmla="*/ 0 h 101009"/>
                <a:gd name="connsiteX1" fmla="*/ 0 w 223284"/>
                <a:gd name="connsiteY1" fmla="*/ 66453 h 101009"/>
                <a:gd name="connsiteX2" fmla="*/ 31898 w 223284"/>
                <a:gd name="connsiteY2" fmla="*/ 82402 h 101009"/>
                <a:gd name="connsiteX3" fmla="*/ 69112 w 223284"/>
                <a:gd name="connsiteY3" fmla="*/ 58479 h 101009"/>
                <a:gd name="connsiteX4" fmla="*/ 140882 w 223284"/>
                <a:gd name="connsiteY4" fmla="*/ 101009 h 101009"/>
                <a:gd name="connsiteX5" fmla="*/ 170121 w 223284"/>
                <a:gd name="connsiteY5" fmla="*/ 85060 h 101009"/>
                <a:gd name="connsiteX6" fmla="*/ 95693 w 223284"/>
                <a:gd name="connsiteY6" fmla="*/ 55820 h 101009"/>
                <a:gd name="connsiteX7" fmla="*/ 223284 w 223284"/>
                <a:gd name="connsiteY7" fmla="*/ 15949 h 101009"/>
                <a:gd name="connsiteX8" fmla="*/ 124933 w 223284"/>
                <a:gd name="connsiteY8" fmla="*/ 0 h 101009"/>
                <a:gd name="connsiteX0" fmla="*/ 124933 w 170121"/>
                <a:gd name="connsiteY0" fmla="*/ 0 h 101009"/>
                <a:gd name="connsiteX1" fmla="*/ 0 w 170121"/>
                <a:gd name="connsiteY1" fmla="*/ 66453 h 101009"/>
                <a:gd name="connsiteX2" fmla="*/ 31898 w 170121"/>
                <a:gd name="connsiteY2" fmla="*/ 82402 h 101009"/>
                <a:gd name="connsiteX3" fmla="*/ 69112 w 170121"/>
                <a:gd name="connsiteY3" fmla="*/ 58479 h 101009"/>
                <a:gd name="connsiteX4" fmla="*/ 140882 w 170121"/>
                <a:gd name="connsiteY4" fmla="*/ 101009 h 101009"/>
                <a:gd name="connsiteX5" fmla="*/ 170121 w 170121"/>
                <a:gd name="connsiteY5" fmla="*/ 85060 h 101009"/>
                <a:gd name="connsiteX6" fmla="*/ 95693 w 170121"/>
                <a:gd name="connsiteY6" fmla="*/ 55820 h 101009"/>
                <a:gd name="connsiteX7" fmla="*/ 170121 w 170121"/>
                <a:gd name="connsiteY7" fmla="*/ 29239 h 101009"/>
                <a:gd name="connsiteX8" fmla="*/ 124933 w 170121"/>
                <a:gd name="connsiteY8" fmla="*/ 0 h 101009"/>
                <a:gd name="connsiteX0" fmla="*/ 124933 w 170121"/>
                <a:gd name="connsiteY0" fmla="*/ 0 h 101009"/>
                <a:gd name="connsiteX1" fmla="*/ 0 w 170121"/>
                <a:gd name="connsiteY1" fmla="*/ 66453 h 101009"/>
                <a:gd name="connsiteX2" fmla="*/ 31898 w 170121"/>
                <a:gd name="connsiteY2" fmla="*/ 82402 h 101009"/>
                <a:gd name="connsiteX3" fmla="*/ 69112 w 170121"/>
                <a:gd name="connsiteY3" fmla="*/ 63795 h 101009"/>
                <a:gd name="connsiteX4" fmla="*/ 140882 w 170121"/>
                <a:gd name="connsiteY4" fmla="*/ 101009 h 101009"/>
                <a:gd name="connsiteX5" fmla="*/ 170121 w 170121"/>
                <a:gd name="connsiteY5" fmla="*/ 85060 h 101009"/>
                <a:gd name="connsiteX6" fmla="*/ 95693 w 170121"/>
                <a:gd name="connsiteY6" fmla="*/ 55820 h 101009"/>
                <a:gd name="connsiteX7" fmla="*/ 170121 w 170121"/>
                <a:gd name="connsiteY7" fmla="*/ 29239 h 101009"/>
                <a:gd name="connsiteX8" fmla="*/ 124933 w 170121"/>
                <a:gd name="connsiteY8" fmla="*/ 0 h 101009"/>
                <a:gd name="connsiteX0" fmla="*/ 124933 w 170121"/>
                <a:gd name="connsiteY0" fmla="*/ 0 h 101009"/>
                <a:gd name="connsiteX1" fmla="*/ 0 w 170121"/>
                <a:gd name="connsiteY1" fmla="*/ 66453 h 101009"/>
                <a:gd name="connsiteX2" fmla="*/ 42531 w 170121"/>
                <a:gd name="connsiteY2" fmla="*/ 95692 h 101009"/>
                <a:gd name="connsiteX3" fmla="*/ 69112 w 170121"/>
                <a:gd name="connsiteY3" fmla="*/ 63795 h 101009"/>
                <a:gd name="connsiteX4" fmla="*/ 140882 w 170121"/>
                <a:gd name="connsiteY4" fmla="*/ 101009 h 101009"/>
                <a:gd name="connsiteX5" fmla="*/ 170121 w 170121"/>
                <a:gd name="connsiteY5" fmla="*/ 85060 h 101009"/>
                <a:gd name="connsiteX6" fmla="*/ 95693 w 170121"/>
                <a:gd name="connsiteY6" fmla="*/ 55820 h 101009"/>
                <a:gd name="connsiteX7" fmla="*/ 170121 w 170121"/>
                <a:gd name="connsiteY7" fmla="*/ 29239 h 101009"/>
                <a:gd name="connsiteX8" fmla="*/ 124933 w 170121"/>
                <a:gd name="connsiteY8" fmla="*/ 0 h 101009"/>
                <a:gd name="connsiteX0" fmla="*/ 124933 w 170121"/>
                <a:gd name="connsiteY0" fmla="*/ 0 h 101009"/>
                <a:gd name="connsiteX1" fmla="*/ 13292 w 170121"/>
                <a:gd name="connsiteY1" fmla="*/ 74428 h 101009"/>
                <a:gd name="connsiteX2" fmla="*/ 0 w 170121"/>
                <a:gd name="connsiteY2" fmla="*/ 66453 h 101009"/>
                <a:gd name="connsiteX3" fmla="*/ 42531 w 170121"/>
                <a:gd name="connsiteY3" fmla="*/ 95692 h 101009"/>
                <a:gd name="connsiteX4" fmla="*/ 69112 w 170121"/>
                <a:gd name="connsiteY4" fmla="*/ 63795 h 101009"/>
                <a:gd name="connsiteX5" fmla="*/ 140882 w 170121"/>
                <a:gd name="connsiteY5" fmla="*/ 101009 h 101009"/>
                <a:gd name="connsiteX6" fmla="*/ 170121 w 170121"/>
                <a:gd name="connsiteY6" fmla="*/ 85060 h 101009"/>
                <a:gd name="connsiteX7" fmla="*/ 95693 w 170121"/>
                <a:gd name="connsiteY7" fmla="*/ 55820 h 101009"/>
                <a:gd name="connsiteX8" fmla="*/ 170121 w 170121"/>
                <a:gd name="connsiteY8" fmla="*/ 29239 h 101009"/>
                <a:gd name="connsiteX9" fmla="*/ 124933 w 170121"/>
                <a:gd name="connsiteY9" fmla="*/ 0 h 101009"/>
                <a:gd name="connsiteX0" fmla="*/ 130249 w 170121"/>
                <a:gd name="connsiteY0" fmla="*/ 0 h 85060"/>
                <a:gd name="connsiteX1" fmla="*/ 13292 w 170121"/>
                <a:gd name="connsiteY1" fmla="*/ 58479 h 85060"/>
                <a:gd name="connsiteX2" fmla="*/ 0 w 170121"/>
                <a:gd name="connsiteY2" fmla="*/ 50504 h 85060"/>
                <a:gd name="connsiteX3" fmla="*/ 42531 w 170121"/>
                <a:gd name="connsiteY3" fmla="*/ 79743 h 85060"/>
                <a:gd name="connsiteX4" fmla="*/ 69112 w 170121"/>
                <a:gd name="connsiteY4" fmla="*/ 47846 h 85060"/>
                <a:gd name="connsiteX5" fmla="*/ 140882 w 170121"/>
                <a:gd name="connsiteY5" fmla="*/ 85060 h 85060"/>
                <a:gd name="connsiteX6" fmla="*/ 170121 w 170121"/>
                <a:gd name="connsiteY6" fmla="*/ 69111 h 85060"/>
                <a:gd name="connsiteX7" fmla="*/ 95693 w 170121"/>
                <a:gd name="connsiteY7" fmla="*/ 39871 h 85060"/>
                <a:gd name="connsiteX8" fmla="*/ 170121 w 170121"/>
                <a:gd name="connsiteY8" fmla="*/ 13290 h 85060"/>
                <a:gd name="connsiteX9" fmla="*/ 130249 w 170121"/>
                <a:gd name="connsiteY9" fmla="*/ 0 h 85060"/>
                <a:gd name="connsiteX0" fmla="*/ 130249 w 170121"/>
                <a:gd name="connsiteY0" fmla="*/ 0 h 85060"/>
                <a:gd name="connsiteX1" fmla="*/ 13292 w 170121"/>
                <a:gd name="connsiteY1" fmla="*/ 58479 h 85060"/>
                <a:gd name="connsiteX2" fmla="*/ 0 w 170121"/>
                <a:gd name="connsiteY2" fmla="*/ 50504 h 85060"/>
                <a:gd name="connsiteX3" fmla="*/ 42531 w 170121"/>
                <a:gd name="connsiteY3" fmla="*/ 79743 h 85060"/>
                <a:gd name="connsiteX4" fmla="*/ 69112 w 170121"/>
                <a:gd name="connsiteY4" fmla="*/ 47846 h 85060"/>
                <a:gd name="connsiteX5" fmla="*/ 140882 w 170121"/>
                <a:gd name="connsiteY5" fmla="*/ 85060 h 85060"/>
                <a:gd name="connsiteX6" fmla="*/ 170121 w 170121"/>
                <a:gd name="connsiteY6" fmla="*/ 69111 h 85060"/>
                <a:gd name="connsiteX7" fmla="*/ 95693 w 170121"/>
                <a:gd name="connsiteY7" fmla="*/ 39871 h 85060"/>
                <a:gd name="connsiteX8" fmla="*/ 154172 w 170121"/>
                <a:gd name="connsiteY8" fmla="*/ 13290 h 85060"/>
                <a:gd name="connsiteX9" fmla="*/ 130249 w 170121"/>
                <a:gd name="connsiteY9" fmla="*/ 0 h 85060"/>
                <a:gd name="connsiteX0" fmla="*/ 130249 w 170121"/>
                <a:gd name="connsiteY0" fmla="*/ 0 h 85060"/>
                <a:gd name="connsiteX1" fmla="*/ 13292 w 170121"/>
                <a:gd name="connsiteY1" fmla="*/ 58479 h 85060"/>
                <a:gd name="connsiteX2" fmla="*/ 0 w 170121"/>
                <a:gd name="connsiteY2" fmla="*/ 50504 h 85060"/>
                <a:gd name="connsiteX3" fmla="*/ 42531 w 170121"/>
                <a:gd name="connsiteY3" fmla="*/ 79743 h 85060"/>
                <a:gd name="connsiteX4" fmla="*/ 74428 w 170121"/>
                <a:gd name="connsiteY4" fmla="*/ 55820 h 85060"/>
                <a:gd name="connsiteX5" fmla="*/ 140882 w 170121"/>
                <a:gd name="connsiteY5" fmla="*/ 85060 h 85060"/>
                <a:gd name="connsiteX6" fmla="*/ 170121 w 170121"/>
                <a:gd name="connsiteY6" fmla="*/ 69111 h 85060"/>
                <a:gd name="connsiteX7" fmla="*/ 95693 w 170121"/>
                <a:gd name="connsiteY7" fmla="*/ 39871 h 85060"/>
                <a:gd name="connsiteX8" fmla="*/ 154172 w 170121"/>
                <a:gd name="connsiteY8" fmla="*/ 13290 h 85060"/>
                <a:gd name="connsiteX9" fmla="*/ 130249 w 170121"/>
                <a:gd name="connsiteY9" fmla="*/ 0 h 85060"/>
                <a:gd name="connsiteX0" fmla="*/ 130249 w 170121"/>
                <a:gd name="connsiteY0" fmla="*/ 0 h 93034"/>
                <a:gd name="connsiteX1" fmla="*/ 13292 w 170121"/>
                <a:gd name="connsiteY1" fmla="*/ 58479 h 93034"/>
                <a:gd name="connsiteX2" fmla="*/ 0 w 170121"/>
                <a:gd name="connsiteY2" fmla="*/ 50504 h 93034"/>
                <a:gd name="connsiteX3" fmla="*/ 42531 w 170121"/>
                <a:gd name="connsiteY3" fmla="*/ 79743 h 93034"/>
                <a:gd name="connsiteX4" fmla="*/ 74428 w 170121"/>
                <a:gd name="connsiteY4" fmla="*/ 55820 h 93034"/>
                <a:gd name="connsiteX5" fmla="*/ 138224 w 170121"/>
                <a:gd name="connsiteY5" fmla="*/ 93034 h 93034"/>
                <a:gd name="connsiteX6" fmla="*/ 170121 w 170121"/>
                <a:gd name="connsiteY6" fmla="*/ 69111 h 93034"/>
                <a:gd name="connsiteX7" fmla="*/ 95693 w 170121"/>
                <a:gd name="connsiteY7" fmla="*/ 39871 h 93034"/>
                <a:gd name="connsiteX8" fmla="*/ 154172 w 170121"/>
                <a:gd name="connsiteY8" fmla="*/ 13290 h 93034"/>
                <a:gd name="connsiteX9" fmla="*/ 130249 w 170121"/>
                <a:gd name="connsiteY9" fmla="*/ 0 h 93034"/>
                <a:gd name="connsiteX0" fmla="*/ 130249 w 159488"/>
                <a:gd name="connsiteY0" fmla="*/ 0 h 93034"/>
                <a:gd name="connsiteX1" fmla="*/ 13292 w 159488"/>
                <a:gd name="connsiteY1" fmla="*/ 58479 h 93034"/>
                <a:gd name="connsiteX2" fmla="*/ 0 w 159488"/>
                <a:gd name="connsiteY2" fmla="*/ 50504 h 93034"/>
                <a:gd name="connsiteX3" fmla="*/ 42531 w 159488"/>
                <a:gd name="connsiteY3" fmla="*/ 79743 h 93034"/>
                <a:gd name="connsiteX4" fmla="*/ 74428 w 159488"/>
                <a:gd name="connsiteY4" fmla="*/ 55820 h 93034"/>
                <a:gd name="connsiteX5" fmla="*/ 138224 w 159488"/>
                <a:gd name="connsiteY5" fmla="*/ 93034 h 93034"/>
                <a:gd name="connsiteX6" fmla="*/ 159488 w 159488"/>
                <a:gd name="connsiteY6" fmla="*/ 77086 h 93034"/>
                <a:gd name="connsiteX7" fmla="*/ 95693 w 159488"/>
                <a:gd name="connsiteY7" fmla="*/ 39871 h 93034"/>
                <a:gd name="connsiteX8" fmla="*/ 154172 w 159488"/>
                <a:gd name="connsiteY8" fmla="*/ 13290 h 93034"/>
                <a:gd name="connsiteX9" fmla="*/ 130249 w 159488"/>
                <a:gd name="connsiteY9" fmla="*/ 0 h 93034"/>
                <a:gd name="connsiteX0" fmla="*/ 130249 w 159488"/>
                <a:gd name="connsiteY0" fmla="*/ 0 h 93034"/>
                <a:gd name="connsiteX1" fmla="*/ 13292 w 159488"/>
                <a:gd name="connsiteY1" fmla="*/ 58479 h 93034"/>
                <a:gd name="connsiteX2" fmla="*/ 0 w 159488"/>
                <a:gd name="connsiteY2" fmla="*/ 50504 h 93034"/>
                <a:gd name="connsiteX3" fmla="*/ 42531 w 159488"/>
                <a:gd name="connsiteY3" fmla="*/ 79743 h 93034"/>
                <a:gd name="connsiteX4" fmla="*/ 69111 w 159488"/>
                <a:gd name="connsiteY4" fmla="*/ 63795 h 93034"/>
                <a:gd name="connsiteX5" fmla="*/ 138224 w 159488"/>
                <a:gd name="connsiteY5" fmla="*/ 93034 h 93034"/>
                <a:gd name="connsiteX6" fmla="*/ 159488 w 159488"/>
                <a:gd name="connsiteY6" fmla="*/ 77086 h 93034"/>
                <a:gd name="connsiteX7" fmla="*/ 95693 w 159488"/>
                <a:gd name="connsiteY7" fmla="*/ 39871 h 93034"/>
                <a:gd name="connsiteX8" fmla="*/ 154172 w 159488"/>
                <a:gd name="connsiteY8" fmla="*/ 13290 h 93034"/>
                <a:gd name="connsiteX9" fmla="*/ 130249 w 159488"/>
                <a:gd name="connsiteY9" fmla="*/ 0 h 93034"/>
                <a:gd name="connsiteX0" fmla="*/ 130249 w 159488"/>
                <a:gd name="connsiteY0" fmla="*/ 0 h 95692"/>
                <a:gd name="connsiteX1" fmla="*/ 13292 w 159488"/>
                <a:gd name="connsiteY1" fmla="*/ 58479 h 95692"/>
                <a:gd name="connsiteX2" fmla="*/ 0 w 159488"/>
                <a:gd name="connsiteY2" fmla="*/ 50504 h 95692"/>
                <a:gd name="connsiteX3" fmla="*/ 42531 w 159488"/>
                <a:gd name="connsiteY3" fmla="*/ 79743 h 95692"/>
                <a:gd name="connsiteX4" fmla="*/ 69111 w 159488"/>
                <a:gd name="connsiteY4" fmla="*/ 63795 h 95692"/>
                <a:gd name="connsiteX5" fmla="*/ 130249 w 159488"/>
                <a:gd name="connsiteY5" fmla="*/ 95692 h 95692"/>
                <a:gd name="connsiteX6" fmla="*/ 159488 w 159488"/>
                <a:gd name="connsiteY6" fmla="*/ 77086 h 95692"/>
                <a:gd name="connsiteX7" fmla="*/ 95693 w 159488"/>
                <a:gd name="connsiteY7" fmla="*/ 39871 h 95692"/>
                <a:gd name="connsiteX8" fmla="*/ 154172 w 159488"/>
                <a:gd name="connsiteY8" fmla="*/ 13290 h 95692"/>
                <a:gd name="connsiteX9" fmla="*/ 130249 w 159488"/>
                <a:gd name="connsiteY9" fmla="*/ 0 h 95692"/>
                <a:gd name="connsiteX0" fmla="*/ 130249 w 159488"/>
                <a:gd name="connsiteY0" fmla="*/ 0 h 95692"/>
                <a:gd name="connsiteX1" fmla="*/ 10634 w 159488"/>
                <a:gd name="connsiteY1" fmla="*/ 58479 h 95692"/>
                <a:gd name="connsiteX2" fmla="*/ 0 w 159488"/>
                <a:gd name="connsiteY2" fmla="*/ 50504 h 95692"/>
                <a:gd name="connsiteX3" fmla="*/ 42531 w 159488"/>
                <a:gd name="connsiteY3" fmla="*/ 79743 h 95692"/>
                <a:gd name="connsiteX4" fmla="*/ 69111 w 159488"/>
                <a:gd name="connsiteY4" fmla="*/ 63795 h 95692"/>
                <a:gd name="connsiteX5" fmla="*/ 130249 w 159488"/>
                <a:gd name="connsiteY5" fmla="*/ 95692 h 95692"/>
                <a:gd name="connsiteX6" fmla="*/ 159488 w 159488"/>
                <a:gd name="connsiteY6" fmla="*/ 77086 h 95692"/>
                <a:gd name="connsiteX7" fmla="*/ 95693 w 159488"/>
                <a:gd name="connsiteY7" fmla="*/ 39871 h 95692"/>
                <a:gd name="connsiteX8" fmla="*/ 154172 w 159488"/>
                <a:gd name="connsiteY8" fmla="*/ 13290 h 95692"/>
                <a:gd name="connsiteX9" fmla="*/ 130249 w 159488"/>
                <a:gd name="connsiteY9" fmla="*/ 0 h 95692"/>
                <a:gd name="connsiteX0" fmla="*/ 119615 w 148854"/>
                <a:gd name="connsiteY0" fmla="*/ 0 h 95692"/>
                <a:gd name="connsiteX1" fmla="*/ 0 w 148854"/>
                <a:gd name="connsiteY1" fmla="*/ 58479 h 95692"/>
                <a:gd name="connsiteX2" fmla="*/ 31897 w 148854"/>
                <a:gd name="connsiteY2" fmla="*/ 79743 h 95692"/>
                <a:gd name="connsiteX3" fmla="*/ 58477 w 148854"/>
                <a:gd name="connsiteY3" fmla="*/ 63795 h 95692"/>
                <a:gd name="connsiteX4" fmla="*/ 119615 w 148854"/>
                <a:gd name="connsiteY4" fmla="*/ 95692 h 95692"/>
                <a:gd name="connsiteX5" fmla="*/ 148854 w 148854"/>
                <a:gd name="connsiteY5" fmla="*/ 77086 h 95692"/>
                <a:gd name="connsiteX6" fmla="*/ 85059 w 148854"/>
                <a:gd name="connsiteY6" fmla="*/ 39871 h 95692"/>
                <a:gd name="connsiteX7" fmla="*/ 143538 w 148854"/>
                <a:gd name="connsiteY7" fmla="*/ 13290 h 95692"/>
                <a:gd name="connsiteX8" fmla="*/ 119615 w 148854"/>
                <a:gd name="connsiteY8" fmla="*/ 0 h 95692"/>
                <a:gd name="connsiteX0" fmla="*/ 119615 w 148854"/>
                <a:gd name="connsiteY0" fmla="*/ 0 h 95692"/>
                <a:gd name="connsiteX1" fmla="*/ 0 w 148854"/>
                <a:gd name="connsiteY1" fmla="*/ 58479 h 95692"/>
                <a:gd name="connsiteX2" fmla="*/ 29239 w 148854"/>
                <a:gd name="connsiteY2" fmla="*/ 79743 h 95692"/>
                <a:gd name="connsiteX3" fmla="*/ 58477 w 148854"/>
                <a:gd name="connsiteY3" fmla="*/ 63795 h 95692"/>
                <a:gd name="connsiteX4" fmla="*/ 119615 w 148854"/>
                <a:gd name="connsiteY4" fmla="*/ 95692 h 95692"/>
                <a:gd name="connsiteX5" fmla="*/ 148854 w 148854"/>
                <a:gd name="connsiteY5" fmla="*/ 77086 h 95692"/>
                <a:gd name="connsiteX6" fmla="*/ 85059 w 148854"/>
                <a:gd name="connsiteY6" fmla="*/ 39871 h 95692"/>
                <a:gd name="connsiteX7" fmla="*/ 143538 w 148854"/>
                <a:gd name="connsiteY7" fmla="*/ 13290 h 95692"/>
                <a:gd name="connsiteX8" fmla="*/ 119615 w 148854"/>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3034 w 156829"/>
                <a:gd name="connsiteY6" fmla="*/ 39871 h 95692"/>
                <a:gd name="connsiteX7" fmla="*/ 151513 w 156829"/>
                <a:gd name="connsiteY7" fmla="*/ 13290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0376 w 156829"/>
                <a:gd name="connsiteY6" fmla="*/ 42529 h 95692"/>
                <a:gd name="connsiteX7" fmla="*/ 151513 w 156829"/>
                <a:gd name="connsiteY7" fmla="*/ 13290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0376 w 156829"/>
                <a:gd name="connsiteY6" fmla="*/ 42529 h 95692"/>
                <a:gd name="connsiteX7" fmla="*/ 151513 w 156829"/>
                <a:gd name="connsiteY7" fmla="*/ 23923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0376 w 156829"/>
                <a:gd name="connsiteY6" fmla="*/ 42529 h 95692"/>
                <a:gd name="connsiteX7" fmla="*/ 151513 w 156829"/>
                <a:gd name="connsiteY7" fmla="*/ 15948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87718 w 156829"/>
                <a:gd name="connsiteY6" fmla="*/ 42529 h 95692"/>
                <a:gd name="connsiteX7" fmla="*/ 151513 w 156829"/>
                <a:gd name="connsiteY7" fmla="*/ 15948 h 95692"/>
                <a:gd name="connsiteX8" fmla="*/ 127590 w 156829"/>
                <a:gd name="connsiteY8" fmla="*/ 0 h 95692"/>
                <a:gd name="connsiteX0" fmla="*/ 127590 w 156829"/>
                <a:gd name="connsiteY0" fmla="*/ 0 h 95692"/>
                <a:gd name="connsiteX1" fmla="*/ 0 w 156829"/>
                <a:gd name="connsiteY1" fmla="*/ 63795 h 95692"/>
                <a:gd name="connsiteX2" fmla="*/ 37214 w 156829"/>
                <a:gd name="connsiteY2" fmla="*/ 79743 h 95692"/>
                <a:gd name="connsiteX3" fmla="*/ 66452 w 156829"/>
                <a:gd name="connsiteY3" fmla="*/ 63795 h 95692"/>
                <a:gd name="connsiteX4" fmla="*/ 127590 w 156829"/>
                <a:gd name="connsiteY4" fmla="*/ 95692 h 95692"/>
                <a:gd name="connsiteX5" fmla="*/ 156829 w 156829"/>
                <a:gd name="connsiteY5" fmla="*/ 77086 h 95692"/>
                <a:gd name="connsiteX6" fmla="*/ 93034 w 156829"/>
                <a:gd name="connsiteY6" fmla="*/ 42529 h 95692"/>
                <a:gd name="connsiteX7" fmla="*/ 151513 w 156829"/>
                <a:gd name="connsiteY7" fmla="*/ 15948 h 95692"/>
                <a:gd name="connsiteX8" fmla="*/ 127590 w 156829"/>
                <a:gd name="connsiteY8" fmla="*/ 0 h 95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829" h="95692">
                  <a:moveTo>
                    <a:pt x="127590" y="0"/>
                  </a:moveTo>
                  <a:cubicBezTo>
                    <a:pt x="88604" y="20379"/>
                    <a:pt x="38986" y="43416"/>
                    <a:pt x="0" y="63795"/>
                  </a:cubicBezTo>
                  <a:lnTo>
                    <a:pt x="37214" y="79743"/>
                  </a:lnTo>
                  <a:lnTo>
                    <a:pt x="66452" y="63795"/>
                  </a:lnTo>
                  <a:lnTo>
                    <a:pt x="127590" y="95692"/>
                  </a:lnTo>
                  <a:lnTo>
                    <a:pt x="156829" y="77086"/>
                  </a:lnTo>
                  <a:lnTo>
                    <a:pt x="93034" y="42529"/>
                  </a:lnTo>
                  <a:lnTo>
                    <a:pt x="151513" y="15948"/>
                  </a:lnTo>
                  <a:lnTo>
                    <a:pt x="127590"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 name="Freeform 19"/>
          <p:cNvSpPr/>
          <p:nvPr/>
        </p:nvSpPr>
        <p:spPr>
          <a:xfrm>
            <a:off x="544919" y="2060059"/>
            <a:ext cx="842632" cy="398722"/>
          </a:xfrm>
          <a:custGeom>
            <a:avLst/>
            <a:gdLst>
              <a:gd name="connsiteX0" fmla="*/ 95693 w 855921"/>
              <a:gd name="connsiteY0" fmla="*/ 0 h 404037"/>
              <a:gd name="connsiteX1" fmla="*/ 855921 w 855921"/>
              <a:gd name="connsiteY1" fmla="*/ 374798 h 404037"/>
              <a:gd name="connsiteX2" fmla="*/ 762886 w 855921"/>
              <a:gd name="connsiteY2" fmla="*/ 404037 h 404037"/>
              <a:gd name="connsiteX3" fmla="*/ 0 w 855921"/>
              <a:gd name="connsiteY3" fmla="*/ 21265 h 404037"/>
              <a:gd name="connsiteX4" fmla="*/ 95693 w 855921"/>
              <a:gd name="connsiteY4" fmla="*/ 0 h 404037"/>
              <a:gd name="connsiteX0" fmla="*/ 95693 w 855921"/>
              <a:gd name="connsiteY0" fmla="*/ 0 h 396063"/>
              <a:gd name="connsiteX1" fmla="*/ 855921 w 855921"/>
              <a:gd name="connsiteY1" fmla="*/ 374798 h 396063"/>
              <a:gd name="connsiteX2" fmla="*/ 754912 w 855921"/>
              <a:gd name="connsiteY2" fmla="*/ 396063 h 396063"/>
              <a:gd name="connsiteX3" fmla="*/ 0 w 855921"/>
              <a:gd name="connsiteY3" fmla="*/ 21265 h 396063"/>
              <a:gd name="connsiteX4" fmla="*/ 95693 w 855921"/>
              <a:gd name="connsiteY4" fmla="*/ 0 h 396063"/>
              <a:gd name="connsiteX0" fmla="*/ 95693 w 855921"/>
              <a:gd name="connsiteY0" fmla="*/ 0 h 401380"/>
              <a:gd name="connsiteX1" fmla="*/ 855921 w 855921"/>
              <a:gd name="connsiteY1" fmla="*/ 374798 h 401380"/>
              <a:gd name="connsiteX2" fmla="*/ 768202 w 855921"/>
              <a:gd name="connsiteY2" fmla="*/ 401380 h 401380"/>
              <a:gd name="connsiteX3" fmla="*/ 0 w 855921"/>
              <a:gd name="connsiteY3" fmla="*/ 21265 h 401380"/>
              <a:gd name="connsiteX4" fmla="*/ 95693 w 855921"/>
              <a:gd name="connsiteY4" fmla="*/ 0 h 401380"/>
              <a:gd name="connsiteX0" fmla="*/ 95693 w 842630"/>
              <a:gd name="connsiteY0" fmla="*/ 0 h 401380"/>
              <a:gd name="connsiteX1" fmla="*/ 842630 w 842630"/>
              <a:gd name="connsiteY1" fmla="*/ 372139 h 401380"/>
              <a:gd name="connsiteX2" fmla="*/ 768202 w 842630"/>
              <a:gd name="connsiteY2" fmla="*/ 401380 h 401380"/>
              <a:gd name="connsiteX3" fmla="*/ 0 w 842630"/>
              <a:gd name="connsiteY3" fmla="*/ 21265 h 401380"/>
              <a:gd name="connsiteX4" fmla="*/ 95693 w 842630"/>
              <a:gd name="connsiteY4" fmla="*/ 0 h 401380"/>
              <a:gd name="connsiteX0" fmla="*/ 98351 w 842630"/>
              <a:gd name="connsiteY0" fmla="*/ 0 h 398722"/>
              <a:gd name="connsiteX1" fmla="*/ 842630 w 842630"/>
              <a:gd name="connsiteY1" fmla="*/ 369481 h 398722"/>
              <a:gd name="connsiteX2" fmla="*/ 768202 w 842630"/>
              <a:gd name="connsiteY2" fmla="*/ 398722 h 398722"/>
              <a:gd name="connsiteX3" fmla="*/ 0 w 842630"/>
              <a:gd name="connsiteY3" fmla="*/ 18607 h 398722"/>
              <a:gd name="connsiteX4" fmla="*/ 98351 w 842630"/>
              <a:gd name="connsiteY4" fmla="*/ 0 h 398722"/>
              <a:gd name="connsiteX0" fmla="*/ 98351 w 842630"/>
              <a:gd name="connsiteY0" fmla="*/ 0 h 398722"/>
              <a:gd name="connsiteX1" fmla="*/ 842630 w 842630"/>
              <a:gd name="connsiteY1" fmla="*/ 369481 h 398722"/>
              <a:gd name="connsiteX2" fmla="*/ 768202 w 842630"/>
              <a:gd name="connsiteY2" fmla="*/ 398722 h 398722"/>
              <a:gd name="connsiteX3" fmla="*/ 0 w 842630"/>
              <a:gd name="connsiteY3" fmla="*/ 18607 h 398722"/>
              <a:gd name="connsiteX4" fmla="*/ 21265 w 842630"/>
              <a:gd name="connsiteY4" fmla="*/ 18606 h 398722"/>
              <a:gd name="connsiteX5" fmla="*/ 98351 w 842630"/>
              <a:gd name="connsiteY5" fmla="*/ 0 h 398722"/>
              <a:gd name="connsiteX0" fmla="*/ 77086 w 821365"/>
              <a:gd name="connsiteY0" fmla="*/ 0 h 398722"/>
              <a:gd name="connsiteX1" fmla="*/ 821365 w 821365"/>
              <a:gd name="connsiteY1" fmla="*/ 369481 h 398722"/>
              <a:gd name="connsiteX2" fmla="*/ 746937 w 821365"/>
              <a:gd name="connsiteY2" fmla="*/ 398722 h 398722"/>
              <a:gd name="connsiteX3" fmla="*/ 0 w 821365"/>
              <a:gd name="connsiteY3" fmla="*/ 18606 h 398722"/>
              <a:gd name="connsiteX4" fmla="*/ 77086 w 821365"/>
              <a:gd name="connsiteY4" fmla="*/ 0 h 398722"/>
              <a:gd name="connsiteX0" fmla="*/ 85061 w 829340"/>
              <a:gd name="connsiteY0" fmla="*/ 0 h 398722"/>
              <a:gd name="connsiteX1" fmla="*/ 829340 w 829340"/>
              <a:gd name="connsiteY1" fmla="*/ 369481 h 398722"/>
              <a:gd name="connsiteX2" fmla="*/ 754912 w 829340"/>
              <a:gd name="connsiteY2" fmla="*/ 398722 h 398722"/>
              <a:gd name="connsiteX3" fmla="*/ 0 w 829340"/>
              <a:gd name="connsiteY3" fmla="*/ 21264 h 398722"/>
              <a:gd name="connsiteX4" fmla="*/ 85061 w 829340"/>
              <a:gd name="connsiteY4" fmla="*/ 0 h 398722"/>
              <a:gd name="connsiteX0" fmla="*/ 85061 w 842631"/>
              <a:gd name="connsiteY0" fmla="*/ 0 h 398722"/>
              <a:gd name="connsiteX1" fmla="*/ 842631 w 842631"/>
              <a:gd name="connsiteY1" fmla="*/ 374798 h 398722"/>
              <a:gd name="connsiteX2" fmla="*/ 754912 w 842631"/>
              <a:gd name="connsiteY2" fmla="*/ 398722 h 398722"/>
              <a:gd name="connsiteX3" fmla="*/ 0 w 842631"/>
              <a:gd name="connsiteY3" fmla="*/ 21264 h 398722"/>
              <a:gd name="connsiteX4" fmla="*/ 85061 w 842631"/>
              <a:gd name="connsiteY4" fmla="*/ 0 h 398722"/>
              <a:gd name="connsiteX0" fmla="*/ 85061 w 834657"/>
              <a:gd name="connsiteY0" fmla="*/ 0 h 398722"/>
              <a:gd name="connsiteX1" fmla="*/ 834657 w 834657"/>
              <a:gd name="connsiteY1" fmla="*/ 374798 h 398722"/>
              <a:gd name="connsiteX2" fmla="*/ 754912 w 834657"/>
              <a:gd name="connsiteY2" fmla="*/ 398722 h 398722"/>
              <a:gd name="connsiteX3" fmla="*/ 0 w 834657"/>
              <a:gd name="connsiteY3" fmla="*/ 21264 h 398722"/>
              <a:gd name="connsiteX4" fmla="*/ 85061 w 834657"/>
              <a:gd name="connsiteY4" fmla="*/ 0 h 398722"/>
              <a:gd name="connsiteX0" fmla="*/ 85061 w 842632"/>
              <a:gd name="connsiteY0" fmla="*/ 0 h 398722"/>
              <a:gd name="connsiteX1" fmla="*/ 842632 w 842632"/>
              <a:gd name="connsiteY1" fmla="*/ 374798 h 398722"/>
              <a:gd name="connsiteX2" fmla="*/ 754912 w 842632"/>
              <a:gd name="connsiteY2" fmla="*/ 398722 h 398722"/>
              <a:gd name="connsiteX3" fmla="*/ 0 w 842632"/>
              <a:gd name="connsiteY3" fmla="*/ 21264 h 398722"/>
              <a:gd name="connsiteX4" fmla="*/ 85061 w 842632"/>
              <a:gd name="connsiteY4" fmla="*/ 0 h 398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2632" h="398722">
                <a:moveTo>
                  <a:pt x="85061" y="0"/>
                </a:moveTo>
                <a:lnTo>
                  <a:pt x="842632" y="374798"/>
                </a:lnTo>
                <a:lnTo>
                  <a:pt x="754912" y="398722"/>
                </a:lnTo>
                <a:lnTo>
                  <a:pt x="0" y="21264"/>
                </a:lnTo>
                <a:lnTo>
                  <a:pt x="85061"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Freeform 20"/>
          <p:cNvSpPr/>
          <p:nvPr/>
        </p:nvSpPr>
        <p:spPr>
          <a:xfrm>
            <a:off x="119616" y="1786269"/>
            <a:ext cx="486441" cy="284422"/>
          </a:xfrm>
          <a:custGeom>
            <a:avLst/>
            <a:gdLst>
              <a:gd name="connsiteX0" fmla="*/ 481124 w 481124"/>
              <a:gd name="connsiteY0" fmla="*/ 263156 h 303028"/>
              <a:gd name="connsiteX1" fmla="*/ 82403 w 481124"/>
              <a:gd name="connsiteY1" fmla="*/ 0 h 303028"/>
              <a:gd name="connsiteX2" fmla="*/ 0 w 481124"/>
              <a:gd name="connsiteY2" fmla="*/ 26582 h 303028"/>
              <a:gd name="connsiteX3" fmla="*/ 417328 w 481124"/>
              <a:gd name="connsiteY3" fmla="*/ 303028 h 303028"/>
              <a:gd name="connsiteX4" fmla="*/ 481124 w 481124"/>
              <a:gd name="connsiteY4" fmla="*/ 263156 h 303028"/>
              <a:gd name="connsiteX0" fmla="*/ 486441 w 486441"/>
              <a:gd name="connsiteY0" fmla="*/ 273788 h 303028"/>
              <a:gd name="connsiteX1" fmla="*/ 82403 w 486441"/>
              <a:gd name="connsiteY1" fmla="*/ 0 h 303028"/>
              <a:gd name="connsiteX2" fmla="*/ 0 w 486441"/>
              <a:gd name="connsiteY2" fmla="*/ 26582 h 303028"/>
              <a:gd name="connsiteX3" fmla="*/ 417328 w 486441"/>
              <a:gd name="connsiteY3" fmla="*/ 303028 h 303028"/>
              <a:gd name="connsiteX4" fmla="*/ 486441 w 486441"/>
              <a:gd name="connsiteY4" fmla="*/ 273788 h 303028"/>
              <a:gd name="connsiteX0" fmla="*/ 486441 w 486441"/>
              <a:gd name="connsiteY0" fmla="*/ 273788 h 297712"/>
              <a:gd name="connsiteX1" fmla="*/ 82403 w 486441"/>
              <a:gd name="connsiteY1" fmla="*/ 0 h 297712"/>
              <a:gd name="connsiteX2" fmla="*/ 0 w 486441"/>
              <a:gd name="connsiteY2" fmla="*/ 26582 h 297712"/>
              <a:gd name="connsiteX3" fmla="*/ 406695 w 486441"/>
              <a:gd name="connsiteY3" fmla="*/ 297712 h 297712"/>
              <a:gd name="connsiteX4" fmla="*/ 486441 w 486441"/>
              <a:gd name="connsiteY4" fmla="*/ 273788 h 297712"/>
              <a:gd name="connsiteX0" fmla="*/ 486441 w 486441"/>
              <a:gd name="connsiteY0" fmla="*/ 265814 h 289738"/>
              <a:gd name="connsiteX1" fmla="*/ 82403 w 486441"/>
              <a:gd name="connsiteY1" fmla="*/ 0 h 289738"/>
              <a:gd name="connsiteX2" fmla="*/ 0 w 486441"/>
              <a:gd name="connsiteY2" fmla="*/ 18608 h 289738"/>
              <a:gd name="connsiteX3" fmla="*/ 406695 w 486441"/>
              <a:gd name="connsiteY3" fmla="*/ 289738 h 289738"/>
              <a:gd name="connsiteX4" fmla="*/ 486441 w 486441"/>
              <a:gd name="connsiteY4" fmla="*/ 265814 h 289738"/>
              <a:gd name="connsiteX0" fmla="*/ 486441 w 486441"/>
              <a:gd name="connsiteY0" fmla="*/ 265814 h 284422"/>
              <a:gd name="connsiteX1" fmla="*/ 82403 w 486441"/>
              <a:gd name="connsiteY1" fmla="*/ 0 h 284422"/>
              <a:gd name="connsiteX2" fmla="*/ 0 w 486441"/>
              <a:gd name="connsiteY2" fmla="*/ 18608 h 284422"/>
              <a:gd name="connsiteX3" fmla="*/ 404037 w 486441"/>
              <a:gd name="connsiteY3" fmla="*/ 284422 h 284422"/>
              <a:gd name="connsiteX4" fmla="*/ 486441 w 486441"/>
              <a:gd name="connsiteY4" fmla="*/ 265814 h 284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41" h="284422">
                <a:moveTo>
                  <a:pt x="486441" y="265814"/>
                </a:moveTo>
                <a:lnTo>
                  <a:pt x="82403" y="0"/>
                </a:lnTo>
                <a:lnTo>
                  <a:pt x="0" y="18608"/>
                </a:lnTo>
                <a:lnTo>
                  <a:pt x="404037" y="284422"/>
                </a:lnTo>
                <a:lnTo>
                  <a:pt x="486441" y="265814"/>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8" name="Group 57"/>
          <p:cNvGrpSpPr/>
          <p:nvPr/>
        </p:nvGrpSpPr>
        <p:grpSpPr>
          <a:xfrm>
            <a:off x="765543" y="2333847"/>
            <a:ext cx="3075468" cy="1342360"/>
            <a:chOff x="765543" y="2333847"/>
            <a:chExt cx="3075468" cy="1342360"/>
          </a:xfrm>
        </p:grpSpPr>
        <p:sp>
          <p:nvSpPr>
            <p:cNvPr id="18" name="Freeform 17"/>
            <p:cNvSpPr/>
            <p:nvPr/>
          </p:nvSpPr>
          <p:spPr>
            <a:xfrm>
              <a:off x="1315779" y="2442830"/>
              <a:ext cx="2525232" cy="1233377"/>
            </a:xfrm>
            <a:custGeom>
              <a:avLst/>
              <a:gdLst>
                <a:gd name="connsiteX0" fmla="*/ 101009 w 2525232"/>
                <a:gd name="connsiteY0" fmla="*/ 0 h 1233377"/>
                <a:gd name="connsiteX1" fmla="*/ 2525232 w 2525232"/>
                <a:gd name="connsiteY1" fmla="*/ 1190847 h 1233377"/>
                <a:gd name="connsiteX2" fmla="*/ 2413590 w 2525232"/>
                <a:gd name="connsiteY2" fmla="*/ 1233377 h 1233377"/>
                <a:gd name="connsiteX3" fmla="*/ 0 w 2525232"/>
                <a:gd name="connsiteY3" fmla="*/ 23923 h 1233377"/>
                <a:gd name="connsiteX4" fmla="*/ 101009 w 2525232"/>
                <a:gd name="connsiteY4" fmla="*/ 0 h 1233377"/>
                <a:gd name="connsiteX0" fmla="*/ 101009 w 2533206"/>
                <a:gd name="connsiteY0" fmla="*/ 0 h 1233377"/>
                <a:gd name="connsiteX1" fmla="*/ 2533206 w 2533206"/>
                <a:gd name="connsiteY1" fmla="*/ 1188189 h 1233377"/>
                <a:gd name="connsiteX2" fmla="*/ 2413590 w 2533206"/>
                <a:gd name="connsiteY2" fmla="*/ 1233377 h 1233377"/>
                <a:gd name="connsiteX3" fmla="*/ 0 w 2533206"/>
                <a:gd name="connsiteY3" fmla="*/ 23923 h 1233377"/>
                <a:gd name="connsiteX4" fmla="*/ 101009 w 2533206"/>
                <a:gd name="connsiteY4" fmla="*/ 0 h 1233377"/>
                <a:gd name="connsiteX0" fmla="*/ 101009 w 2533206"/>
                <a:gd name="connsiteY0" fmla="*/ 0 h 1233377"/>
                <a:gd name="connsiteX1" fmla="*/ 2533206 w 2533206"/>
                <a:gd name="connsiteY1" fmla="*/ 1188189 h 1233377"/>
                <a:gd name="connsiteX2" fmla="*/ 2424223 w 2533206"/>
                <a:gd name="connsiteY2" fmla="*/ 1233377 h 1233377"/>
                <a:gd name="connsiteX3" fmla="*/ 0 w 2533206"/>
                <a:gd name="connsiteY3" fmla="*/ 23923 h 1233377"/>
                <a:gd name="connsiteX4" fmla="*/ 101009 w 2533206"/>
                <a:gd name="connsiteY4" fmla="*/ 0 h 1233377"/>
                <a:gd name="connsiteX0" fmla="*/ 93035 w 2525232"/>
                <a:gd name="connsiteY0" fmla="*/ 0 h 1233377"/>
                <a:gd name="connsiteX1" fmla="*/ 2525232 w 2525232"/>
                <a:gd name="connsiteY1" fmla="*/ 1188189 h 1233377"/>
                <a:gd name="connsiteX2" fmla="*/ 2416249 w 2525232"/>
                <a:gd name="connsiteY2" fmla="*/ 1233377 h 1233377"/>
                <a:gd name="connsiteX3" fmla="*/ 0 w 2525232"/>
                <a:gd name="connsiteY3" fmla="*/ 26581 h 1233377"/>
                <a:gd name="connsiteX4" fmla="*/ 93035 w 2525232"/>
                <a:gd name="connsiteY4" fmla="*/ 0 h 1233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232" h="1233377">
                  <a:moveTo>
                    <a:pt x="93035" y="0"/>
                  </a:moveTo>
                  <a:lnTo>
                    <a:pt x="2525232" y="1188189"/>
                  </a:lnTo>
                  <a:lnTo>
                    <a:pt x="2416249" y="1233377"/>
                  </a:lnTo>
                  <a:lnTo>
                    <a:pt x="0" y="26581"/>
                  </a:lnTo>
                  <a:lnTo>
                    <a:pt x="93035"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Freeform 18"/>
            <p:cNvSpPr/>
            <p:nvPr/>
          </p:nvSpPr>
          <p:spPr>
            <a:xfrm>
              <a:off x="1185528" y="2501308"/>
              <a:ext cx="558211" cy="361506"/>
            </a:xfrm>
            <a:custGeom>
              <a:avLst/>
              <a:gdLst>
                <a:gd name="connsiteX0" fmla="*/ 0 w 566184"/>
                <a:gd name="connsiteY0" fmla="*/ 159489 h 377456"/>
                <a:gd name="connsiteX1" fmla="*/ 172779 w 566184"/>
                <a:gd name="connsiteY1" fmla="*/ 263156 h 377456"/>
                <a:gd name="connsiteX2" fmla="*/ 377456 w 566184"/>
                <a:gd name="connsiteY2" fmla="*/ 316319 h 377456"/>
                <a:gd name="connsiteX3" fmla="*/ 462517 w 566184"/>
                <a:gd name="connsiteY3" fmla="*/ 377456 h 377456"/>
                <a:gd name="connsiteX4" fmla="*/ 566184 w 566184"/>
                <a:gd name="connsiteY4" fmla="*/ 340242 h 377456"/>
                <a:gd name="connsiteX5" fmla="*/ 467833 w 566184"/>
                <a:gd name="connsiteY5" fmla="*/ 287079 h 377456"/>
                <a:gd name="connsiteX6" fmla="*/ 225942 w 566184"/>
                <a:gd name="connsiteY6" fmla="*/ 53163 h 377456"/>
                <a:gd name="connsiteX7" fmla="*/ 257840 w 566184"/>
                <a:gd name="connsiteY7" fmla="*/ 37214 h 377456"/>
                <a:gd name="connsiteX8" fmla="*/ 175438 w 566184"/>
                <a:gd name="connsiteY8" fmla="*/ 0 h 377456"/>
                <a:gd name="connsiteX9" fmla="*/ 167463 w 566184"/>
                <a:gd name="connsiteY9" fmla="*/ 93035 h 377456"/>
                <a:gd name="connsiteX10" fmla="*/ 244549 w 566184"/>
                <a:gd name="connsiteY10" fmla="*/ 132907 h 377456"/>
                <a:gd name="connsiteX11" fmla="*/ 409354 w 566184"/>
                <a:gd name="connsiteY11" fmla="*/ 295054 h 377456"/>
                <a:gd name="connsiteX12" fmla="*/ 170121 w 566184"/>
                <a:gd name="connsiteY12" fmla="*/ 228600 h 377456"/>
                <a:gd name="connsiteX13" fmla="*/ 0 w 566184"/>
                <a:gd name="connsiteY13" fmla="*/ 159489 h 377456"/>
                <a:gd name="connsiteX0" fmla="*/ 0 w 566184"/>
                <a:gd name="connsiteY0" fmla="*/ 159489 h 377456"/>
                <a:gd name="connsiteX1" fmla="*/ 0 w 566184"/>
                <a:gd name="connsiteY1" fmla="*/ 156830 h 377456"/>
                <a:gd name="connsiteX2" fmla="*/ 172779 w 566184"/>
                <a:gd name="connsiteY2" fmla="*/ 263156 h 377456"/>
                <a:gd name="connsiteX3" fmla="*/ 377456 w 566184"/>
                <a:gd name="connsiteY3" fmla="*/ 316319 h 377456"/>
                <a:gd name="connsiteX4" fmla="*/ 462517 w 566184"/>
                <a:gd name="connsiteY4" fmla="*/ 377456 h 377456"/>
                <a:gd name="connsiteX5" fmla="*/ 566184 w 566184"/>
                <a:gd name="connsiteY5" fmla="*/ 340242 h 377456"/>
                <a:gd name="connsiteX6" fmla="*/ 467833 w 566184"/>
                <a:gd name="connsiteY6" fmla="*/ 287079 h 377456"/>
                <a:gd name="connsiteX7" fmla="*/ 225942 w 566184"/>
                <a:gd name="connsiteY7" fmla="*/ 53163 h 377456"/>
                <a:gd name="connsiteX8" fmla="*/ 257840 w 566184"/>
                <a:gd name="connsiteY8" fmla="*/ 37214 h 377456"/>
                <a:gd name="connsiteX9" fmla="*/ 175438 w 566184"/>
                <a:gd name="connsiteY9" fmla="*/ 0 h 377456"/>
                <a:gd name="connsiteX10" fmla="*/ 167463 w 566184"/>
                <a:gd name="connsiteY10" fmla="*/ 93035 h 377456"/>
                <a:gd name="connsiteX11" fmla="*/ 244549 w 566184"/>
                <a:gd name="connsiteY11" fmla="*/ 132907 h 377456"/>
                <a:gd name="connsiteX12" fmla="*/ 409354 w 566184"/>
                <a:gd name="connsiteY12" fmla="*/ 295054 h 377456"/>
                <a:gd name="connsiteX13" fmla="*/ 170121 w 566184"/>
                <a:gd name="connsiteY13" fmla="*/ 228600 h 377456"/>
                <a:gd name="connsiteX14" fmla="*/ 0 w 566184"/>
                <a:gd name="connsiteY14" fmla="*/ 159489 h 377456"/>
                <a:gd name="connsiteX0" fmla="*/ 42531 w 566184"/>
                <a:gd name="connsiteY0" fmla="*/ 148856 h 377456"/>
                <a:gd name="connsiteX1" fmla="*/ 0 w 566184"/>
                <a:gd name="connsiteY1" fmla="*/ 156830 h 377456"/>
                <a:gd name="connsiteX2" fmla="*/ 172779 w 566184"/>
                <a:gd name="connsiteY2" fmla="*/ 263156 h 377456"/>
                <a:gd name="connsiteX3" fmla="*/ 377456 w 566184"/>
                <a:gd name="connsiteY3" fmla="*/ 316319 h 377456"/>
                <a:gd name="connsiteX4" fmla="*/ 462517 w 566184"/>
                <a:gd name="connsiteY4" fmla="*/ 377456 h 377456"/>
                <a:gd name="connsiteX5" fmla="*/ 566184 w 566184"/>
                <a:gd name="connsiteY5" fmla="*/ 340242 h 377456"/>
                <a:gd name="connsiteX6" fmla="*/ 467833 w 566184"/>
                <a:gd name="connsiteY6" fmla="*/ 287079 h 377456"/>
                <a:gd name="connsiteX7" fmla="*/ 225942 w 566184"/>
                <a:gd name="connsiteY7" fmla="*/ 53163 h 377456"/>
                <a:gd name="connsiteX8" fmla="*/ 257840 w 566184"/>
                <a:gd name="connsiteY8" fmla="*/ 37214 h 377456"/>
                <a:gd name="connsiteX9" fmla="*/ 175438 w 566184"/>
                <a:gd name="connsiteY9" fmla="*/ 0 h 377456"/>
                <a:gd name="connsiteX10" fmla="*/ 167463 w 566184"/>
                <a:gd name="connsiteY10" fmla="*/ 93035 h 377456"/>
                <a:gd name="connsiteX11" fmla="*/ 244549 w 566184"/>
                <a:gd name="connsiteY11" fmla="*/ 132907 h 377456"/>
                <a:gd name="connsiteX12" fmla="*/ 409354 w 566184"/>
                <a:gd name="connsiteY12" fmla="*/ 295054 h 377456"/>
                <a:gd name="connsiteX13" fmla="*/ 170121 w 566184"/>
                <a:gd name="connsiteY13" fmla="*/ 228600 h 377456"/>
                <a:gd name="connsiteX14" fmla="*/ 42531 w 566184"/>
                <a:gd name="connsiteY14" fmla="*/ 148856 h 377456"/>
                <a:gd name="connsiteX0" fmla="*/ 37215 w 560868"/>
                <a:gd name="connsiteY0" fmla="*/ 148856 h 377456"/>
                <a:gd name="connsiteX1" fmla="*/ 0 w 560868"/>
                <a:gd name="connsiteY1" fmla="*/ 170121 h 377456"/>
                <a:gd name="connsiteX2" fmla="*/ 167463 w 560868"/>
                <a:gd name="connsiteY2" fmla="*/ 263156 h 377456"/>
                <a:gd name="connsiteX3" fmla="*/ 372140 w 560868"/>
                <a:gd name="connsiteY3" fmla="*/ 316319 h 377456"/>
                <a:gd name="connsiteX4" fmla="*/ 457201 w 560868"/>
                <a:gd name="connsiteY4" fmla="*/ 377456 h 377456"/>
                <a:gd name="connsiteX5" fmla="*/ 560868 w 560868"/>
                <a:gd name="connsiteY5" fmla="*/ 340242 h 377456"/>
                <a:gd name="connsiteX6" fmla="*/ 462517 w 560868"/>
                <a:gd name="connsiteY6" fmla="*/ 287079 h 377456"/>
                <a:gd name="connsiteX7" fmla="*/ 220626 w 560868"/>
                <a:gd name="connsiteY7" fmla="*/ 53163 h 377456"/>
                <a:gd name="connsiteX8" fmla="*/ 252524 w 560868"/>
                <a:gd name="connsiteY8" fmla="*/ 37214 h 377456"/>
                <a:gd name="connsiteX9" fmla="*/ 170122 w 560868"/>
                <a:gd name="connsiteY9" fmla="*/ 0 h 377456"/>
                <a:gd name="connsiteX10" fmla="*/ 162147 w 560868"/>
                <a:gd name="connsiteY10" fmla="*/ 93035 h 377456"/>
                <a:gd name="connsiteX11" fmla="*/ 239233 w 560868"/>
                <a:gd name="connsiteY11" fmla="*/ 132907 h 377456"/>
                <a:gd name="connsiteX12" fmla="*/ 404038 w 560868"/>
                <a:gd name="connsiteY12" fmla="*/ 295054 h 377456"/>
                <a:gd name="connsiteX13" fmla="*/ 164805 w 560868"/>
                <a:gd name="connsiteY13" fmla="*/ 228600 h 377456"/>
                <a:gd name="connsiteX14" fmla="*/ 37215 w 560868"/>
                <a:gd name="connsiteY14" fmla="*/ 148856 h 377456"/>
                <a:gd name="connsiteX0" fmla="*/ 37215 w 560868"/>
                <a:gd name="connsiteY0" fmla="*/ 148856 h 369481"/>
                <a:gd name="connsiteX1" fmla="*/ 0 w 560868"/>
                <a:gd name="connsiteY1" fmla="*/ 170121 h 369481"/>
                <a:gd name="connsiteX2" fmla="*/ 167463 w 560868"/>
                <a:gd name="connsiteY2" fmla="*/ 263156 h 369481"/>
                <a:gd name="connsiteX3" fmla="*/ 372140 w 560868"/>
                <a:gd name="connsiteY3" fmla="*/ 316319 h 369481"/>
                <a:gd name="connsiteX4" fmla="*/ 467834 w 560868"/>
                <a:gd name="connsiteY4" fmla="*/ 369481 h 369481"/>
                <a:gd name="connsiteX5" fmla="*/ 560868 w 560868"/>
                <a:gd name="connsiteY5" fmla="*/ 340242 h 369481"/>
                <a:gd name="connsiteX6" fmla="*/ 462517 w 560868"/>
                <a:gd name="connsiteY6" fmla="*/ 287079 h 369481"/>
                <a:gd name="connsiteX7" fmla="*/ 220626 w 560868"/>
                <a:gd name="connsiteY7" fmla="*/ 53163 h 369481"/>
                <a:gd name="connsiteX8" fmla="*/ 252524 w 560868"/>
                <a:gd name="connsiteY8" fmla="*/ 37214 h 369481"/>
                <a:gd name="connsiteX9" fmla="*/ 170122 w 560868"/>
                <a:gd name="connsiteY9" fmla="*/ 0 h 369481"/>
                <a:gd name="connsiteX10" fmla="*/ 162147 w 560868"/>
                <a:gd name="connsiteY10" fmla="*/ 93035 h 369481"/>
                <a:gd name="connsiteX11" fmla="*/ 239233 w 560868"/>
                <a:gd name="connsiteY11" fmla="*/ 132907 h 369481"/>
                <a:gd name="connsiteX12" fmla="*/ 404038 w 560868"/>
                <a:gd name="connsiteY12" fmla="*/ 295054 h 369481"/>
                <a:gd name="connsiteX13" fmla="*/ 164805 w 560868"/>
                <a:gd name="connsiteY13" fmla="*/ 228600 h 369481"/>
                <a:gd name="connsiteX14" fmla="*/ 37215 w 560868"/>
                <a:gd name="connsiteY14" fmla="*/ 148856 h 369481"/>
                <a:gd name="connsiteX0" fmla="*/ 37215 w 555552"/>
                <a:gd name="connsiteY0" fmla="*/ 148856 h 369481"/>
                <a:gd name="connsiteX1" fmla="*/ 0 w 555552"/>
                <a:gd name="connsiteY1" fmla="*/ 170121 h 369481"/>
                <a:gd name="connsiteX2" fmla="*/ 167463 w 555552"/>
                <a:gd name="connsiteY2" fmla="*/ 263156 h 369481"/>
                <a:gd name="connsiteX3" fmla="*/ 372140 w 555552"/>
                <a:gd name="connsiteY3" fmla="*/ 316319 h 369481"/>
                <a:gd name="connsiteX4" fmla="*/ 467834 w 555552"/>
                <a:gd name="connsiteY4" fmla="*/ 369481 h 369481"/>
                <a:gd name="connsiteX5" fmla="*/ 555552 w 555552"/>
                <a:gd name="connsiteY5" fmla="*/ 342900 h 369481"/>
                <a:gd name="connsiteX6" fmla="*/ 462517 w 555552"/>
                <a:gd name="connsiteY6" fmla="*/ 287079 h 369481"/>
                <a:gd name="connsiteX7" fmla="*/ 220626 w 555552"/>
                <a:gd name="connsiteY7" fmla="*/ 53163 h 369481"/>
                <a:gd name="connsiteX8" fmla="*/ 252524 w 555552"/>
                <a:gd name="connsiteY8" fmla="*/ 37214 h 369481"/>
                <a:gd name="connsiteX9" fmla="*/ 170122 w 555552"/>
                <a:gd name="connsiteY9" fmla="*/ 0 h 369481"/>
                <a:gd name="connsiteX10" fmla="*/ 162147 w 555552"/>
                <a:gd name="connsiteY10" fmla="*/ 93035 h 369481"/>
                <a:gd name="connsiteX11" fmla="*/ 239233 w 555552"/>
                <a:gd name="connsiteY11" fmla="*/ 132907 h 369481"/>
                <a:gd name="connsiteX12" fmla="*/ 404038 w 555552"/>
                <a:gd name="connsiteY12" fmla="*/ 295054 h 369481"/>
                <a:gd name="connsiteX13" fmla="*/ 164805 w 555552"/>
                <a:gd name="connsiteY13" fmla="*/ 228600 h 369481"/>
                <a:gd name="connsiteX14" fmla="*/ 37215 w 555552"/>
                <a:gd name="connsiteY14" fmla="*/ 148856 h 369481"/>
                <a:gd name="connsiteX0" fmla="*/ 37215 w 555552"/>
                <a:gd name="connsiteY0" fmla="*/ 148856 h 369481"/>
                <a:gd name="connsiteX1" fmla="*/ 0 w 555552"/>
                <a:gd name="connsiteY1" fmla="*/ 170121 h 369481"/>
                <a:gd name="connsiteX2" fmla="*/ 167463 w 555552"/>
                <a:gd name="connsiteY2" fmla="*/ 263156 h 369481"/>
                <a:gd name="connsiteX3" fmla="*/ 372140 w 555552"/>
                <a:gd name="connsiteY3" fmla="*/ 316319 h 369481"/>
                <a:gd name="connsiteX4" fmla="*/ 467834 w 555552"/>
                <a:gd name="connsiteY4" fmla="*/ 369481 h 369481"/>
                <a:gd name="connsiteX5" fmla="*/ 555552 w 555552"/>
                <a:gd name="connsiteY5" fmla="*/ 342900 h 369481"/>
                <a:gd name="connsiteX6" fmla="*/ 459859 w 555552"/>
                <a:gd name="connsiteY6" fmla="*/ 295054 h 369481"/>
                <a:gd name="connsiteX7" fmla="*/ 220626 w 555552"/>
                <a:gd name="connsiteY7" fmla="*/ 53163 h 369481"/>
                <a:gd name="connsiteX8" fmla="*/ 252524 w 555552"/>
                <a:gd name="connsiteY8" fmla="*/ 37214 h 369481"/>
                <a:gd name="connsiteX9" fmla="*/ 170122 w 555552"/>
                <a:gd name="connsiteY9" fmla="*/ 0 h 369481"/>
                <a:gd name="connsiteX10" fmla="*/ 162147 w 555552"/>
                <a:gd name="connsiteY10" fmla="*/ 93035 h 369481"/>
                <a:gd name="connsiteX11" fmla="*/ 239233 w 555552"/>
                <a:gd name="connsiteY11" fmla="*/ 132907 h 369481"/>
                <a:gd name="connsiteX12" fmla="*/ 404038 w 555552"/>
                <a:gd name="connsiteY12" fmla="*/ 295054 h 369481"/>
                <a:gd name="connsiteX13" fmla="*/ 164805 w 555552"/>
                <a:gd name="connsiteY13" fmla="*/ 228600 h 369481"/>
                <a:gd name="connsiteX14" fmla="*/ 37215 w 555552"/>
                <a:gd name="connsiteY14" fmla="*/ 148856 h 369481"/>
                <a:gd name="connsiteX0" fmla="*/ 37215 w 555552"/>
                <a:gd name="connsiteY0" fmla="*/ 148856 h 369481"/>
                <a:gd name="connsiteX1" fmla="*/ 0 w 555552"/>
                <a:gd name="connsiteY1" fmla="*/ 170121 h 369481"/>
                <a:gd name="connsiteX2" fmla="*/ 167463 w 555552"/>
                <a:gd name="connsiteY2" fmla="*/ 263156 h 369481"/>
                <a:gd name="connsiteX3" fmla="*/ 372140 w 555552"/>
                <a:gd name="connsiteY3" fmla="*/ 316319 h 369481"/>
                <a:gd name="connsiteX4" fmla="*/ 467834 w 555552"/>
                <a:gd name="connsiteY4" fmla="*/ 369481 h 369481"/>
                <a:gd name="connsiteX5" fmla="*/ 555552 w 555552"/>
                <a:gd name="connsiteY5" fmla="*/ 342900 h 369481"/>
                <a:gd name="connsiteX6" fmla="*/ 459859 w 555552"/>
                <a:gd name="connsiteY6" fmla="*/ 295054 h 369481"/>
                <a:gd name="connsiteX7" fmla="*/ 220626 w 555552"/>
                <a:gd name="connsiteY7" fmla="*/ 53163 h 369481"/>
                <a:gd name="connsiteX8" fmla="*/ 255182 w 555552"/>
                <a:gd name="connsiteY8" fmla="*/ 37214 h 369481"/>
                <a:gd name="connsiteX9" fmla="*/ 170122 w 555552"/>
                <a:gd name="connsiteY9" fmla="*/ 0 h 369481"/>
                <a:gd name="connsiteX10" fmla="*/ 162147 w 555552"/>
                <a:gd name="connsiteY10" fmla="*/ 93035 h 369481"/>
                <a:gd name="connsiteX11" fmla="*/ 239233 w 555552"/>
                <a:gd name="connsiteY11" fmla="*/ 132907 h 369481"/>
                <a:gd name="connsiteX12" fmla="*/ 404038 w 555552"/>
                <a:gd name="connsiteY12" fmla="*/ 295054 h 369481"/>
                <a:gd name="connsiteX13" fmla="*/ 164805 w 555552"/>
                <a:gd name="connsiteY13" fmla="*/ 228600 h 369481"/>
                <a:gd name="connsiteX14" fmla="*/ 37215 w 555552"/>
                <a:gd name="connsiteY14" fmla="*/ 148856 h 369481"/>
                <a:gd name="connsiteX0" fmla="*/ 37215 w 555552"/>
                <a:gd name="connsiteY0" fmla="*/ 146198 h 366823"/>
                <a:gd name="connsiteX1" fmla="*/ 0 w 555552"/>
                <a:gd name="connsiteY1" fmla="*/ 167463 h 366823"/>
                <a:gd name="connsiteX2" fmla="*/ 167463 w 555552"/>
                <a:gd name="connsiteY2" fmla="*/ 260498 h 366823"/>
                <a:gd name="connsiteX3" fmla="*/ 372140 w 555552"/>
                <a:gd name="connsiteY3" fmla="*/ 313661 h 366823"/>
                <a:gd name="connsiteX4" fmla="*/ 467834 w 555552"/>
                <a:gd name="connsiteY4" fmla="*/ 366823 h 366823"/>
                <a:gd name="connsiteX5" fmla="*/ 555552 w 555552"/>
                <a:gd name="connsiteY5" fmla="*/ 340242 h 366823"/>
                <a:gd name="connsiteX6" fmla="*/ 459859 w 555552"/>
                <a:gd name="connsiteY6" fmla="*/ 292396 h 366823"/>
                <a:gd name="connsiteX7" fmla="*/ 220626 w 555552"/>
                <a:gd name="connsiteY7" fmla="*/ 50505 h 366823"/>
                <a:gd name="connsiteX8" fmla="*/ 255182 w 555552"/>
                <a:gd name="connsiteY8" fmla="*/ 34556 h 366823"/>
                <a:gd name="connsiteX9" fmla="*/ 183413 w 555552"/>
                <a:gd name="connsiteY9" fmla="*/ 0 h 366823"/>
                <a:gd name="connsiteX10" fmla="*/ 162147 w 555552"/>
                <a:gd name="connsiteY10" fmla="*/ 90377 h 366823"/>
                <a:gd name="connsiteX11" fmla="*/ 239233 w 555552"/>
                <a:gd name="connsiteY11" fmla="*/ 130249 h 366823"/>
                <a:gd name="connsiteX12" fmla="*/ 404038 w 555552"/>
                <a:gd name="connsiteY12" fmla="*/ 292396 h 366823"/>
                <a:gd name="connsiteX13" fmla="*/ 164805 w 555552"/>
                <a:gd name="connsiteY13" fmla="*/ 225942 h 366823"/>
                <a:gd name="connsiteX14" fmla="*/ 37215 w 555552"/>
                <a:gd name="connsiteY14" fmla="*/ 146198 h 366823"/>
                <a:gd name="connsiteX0" fmla="*/ 37215 w 555552"/>
                <a:gd name="connsiteY0" fmla="*/ 146198 h 366823"/>
                <a:gd name="connsiteX1" fmla="*/ 0 w 555552"/>
                <a:gd name="connsiteY1" fmla="*/ 167463 h 366823"/>
                <a:gd name="connsiteX2" fmla="*/ 167463 w 555552"/>
                <a:gd name="connsiteY2" fmla="*/ 260498 h 366823"/>
                <a:gd name="connsiteX3" fmla="*/ 372140 w 555552"/>
                <a:gd name="connsiteY3" fmla="*/ 313661 h 366823"/>
                <a:gd name="connsiteX4" fmla="*/ 467834 w 555552"/>
                <a:gd name="connsiteY4" fmla="*/ 366823 h 366823"/>
                <a:gd name="connsiteX5" fmla="*/ 555552 w 555552"/>
                <a:gd name="connsiteY5" fmla="*/ 340242 h 366823"/>
                <a:gd name="connsiteX6" fmla="*/ 459859 w 555552"/>
                <a:gd name="connsiteY6" fmla="*/ 292396 h 366823"/>
                <a:gd name="connsiteX7" fmla="*/ 220626 w 555552"/>
                <a:gd name="connsiteY7" fmla="*/ 50505 h 366823"/>
                <a:gd name="connsiteX8" fmla="*/ 255182 w 555552"/>
                <a:gd name="connsiteY8" fmla="*/ 34556 h 366823"/>
                <a:gd name="connsiteX9" fmla="*/ 183413 w 555552"/>
                <a:gd name="connsiteY9" fmla="*/ 0 h 366823"/>
                <a:gd name="connsiteX10" fmla="*/ 162147 w 555552"/>
                <a:gd name="connsiteY10" fmla="*/ 90377 h 366823"/>
                <a:gd name="connsiteX11" fmla="*/ 239233 w 555552"/>
                <a:gd name="connsiteY11" fmla="*/ 130249 h 366823"/>
                <a:gd name="connsiteX12" fmla="*/ 404038 w 555552"/>
                <a:gd name="connsiteY12" fmla="*/ 292396 h 366823"/>
                <a:gd name="connsiteX13" fmla="*/ 404038 w 555552"/>
                <a:gd name="connsiteY13" fmla="*/ 292397 h 366823"/>
                <a:gd name="connsiteX14" fmla="*/ 164805 w 555552"/>
                <a:gd name="connsiteY14" fmla="*/ 225942 h 366823"/>
                <a:gd name="connsiteX15" fmla="*/ 37215 w 555552"/>
                <a:gd name="connsiteY15" fmla="*/ 146198 h 366823"/>
                <a:gd name="connsiteX0" fmla="*/ 37215 w 555552"/>
                <a:gd name="connsiteY0" fmla="*/ 146198 h 366823"/>
                <a:gd name="connsiteX1" fmla="*/ 0 w 555552"/>
                <a:gd name="connsiteY1" fmla="*/ 167463 h 366823"/>
                <a:gd name="connsiteX2" fmla="*/ 167463 w 555552"/>
                <a:gd name="connsiteY2" fmla="*/ 260498 h 366823"/>
                <a:gd name="connsiteX3" fmla="*/ 372140 w 555552"/>
                <a:gd name="connsiteY3" fmla="*/ 313661 h 366823"/>
                <a:gd name="connsiteX4" fmla="*/ 467834 w 555552"/>
                <a:gd name="connsiteY4" fmla="*/ 366823 h 366823"/>
                <a:gd name="connsiteX5" fmla="*/ 555552 w 555552"/>
                <a:gd name="connsiteY5" fmla="*/ 340242 h 366823"/>
                <a:gd name="connsiteX6" fmla="*/ 459859 w 555552"/>
                <a:gd name="connsiteY6" fmla="*/ 292396 h 366823"/>
                <a:gd name="connsiteX7" fmla="*/ 220626 w 555552"/>
                <a:gd name="connsiteY7" fmla="*/ 50505 h 366823"/>
                <a:gd name="connsiteX8" fmla="*/ 255182 w 555552"/>
                <a:gd name="connsiteY8" fmla="*/ 34556 h 366823"/>
                <a:gd name="connsiteX9" fmla="*/ 183413 w 555552"/>
                <a:gd name="connsiteY9" fmla="*/ 0 h 366823"/>
                <a:gd name="connsiteX10" fmla="*/ 162147 w 555552"/>
                <a:gd name="connsiteY10" fmla="*/ 90377 h 366823"/>
                <a:gd name="connsiteX11" fmla="*/ 239233 w 555552"/>
                <a:gd name="connsiteY11" fmla="*/ 130249 h 366823"/>
                <a:gd name="connsiteX12" fmla="*/ 404038 w 555552"/>
                <a:gd name="connsiteY12" fmla="*/ 292396 h 366823"/>
                <a:gd name="connsiteX13" fmla="*/ 396063 w 555552"/>
                <a:gd name="connsiteY13" fmla="*/ 297713 h 366823"/>
                <a:gd name="connsiteX14" fmla="*/ 164805 w 555552"/>
                <a:gd name="connsiteY14" fmla="*/ 225942 h 366823"/>
                <a:gd name="connsiteX15" fmla="*/ 37215 w 555552"/>
                <a:gd name="connsiteY15" fmla="*/ 146198 h 366823"/>
                <a:gd name="connsiteX0" fmla="*/ 45190 w 563527"/>
                <a:gd name="connsiteY0" fmla="*/ 146198 h 366823"/>
                <a:gd name="connsiteX1" fmla="*/ 0 w 563527"/>
                <a:gd name="connsiteY1" fmla="*/ 162147 h 366823"/>
                <a:gd name="connsiteX2" fmla="*/ 175438 w 563527"/>
                <a:gd name="connsiteY2" fmla="*/ 260498 h 366823"/>
                <a:gd name="connsiteX3" fmla="*/ 380115 w 563527"/>
                <a:gd name="connsiteY3" fmla="*/ 313661 h 366823"/>
                <a:gd name="connsiteX4" fmla="*/ 475809 w 563527"/>
                <a:gd name="connsiteY4" fmla="*/ 366823 h 366823"/>
                <a:gd name="connsiteX5" fmla="*/ 563527 w 563527"/>
                <a:gd name="connsiteY5" fmla="*/ 340242 h 366823"/>
                <a:gd name="connsiteX6" fmla="*/ 467834 w 563527"/>
                <a:gd name="connsiteY6" fmla="*/ 292396 h 366823"/>
                <a:gd name="connsiteX7" fmla="*/ 228601 w 563527"/>
                <a:gd name="connsiteY7" fmla="*/ 50505 h 366823"/>
                <a:gd name="connsiteX8" fmla="*/ 263157 w 563527"/>
                <a:gd name="connsiteY8" fmla="*/ 34556 h 366823"/>
                <a:gd name="connsiteX9" fmla="*/ 191388 w 563527"/>
                <a:gd name="connsiteY9" fmla="*/ 0 h 366823"/>
                <a:gd name="connsiteX10" fmla="*/ 170122 w 563527"/>
                <a:gd name="connsiteY10" fmla="*/ 90377 h 366823"/>
                <a:gd name="connsiteX11" fmla="*/ 247208 w 563527"/>
                <a:gd name="connsiteY11" fmla="*/ 130249 h 366823"/>
                <a:gd name="connsiteX12" fmla="*/ 412013 w 563527"/>
                <a:gd name="connsiteY12" fmla="*/ 292396 h 366823"/>
                <a:gd name="connsiteX13" fmla="*/ 404038 w 563527"/>
                <a:gd name="connsiteY13" fmla="*/ 297713 h 366823"/>
                <a:gd name="connsiteX14" fmla="*/ 172780 w 563527"/>
                <a:gd name="connsiteY14" fmla="*/ 225942 h 366823"/>
                <a:gd name="connsiteX15" fmla="*/ 45190 w 563527"/>
                <a:gd name="connsiteY15" fmla="*/ 146198 h 366823"/>
                <a:gd name="connsiteX0" fmla="*/ 45190 w 563527"/>
                <a:gd name="connsiteY0" fmla="*/ 146198 h 366823"/>
                <a:gd name="connsiteX1" fmla="*/ 0 w 563527"/>
                <a:gd name="connsiteY1" fmla="*/ 162147 h 366823"/>
                <a:gd name="connsiteX2" fmla="*/ 156831 w 563527"/>
                <a:gd name="connsiteY2" fmla="*/ 249865 h 366823"/>
                <a:gd name="connsiteX3" fmla="*/ 380115 w 563527"/>
                <a:gd name="connsiteY3" fmla="*/ 313661 h 366823"/>
                <a:gd name="connsiteX4" fmla="*/ 475809 w 563527"/>
                <a:gd name="connsiteY4" fmla="*/ 366823 h 366823"/>
                <a:gd name="connsiteX5" fmla="*/ 563527 w 563527"/>
                <a:gd name="connsiteY5" fmla="*/ 340242 h 366823"/>
                <a:gd name="connsiteX6" fmla="*/ 467834 w 563527"/>
                <a:gd name="connsiteY6" fmla="*/ 292396 h 366823"/>
                <a:gd name="connsiteX7" fmla="*/ 228601 w 563527"/>
                <a:gd name="connsiteY7" fmla="*/ 50505 h 366823"/>
                <a:gd name="connsiteX8" fmla="*/ 263157 w 563527"/>
                <a:gd name="connsiteY8" fmla="*/ 34556 h 366823"/>
                <a:gd name="connsiteX9" fmla="*/ 191388 w 563527"/>
                <a:gd name="connsiteY9" fmla="*/ 0 h 366823"/>
                <a:gd name="connsiteX10" fmla="*/ 170122 w 563527"/>
                <a:gd name="connsiteY10" fmla="*/ 90377 h 366823"/>
                <a:gd name="connsiteX11" fmla="*/ 247208 w 563527"/>
                <a:gd name="connsiteY11" fmla="*/ 130249 h 366823"/>
                <a:gd name="connsiteX12" fmla="*/ 412013 w 563527"/>
                <a:gd name="connsiteY12" fmla="*/ 292396 h 366823"/>
                <a:gd name="connsiteX13" fmla="*/ 404038 w 563527"/>
                <a:gd name="connsiteY13" fmla="*/ 297713 h 366823"/>
                <a:gd name="connsiteX14" fmla="*/ 172780 w 563527"/>
                <a:gd name="connsiteY14" fmla="*/ 225942 h 366823"/>
                <a:gd name="connsiteX15" fmla="*/ 45190 w 563527"/>
                <a:gd name="connsiteY15" fmla="*/ 146198 h 366823"/>
                <a:gd name="connsiteX0" fmla="*/ 45190 w 563527"/>
                <a:gd name="connsiteY0" fmla="*/ 146198 h 366823"/>
                <a:gd name="connsiteX1" fmla="*/ 0 w 563527"/>
                <a:gd name="connsiteY1" fmla="*/ 162147 h 366823"/>
                <a:gd name="connsiteX2" fmla="*/ 156831 w 563527"/>
                <a:gd name="connsiteY2" fmla="*/ 249865 h 366823"/>
                <a:gd name="connsiteX3" fmla="*/ 377457 w 563527"/>
                <a:gd name="connsiteY3" fmla="*/ 313661 h 366823"/>
                <a:gd name="connsiteX4" fmla="*/ 475809 w 563527"/>
                <a:gd name="connsiteY4" fmla="*/ 366823 h 366823"/>
                <a:gd name="connsiteX5" fmla="*/ 563527 w 563527"/>
                <a:gd name="connsiteY5" fmla="*/ 340242 h 366823"/>
                <a:gd name="connsiteX6" fmla="*/ 467834 w 563527"/>
                <a:gd name="connsiteY6" fmla="*/ 292396 h 366823"/>
                <a:gd name="connsiteX7" fmla="*/ 228601 w 563527"/>
                <a:gd name="connsiteY7" fmla="*/ 50505 h 366823"/>
                <a:gd name="connsiteX8" fmla="*/ 263157 w 563527"/>
                <a:gd name="connsiteY8" fmla="*/ 34556 h 366823"/>
                <a:gd name="connsiteX9" fmla="*/ 191388 w 563527"/>
                <a:gd name="connsiteY9" fmla="*/ 0 h 366823"/>
                <a:gd name="connsiteX10" fmla="*/ 170122 w 563527"/>
                <a:gd name="connsiteY10" fmla="*/ 90377 h 366823"/>
                <a:gd name="connsiteX11" fmla="*/ 247208 w 563527"/>
                <a:gd name="connsiteY11" fmla="*/ 130249 h 366823"/>
                <a:gd name="connsiteX12" fmla="*/ 412013 w 563527"/>
                <a:gd name="connsiteY12" fmla="*/ 292396 h 366823"/>
                <a:gd name="connsiteX13" fmla="*/ 404038 w 563527"/>
                <a:gd name="connsiteY13" fmla="*/ 297713 h 366823"/>
                <a:gd name="connsiteX14" fmla="*/ 172780 w 563527"/>
                <a:gd name="connsiteY14" fmla="*/ 225942 h 366823"/>
                <a:gd name="connsiteX15" fmla="*/ 45190 w 563527"/>
                <a:gd name="connsiteY15" fmla="*/ 146198 h 366823"/>
                <a:gd name="connsiteX0" fmla="*/ 45190 w 550236"/>
                <a:gd name="connsiteY0" fmla="*/ 146198 h 366823"/>
                <a:gd name="connsiteX1" fmla="*/ 0 w 550236"/>
                <a:gd name="connsiteY1" fmla="*/ 162147 h 366823"/>
                <a:gd name="connsiteX2" fmla="*/ 156831 w 550236"/>
                <a:gd name="connsiteY2" fmla="*/ 249865 h 366823"/>
                <a:gd name="connsiteX3" fmla="*/ 377457 w 550236"/>
                <a:gd name="connsiteY3" fmla="*/ 313661 h 366823"/>
                <a:gd name="connsiteX4" fmla="*/ 475809 w 550236"/>
                <a:gd name="connsiteY4" fmla="*/ 366823 h 366823"/>
                <a:gd name="connsiteX5" fmla="*/ 550236 w 550236"/>
                <a:gd name="connsiteY5" fmla="*/ 334926 h 366823"/>
                <a:gd name="connsiteX6" fmla="*/ 467834 w 550236"/>
                <a:gd name="connsiteY6" fmla="*/ 292396 h 366823"/>
                <a:gd name="connsiteX7" fmla="*/ 228601 w 550236"/>
                <a:gd name="connsiteY7" fmla="*/ 50505 h 366823"/>
                <a:gd name="connsiteX8" fmla="*/ 263157 w 550236"/>
                <a:gd name="connsiteY8" fmla="*/ 34556 h 366823"/>
                <a:gd name="connsiteX9" fmla="*/ 191388 w 550236"/>
                <a:gd name="connsiteY9" fmla="*/ 0 h 366823"/>
                <a:gd name="connsiteX10" fmla="*/ 170122 w 550236"/>
                <a:gd name="connsiteY10" fmla="*/ 90377 h 366823"/>
                <a:gd name="connsiteX11" fmla="*/ 247208 w 550236"/>
                <a:gd name="connsiteY11" fmla="*/ 130249 h 366823"/>
                <a:gd name="connsiteX12" fmla="*/ 412013 w 550236"/>
                <a:gd name="connsiteY12" fmla="*/ 292396 h 366823"/>
                <a:gd name="connsiteX13" fmla="*/ 404038 w 550236"/>
                <a:gd name="connsiteY13" fmla="*/ 297713 h 366823"/>
                <a:gd name="connsiteX14" fmla="*/ 172780 w 550236"/>
                <a:gd name="connsiteY14" fmla="*/ 225942 h 366823"/>
                <a:gd name="connsiteX15" fmla="*/ 45190 w 550236"/>
                <a:gd name="connsiteY15" fmla="*/ 146198 h 366823"/>
                <a:gd name="connsiteX0" fmla="*/ 45190 w 558211"/>
                <a:gd name="connsiteY0" fmla="*/ 146198 h 366823"/>
                <a:gd name="connsiteX1" fmla="*/ 0 w 558211"/>
                <a:gd name="connsiteY1" fmla="*/ 162147 h 366823"/>
                <a:gd name="connsiteX2" fmla="*/ 156831 w 558211"/>
                <a:gd name="connsiteY2" fmla="*/ 249865 h 366823"/>
                <a:gd name="connsiteX3" fmla="*/ 377457 w 558211"/>
                <a:gd name="connsiteY3" fmla="*/ 313661 h 366823"/>
                <a:gd name="connsiteX4" fmla="*/ 475809 w 558211"/>
                <a:gd name="connsiteY4" fmla="*/ 366823 h 366823"/>
                <a:gd name="connsiteX5" fmla="*/ 558211 w 558211"/>
                <a:gd name="connsiteY5" fmla="*/ 342900 h 366823"/>
                <a:gd name="connsiteX6" fmla="*/ 467834 w 558211"/>
                <a:gd name="connsiteY6" fmla="*/ 292396 h 366823"/>
                <a:gd name="connsiteX7" fmla="*/ 228601 w 558211"/>
                <a:gd name="connsiteY7" fmla="*/ 50505 h 366823"/>
                <a:gd name="connsiteX8" fmla="*/ 263157 w 558211"/>
                <a:gd name="connsiteY8" fmla="*/ 34556 h 366823"/>
                <a:gd name="connsiteX9" fmla="*/ 191388 w 558211"/>
                <a:gd name="connsiteY9" fmla="*/ 0 h 366823"/>
                <a:gd name="connsiteX10" fmla="*/ 170122 w 558211"/>
                <a:gd name="connsiteY10" fmla="*/ 90377 h 366823"/>
                <a:gd name="connsiteX11" fmla="*/ 247208 w 558211"/>
                <a:gd name="connsiteY11" fmla="*/ 130249 h 366823"/>
                <a:gd name="connsiteX12" fmla="*/ 412013 w 558211"/>
                <a:gd name="connsiteY12" fmla="*/ 292396 h 366823"/>
                <a:gd name="connsiteX13" fmla="*/ 404038 w 558211"/>
                <a:gd name="connsiteY13" fmla="*/ 297713 h 366823"/>
                <a:gd name="connsiteX14" fmla="*/ 172780 w 558211"/>
                <a:gd name="connsiteY14" fmla="*/ 225942 h 366823"/>
                <a:gd name="connsiteX15" fmla="*/ 45190 w 558211"/>
                <a:gd name="connsiteY15" fmla="*/ 146198 h 366823"/>
                <a:gd name="connsiteX0" fmla="*/ 45190 w 552895"/>
                <a:gd name="connsiteY0" fmla="*/ 146198 h 366823"/>
                <a:gd name="connsiteX1" fmla="*/ 0 w 552895"/>
                <a:gd name="connsiteY1" fmla="*/ 162147 h 366823"/>
                <a:gd name="connsiteX2" fmla="*/ 156831 w 552895"/>
                <a:gd name="connsiteY2" fmla="*/ 249865 h 366823"/>
                <a:gd name="connsiteX3" fmla="*/ 377457 w 552895"/>
                <a:gd name="connsiteY3" fmla="*/ 313661 h 366823"/>
                <a:gd name="connsiteX4" fmla="*/ 475809 w 552895"/>
                <a:gd name="connsiteY4" fmla="*/ 366823 h 366823"/>
                <a:gd name="connsiteX5" fmla="*/ 552895 w 552895"/>
                <a:gd name="connsiteY5" fmla="*/ 332268 h 366823"/>
                <a:gd name="connsiteX6" fmla="*/ 467834 w 552895"/>
                <a:gd name="connsiteY6" fmla="*/ 292396 h 366823"/>
                <a:gd name="connsiteX7" fmla="*/ 228601 w 552895"/>
                <a:gd name="connsiteY7" fmla="*/ 50505 h 366823"/>
                <a:gd name="connsiteX8" fmla="*/ 263157 w 552895"/>
                <a:gd name="connsiteY8" fmla="*/ 34556 h 366823"/>
                <a:gd name="connsiteX9" fmla="*/ 191388 w 552895"/>
                <a:gd name="connsiteY9" fmla="*/ 0 h 366823"/>
                <a:gd name="connsiteX10" fmla="*/ 170122 w 552895"/>
                <a:gd name="connsiteY10" fmla="*/ 90377 h 366823"/>
                <a:gd name="connsiteX11" fmla="*/ 247208 w 552895"/>
                <a:gd name="connsiteY11" fmla="*/ 130249 h 366823"/>
                <a:gd name="connsiteX12" fmla="*/ 412013 w 552895"/>
                <a:gd name="connsiteY12" fmla="*/ 292396 h 366823"/>
                <a:gd name="connsiteX13" fmla="*/ 404038 w 552895"/>
                <a:gd name="connsiteY13" fmla="*/ 297713 h 366823"/>
                <a:gd name="connsiteX14" fmla="*/ 172780 w 552895"/>
                <a:gd name="connsiteY14" fmla="*/ 225942 h 366823"/>
                <a:gd name="connsiteX15" fmla="*/ 45190 w 552895"/>
                <a:gd name="connsiteY15" fmla="*/ 146198 h 366823"/>
                <a:gd name="connsiteX0" fmla="*/ 45190 w 552895"/>
                <a:gd name="connsiteY0" fmla="*/ 146198 h 361506"/>
                <a:gd name="connsiteX1" fmla="*/ 0 w 552895"/>
                <a:gd name="connsiteY1" fmla="*/ 162147 h 361506"/>
                <a:gd name="connsiteX2" fmla="*/ 156831 w 552895"/>
                <a:gd name="connsiteY2" fmla="*/ 249865 h 361506"/>
                <a:gd name="connsiteX3" fmla="*/ 377457 w 552895"/>
                <a:gd name="connsiteY3" fmla="*/ 313661 h 361506"/>
                <a:gd name="connsiteX4" fmla="*/ 481125 w 552895"/>
                <a:gd name="connsiteY4" fmla="*/ 361506 h 361506"/>
                <a:gd name="connsiteX5" fmla="*/ 552895 w 552895"/>
                <a:gd name="connsiteY5" fmla="*/ 332268 h 361506"/>
                <a:gd name="connsiteX6" fmla="*/ 467834 w 552895"/>
                <a:gd name="connsiteY6" fmla="*/ 292396 h 361506"/>
                <a:gd name="connsiteX7" fmla="*/ 228601 w 552895"/>
                <a:gd name="connsiteY7" fmla="*/ 50505 h 361506"/>
                <a:gd name="connsiteX8" fmla="*/ 263157 w 552895"/>
                <a:gd name="connsiteY8" fmla="*/ 34556 h 361506"/>
                <a:gd name="connsiteX9" fmla="*/ 191388 w 552895"/>
                <a:gd name="connsiteY9" fmla="*/ 0 h 361506"/>
                <a:gd name="connsiteX10" fmla="*/ 170122 w 552895"/>
                <a:gd name="connsiteY10" fmla="*/ 90377 h 361506"/>
                <a:gd name="connsiteX11" fmla="*/ 247208 w 552895"/>
                <a:gd name="connsiteY11" fmla="*/ 130249 h 361506"/>
                <a:gd name="connsiteX12" fmla="*/ 412013 w 552895"/>
                <a:gd name="connsiteY12" fmla="*/ 292396 h 361506"/>
                <a:gd name="connsiteX13" fmla="*/ 404038 w 552895"/>
                <a:gd name="connsiteY13" fmla="*/ 297713 h 361506"/>
                <a:gd name="connsiteX14" fmla="*/ 172780 w 552895"/>
                <a:gd name="connsiteY14" fmla="*/ 225942 h 361506"/>
                <a:gd name="connsiteX15" fmla="*/ 45190 w 552895"/>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72780 w 558211"/>
                <a:gd name="connsiteY14" fmla="*/ 225942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67464 w 558211"/>
                <a:gd name="connsiteY14" fmla="*/ 225942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59489 w 558211"/>
                <a:gd name="connsiteY14" fmla="*/ 220626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59489 w 558211"/>
                <a:gd name="connsiteY14" fmla="*/ 217968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43540 w 558211"/>
                <a:gd name="connsiteY14" fmla="*/ 209993 h 361506"/>
                <a:gd name="connsiteX15" fmla="*/ 45190 w 558211"/>
                <a:gd name="connsiteY15" fmla="*/ 146198 h 361506"/>
                <a:gd name="connsiteX0" fmla="*/ 45190 w 558211"/>
                <a:gd name="connsiteY0" fmla="*/ 146198 h 361506"/>
                <a:gd name="connsiteX1" fmla="*/ 0 w 558211"/>
                <a:gd name="connsiteY1" fmla="*/ 162147 h 361506"/>
                <a:gd name="connsiteX2" fmla="*/ 156831 w 558211"/>
                <a:gd name="connsiteY2" fmla="*/ 249865 h 361506"/>
                <a:gd name="connsiteX3" fmla="*/ 377457 w 558211"/>
                <a:gd name="connsiteY3" fmla="*/ 313661 h 361506"/>
                <a:gd name="connsiteX4" fmla="*/ 481125 w 558211"/>
                <a:gd name="connsiteY4" fmla="*/ 361506 h 361506"/>
                <a:gd name="connsiteX5" fmla="*/ 558211 w 558211"/>
                <a:gd name="connsiteY5" fmla="*/ 337584 h 361506"/>
                <a:gd name="connsiteX6" fmla="*/ 467834 w 558211"/>
                <a:gd name="connsiteY6" fmla="*/ 292396 h 361506"/>
                <a:gd name="connsiteX7" fmla="*/ 228601 w 558211"/>
                <a:gd name="connsiteY7" fmla="*/ 50505 h 361506"/>
                <a:gd name="connsiteX8" fmla="*/ 263157 w 558211"/>
                <a:gd name="connsiteY8" fmla="*/ 34556 h 361506"/>
                <a:gd name="connsiteX9" fmla="*/ 191388 w 558211"/>
                <a:gd name="connsiteY9" fmla="*/ 0 h 361506"/>
                <a:gd name="connsiteX10" fmla="*/ 170122 w 558211"/>
                <a:gd name="connsiteY10" fmla="*/ 90377 h 361506"/>
                <a:gd name="connsiteX11" fmla="*/ 247208 w 558211"/>
                <a:gd name="connsiteY11" fmla="*/ 130249 h 361506"/>
                <a:gd name="connsiteX12" fmla="*/ 412013 w 558211"/>
                <a:gd name="connsiteY12" fmla="*/ 292396 h 361506"/>
                <a:gd name="connsiteX13" fmla="*/ 404038 w 558211"/>
                <a:gd name="connsiteY13" fmla="*/ 297713 h 361506"/>
                <a:gd name="connsiteX14" fmla="*/ 167463 w 558211"/>
                <a:gd name="connsiteY14" fmla="*/ 220626 h 361506"/>
                <a:gd name="connsiteX15" fmla="*/ 45190 w 558211"/>
                <a:gd name="connsiteY15" fmla="*/ 146198 h 361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211" h="361506">
                  <a:moveTo>
                    <a:pt x="45190" y="146198"/>
                  </a:moveTo>
                  <a:lnTo>
                    <a:pt x="0" y="162147"/>
                  </a:lnTo>
                  <a:lnTo>
                    <a:pt x="156831" y="249865"/>
                  </a:lnTo>
                  <a:lnTo>
                    <a:pt x="377457" y="313661"/>
                  </a:lnTo>
                  <a:lnTo>
                    <a:pt x="481125" y="361506"/>
                  </a:lnTo>
                  <a:lnTo>
                    <a:pt x="558211" y="337584"/>
                  </a:lnTo>
                  <a:lnTo>
                    <a:pt x="467834" y="292396"/>
                  </a:lnTo>
                  <a:lnTo>
                    <a:pt x="228601" y="50505"/>
                  </a:lnTo>
                  <a:lnTo>
                    <a:pt x="263157" y="34556"/>
                  </a:lnTo>
                  <a:lnTo>
                    <a:pt x="191388" y="0"/>
                  </a:lnTo>
                  <a:lnTo>
                    <a:pt x="170122" y="90377"/>
                  </a:lnTo>
                  <a:lnTo>
                    <a:pt x="247208" y="130249"/>
                  </a:lnTo>
                  <a:lnTo>
                    <a:pt x="412013" y="292396"/>
                  </a:lnTo>
                  <a:lnTo>
                    <a:pt x="404038" y="297713"/>
                  </a:lnTo>
                  <a:lnTo>
                    <a:pt x="167463" y="220626"/>
                  </a:lnTo>
                  <a:lnTo>
                    <a:pt x="45190" y="146198"/>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Freeform 21"/>
            <p:cNvSpPr/>
            <p:nvPr/>
          </p:nvSpPr>
          <p:spPr>
            <a:xfrm>
              <a:off x="765543" y="2333847"/>
              <a:ext cx="409355" cy="156830"/>
            </a:xfrm>
            <a:custGeom>
              <a:avLst/>
              <a:gdLst>
                <a:gd name="connsiteX0" fmla="*/ 249866 w 430619"/>
                <a:gd name="connsiteY0" fmla="*/ 0 h 159488"/>
                <a:gd name="connsiteX1" fmla="*/ 430619 w 430619"/>
                <a:gd name="connsiteY1" fmla="*/ 106325 h 159488"/>
                <a:gd name="connsiteX2" fmla="*/ 196703 w 430619"/>
                <a:gd name="connsiteY2" fmla="*/ 159488 h 159488"/>
                <a:gd name="connsiteX3" fmla="*/ 0 w 430619"/>
                <a:gd name="connsiteY3" fmla="*/ 42530 h 159488"/>
                <a:gd name="connsiteX4" fmla="*/ 249866 w 430619"/>
                <a:gd name="connsiteY4" fmla="*/ 0 h 159488"/>
                <a:gd name="connsiteX0" fmla="*/ 249866 w 419986"/>
                <a:gd name="connsiteY0" fmla="*/ 0 h 159488"/>
                <a:gd name="connsiteX1" fmla="*/ 419986 w 419986"/>
                <a:gd name="connsiteY1" fmla="*/ 101009 h 159488"/>
                <a:gd name="connsiteX2" fmla="*/ 196703 w 419986"/>
                <a:gd name="connsiteY2" fmla="*/ 159488 h 159488"/>
                <a:gd name="connsiteX3" fmla="*/ 0 w 419986"/>
                <a:gd name="connsiteY3" fmla="*/ 42530 h 159488"/>
                <a:gd name="connsiteX4" fmla="*/ 249866 w 419986"/>
                <a:gd name="connsiteY4" fmla="*/ 0 h 159488"/>
                <a:gd name="connsiteX0" fmla="*/ 236575 w 419986"/>
                <a:gd name="connsiteY0" fmla="*/ 0 h 162146"/>
                <a:gd name="connsiteX1" fmla="*/ 419986 w 419986"/>
                <a:gd name="connsiteY1" fmla="*/ 103667 h 162146"/>
                <a:gd name="connsiteX2" fmla="*/ 196703 w 419986"/>
                <a:gd name="connsiteY2" fmla="*/ 162146 h 162146"/>
                <a:gd name="connsiteX3" fmla="*/ 0 w 419986"/>
                <a:gd name="connsiteY3" fmla="*/ 45188 h 162146"/>
                <a:gd name="connsiteX4" fmla="*/ 236575 w 419986"/>
                <a:gd name="connsiteY4" fmla="*/ 0 h 162146"/>
                <a:gd name="connsiteX0" fmla="*/ 233917 w 417328"/>
                <a:gd name="connsiteY0" fmla="*/ 0 h 162146"/>
                <a:gd name="connsiteX1" fmla="*/ 417328 w 417328"/>
                <a:gd name="connsiteY1" fmla="*/ 103667 h 162146"/>
                <a:gd name="connsiteX2" fmla="*/ 194045 w 417328"/>
                <a:gd name="connsiteY2" fmla="*/ 162146 h 162146"/>
                <a:gd name="connsiteX3" fmla="*/ 0 w 417328"/>
                <a:gd name="connsiteY3" fmla="*/ 47846 h 162146"/>
                <a:gd name="connsiteX4" fmla="*/ 233917 w 417328"/>
                <a:gd name="connsiteY4" fmla="*/ 0 h 162146"/>
                <a:gd name="connsiteX0" fmla="*/ 233917 w 417328"/>
                <a:gd name="connsiteY0" fmla="*/ 0 h 159488"/>
                <a:gd name="connsiteX1" fmla="*/ 417328 w 417328"/>
                <a:gd name="connsiteY1" fmla="*/ 103667 h 159488"/>
                <a:gd name="connsiteX2" fmla="*/ 194045 w 417328"/>
                <a:gd name="connsiteY2" fmla="*/ 159488 h 159488"/>
                <a:gd name="connsiteX3" fmla="*/ 0 w 417328"/>
                <a:gd name="connsiteY3" fmla="*/ 47846 h 159488"/>
                <a:gd name="connsiteX4" fmla="*/ 233917 w 417328"/>
                <a:gd name="connsiteY4" fmla="*/ 0 h 159488"/>
                <a:gd name="connsiteX0" fmla="*/ 233917 w 419987"/>
                <a:gd name="connsiteY0" fmla="*/ 0 h 159488"/>
                <a:gd name="connsiteX1" fmla="*/ 419987 w 419987"/>
                <a:gd name="connsiteY1" fmla="*/ 95692 h 159488"/>
                <a:gd name="connsiteX2" fmla="*/ 194045 w 419987"/>
                <a:gd name="connsiteY2" fmla="*/ 159488 h 159488"/>
                <a:gd name="connsiteX3" fmla="*/ 0 w 419987"/>
                <a:gd name="connsiteY3" fmla="*/ 47846 h 159488"/>
                <a:gd name="connsiteX4" fmla="*/ 233917 w 419987"/>
                <a:gd name="connsiteY4" fmla="*/ 0 h 159488"/>
                <a:gd name="connsiteX0" fmla="*/ 233917 w 419987"/>
                <a:gd name="connsiteY0" fmla="*/ 0 h 156830"/>
                <a:gd name="connsiteX1" fmla="*/ 419987 w 419987"/>
                <a:gd name="connsiteY1" fmla="*/ 95692 h 156830"/>
                <a:gd name="connsiteX2" fmla="*/ 194045 w 419987"/>
                <a:gd name="connsiteY2" fmla="*/ 156830 h 156830"/>
                <a:gd name="connsiteX3" fmla="*/ 0 w 419987"/>
                <a:gd name="connsiteY3" fmla="*/ 47846 h 156830"/>
                <a:gd name="connsiteX4" fmla="*/ 233917 w 419987"/>
                <a:gd name="connsiteY4" fmla="*/ 0 h 156830"/>
                <a:gd name="connsiteX0" fmla="*/ 223285 w 409355"/>
                <a:gd name="connsiteY0" fmla="*/ 0 h 156830"/>
                <a:gd name="connsiteX1" fmla="*/ 409355 w 409355"/>
                <a:gd name="connsiteY1" fmla="*/ 95692 h 156830"/>
                <a:gd name="connsiteX2" fmla="*/ 183413 w 409355"/>
                <a:gd name="connsiteY2" fmla="*/ 156830 h 156830"/>
                <a:gd name="connsiteX3" fmla="*/ 0 w 409355"/>
                <a:gd name="connsiteY3" fmla="*/ 53162 h 156830"/>
                <a:gd name="connsiteX4" fmla="*/ 223285 w 409355"/>
                <a:gd name="connsiteY4" fmla="*/ 0 h 156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355" h="156830">
                  <a:moveTo>
                    <a:pt x="223285" y="0"/>
                  </a:moveTo>
                  <a:lnTo>
                    <a:pt x="409355" y="95692"/>
                  </a:lnTo>
                  <a:lnTo>
                    <a:pt x="183413" y="156830"/>
                  </a:lnTo>
                  <a:lnTo>
                    <a:pt x="0" y="53162"/>
                  </a:lnTo>
                  <a:lnTo>
                    <a:pt x="223285" y="0"/>
                  </a:lnTo>
                  <a:close/>
                </a:path>
              </a:pathLst>
            </a:custGeom>
            <a:solidFill>
              <a:schemeClr val="accent6">
                <a:alpha val="40000"/>
              </a:schemeClr>
            </a:solidFill>
            <a:ln w="6350">
              <a:solidFill>
                <a:schemeClr val="accent6">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3" name="TextBox 2"/>
          <p:cNvSpPr txBox="1"/>
          <p:nvPr/>
        </p:nvSpPr>
        <p:spPr>
          <a:xfrm>
            <a:off x="3125509" y="1492501"/>
            <a:ext cx="5982995" cy="707886"/>
          </a:xfrm>
          <a:prstGeom prst="rect">
            <a:avLst/>
          </a:prstGeom>
          <a:noFill/>
        </p:spPr>
        <p:txBody>
          <a:bodyPr wrap="square" rtlCol="0">
            <a:spAutoFit/>
          </a:bodyPr>
          <a:lstStyle/>
          <a:p>
            <a:pPr algn="just"/>
            <a:r>
              <a:rPr lang="en-US" sz="1000" dirty="0" smtClean="0"/>
              <a:t>All accelerator tunnel area and emergency exit ways are considered as PSS controlled areas. </a:t>
            </a:r>
          </a:p>
          <a:p>
            <a:pPr algn="just"/>
            <a:r>
              <a:rPr lang="en-US" sz="1000" dirty="0" smtClean="0"/>
              <a:t>To </a:t>
            </a:r>
            <a:r>
              <a:rPr lang="en-US" sz="1000" dirty="0"/>
              <a:t>facilitate the search procedure in accelerator tunnel, PSS has considered 7 zones in </a:t>
            </a:r>
            <a:r>
              <a:rPr lang="en-US" sz="1000" dirty="0" smtClean="0"/>
              <a:t>this area. The zones are</a:t>
            </a:r>
          </a:p>
          <a:p>
            <a:pPr algn="just"/>
            <a:r>
              <a:rPr lang="en-US" sz="1000" dirty="0" smtClean="0"/>
              <a:t>separated </a:t>
            </a:r>
            <a:r>
              <a:rPr lang="en-US" sz="1000" dirty="0"/>
              <a:t>from each other </a:t>
            </a:r>
            <a:r>
              <a:rPr lang="en-US" sz="1000" dirty="0" smtClean="0"/>
              <a:t>by 6 </a:t>
            </a:r>
            <a:r>
              <a:rPr lang="en-US" sz="1000" dirty="0"/>
              <a:t>fences. The position of these fences will be continuously monitored </a:t>
            </a:r>
            <a:r>
              <a:rPr lang="en-US" sz="1000" dirty="0" smtClean="0"/>
              <a:t>by PSS safety switches</a:t>
            </a:r>
          </a:p>
        </p:txBody>
      </p:sp>
      <p:grpSp>
        <p:nvGrpSpPr>
          <p:cNvPr id="50" name="Group 49"/>
          <p:cNvGrpSpPr/>
          <p:nvPr/>
        </p:nvGrpSpPr>
        <p:grpSpPr>
          <a:xfrm>
            <a:off x="8028384" y="3861048"/>
            <a:ext cx="675826" cy="2088232"/>
            <a:chOff x="8028384" y="3861048"/>
            <a:chExt cx="675826" cy="2088232"/>
          </a:xfrm>
        </p:grpSpPr>
        <p:sp>
          <p:nvSpPr>
            <p:cNvPr id="23" name="TextBox 22"/>
            <p:cNvSpPr txBox="1"/>
            <p:nvPr/>
          </p:nvSpPr>
          <p:spPr>
            <a:xfrm>
              <a:off x="8028384" y="3861048"/>
              <a:ext cx="675826" cy="307777"/>
            </a:xfrm>
            <a:prstGeom prst="rect">
              <a:avLst/>
            </a:prstGeom>
            <a:solidFill>
              <a:schemeClr val="accent6"/>
            </a:solidFill>
            <a:ln>
              <a:solidFill>
                <a:schemeClr val="tx1"/>
              </a:solidFill>
            </a:ln>
          </p:spPr>
          <p:txBody>
            <a:bodyPr wrap="square" rtlCol="0">
              <a:spAutoFit/>
            </a:bodyPr>
            <a:lstStyle/>
            <a:p>
              <a:r>
                <a:rPr lang="en-US" sz="1400" dirty="0" smtClean="0"/>
                <a:t>Zone 1</a:t>
              </a:r>
              <a:endParaRPr lang="sv-SE" sz="1400" dirty="0"/>
            </a:p>
          </p:txBody>
        </p:sp>
        <p:cxnSp>
          <p:nvCxnSpPr>
            <p:cNvPr id="7" name="Straight Connector 6"/>
            <p:cNvCxnSpPr>
              <a:endCxn id="23" idx="2"/>
            </p:cNvCxnSpPr>
            <p:nvPr/>
          </p:nvCxnSpPr>
          <p:spPr>
            <a:xfrm flipV="1">
              <a:off x="8366297" y="4168825"/>
              <a:ext cx="0" cy="1780455"/>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6894884" y="3553270"/>
            <a:ext cx="675826" cy="1798895"/>
            <a:chOff x="6894884" y="3553270"/>
            <a:chExt cx="675826" cy="1798895"/>
          </a:xfrm>
        </p:grpSpPr>
        <p:sp>
          <p:nvSpPr>
            <p:cNvPr id="25" name="TextBox 24"/>
            <p:cNvSpPr txBox="1"/>
            <p:nvPr/>
          </p:nvSpPr>
          <p:spPr>
            <a:xfrm>
              <a:off x="6894884" y="3553270"/>
              <a:ext cx="675826" cy="307777"/>
            </a:xfrm>
            <a:prstGeom prst="rect">
              <a:avLst/>
            </a:prstGeom>
            <a:solidFill>
              <a:schemeClr val="accent6"/>
            </a:solidFill>
            <a:ln>
              <a:solidFill>
                <a:schemeClr val="tx1"/>
              </a:solidFill>
            </a:ln>
          </p:spPr>
          <p:txBody>
            <a:bodyPr wrap="square" rtlCol="0">
              <a:spAutoFit/>
            </a:bodyPr>
            <a:lstStyle/>
            <a:p>
              <a:r>
                <a:rPr lang="en-US" sz="1400" dirty="0" smtClean="0"/>
                <a:t>Zone 2</a:t>
              </a:r>
              <a:endParaRPr lang="sv-SE" sz="1400" dirty="0"/>
            </a:p>
          </p:txBody>
        </p:sp>
        <p:cxnSp>
          <p:nvCxnSpPr>
            <p:cNvPr id="31" name="Straight Connector 30"/>
            <p:cNvCxnSpPr/>
            <p:nvPr/>
          </p:nvCxnSpPr>
          <p:spPr>
            <a:xfrm flipV="1">
              <a:off x="7232797" y="3861047"/>
              <a:ext cx="0" cy="149111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5643735" y="3245493"/>
            <a:ext cx="675826" cy="1499203"/>
            <a:chOff x="5643735" y="3245493"/>
            <a:chExt cx="675826" cy="1499203"/>
          </a:xfrm>
        </p:grpSpPr>
        <p:sp>
          <p:nvSpPr>
            <p:cNvPr id="26" name="TextBox 25"/>
            <p:cNvSpPr txBox="1"/>
            <p:nvPr/>
          </p:nvSpPr>
          <p:spPr>
            <a:xfrm>
              <a:off x="5643735" y="3245493"/>
              <a:ext cx="675826" cy="307777"/>
            </a:xfrm>
            <a:prstGeom prst="rect">
              <a:avLst/>
            </a:prstGeom>
            <a:solidFill>
              <a:schemeClr val="accent6"/>
            </a:solidFill>
            <a:ln>
              <a:solidFill>
                <a:schemeClr val="tx1"/>
              </a:solidFill>
            </a:ln>
          </p:spPr>
          <p:txBody>
            <a:bodyPr wrap="square" rtlCol="0">
              <a:spAutoFit/>
            </a:bodyPr>
            <a:lstStyle/>
            <a:p>
              <a:r>
                <a:rPr lang="en-US" sz="1400" dirty="0" smtClean="0"/>
                <a:t>Zone 3</a:t>
              </a:r>
              <a:endParaRPr lang="sv-SE" sz="1400" dirty="0"/>
            </a:p>
          </p:txBody>
        </p:sp>
        <p:cxnSp>
          <p:nvCxnSpPr>
            <p:cNvPr id="32" name="Straight Connector 31"/>
            <p:cNvCxnSpPr>
              <a:endCxn id="26" idx="2"/>
            </p:cNvCxnSpPr>
            <p:nvPr/>
          </p:nvCxnSpPr>
          <p:spPr>
            <a:xfrm flipV="1">
              <a:off x="5981648" y="3553270"/>
              <a:ext cx="0" cy="119142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297265" y="2597852"/>
            <a:ext cx="675826" cy="1499203"/>
            <a:chOff x="4297265" y="2597852"/>
            <a:chExt cx="675826" cy="1499203"/>
          </a:xfrm>
        </p:grpSpPr>
        <p:sp>
          <p:nvSpPr>
            <p:cNvPr id="27" name="TextBox 26"/>
            <p:cNvSpPr txBox="1"/>
            <p:nvPr/>
          </p:nvSpPr>
          <p:spPr>
            <a:xfrm>
              <a:off x="4297265" y="2597852"/>
              <a:ext cx="675826" cy="307777"/>
            </a:xfrm>
            <a:prstGeom prst="rect">
              <a:avLst/>
            </a:prstGeom>
            <a:solidFill>
              <a:schemeClr val="accent6"/>
            </a:solidFill>
            <a:ln>
              <a:solidFill>
                <a:schemeClr val="tx1"/>
              </a:solidFill>
            </a:ln>
          </p:spPr>
          <p:txBody>
            <a:bodyPr wrap="square" rtlCol="0">
              <a:spAutoFit/>
            </a:bodyPr>
            <a:lstStyle/>
            <a:p>
              <a:r>
                <a:rPr lang="en-US" sz="1400" dirty="0" smtClean="0"/>
                <a:t>Zone 4</a:t>
              </a:r>
              <a:endParaRPr lang="sv-SE" sz="1400" dirty="0"/>
            </a:p>
          </p:txBody>
        </p:sp>
        <p:cxnSp>
          <p:nvCxnSpPr>
            <p:cNvPr id="33" name="Straight Connector 32"/>
            <p:cNvCxnSpPr/>
            <p:nvPr/>
          </p:nvCxnSpPr>
          <p:spPr>
            <a:xfrm flipV="1">
              <a:off x="4635178" y="2905629"/>
              <a:ext cx="0" cy="119142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2433887" y="1950918"/>
            <a:ext cx="675826" cy="1220818"/>
            <a:chOff x="2433887" y="1950918"/>
            <a:chExt cx="675826" cy="1220818"/>
          </a:xfrm>
        </p:grpSpPr>
        <p:sp>
          <p:nvSpPr>
            <p:cNvPr id="28" name="TextBox 27"/>
            <p:cNvSpPr txBox="1"/>
            <p:nvPr/>
          </p:nvSpPr>
          <p:spPr>
            <a:xfrm>
              <a:off x="2433887" y="1950918"/>
              <a:ext cx="675826" cy="307777"/>
            </a:xfrm>
            <a:prstGeom prst="rect">
              <a:avLst/>
            </a:prstGeom>
            <a:solidFill>
              <a:schemeClr val="accent6"/>
            </a:solidFill>
            <a:ln>
              <a:solidFill>
                <a:schemeClr val="tx1"/>
              </a:solidFill>
            </a:ln>
          </p:spPr>
          <p:txBody>
            <a:bodyPr wrap="square" rtlCol="0">
              <a:spAutoFit/>
            </a:bodyPr>
            <a:lstStyle/>
            <a:p>
              <a:r>
                <a:rPr lang="en-US" sz="1400" dirty="0" smtClean="0"/>
                <a:t>Zone 5</a:t>
              </a:r>
              <a:endParaRPr lang="sv-SE" sz="1400" dirty="0"/>
            </a:p>
          </p:txBody>
        </p:sp>
        <p:cxnSp>
          <p:nvCxnSpPr>
            <p:cNvPr id="34" name="Straight Connector 33"/>
            <p:cNvCxnSpPr/>
            <p:nvPr/>
          </p:nvCxnSpPr>
          <p:spPr>
            <a:xfrm flipV="1">
              <a:off x="2771800" y="2259420"/>
              <a:ext cx="0" cy="91231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05695" y="1467995"/>
            <a:ext cx="675826" cy="849527"/>
            <a:chOff x="705695" y="1467995"/>
            <a:chExt cx="675826" cy="849527"/>
          </a:xfrm>
        </p:grpSpPr>
        <p:sp>
          <p:nvSpPr>
            <p:cNvPr id="29" name="TextBox 28"/>
            <p:cNvSpPr txBox="1"/>
            <p:nvPr/>
          </p:nvSpPr>
          <p:spPr>
            <a:xfrm>
              <a:off x="705695" y="1467995"/>
              <a:ext cx="675826" cy="307777"/>
            </a:xfrm>
            <a:prstGeom prst="rect">
              <a:avLst/>
            </a:prstGeom>
            <a:solidFill>
              <a:schemeClr val="accent6"/>
            </a:solidFill>
            <a:ln>
              <a:solidFill>
                <a:schemeClr val="tx1"/>
              </a:solidFill>
            </a:ln>
          </p:spPr>
          <p:txBody>
            <a:bodyPr wrap="square" rtlCol="0">
              <a:spAutoFit/>
            </a:bodyPr>
            <a:lstStyle/>
            <a:p>
              <a:r>
                <a:rPr lang="en-US" sz="1400" dirty="0" smtClean="0"/>
                <a:t>Zone 6</a:t>
              </a:r>
              <a:endParaRPr lang="sv-SE" sz="1400" dirty="0"/>
            </a:p>
          </p:txBody>
        </p:sp>
        <p:cxnSp>
          <p:nvCxnSpPr>
            <p:cNvPr id="36" name="Straight Connector 35"/>
            <p:cNvCxnSpPr>
              <a:endCxn id="29" idx="2"/>
            </p:cNvCxnSpPr>
            <p:nvPr/>
          </p:nvCxnSpPr>
          <p:spPr>
            <a:xfrm flipV="1">
              <a:off x="1043608" y="1775772"/>
              <a:ext cx="0" cy="54175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16147" y="1928480"/>
            <a:ext cx="675826" cy="1243256"/>
            <a:chOff x="16147" y="1928480"/>
            <a:chExt cx="675826" cy="1243256"/>
          </a:xfrm>
        </p:grpSpPr>
        <p:sp>
          <p:nvSpPr>
            <p:cNvPr id="30" name="TextBox 29"/>
            <p:cNvSpPr txBox="1"/>
            <p:nvPr/>
          </p:nvSpPr>
          <p:spPr>
            <a:xfrm>
              <a:off x="16147" y="2863959"/>
              <a:ext cx="675826" cy="307777"/>
            </a:xfrm>
            <a:prstGeom prst="rect">
              <a:avLst/>
            </a:prstGeom>
            <a:solidFill>
              <a:schemeClr val="accent6"/>
            </a:solidFill>
            <a:ln>
              <a:solidFill>
                <a:schemeClr val="tx1"/>
              </a:solidFill>
            </a:ln>
          </p:spPr>
          <p:txBody>
            <a:bodyPr wrap="square" rtlCol="0">
              <a:spAutoFit/>
            </a:bodyPr>
            <a:lstStyle/>
            <a:p>
              <a:r>
                <a:rPr lang="en-US" sz="1400" dirty="0" smtClean="0"/>
                <a:t>Zone 7</a:t>
              </a:r>
              <a:endParaRPr lang="sv-SE" sz="1400" dirty="0"/>
            </a:p>
          </p:txBody>
        </p:sp>
        <p:cxnSp>
          <p:nvCxnSpPr>
            <p:cNvPr id="38" name="Straight Connector 37"/>
            <p:cNvCxnSpPr/>
            <p:nvPr/>
          </p:nvCxnSpPr>
          <p:spPr>
            <a:xfrm flipV="1">
              <a:off x="354060" y="1928480"/>
              <a:ext cx="0" cy="93433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16147" y="5790168"/>
            <a:ext cx="1047723" cy="307777"/>
          </a:xfrm>
          <a:prstGeom prst="rect">
            <a:avLst/>
          </a:prstGeom>
          <a:noFill/>
        </p:spPr>
        <p:txBody>
          <a:bodyPr wrap="none" rtlCol="0">
            <a:spAutoFit/>
          </a:bodyPr>
          <a:lstStyle/>
          <a:p>
            <a:r>
              <a:rPr lang="en-US" sz="1400" dirty="0" smtClean="0"/>
              <a:t>Zone 7: A2T</a:t>
            </a:r>
            <a:endParaRPr lang="en-US" sz="1400" dirty="0"/>
          </a:p>
        </p:txBody>
      </p:sp>
      <p:sp>
        <p:nvSpPr>
          <p:cNvPr id="42" name="TextBox 41"/>
          <p:cNvSpPr txBox="1"/>
          <p:nvPr/>
        </p:nvSpPr>
        <p:spPr>
          <a:xfrm>
            <a:off x="16147" y="3940018"/>
            <a:ext cx="3751155" cy="307777"/>
          </a:xfrm>
          <a:prstGeom prst="rect">
            <a:avLst/>
          </a:prstGeom>
          <a:noFill/>
        </p:spPr>
        <p:txBody>
          <a:bodyPr wrap="none" rtlCol="0">
            <a:spAutoFit/>
          </a:bodyPr>
          <a:lstStyle/>
          <a:p>
            <a:r>
              <a:rPr lang="en-US" sz="1400" dirty="0"/>
              <a:t>Zone 1 includes: Proton Source, LEBT, RFQ, </a:t>
            </a:r>
            <a:r>
              <a:rPr lang="en-US" sz="1400" dirty="0" smtClean="0"/>
              <a:t>MEBT</a:t>
            </a:r>
            <a:endParaRPr lang="en-US" sz="1400" dirty="0"/>
          </a:p>
        </p:txBody>
      </p:sp>
      <p:sp>
        <p:nvSpPr>
          <p:cNvPr id="43" name="TextBox 42"/>
          <p:cNvSpPr txBox="1"/>
          <p:nvPr/>
        </p:nvSpPr>
        <p:spPr>
          <a:xfrm>
            <a:off x="16645" y="4304289"/>
            <a:ext cx="3108864" cy="307777"/>
          </a:xfrm>
          <a:prstGeom prst="rect">
            <a:avLst/>
          </a:prstGeom>
          <a:noFill/>
        </p:spPr>
        <p:txBody>
          <a:bodyPr wrap="none" rtlCol="0">
            <a:spAutoFit/>
          </a:bodyPr>
          <a:lstStyle/>
          <a:p>
            <a:r>
              <a:rPr lang="en-US" sz="1400" dirty="0"/>
              <a:t>Zone 2 includes: </a:t>
            </a:r>
            <a:r>
              <a:rPr lang="en-US" sz="1400" dirty="0" smtClean="0"/>
              <a:t>Drift Tube </a:t>
            </a:r>
            <a:r>
              <a:rPr lang="en-US" sz="1400" dirty="0" err="1" smtClean="0"/>
              <a:t>Linacs</a:t>
            </a:r>
            <a:r>
              <a:rPr lang="en-US" sz="1400" dirty="0" smtClean="0"/>
              <a:t> (DTLs)</a:t>
            </a:r>
            <a:endParaRPr lang="sv-SE" dirty="0"/>
          </a:p>
        </p:txBody>
      </p:sp>
      <p:sp>
        <p:nvSpPr>
          <p:cNvPr id="44" name="TextBox 43"/>
          <p:cNvSpPr txBox="1"/>
          <p:nvPr/>
        </p:nvSpPr>
        <p:spPr>
          <a:xfrm>
            <a:off x="16147" y="4618575"/>
            <a:ext cx="2427331" cy="307777"/>
          </a:xfrm>
          <a:prstGeom prst="rect">
            <a:avLst/>
          </a:prstGeom>
          <a:noFill/>
        </p:spPr>
        <p:txBody>
          <a:bodyPr wrap="none" rtlCol="0">
            <a:spAutoFit/>
          </a:bodyPr>
          <a:lstStyle/>
          <a:p>
            <a:r>
              <a:rPr lang="en-US" sz="1400" dirty="0"/>
              <a:t>Zone 3 includes: Spoke cavities</a:t>
            </a:r>
          </a:p>
        </p:txBody>
      </p:sp>
      <p:sp>
        <p:nvSpPr>
          <p:cNvPr id="45" name="TextBox 44"/>
          <p:cNvSpPr txBox="1"/>
          <p:nvPr/>
        </p:nvSpPr>
        <p:spPr>
          <a:xfrm>
            <a:off x="16645" y="4933790"/>
            <a:ext cx="3671646" cy="307777"/>
          </a:xfrm>
          <a:prstGeom prst="rect">
            <a:avLst/>
          </a:prstGeom>
          <a:noFill/>
        </p:spPr>
        <p:txBody>
          <a:bodyPr wrap="none" rtlCol="0">
            <a:spAutoFit/>
          </a:bodyPr>
          <a:lstStyle/>
          <a:p>
            <a:r>
              <a:rPr lang="en-US" sz="1400" dirty="0"/>
              <a:t>Zone 4 includes: </a:t>
            </a:r>
            <a:r>
              <a:rPr lang="en-US" sz="1400" dirty="0" smtClean="0"/>
              <a:t>Medium Beta Elliptical cavities</a:t>
            </a:r>
            <a:endParaRPr lang="en-US" sz="1400" dirty="0"/>
          </a:p>
        </p:txBody>
      </p:sp>
      <p:sp>
        <p:nvSpPr>
          <p:cNvPr id="46" name="TextBox 45"/>
          <p:cNvSpPr txBox="1"/>
          <p:nvPr/>
        </p:nvSpPr>
        <p:spPr>
          <a:xfrm>
            <a:off x="16645" y="5241726"/>
            <a:ext cx="3347840" cy="307777"/>
          </a:xfrm>
          <a:prstGeom prst="rect">
            <a:avLst/>
          </a:prstGeom>
          <a:noFill/>
        </p:spPr>
        <p:txBody>
          <a:bodyPr wrap="none" rtlCol="0">
            <a:spAutoFit/>
          </a:bodyPr>
          <a:lstStyle/>
          <a:p>
            <a:r>
              <a:rPr lang="en-US" sz="1400" dirty="0"/>
              <a:t>Zone 5 includes: </a:t>
            </a:r>
            <a:r>
              <a:rPr lang="en-US" sz="1400" dirty="0" smtClean="0"/>
              <a:t>High Beta Elliptical cavities</a:t>
            </a:r>
            <a:endParaRPr lang="en-US" sz="1400" dirty="0"/>
          </a:p>
        </p:txBody>
      </p:sp>
      <p:sp>
        <p:nvSpPr>
          <p:cNvPr id="47" name="TextBox 46"/>
          <p:cNvSpPr txBox="1"/>
          <p:nvPr/>
        </p:nvSpPr>
        <p:spPr>
          <a:xfrm>
            <a:off x="16645" y="5529213"/>
            <a:ext cx="4007828" cy="307777"/>
          </a:xfrm>
          <a:prstGeom prst="rect">
            <a:avLst/>
          </a:prstGeom>
          <a:noFill/>
        </p:spPr>
        <p:txBody>
          <a:bodyPr wrap="none" rtlCol="0">
            <a:spAutoFit/>
          </a:bodyPr>
          <a:lstStyle/>
          <a:p>
            <a:r>
              <a:rPr lang="en-US" sz="1400" dirty="0"/>
              <a:t>Zone 6 includes: </a:t>
            </a:r>
            <a:r>
              <a:rPr lang="en-US" sz="1400" dirty="0" smtClean="0"/>
              <a:t>High Energy Beam Transport (HEBT)</a:t>
            </a:r>
            <a:endParaRPr lang="en-US" sz="1400" dirty="0"/>
          </a:p>
        </p:txBody>
      </p:sp>
      <p:sp>
        <p:nvSpPr>
          <p:cNvPr id="49" name="Rounded Rectangle 48"/>
          <p:cNvSpPr/>
          <p:nvPr/>
        </p:nvSpPr>
        <p:spPr>
          <a:xfrm>
            <a:off x="6732240" y="2780928"/>
            <a:ext cx="2160240" cy="1582634"/>
          </a:xfrm>
          <a:prstGeom prst="roundRect">
            <a:avLst/>
          </a:prstGeom>
          <a:solidFill>
            <a:schemeClr val="accent2">
              <a:lumMod val="60000"/>
              <a:lumOff val="40000"/>
              <a:alpha val="50000"/>
            </a:schemeClr>
          </a:solidFill>
          <a:ln>
            <a:solidFill>
              <a:schemeClr val="accent2">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US" sz="1400" dirty="0" smtClean="0">
                <a:solidFill>
                  <a:schemeClr val="tx1"/>
                </a:solidFill>
              </a:rPr>
              <a:t>Phase 1:</a:t>
            </a:r>
          </a:p>
          <a:p>
            <a:r>
              <a:rPr lang="en-US" sz="1400" dirty="0" smtClean="0">
                <a:solidFill>
                  <a:schemeClr val="tx1"/>
                </a:solidFill>
              </a:rPr>
              <a:t>PSS </a:t>
            </a:r>
            <a:r>
              <a:rPr lang="en-US" sz="1400" dirty="0">
                <a:solidFill>
                  <a:schemeClr val="tx1"/>
                </a:solidFill>
              </a:rPr>
              <a:t>1; </a:t>
            </a:r>
            <a:r>
              <a:rPr lang="en-US" sz="1400" dirty="0" err="1">
                <a:solidFill>
                  <a:schemeClr val="tx1"/>
                </a:solidFill>
              </a:rPr>
              <a:t>L</a:t>
            </a:r>
            <a:r>
              <a:rPr lang="en-US" sz="1400" dirty="0" err="1" smtClean="0">
                <a:solidFill>
                  <a:schemeClr val="tx1"/>
                </a:solidFill>
              </a:rPr>
              <a:t>inac</a:t>
            </a:r>
            <a:r>
              <a:rPr lang="en-US" sz="1400" dirty="0" smtClean="0">
                <a:solidFill>
                  <a:schemeClr val="tx1"/>
                </a:solidFill>
              </a:rPr>
              <a:t> warm section</a:t>
            </a:r>
          </a:p>
        </p:txBody>
      </p:sp>
      <p:sp>
        <p:nvSpPr>
          <p:cNvPr id="48" name="Rounded Rectangle 47"/>
          <p:cNvSpPr/>
          <p:nvPr/>
        </p:nvSpPr>
        <p:spPr>
          <a:xfrm>
            <a:off x="-23652" y="3861048"/>
            <a:ext cx="3779912" cy="792088"/>
          </a:xfrm>
          <a:prstGeom prst="roundRect">
            <a:avLst/>
          </a:prstGeom>
          <a:solidFill>
            <a:schemeClr val="accent2">
              <a:lumMod val="60000"/>
              <a:lumOff val="40000"/>
              <a:alpha val="50000"/>
            </a:schemeClr>
          </a:solidFill>
          <a:ln>
            <a:solidFill>
              <a:schemeClr val="accent2">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endParaRPr lang="en-US" sz="1400" dirty="0" smtClean="0">
              <a:solidFill>
                <a:schemeClr val="tx1"/>
              </a:solidFill>
            </a:endParaRPr>
          </a:p>
        </p:txBody>
      </p:sp>
      <p:sp>
        <p:nvSpPr>
          <p:cNvPr id="59" name="Rounded Rectangle 58"/>
          <p:cNvSpPr/>
          <p:nvPr/>
        </p:nvSpPr>
        <p:spPr>
          <a:xfrm>
            <a:off x="10167" y="1484784"/>
            <a:ext cx="9036496" cy="4896544"/>
          </a:xfrm>
          <a:prstGeom prst="roundRect">
            <a:avLst/>
          </a:prstGeom>
          <a:solidFill>
            <a:schemeClr val="accent2">
              <a:lumMod val="60000"/>
              <a:lumOff val="40000"/>
              <a:alpha val="50000"/>
            </a:schemeClr>
          </a:solidFill>
          <a:ln>
            <a:solidFill>
              <a:schemeClr val="accent2">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r>
              <a:rPr lang="en-US" sz="1400" dirty="0" smtClean="0">
                <a:solidFill>
                  <a:schemeClr val="tx1"/>
                </a:solidFill>
              </a:rPr>
              <a:t>                           </a:t>
            </a:r>
          </a:p>
          <a:p>
            <a:r>
              <a:rPr lang="en-US" sz="1400" dirty="0">
                <a:solidFill>
                  <a:schemeClr val="tx1"/>
                </a:solidFill>
              </a:rPr>
              <a:t> </a:t>
            </a:r>
            <a:endParaRPr lang="en-US" sz="1400" dirty="0" smtClean="0">
              <a:solidFill>
                <a:schemeClr val="tx1"/>
              </a:solidFill>
            </a:endParaRPr>
          </a:p>
          <a:p>
            <a:r>
              <a:rPr lang="en-US" sz="1400" dirty="0">
                <a:solidFill>
                  <a:schemeClr val="tx1"/>
                </a:solidFill>
              </a:rPr>
              <a:t> </a:t>
            </a:r>
            <a:r>
              <a:rPr lang="en-US" sz="1400" dirty="0" smtClean="0">
                <a:solidFill>
                  <a:schemeClr val="tx1"/>
                </a:solidFill>
              </a:rPr>
              <a:t>      </a:t>
            </a:r>
          </a:p>
          <a:p>
            <a:r>
              <a:rPr lang="en-US" sz="1400" dirty="0">
                <a:solidFill>
                  <a:schemeClr val="tx1"/>
                </a:solidFill>
              </a:rPr>
              <a:t> </a:t>
            </a:r>
            <a:r>
              <a:rPr lang="en-US" sz="1400" dirty="0" smtClean="0">
                <a:solidFill>
                  <a:schemeClr val="tx1"/>
                </a:solidFill>
              </a:rPr>
              <a:t>                                                                                                                                                                Phase 2: Accelerator PSS</a:t>
            </a:r>
          </a:p>
        </p:txBody>
      </p:sp>
    </p:spTree>
    <p:extLst>
      <p:ext uri="{BB962C8B-B14F-4D97-AF65-F5344CB8AC3E}">
        <p14:creationId xmlns:p14="http://schemas.microsoft.com/office/powerpoint/2010/main" val="1326322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down)">
                                      <p:cBhvr>
                                        <p:cTn id="22" dur="500"/>
                                        <p:tgtEl>
                                          <p:spTgt spid="51"/>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500"/>
                                        <p:tgtEl>
                                          <p:spTgt spid="11"/>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ircle(in)">
                                      <p:cBhvr>
                                        <p:cTn id="40" dur="500"/>
                                        <p:tgtEl>
                                          <p:spTgt spid="57"/>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00"/>
                                        <p:tgtEl>
                                          <p:spTgt spid="53"/>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circle(in)">
                                      <p:cBhvr>
                                        <p:cTn id="51" dur="500"/>
                                        <p:tgtEl>
                                          <p:spTgt spid="58"/>
                                        </p:tgtEl>
                                      </p:cBhvr>
                                    </p:animEffect>
                                  </p:childTnLst>
                                </p:cTn>
                              </p:par>
                            </p:childTnLst>
                          </p:cTn>
                        </p:par>
                        <p:par>
                          <p:cTn id="52" fill="hold">
                            <p:stCondLst>
                              <p:cond delay="5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ircle(in)">
                                      <p:cBhvr>
                                        <p:cTn id="62" dur="500"/>
                                        <p:tgtEl>
                                          <p:spTgt spid="20"/>
                                        </p:tgtEl>
                                      </p:cBhvr>
                                    </p:animEffec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wipe(down)">
                                      <p:cBhvr>
                                        <p:cTn id="66" dur="500"/>
                                        <p:tgtEl>
                                          <p:spTgt spid="55"/>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circle(in)">
                                      <p:cBhvr>
                                        <p:cTn id="73" dur="500"/>
                                        <p:tgtEl>
                                          <p:spTgt spid="21"/>
                                        </p:tgtEl>
                                      </p:cBhvr>
                                    </p:animEffec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up)">
                                      <p:cBhvr>
                                        <p:cTn id="77" dur="500"/>
                                        <p:tgtEl>
                                          <p:spTgt spid="56"/>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49"/>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48"/>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0" grpId="0" animBg="1"/>
      <p:bldP spid="21" grpId="0" animBg="1"/>
      <p:bldP spid="41" grpId="0"/>
      <p:bldP spid="42" grpId="0"/>
      <p:bldP spid="43" grpId="0"/>
      <p:bldP spid="44" grpId="0"/>
      <p:bldP spid="45" grpId="0"/>
      <p:bldP spid="46" grpId="0"/>
      <p:bldP spid="47" grpId="0"/>
      <p:bldP spid="49" grpId="0" animBg="1"/>
      <p:bldP spid="49" grpId="1" animBg="1"/>
      <p:bldP spid="48" grpId="0" animBg="1"/>
      <p:bldP spid="48" grpId="1"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461" y="1509088"/>
            <a:ext cx="7129078" cy="5041253"/>
          </a:xfrm>
          <a:prstGeom prst="rect">
            <a:avLst/>
          </a:prstGeom>
        </p:spPr>
      </p:pic>
      <p:sp>
        <p:nvSpPr>
          <p:cNvPr id="8" name="Title 7"/>
          <p:cNvSpPr>
            <a:spLocks noGrp="1"/>
          </p:cNvSpPr>
          <p:nvPr>
            <p:ph type="title"/>
          </p:nvPr>
        </p:nvSpPr>
        <p:spPr/>
        <p:txBody>
          <a:bodyPr/>
          <a:lstStyle/>
          <a:p>
            <a:r>
              <a:rPr lang="en-US" dirty="0"/>
              <a:t>Access Points to Accelerator Tunnel</a:t>
            </a:r>
          </a:p>
        </p:txBody>
      </p:sp>
      <p:sp>
        <p:nvSpPr>
          <p:cNvPr id="9" name="Content Placeholder 8"/>
          <p:cNvSpPr>
            <a:spLocks noGrp="1"/>
          </p:cNvSpPr>
          <p:nvPr>
            <p:ph idx="1"/>
          </p:nvPr>
        </p:nvSpPr>
        <p:spPr>
          <a:xfrm>
            <a:off x="1038063" y="1844824"/>
            <a:ext cx="4968092" cy="1296145"/>
          </a:xfrm>
        </p:spPr>
        <p:txBody>
          <a:bodyPr>
            <a:noAutofit/>
          </a:bodyPr>
          <a:lstStyle/>
          <a:p>
            <a:pPr marL="0" indent="0" algn="just">
              <a:buNone/>
            </a:pPr>
            <a:r>
              <a:rPr lang="en-GB" sz="1400" dirty="0" smtClean="0"/>
              <a:t>In order to control and monitor the personnel access </a:t>
            </a:r>
            <a:r>
              <a:rPr lang="en-GB" sz="1400" dirty="0"/>
              <a:t>to PSS controlled areas at </a:t>
            </a:r>
            <a:r>
              <a:rPr lang="en-GB" sz="1400" dirty="0" smtClean="0"/>
              <a:t>any time, there </a:t>
            </a:r>
            <a:r>
              <a:rPr lang="en-GB" sz="1400" dirty="0"/>
              <a:t>will be two access points to PSS accelerator </a:t>
            </a:r>
            <a:r>
              <a:rPr lang="en-GB" sz="1400" dirty="0" smtClean="0"/>
              <a:t>tunnel.</a:t>
            </a:r>
          </a:p>
          <a:p>
            <a:pPr marL="228600" indent="-228600">
              <a:buFont typeface="+mj-lt"/>
              <a:buAutoNum type="arabicPeriod"/>
            </a:pPr>
            <a:r>
              <a:rPr lang="en-GB" sz="1400" dirty="0" smtClean="0"/>
              <a:t>Front end building (G01 level 90)</a:t>
            </a:r>
          </a:p>
          <a:p>
            <a:pPr marL="228600" indent="-228600">
              <a:buFont typeface="+mj-lt"/>
              <a:buAutoNum type="arabicPeriod"/>
            </a:pPr>
            <a:r>
              <a:rPr lang="en-GB" sz="1400" dirty="0" smtClean="0"/>
              <a:t>HEBT loading bay (G01 Level 100)</a:t>
            </a:r>
          </a:p>
          <a:p>
            <a:pPr marL="0" indent="0">
              <a:buNone/>
            </a:pPr>
            <a:endParaRPr lang="en-GB" sz="1000" dirty="0"/>
          </a:p>
          <a:p>
            <a:pPr marL="0" indent="0">
              <a:buNone/>
            </a:pPr>
            <a:endParaRPr lang="en-US" sz="1000" dirty="0"/>
          </a:p>
        </p:txBody>
      </p:sp>
      <p:sp>
        <p:nvSpPr>
          <p:cNvPr id="4" name="Slide Number Placeholder 3"/>
          <p:cNvSpPr>
            <a:spLocks noGrp="1"/>
          </p:cNvSpPr>
          <p:nvPr>
            <p:ph type="sldNum" sz="quarter" idx="12"/>
          </p:nvPr>
        </p:nvSpPr>
        <p:spPr/>
        <p:txBody>
          <a:bodyPr/>
          <a:lstStyle/>
          <a:p>
            <a:fld id="{551115BC-487E-4422-894C-CB7CD3E79223}" type="slidenum">
              <a:rPr lang="en-GB" smtClean="0"/>
              <a:pPr/>
              <a:t>8</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9226" y="1752599"/>
            <a:ext cx="975706" cy="1715539"/>
          </a:xfrm>
          <a:prstGeom prst="rect">
            <a:avLst/>
          </a:prstGeom>
          <a:ln>
            <a:solidFill>
              <a:schemeClr val="tx1"/>
            </a:solidFill>
            <a:prstDash val="dash"/>
          </a:ln>
        </p:spPr>
      </p:pic>
      <p:cxnSp>
        <p:nvCxnSpPr>
          <p:cNvPr id="7" name="Straight Arrow Connector 6"/>
          <p:cNvCxnSpPr/>
          <p:nvPr/>
        </p:nvCxnSpPr>
        <p:spPr>
          <a:xfrm flipH="1" flipV="1">
            <a:off x="7328427" y="3245210"/>
            <a:ext cx="472094" cy="4811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4797152"/>
            <a:ext cx="975706" cy="1715539"/>
          </a:xfrm>
          <a:prstGeom prst="rect">
            <a:avLst/>
          </a:prstGeom>
          <a:ln>
            <a:solidFill>
              <a:schemeClr val="tx1"/>
            </a:solidFill>
            <a:prstDash val="dash"/>
          </a:ln>
        </p:spPr>
      </p:pic>
      <p:cxnSp>
        <p:nvCxnSpPr>
          <p:cNvPr id="11" name="Straight Arrow Connector 10"/>
          <p:cNvCxnSpPr/>
          <p:nvPr/>
        </p:nvCxnSpPr>
        <p:spPr>
          <a:xfrm flipH="1">
            <a:off x="2941833" y="4324885"/>
            <a:ext cx="394058" cy="64753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794699" y="3726341"/>
            <a:ext cx="186218" cy="190500"/>
          </a:xfrm>
          <a:prstGeom prst="rect">
            <a:avLst/>
          </a:prstGeom>
          <a:solidFill>
            <a:srgbClr val="92D050">
              <a:alpha val="41000"/>
            </a:srgbClr>
          </a:solidFill>
          <a:ln w="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3335891" y="4134385"/>
            <a:ext cx="186218" cy="190500"/>
          </a:xfrm>
          <a:prstGeom prst="rect">
            <a:avLst/>
          </a:prstGeom>
          <a:solidFill>
            <a:srgbClr val="92D050">
              <a:alpha val="41000"/>
            </a:srgbClr>
          </a:solidFill>
          <a:ln w="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9959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000"/>
                                        <p:tgtEl>
                                          <p:spTgt spid="13"/>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500"/>
                                        <p:tgtEl>
                                          <p:spTgt spid="7"/>
                                        </p:tgtEl>
                                      </p:cBhvr>
                                    </p:animEffect>
                                  </p:childTnLst>
                                </p:cTn>
                              </p:par>
                              <p:par>
                                <p:cTn id="15" presetID="6"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500"/>
                                        <p:tgtEl>
                                          <p:spTgt spid="11"/>
                                        </p:tgtEl>
                                      </p:cBhvr>
                                    </p:animEffect>
                                  </p:childTnLst>
                                </p:cTn>
                              </p:par>
                            </p:childTnLst>
                          </p:cTn>
                        </p:par>
                        <p:par>
                          <p:cTn id="18" fill="hold">
                            <p:stCondLst>
                              <p:cond delay="15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5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556792"/>
            <a:ext cx="7308252" cy="5162400"/>
          </a:xfrm>
          <a:prstGeom prst="rect">
            <a:avLst/>
          </a:prstGeom>
        </p:spPr>
      </p:pic>
      <p:sp>
        <p:nvSpPr>
          <p:cNvPr id="28" name="TextBox 27"/>
          <p:cNvSpPr txBox="1"/>
          <p:nvPr/>
        </p:nvSpPr>
        <p:spPr>
          <a:xfrm>
            <a:off x="755575" y="1691516"/>
            <a:ext cx="1528865" cy="369332"/>
          </a:xfrm>
          <a:prstGeom prst="rect">
            <a:avLst/>
          </a:prstGeom>
          <a:solidFill>
            <a:schemeClr val="bg1"/>
          </a:solidFill>
        </p:spPr>
        <p:txBody>
          <a:bodyPr wrap="square" rtlCol="0">
            <a:spAutoFit/>
          </a:bodyPr>
          <a:lstStyle/>
          <a:p>
            <a:endParaRPr lang="sv-SE" dirty="0"/>
          </a:p>
        </p:txBody>
      </p:sp>
      <p:sp>
        <p:nvSpPr>
          <p:cNvPr id="2" name="Title 1"/>
          <p:cNvSpPr>
            <a:spLocks noGrp="1"/>
          </p:cNvSpPr>
          <p:nvPr>
            <p:ph type="title"/>
          </p:nvPr>
        </p:nvSpPr>
        <p:spPr/>
        <p:txBody>
          <a:bodyPr>
            <a:normAutofit/>
          </a:bodyPr>
          <a:lstStyle/>
          <a:p>
            <a:r>
              <a:rPr lang="en-US" dirty="0"/>
              <a:t>Accelerator PSS </a:t>
            </a:r>
            <a:r>
              <a:rPr lang="en-US" dirty="0" smtClean="0"/>
              <a:t>Design: PSS </a:t>
            </a:r>
            <a:r>
              <a:rPr lang="en-US" dirty="0"/>
              <a:t>1 </a:t>
            </a:r>
            <a:r>
              <a:rPr lang="en-US" dirty="0" smtClean="0"/>
              <a:t>Hardware</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grpSp>
        <p:nvGrpSpPr>
          <p:cNvPr id="27" name="Group 26"/>
          <p:cNvGrpSpPr/>
          <p:nvPr/>
        </p:nvGrpSpPr>
        <p:grpSpPr>
          <a:xfrm>
            <a:off x="888036" y="1780341"/>
            <a:ext cx="7084328" cy="4554112"/>
            <a:chOff x="888036" y="1780341"/>
            <a:chExt cx="7084328" cy="4554112"/>
          </a:xfrm>
        </p:grpSpPr>
        <p:pic>
          <p:nvPicPr>
            <p:cNvPr id="1027" name="Picture 3"/>
            <p:cNvPicPr>
              <a:picLocks noChangeAspect="1" noChangeArrowheads="1"/>
            </p:cNvPicPr>
            <p:nvPr/>
          </p:nvPicPr>
          <p:blipFill rotWithShape="1">
            <a:blip r:embed="rId4" cstate="print">
              <a:lum bright="20000" contrast="40000"/>
              <a:extLst>
                <a:ext uri="{28A0092B-C50C-407E-A947-70E740481C1C}">
                  <a14:useLocalDpi xmlns:a14="http://schemas.microsoft.com/office/drawing/2010/main" val="0"/>
                </a:ext>
              </a:extLst>
            </a:blip>
            <a:srcRect b="3667"/>
            <a:stretch/>
          </p:blipFill>
          <p:spPr bwMode="auto">
            <a:xfrm>
              <a:off x="2619774" y="1912163"/>
              <a:ext cx="1575624" cy="2142359"/>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5179334" y="5692246"/>
              <a:ext cx="669445" cy="369332"/>
              <a:chOff x="5179334" y="5692246"/>
              <a:chExt cx="669445" cy="369332"/>
            </a:xfrm>
          </p:grpSpPr>
          <p:grpSp>
            <p:nvGrpSpPr>
              <p:cNvPr id="56" name="Group 55"/>
              <p:cNvGrpSpPr/>
              <p:nvPr/>
            </p:nvGrpSpPr>
            <p:grpSpPr>
              <a:xfrm>
                <a:off x="5179334" y="5800682"/>
                <a:ext cx="216024" cy="216024"/>
                <a:chOff x="1321871" y="5697252"/>
                <a:chExt cx="216024" cy="216024"/>
              </a:xfrm>
            </p:grpSpPr>
            <p:sp>
              <p:nvSpPr>
                <p:cNvPr id="57" name="Oval 56"/>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Oval 57"/>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81" name="Rectangle 80"/>
              <p:cNvSpPr/>
              <p:nvPr/>
            </p:nvSpPr>
            <p:spPr>
              <a:xfrm>
                <a:off x="5346718" y="5692246"/>
                <a:ext cx="502061" cy="369332"/>
              </a:xfrm>
              <a:prstGeom prst="rect">
                <a:avLst/>
              </a:prstGeom>
            </p:spPr>
            <p:txBody>
              <a:bodyPr wrap="none">
                <a:spAutoFit/>
              </a:bodyPr>
              <a:lstStyle/>
              <a:p>
                <a:r>
                  <a:rPr lang="en-US" sz="900" dirty="0"/>
                  <a:t>Zone 1</a:t>
                </a:r>
                <a:endParaRPr lang="en-US" sz="900" dirty="0" smtClean="0"/>
              </a:p>
              <a:p>
                <a:r>
                  <a:rPr lang="en-US" sz="900" dirty="0" smtClean="0"/>
                  <a:t>BOS 1</a:t>
                </a:r>
                <a:endParaRPr lang="en-US" sz="900" dirty="0"/>
              </a:p>
            </p:txBody>
          </p:sp>
        </p:grpSp>
        <p:grpSp>
          <p:nvGrpSpPr>
            <p:cNvPr id="25" name="Group 24"/>
            <p:cNvGrpSpPr/>
            <p:nvPr/>
          </p:nvGrpSpPr>
          <p:grpSpPr>
            <a:xfrm>
              <a:off x="7232920" y="5637880"/>
              <a:ext cx="739012" cy="369332"/>
              <a:chOff x="7232920" y="5637880"/>
              <a:chExt cx="739012" cy="369332"/>
            </a:xfrm>
          </p:grpSpPr>
          <p:grpSp>
            <p:nvGrpSpPr>
              <p:cNvPr id="65" name="Group 64"/>
              <p:cNvGrpSpPr/>
              <p:nvPr/>
            </p:nvGrpSpPr>
            <p:grpSpPr>
              <a:xfrm>
                <a:off x="7232920" y="5661248"/>
                <a:ext cx="216024" cy="216024"/>
                <a:chOff x="1321871" y="5697252"/>
                <a:chExt cx="216024" cy="216024"/>
              </a:xfrm>
            </p:grpSpPr>
            <p:sp>
              <p:nvSpPr>
                <p:cNvPr id="66" name="Oval 65"/>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Oval 66"/>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82" name="Rectangle 81"/>
              <p:cNvSpPr/>
              <p:nvPr/>
            </p:nvSpPr>
            <p:spPr>
              <a:xfrm>
                <a:off x="7469871" y="5637880"/>
                <a:ext cx="502061" cy="369332"/>
              </a:xfrm>
              <a:prstGeom prst="rect">
                <a:avLst/>
              </a:prstGeom>
            </p:spPr>
            <p:txBody>
              <a:bodyPr wrap="none">
                <a:spAutoFit/>
              </a:bodyPr>
              <a:lstStyle/>
              <a:p>
                <a:r>
                  <a:rPr lang="en-US" sz="900" dirty="0"/>
                  <a:t>Zone 1</a:t>
                </a:r>
                <a:endParaRPr lang="en-US" sz="900" dirty="0" smtClean="0"/>
              </a:p>
              <a:p>
                <a:r>
                  <a:rPr lang="en-US" sz="900" dirty="0" smtClean="0"/>
                  <a:t>BOS 2</a:t>
                </a:r>
                <a:endParaRPr lang="en-US" sz="900" dirty="0"/>
              </a:p>
            </p:txBody>
          </p:sp>
        </p:grpSp>
        <p:grpSp>
          <p:nvGrpSpPr>
            <p:cNvPr id="26" name="Group 25"/>
            <p:cNvGrpSpPr/>
            <p:nvPr/>
          </p:nvGrpSpPr>
          <p:grpSpPr>
            <a:xfrm>
              <a:off x="7236296" y="4426107"/>
              <a:ext cx="736068" cy="369332"/>
              <a:chOff x="7236296" y="4426107"/>
              <a:chExt cx="736068" cy="369332"/>
            </a:xfrm>
          </p:grpSpPr>
          <p:grpSp>
            <p:nvGrpSpPr>
              <p:cNvPr id="68" name="Group 67"/>
              <p:cNvGrpSpPr/>
              <p:nvPr/>
            </p:nvGrpSpPr>
            <p:grpSpPr>
              <a:xfrm>
                <a:off x="7236296" y="4437112"/>
                <a:ext cx="216024" cy="216024"/>
                <a:chOff x="1321871" y="5697252"/>
                <a:chExt cx="216024" cy="216024"/>
              </a:xfrm>
            </p:grpSpPr>
            <p:sp>
              <p:nvSpPr>
                <p:cNvPr id="69" name="Oval 68"/>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0" name="Oval 69"/>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83" name="Rectangle 82"/>
              <p:cNvSpPr/>
              <p:nvPr/>
            </p:nvSpPr>
            <p:spPr>
              <a:xfrm>
                <a:off x="7470303" y="4426107"/>
                <a:ext cx="502061" cy="369332"/>
              </a:xfrm>
              <a:prstGeom prst="rect">
                <a:avLst/>
              </a:prstGeom>
            </p:spPr>
            <p:txBody>
              <a:bodyPr wrap="none">
                <a:spAutoFit/>
              </a:bodyPr>
              <a:lstStyle/>
              <a:p>
                <a:r>
                  <a:rPr lang="en-US" sz="900" dirty="0"/>
                  <a:t>Zone 1</a:t>
                </a:r>
                <a:endParaRPr lang="en-US" sz="900" dirty="0" smtClean="0"/>
              </a:p>
              <a:p>
                <a:r>
                  <a:rPr lang="en-US" sz="900" dirty="0" smtClean="0"/>
                  <a:t>BOS 3</a:t>
                </a:r>
                <a:endParaRPr lang="en-US" sz="900" dirty="0"/>
              </a:p>
            </p:txBody>
          </p:sp>
        </p:grpSp>
        <p:sp>
          <p:nvSpPr>
            <p:cNvPr id="5" name="TextBox 4"/>
            <p:cNvSpPr txBox="1"/>
            <p:nvPr/>
          </p:nvSpPr>
          <p:spPr>
            <a:xfrm>
              <a:off x="888036" y="1780341"/>
              <a:ext cx="1368152" cy="261610"/>
            </a:xfrm>
            <a:prstGeom prst="rect">
              <a:avLst/>
            </a:prstGeom>
            <a:solidFill>
              <a:schemeClr val="bg1"/>
            </a:solidFill>
          </p:spPr>
          <p:txBody>
            <a:bodyPr wrap="square" rtlCol="0">
              <a:spAutoFit/>
            </a:bodyPr>
            <a:lstStyle/>
            <a:p>
              <a:r>
                <a:rPr lang="en-US" sz="1100" b="1" dirty="0"/>
                <a:t>Beam-off Stations</a:t>
              </a:r>
            </a:p>
          </p:txBody>
        </p:sp>
        <p:grpSp>
          <p:nvGrpSpPr>
            <p:cNvPr id="19" name="Group 18"/>
            <p:cNvGrpSpPr/>
            <p:nvPr/>
          </p:nvGrpSpPr>
          <p:grpSpPr>
            <a:xfrm>
              <a:off x="1178852" y="5697252"/>
              <a:ext cx="502061" cy="624825"/>
              <a:chOff x="1178852" y="5697252"/>
              <a:chExt cx="502061" cy="624825"/>
            </a:xfrm>
          </p:grpSpPr>
          <p:sp>
            <p:nvSpPr>
              <p:cNvPr id="85" name="Oval 84"/>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44" name="Oval 1043"/>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3" name="Rectangle 1052"/>
              <p:cNvSpPr/>
              <p:nvPr/>
            </p:nvSpPr>
            <p:spPr>
              <a:xfrm>
                <a:off x="1178852" y="5952745"/>
                <a:ext cx="502061" cy="369332"/>
              </a:xfrm>
              <a:prstGeom prst="rect">
                <a:avLst/>
              </a:prstGeom>
            </p:spPr>
            <p:txBody>
              <a:bodyPr wrap="none">
                <a:spAutoFit/>
              </a:bodyPr>
              <a:lstStyle/>
              <a:p>
                <a:r>
                  <a:rPr lang="en-US" sz="900" dirty="0"/>
                  <a:t>Zone </a:t>
                </a:r>
                <a:r>
                  <a:rPr lang="en-US" sz="900" dirty="0" smtClean="0"/>
                  <a:t>2</a:t>
                </a:r>
              </a:p>
              <a:p>
                <a:r>
                  <a:rPr lang="en-US" sz="900" dirty="0" smtClean="0"/>
                  <a:t>BOS 1</a:t>
                </a:r>
                <a:endParaRPr lang="en-US" sz="900" dirty="0"/>
              </a:p>
            </p:txBody>
          </p:sp>
        </p:grpSp>
        <p:grpSp>
          <p:nvGrpSpPr>
            <p:cNvPr id="16" name="Group 15"/>
            <p:cNvGrpSpPr/>
            <p:nvPr/>
          </p:nvGrpSpPr>
          <p:grpSpPr>
            <a:xfrm>
              <a:off x="4666052" y="5711702"/>
              <a:ext cx="513282" cy="620103"/>
              <a:chOff x="4666052" y="5711702"/>
              <a:chExt cx="513282" cy="620103"/>
            </a:xfrm>
          </p:grpSpPr>
          <p:sp>
            <p:nvSpPr>
              <p:cNvPr id="87" name="Oval 86"/>
              <p:cNvSpPr/>
              <p:nvPr/>
            </p:nvSpPr>
            <p:spPr>
              <a:xfrm>
                <a:off x="4977813" y="579634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Oval 59"/>
              <p:cNvSpPr/>
              <p:nvPr/>
            </p:nvSpPr>
            <p:spPr>
              <a:xfrm>
                <a:off x="4896036" y="571170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Rectangle 78"/>
              <p:cNvSpPr/>
              <p:nvPr/>
            </p:nvSpPr>
            <p:spPr>
              <a:xfrm>
                <a:off x="4666052" y="5962473"/>
                <a:ext cx="513282" cy="369332"/>
              </a:xfrm>
              <a:prstGeom prst="rect">
                <a:avLst/>
              </a:prstGeom>
            </p:spPr>
            <p:txBody>
              <a:bodyPr wrap="none">
                <a:spAutoFit/>
              </a:bodyPr>
              <a:lstStyle/>
              <a:p>
                <a:r>
                  <a:rPr lang="en-US" sz="900" dirty="0"/>
                  <a:t>Zone </a:t>
                </a:r>
                <a:r>
                  <a:rPr lang="en-US" sz="900" dirty="0" smtClean="0"/>
                  <a:t>2</a:t>
                </a:r>
              </a:p>
              <a:p>
                <a:r>
                  <a:rPr lang="en-US" sz="900" dirty="0" smtClean="0"/>
                  <a:t>BOS 3</a:t>
                </a:r>
                <a:endParaRPr lang="en-US" sz="900" dirty="0"/>
              </a:p>
            </p:txBody>
          </p:sp>
        </p:grpSp>
        <p:grpSp>
          <p:nvGrpSpPr>
            <p:cNvPr id="17" name="Group 16"/>
            <p:cNvGrpSpPr/>
            <p:nvPr/>
          </p:nvGrpSpPr>
          <p:grpSpPr>
            <a:xfrm>
              <a:off x="3279884" y="5712211"/>
              <a:ext cx="502061" cy="622242"/>
              <a:chOff x="3279884" y="5712211"/>
              <a:chExt cx="502061" cy="622242"/>
            </a:xfrm>
          </p:grpSpPr>
          <p:sp>
            <p:nvSpPr>
              <p:cNvPr id="88" name="Oval 87"/>
              <p:cNvSpPr/>
              <p:nvPr/>
            </p:nvSpPr>
            <p:spPr>
              <a:xfrm>
                <a:off x="3508056" y="5796855"/>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3" name="Oval 62"/>
              <p:cNvSpPr/>
              <p:nvPr/>
            </p:nvSpPr>
            <p:spPr>
              <a:xfrm>
                <a:off x="3426279" y="5712211"/>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Rectangle 79"/>
              <p:cNvSpPr/>
              <p:nvPr/>
            </p:nvSpPr>
            <p:spPr>
              <a:xfrm>
                <a:off x="3279884" y="5965121"/>
                <a:ext cx="502061" cy="369332"/>
              </a:xfrm>
              <a:prstGeom prst="rect">
                <a:avLst/>
              </a:prstGeom>
            </p:spPr>
            <p:txBody>
              <a:bodyPr wrap="none">
                <a:spAutoFit/>
              </a:bodyPr>
              <a:lstStyle/>
              <a:p>
                <a:r>
                  <a:rPr lang="en-US" sz="900" dirty="0"/>
                  <a:t>Zone </a:t>
                </a:r>
                <a:r>
                  <a:rPr lang="en-US" sz="900" dirty="0" smtClean="0"/>
                  <a:t>2</a:t>
                </a:r>
              </a:p>
              <a:p>
                <a:r>
                  <a:rPr lang="en-US" sz="900" dirty="0" smtClean="0"/>
                  <a:t>BOS 2</a:t>
                </a:r>
                <a:endParaRPr lang="en-US" sz="900" dirty="0"/>
              </a:p>
            </p:txBody>
          </p:sp>
        </p:grpSp>
      </p:grpSp>
      <p:sp>
        <p:nvSpPr>
          <p:cNvPr id="130" name="TextBox 129"/>
          <p:cNvSpPr txBox="1"/>
          <p:nvPr/>
        </p:nvSpPr>
        <p:spPr>
          <a:xfrm>
            <a:off x="1080771" y="1780341"/>
            <a:ext cx="1496721" cy="261610"/>
          </a:xfrm>
          <a:prstGeom prst="rect">
            <a:avLst/>
          </a:prstGeom>
          <a:solidFill>
            <a:schemeClr val="bg1"/>
          </a:solidFill>
        </p:spPr>
        <p:txBody>
          <a:bodyPr wrap="square" rtlCol="0">
            <a:spAutoFit/>
          </a:bodyPr>
          <a:lstStyle/>
          <a:p>
            <a:r>
              <a:rPr lang="en-US" sz="1100" b="1" dirty="0" smtClean="0"/>
              <a:t>PSS 1 Area Plan View</a:t>
            </a:r>
            <a:endParaRPr lang="en-US" sz="1100" b="1" dirty="0"/>
          </a:p>
        </p:txBody>
      </p:sp>
      <p:grpSp>
        <p:nvGrpSpPr>
          <p:cNvPr id="154" name="Group 153"/>
          <p:cNvGrpSpPr/>
          <p:nvPr/>
        </p:nvGrpSpPr>
        <p:grpSpPr>
          <a:xfrm>
            <a:off x="1227492" y="2060629"/>
            <a:ext cx="7916669" cy="4035396"/>
            <a:chOff x="1227492" y="2060629"/>
            <a:chExt cx="7916669" cy="4035396"/>
          </a:xfrm>
        </p:grpSpPr>
        <p:grpSp>
          <p:nvGrpSpPr>
            <p:cNvPr id="155" name="Group 154"/>
            <p:cNvGrpSpPr/>
            <p:nvPr/>
          </p:nvGrpSpPr>
          <p:grpSpPr>
            <a:xfrm>
              <a:off x="1227492" y="5781896"/>
              <a:ext cx="377026" cy="314129"/>
              <a:chOff x="1227492" y="5781896"/>
              <a:chExt cx="377026" cy="314129"/>
            </a:xfrm>
          </p:grpSpPr>
          <p:sp>
            <p:nvSpPr>
              <p:cNvPr id="176" name="Oval 175"/>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7" name="Rectangle 176"/>
              <p:cNvSpPr/>
              <p:nvPr/>
            </p:nvSpPr>
            <p:spPr>
              <a:xfrm>
                <a:off x="1227492" y="5865193"/>
                <a:ext cx="377026" cy="230832"/>
              </a:xfrm>
              <a:prstGeom prst="rect">
                <a:avLst/>
              </a:prstGeom>
            </p:spPr>
            <p:txBody>
              <a:bodyPr wrap="none">
                <a:spAutoFit/>
              </a:bodyPr>
              <a:lstStyle/>
              <a:p>
                <a:r>
                  <a:rPr lang="en-US" sz="900" dirty="0" smtClean="0"/>
                  <a:t>BOS</a:t>
                </a:r>
                <a:endParaRPr lang="en-US" sz="900" dirty="0"/>
              </a:p>
            </p:txBody>
          </p:sp>
        </p:grpSp>
        <p:grpSp>
          <p:nvGrpSpPr>
            <p:cNvPr id="156" name="Group 155"/>
            <p:cNvGrpSpPr/>
            <p:nvPr/>
          </p:nvGrpSpPr>
          <p:grpSpPr>
            <a:xfrm>
              <a:off x="4817398" y="5796346"/>
              <a:ext cx="402674" cy="289951"/>
              <a:chOff x="4817398" y="5796346"/>
              <a:chExt cx="402674" cy="289951"/>
            </a:xfrm>
          </p:grpSpPr>
          <p:sp>
            <p:nvSpPr>
              <p:cNvPr id="174" name="Oval 173"/>
              <p:cNvSpPr/>
              <p:nvPr/>
            </p:nvSpPr>
            <p:spPr>
              <a:xfrm>
                <a:off x="4977813" y="579634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5" name="Rectangle 174"/>
              <p:cNvSpPr/>
              <p:nvPr/>
            </p:nvSpPr>
            <p:spPr>
              <a:xfrm>
                <a:off x="4817398" y="5855465"/>
                <a:ext cx="402674" cy="230832"/>
              </a:xfrm>
              <a:prstGeom prst="rect">
                <a:avLst/>
              </a:prstGeom>
            </p:spPr>
            <p:txBody>
              <a:bodyPr wrap="none">
                <a:spAutoFit/>
              </a:bodyPr>
              <a:lstStyle/>
              <a:p>
                <a:r>
                  <a:rPr lang="en-US" sz="900" dirty="0" smtClean="0"/>
                  <a:t>BOS </a:t>
                </a:r>
                <a:endParaRPr lang="en-US" sz="900" dirty="0"/>
              </a:p>
            </p:txBody>
          </p:sp>
        </p:grpSp>
        <p:grpSp>
          <p:nvGrpSpPr>
            <p:cNvPr id="157" name="Group 156"/>
            <p:cNvGrpSpPr/>
            <p:nvPr/>
          </p:nvGrpSpPr>
          <p:grpSpPr>
            <a:xfrm>
              <a:off x="3328524" y="5796855"/>
              <a:ext cx="377026" cy="292090"/>
              <a:chOff x="3328524" y="5796855"/>
              <a:chExt cx="377026" cy="292090"/>
            </a:xfrm>
          </p:grpSpPr>
          <p:sp>
            <p:nvSpPr>
              <p:cNvPr id="172" name="Oval 171"/>
              <p:cNvSpPr/>
              <p:nvPr/>
            </p:nvSpPr>
            <p:spPr>
              <a:xfrm>
                <a:off x="3508056" y="5796855"/>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3" name="Rectangle 172"/>
              <p:cNvSpPr/>
              <p:nvPr/>
            </p:nvSpPr>
            <p:spPr>
              <a:xfrm>
                <a:off x="3328524" y="5858113"/>
                <a:ext cx="377026" cy="230832"/>
              </a:xfrm>
              <a:prstGeom prst="rect">
                <a:avLst/>
              </a:prstGeom>
            </p:spPr>
            <p:txBody>
              <a:bodyPr wrap="none">
                <a:spAutoFit/>
              </a:bodyPr>
              <a:lstStyle/>
              <a:p>
                <a:r>
                  <a:rPr lang="en-US" sz="900" dirty="0" smtClean="0"/>
                  <a:t>BOS</a:t>
                </a:r>
                <a:endParaRPr lang="en-US" sz="900" dirty="0"/>
              </a:p>
            </p:txBody>
          </p:sp>
        </p:grpSp>
        <p:grpSp>
          <p:nvGrpSpPr>
            <p:cNvPr id="158" name="Group 157"/>
            <p:cNvGrpSpPr/>
            <p:nvPr/>
          </p:nvGrpSpPr>
          <p:grpSpPr>
            <a:xfrm>
              <a:off x="5261111" y="5799254"/>
              <a:ext cx="394537" cy="230832"/>
              <a:chOff x="5261111" y="5799254"/>
              <a:chExt cx="394537" cy="230832"/>
            </a:xfrm>
          </p:grpSpPr>
          <p:sp>
            <p:nvSpPr>
              <p:cNvPr id="170" name="Oval 169"/>
              <p:cNvSpPr/>
              <p:nvPr/>
            </p:nvSpPr>
            <p:spPr>
              <a:xfrm>
                <a:off x="5261111" y="588532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1" name="Rectangle 170"/>
              <p:cNvSpPr/>
              <p:nvPr/>
            </p:nvSpPr>
            <p:spPr>
              <a:xfrm>
                <a:off x="5278622" y="5799254"/>
                <a:ext cx="377026" cy="230832"/>
              </a:xfrm>
              <a:prstGeom prst="rect">
                <a:avLst/>
              </a:prstGeom>
            </p:spPr>
            <p:txBody>
              <a:bodyPr wrap="none">
                <a:spAutoFit/>
              </a:bodyPr>
              <a:lstStyle/>
              <a:p>
                <a:r>
                  <a:rPr lang="en-US" sz="900" dirty="0" smtClean="0"/>
                  <a:t>BOS</a:t>
                </a:r>
                <a:endParaRPr lang="en-US" sz="900" dirty="0"/>
              </a:p>
            </p:txBody>
          </p:sp>
        </p:grpSp>
        <p:grpSp>
          <p:nvGrpSpPr>
            <p:cNvPr id="159" name="Group 158"/>
            <p:cNvGrpSpPr/>
            <p:nvPr/>
          </p:nvGrpSpPr>
          <p:grpSpPr>
            <a:xfrm>
              <a:off x="7329637" y="5686520"/>
              <a:ext cx="507532" cy="230832"/>
              <a:chOff x="7329637" y="5686520"/>
              <a:chExt cx="507532" cy="230832"/>
            </a:xfrm>
          </p:grpSpPr>
          <p:sp>
            <p:nvSpPr>
              <p:cNvPr id="168" name="Oval 167"/>
              <p:cNvSpPr/>
              <p:nvPr/>
            </p:nvSpPr>
            <p:spPr>
              <a:xfrm>
                <a:off x="7329637" y="5723032"/>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9" name="Rectangle 168"/>
              <p:cNvSpPr/>
              <p:nvPr/>
            </p:nvSpPr>
            <p:spPr>
              <a:xfrm>
                <a:off x="7460143" y="5686520"/>
                <a:ext cx="377026" cy="230832"/>
              </a:xfrm>
              <a:prstGeom prst="rect">
                <a:avLst/>
              </a:prstGeom>
            </p:spPr>
            <p:txBody>
              <a:bodyPr wrap="none">
                <a:spAutoFit/>
              </a:bodyPr>
              <a:lstStyle/>
              <a:p>
                <a:r>
                  <a:rPr lang="en-US" sz="900" dirty="0" smtClean="0"/>
                  <a:t>BOS</a:t>
                </a:r>
                <a:endParaRPr lang="en-US" sz="900" dirty="0"/>
              </a:p>
            </p:txBody>
          </p:sp>
        </p:grpSp>
        <p:grpSp>
          <p:nvGrpSpPr>
            <p:cNvPr id="160" name="Group 159"/>
            <p:cNvGrpSpPr/>
            <p:nvPr/>
          </p:nvGrpSpPr>
          <p:grpSpPr>
            <a:xfrm>
              <a:off x="7318073" y="4465019"/>
              <a:ext cx="509800" cy="230832"/>
              <a:chOff x="7318073" y="4465019"/>
              <a:chExt cx="509800" cy="230832"/>
            </a:xfrm>
          </p:grpSpPr>
          <p:sp>
            <p:nvSpPr>
              <p:cNvPr id="166" name="Oval 165"/>
              <p:cNvSpPr/>
              <p:nvPr/>
            </p:nvSpPr>
            <p:spPr>
              <a:xfrm>
                <a:off x="7318073" y="452175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7" name="Rectangle 166"/>
              <p:cNvSpPr/>
              <p:nvPr/>
            </p:nvSpPr>
            <p:spPr>
              <a:xfrm>
                <a:off x="7450847" y="4465019"/>
                <a:ext cx="377026" cy="230832"/>
              </a:xfrm>
              <a:prstGeom prst="rect">
                <a:avLst/>
              </a:prstGeom>
            </p:spPr>
            <p:txBody>
              <a:bodyPr wrap="none">
                <a:spAutoFit/>
              </a:bodyPr>
              <a:lstStyle/>
              <a:p>
                <a:r>
                  <a:rPr lang="en-US" sz="900" dirty="0" smtClean="0"/>
                  <a:t>BOS</a:t>
                </a:r>
                <a:endParaRPr lang="en-US" sz="900" dirty="0"/>
              </a:p>
            </p:txBody>
          </p:sp>
        </p:grpSp>
        <p:grpSp>
          <p:nvGrpSpPr>
            <p:cNvPr id="161" name="Group 160"/>
            <p:cNvGrpSpPr/>
            <p:nvPr/>
          </p:nvGrpSpPr>
          <p:grpSpPr>
            <a:xfrm>
              <a:off x="8028384" y="2060629"/>
              <a:ext cx="1115777" cy="216243"/>
              <a:chOff x="8028384" y="2060629"/>
              <a:chExt cx="1115777" cy="216243"/>
            </a:xfrm>
          </p:grpSpPr>
          <p:grpSp>
            <p:nvGrpSpPr>
              <p:cNvPr id="162" name="Group 161"/>
              <p:cNvGrpSpPr/>
              <p:nvPr/>
            </p:nvGrpSpPr>
            <p:grpSpPr>
              <a:xfrm>
                <a:off x="8028384" y="2060848"/>
                <a:ext cx="216024" cy="216024"/>
                <a:chOff x="1321871" y="5697252"/>
                <a:chExt cx="216024" cy="216024"/>
              </a:xfrm>
            </p:grpSpPr>
            <p:sp>
              <p:nvSpPr>
                <p:cNvPr id="164" name="Oval 163"/>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1403648" y="5781896"/>
                  <a:ext cx="45719" cy="45719"/>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63" name="Rectangle 162"/>
              <p:cNvSpPr/>
              <p:nvPr/>
            </p:nvSpPr>
            <p:spPr>
              <a:xfrm>
                <a:off x="8254174" y="2060629"/>
                <a:ext cx="889987" cy="215444"/>
              </a:xfrm>
              <a:prstGeom prst="rect">
                <a:avLst/>
              </a:prstGeom>
            </p:spPr>
            <p:txBody>
              <a:bodyPr wrap="none">
                <a:spAutoFit/>
              </a:bodyPr>
              <a:lstStyle/>
              <a:p>
                <a:r>
                  <a:rPr lang="en-US" sz="800" dirty="0"/>
                  <a:t>Beam-off </a:t>
                </a:r>
                <a:r>
                  <a:rPr lang="en-US" sz="800" dirty="0" smtClean="0"/>
                  <a:t>Station</a:t>
                </a:r>
                <a:endParaRPr lang="en-US" sz="800" dirty="0"/>
              </a:p>
            </p:txBody>
          </p:sp>
        </p:grpSp>
      </p:grpSp>
      <p:grpSp>
        <p:nvGrpSpPr>
          <p:cNvPr id="178" name="Group 177"/>
          <p:cNvGrpSpPr/>
          <p:nvPr/>
        </p:nvGrpSpPr>
        <p:grpSpPr>
          <a:xfrm>
            <a:off x="648976" y="1745377"/>
            <a:ext cx="6797444" cy="4043576"/>
            <a:chOff x="648976" y="1745377"/>
            <a:chExt cx="6797444" cy="4043576"/>
          </a:xfrm>
        </p:grpSpPr>
        <p:sp>
          <p:nvSpPr>
            <p:cNvPr id="179" name="TextBox 178"/>
            <p:cNvSpPr txBox="1"/>
            <p:nvPr/>
          </p:nvSpPr>
          <p:spPr>
            <a:xfrm>
              <a:off x="910134" y="1745377"/>
              <a:ext cx="1368152" cy="261610"/>
            </a:xfrm>
            <a:prstGeom prst="rect">
              <a:avLst/>
            </a:prstGeom>
            <a:solidFill>
              <a:schemeClr val="bg1"/>
            </a:solidFill>
          </p:spPr>
          <p:txBody>
            <a:bodyPr wrap="square" rtlCol="0">
              <a:spAutoFit/>
            </a:bodyPr>
            <a:lstStyle/>
            <a:p>
              <a:r>
                <a:rPr lang="en-US" sz="1100" b="1" dirty="0"/>
                <a:t>Radiation Monitors</a:t>
              </a:r>
            </a:p>
          </p:txBody>
        </p:sp>
        <p:pic>
          <p:nvPicPr>
            <p:cNvPr id="18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831" y="1982961"/>
              <a:ext cx="1494895" cy="2335873"/>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1" name="Group 180"/>
            <p:cNvGrpSpPr/>
            <p:nvPr/>
          </p:nvGrpSpPr>
          <p:grpSpPr>
            <a:xfrm>
              <a:off x="648976" y="5203597"/>
              <a:ext cx="502061" cy="585356"/>
              <a:chOff x="648976" y="5203597"/>
              <a:chExt cx="502061" cy="585356"/>
            </a:xfrm>
          </p:grpSpPr>
          <p:grpSp>
            <p:nvGrpSpPr>
              <p:cNvPr id="202" name="Group 201"/>
              <p:cNvGrpSpPr/>
              <p:nvPr/>
            </p:nvGrpSpPr>
            <p:grpSpPr>
              <a:xfrm>
                <a:off x="864747" y="5572929"/>
                <a:ext cx="216024" cy="216024"/>
                <a:chOff x="1321871" y="5697252"/>
                <a:chExt cx="216024" cy="216024"/>
              </a:xfrm>
            </p:grpSpPr>
            <p:sp>
              <p:nvSpPr>
                <p:cNvPr id="204" name="Oval 203"/>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Flowchart: Extract 204"/>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203" name="Rectangle 202"/>
              <p:cNvSpPr/>
              <p:nvPr/>
            </p:nvSpPr>
            <p:spPr>
              <a:xfrm>
                <a:off x="648976" y="5203597"/>
                <a:ext cx="502061" cy="369332"/>
              </a:xfrm>
              <a:prstGeom prst="rect">
                <a:avLst/>
              </a:prstGeom>
            </p:spPr>
            <p:txBody>
              <a:bodyPr wrap="none">
                <a:spAutoFit/>
              </a:bodyPr>
              <a:lstStyle/>
              <a:p>
                <a:r>
                  <a:rPr lang="en-US" sz="900" dirty="0"/>
                  <a:t>Zone </a:t>
                </a:r>
                <a:r>
                  <a:rPr lang="en-US" sz="900" dirty="0" smtClean="0"/>
                  <a:t>2</a:t>
                </a:r>
              </a:p>
              <a:p>
                <a:r>
                  <a:rPr lang="en-US" sz="900" dirty="0" smtClean="0"/>
                  <a:t>RM 1</a:t>
                </a:r>
                <a:endParaRPr lang="en-US" sz="900" dirty="0"/>
              </a:p>
            </p:txBody>
          </p:sp>
        </p:grpSp>
        <p:grpSp>
          <p:nvGrpSpPr>
            <p:cNvPr id="182" name="Group 181"/>
            <p:cNvGrpSpPr/>
            <p:nvPr/>
          </p:nvGrpSpPr>
          <p:grpSpPr>
            <a:xfrm>
              <a:off x="6944359" y="3212976"/>
              <a:ext cx="502061" cy="576064"/>
              <a:chOff x="6944359" y="3212976"/>
              <a:chExt cx="502061" cy="576064"/>
            </a:xfrm>
          </p:grpSpPr>
          <p:grpSp>
            <p:nvGrpSpPr>
              <p:cNvPr id="198" name="Group 197"/>
              <p:cNvGrpSpPr/>
              <p:nvPr/>
            </p:nvGrpSpPr>
            <p:grpSpPr>
              <a:xfrm>
                <a:off x="7113613" y="3573016"/>
                <a:ext cx="216024" cy="216024"/>
                <a:chOff x="1321871" y="5697252"/>
                <a:chExt cx="216024" cy="216024"/>
              </a:xfrm>
            </p:grpSpPr>
            <p:sp>
              <p:nvSpPr>
                <p:cNvPr id="200" name="Oval 199"/>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Flowchart: Extract 200"/>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99" name="Rectangle 198"/>
              <p:cNvSpPr/>
              <p:nvPr/>
            </p:nvSpPr>
            <p:spPr>
              <a:xfrm>
                <a:off x="6944359" y="3212976"/>
                <a:ext cx="502061" cy="369332"/>
              </a:xfrm>
              <a:prstGeom prst="rect">
                <a:avLst/>
              </a:prstGeom>
            </p:spPr>
            <p:txBody>
              <a:bodyPr wrap="none">
                <a:spAutoFit/>
              </a:bodyPr>
              <a:lstStyle/>
              <a:p>
                <a:r>
                  <a:rPr lang="en-US" sz="900" dirty="0" smtClean="0"/>
                  <a:t>Zone 1</a:t>
                </a:r>
              </a:p>
              <a:p>
                <a:r>
                  <a:rPr lang="en-US" sz="900" dirty="0" smtClean="0"/>
                  <a:t>RM 2</a:t>
                </a:r>
                <a:endParaRPr lang="en-US" sz="900" dirty="0"/>
              </a:p>
            </p:txBody>
          </p:sp>
        </p:grpSp>
        <p:grpSp>
          <p:nvGrpSpPr>
            <p:cNvPr id="183" name="Group 182"/>
            <p:cNvGrpSpPr/>
            <p:nvPr/>
          </p:nvGrpSpPr>
          <p:grpSpPr>
            <a:xfrm>
              <a:off x="5103407" y="4616356"/>
              <a:ext cx="592625" cy="369332"/>
              <a:chOff x="5103407" y="4616356"/>
              <a:chExt cx="592625" cy="369332"/>
            </a:xfrm>
          </p:grpSpPr>
          <p:grpSp>
            <p:nvGrpSpPr>
              <p:cNvPr id="194" name="Group 193"/>
              <p:cNvGrpSpPr/>
              <p:nvPr/>
            </p:nvGrpSpPr>
            <p:grpSpPr>
              <a:xfrm>
                <a:off x="5480008" y="4729001"/>
                <a:ext cx="216024" cy="216024"/>
                <a:chOff x="1321871" y="5697252"/>
                <a:chExt cx="216024" cy="216024"/>
              </a:xfrm>
            </p:grpSpPr>
            <p:sp>
              <p:nvSpPr>
                <p:cNvPr id="196" name="Oval 195"/>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Flowchart: Extract 196"/>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95" name="Rectangle 194"/>
              <p:cNvSpPr/>
              <p:nvPr/>
            </p:nvSpPr>
            <p:spPr>
              <a:xfrm>
                <a:off x="5103407" y="4616356"/>
                <a:ext cx="502061" cy="369332"/>
              </a:xfrm>
              <a:prstGeom prst="rect">
                <a:avLst/>
              </a:prstGeom>
            </p:spPr>
            <p:txBody>
              <a:bodyPr wrap="none">
                <a:spAutoFit/>
              </a:bodyPr>
              <a:lstStyle/>
              <a:p>
                <a:r>
                  <a:rPr lang="en-US" sz="900" dirty="0"/>
                  <a:t>Zone 1</a:t>
                </a:r>
                <a:endParaRPr lang="en-US" sz="900" dirty="0" smtClean="0"/>
              </a:p>
              <a:p>
                <a:r>
                  <a:rPr lang="en-US" sz="900" dirty="0" smtClean="0"/>
                  <a:t>RM 1</a:t>
                </a:r>
                <a:endParaRPr lang="en-US" sz="900" dirty="0"/>
              </a:p>
            </p:txBody>
          </p:sp>
        </p:grpSp>
        <p:grpSp>
          <p:nvGrpSpPr>
            <p:cNvPr id="184" name="Group 183"/>
            <p:cNvGrpSpPr/>
            <p:nvPr/>
          </p:nvGrpSpPr>
          <p:grpSpPr>
            <a:xfrm>
              <a:off x="3679023" y="4728846"/>
              <a:ext cx="658671" cy="369332"/>
              <a:chOff x="3679023" y="4728846"/>
              <a:chExt cx="658671" cy="369332"/>
            </a:xfrm>
          </p:grpSpPr>
          <p:grpSp>
            <p:nvGrpSpPr>
              <p:cNvPr id="190" name="Group 189"/>
              <p:cNvGrpSpPr/>
              <p:nvPr/>
            </p:nvGrpSpPr>
            <p:grpSpPr>
              <a:xfrm>
                <a:off x="4121670" y="4784474"/>
                <a:ext cx="216024" cy="216024"/>
                <a:chOff x="1321871" y="5697252"/>
                <a:chExt cx="216024" cy="216024"/>
              </a:xfrm>
            </p:grpSpPr>
            <p:sp>
              <p:nvSpPr>
                <p:cNvPr id="192" name="Oval 191"/>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Flowchart: Extract 192"/>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91" name="Rectangle 190"/>
              <p:cNvSpPr/>
              <p:nvPr/>
            </p:nvSpPr>
            <p:spPr>
              <a:xfrm>
                <a:off x="3679023" y="4728846"/>
                <a:ext cx="502061" cy="369332"/>
              </a:xfrm>
              <a:prstGeom prst="rect">
                <a:avLst/>
              </a:prstGeom>
            </p:spPr>
            <p:txBody>
              <a:bodyPr wrap="none">
                <a:spAutoFit/>
              </a:bodyPr>
              <a:lstStyle/>
              <a:p>
                <a:r>
                  <a:rPr lang="en-US" sz="900" dirty="0"/>
                  <a:t>Zone </a:t>
                </a:r>
                <a:r>
                  <a:rPr lang="en-US" sz="900" dirty="0" smtClean="0"/>
                  <a:t>2</a:t>
                </a:r>
              </a:p>
              <a:p>
                <a:r>
                  <a:rPr lang="en-US" sz="900" dirty="0" smtClean="0"/>
                  <a:t>RM </a:t>
                </a:r>
                <a:r>
                  <a:rPr lang="en-US" sz="900" dirty="0"/>
                  <a:t>3</a:t>
                </a:r>
              </a:p>
            </p:txBody>
          </p:sp>
        </p:grpSp>
        <p:grpSp>
          <p:nvGrpSpPr>
            <p:cNvPr id="185" name="Group 184"/>
            <p:cNvGrpSpPr/>
            <p:nvPr/>
          </p:nvGrpSpPr>
          <p:grpSpPr>
            <a:xfrm>
              <a:off x="1695602" y="4652913"/>
              <a:ext cx="642233" cy="369332"/>
              <a:chOff x="1695602" y="4652913"/>
              <a:chExt cx="642233" cy="369332"/>
            </a:xfrm>
          </p:grpSpPr>
          <p:grpSp>
            <p:nvGrpSpPr>
              <p:cNvPr id="186" name="Group 185"/>
              <p:cNvGrpSpPr/>
              <p:nvPr/>
            </p:nvGrpSpPr>
            <p:grpSpPr>
              <a:xfrm>
                <a:off x="2121811" y="4716944"/>
                <a:ext cx="216024" cy="216024"/>
                <a:chOff x="1321871" y="5697252"/>
                <a:chExt cx="216024" cy="216024"/>
              </a:xfrm>
            </p:grpSpPr>
            <p:sp>
              <p:nvSpPr>
                <p:cNvPr id="188" name="Oval 187"/>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Flowchart: Extract 188"/>
                <p:cNvSpPr/>
                <p:nvPr/>
              </p:nvSpPr>
              <p:spPr>
                <a:xfrm>
                  <a:off x="1403648" y="5781896"/>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187" name="Rectangle 186"/>
              <p:cNvSpPr/>
              <p:nvPr/>
            </p:nvSpPr>
            <p:spPr>
              <a:xfrm>
                <a:off x="1695602" y="4652913"/>
                <a:ext cx="502061" cy="369332"/>
              </a:xfrm>
              <a:prstGeom prst="rect">
                <a:avLst/>
              </a:prstGeom>
            </p:spPr>
            <p:txBody>
              <a:bodyPr wrap="none">
                <a:spAutoFit/>
              </a:bodyPr>
              <a:lstStyle/>
              <a:p>
                <a:r>
                  <a:rPr lang="en-US" sz="900" dirty="0"/>
                  <a:t>Zone </a:t>
                </a:r>
                <a:r>
                  <a:rPr lang="en-US" sz="900" dirty="0" smtClean="0"/>
                  <a:t>2</a:t>
                </a:r>
              </a:p>
              <a:p>
                <a:r>
                  <a:rPr lang="en-US" sz="900" dirty="0" smtClean="0"/>
                  <a:t>RM </a:t>
                </a:r>
                <a:r>
                  <a:rPr lang="en-US" sz="900" dirty="0"/>
                  <a:t>2</a:t>
                </a:r>
              </a:p>
            </p:txBody>
          </p:sp>
        </p:grpSp>
      </p:grpSp>
      <p:grpSp>
        <p:nvGrpSpPr>
          <p:cNvPr id="206" name="Group 205"/>
          <p:cNvGrpSpPr/>
          <p:nvPr/>
        </p:nvGrpSpPr>
        <p:grpSpPr>
          <a:xfrm>
            <a:off x="802423" y="2335227"/>
            <a:ext cx="8405858" cy="3368065"/>
            <a:chOff x="802423" y="2335227"/>
            <a:chExt cx="8405858" cy="3368065"/>
          </a:xfrm>
        </p:grpSpPr>
        <p:grpSp>
          <p:nvGrpSpPr>
            <p:cNvPr id="207" name="Group 206"/>
            <p:cNvGrpSpPr/>
            <p:nvPr/>
          </p:nvGrpSpPr>
          <p:grpSpPr>
            <a:xfrm>
              <a:off x="802423" y="5466709"/>
              <a:ext cx="346570" cy="236583"/>
              <a:chOff x="802423" y="5466709"/>
              <a:chExt cx="346570" cy="236583"/>
            </a:xfrm>
          </p:grpSpPr>
          <p:sp>
            <p:nvSpPr>
              <p:cNvPr id="225" name="Flowchart: Extract 224"/>
              <p:cNvSpPr/>
              <p:nvPr/>
            </p:nvSpPr>
            <p:spPr>
              <a:xfrm>
                <a:off x="946524" y="5657573"/>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6" name="Rectangle 225"/>
              <p:cNvSpPr/>
              <p:nvPr/>
            </p:nvSpPr>
            <p:spPr>
              <a:xfrm>
                <a:off x="802423" y="5466709"/>
                <a:ext cx="346570" cy="190770"/>
              </a:xfrm>
              <a:prstGeom prst="rect">
                <a:avLst/>
              </a:prstGeom>
            </p:spPr>
            <p:txBody>
              <a:bodyPr wrap="none">
                <a:spAutoFit/>
              </a:bodyPr>
              <a:lstStyle/>
              <a:p>
                <a:r>
                  <a:rPr lang="en-US" sz="900" dirty="0" smtClean="0"/>
                  <a:t>RM</a:t>
                </a:r>
                <a:endParaRPr lang="en-US" sz="900" dirty="0"/>
              </a:p>
            </p:txBody>
          </p:sp>
        </p:grpSp>
        <p:grpSp>
          <p:nvGrpSpPr>
            <p:cNvPr id="208" name="Group 207"/>
            <p:cNvGrpSpPr/>
            <p:nvPr/>
          </p:nvGrpSpPr>
          <p:grpSpPr>
            <a:xfrm>
              <a:off x="7051367" y="3465904"/>
              <a:ext cx="346570" cy="237475"/>
              <a:chOff x="7051367" y="3465904"/>
              <a:chExt cx="346570" cy="237475"/>
            </a:xfrm>
          </p:grpSpPr>
          <p:sp>
            <p:nvSpPr>
              <p:cNvPr id="223" name="Flowchart: Extract 222"/>
              <p:cNvSpPr/>
              <p:nvPr/>
            </p:nvSpPr>
            <p:spPr>
              <a:xfrm>
                <a:off x="7195390" y="3657660"/>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4" name="Rectangle 223"/>
              <p:cNvSpPr/>
              <p:nvPr/>
            </p:nvSpPr>
            <p:spPr>
              <a:xfrm>
                <a:off x="7051367" y="3465904"/>
                <a:ext cx="346570" cy="230832"/>
              </a:xfrm>
              <a:prstGeom prst="rect">
                <a:avLst/>
              </a:prstGeom>
            </p:spPr>
            <p:txBody>
              <a:bodyPr wrap="none">
                <a:spAutoFit/>
              </a:bodyPr>
              <a:lstStyle/>
              <a:p>
                <a:r>
                  <a:rPr lang="en-US" sz="900" dirty="0" smtClean="0"/>
                  <a:t>RM</a:t>
                </a:r>
                <a:endParaRPr lang="en-US" sz="900" dirty="0"/>
              </a:p>
            </p:txBody>
          </p:sp>
        </p:grpSp>
        <p:grpSp>
          <p:nvGrpSpPr>
            <p:cNvPr id="209" name="Group 208"/>
            <p:cNvGrpSpPr/>
            <p:nvPr/>
          </p:nvGrpSpPr>
          <p:grpSpPr>
            <a:xfrm>
              <a:off x="5278511" y="4733092"/>
              <a:ext cx="346570" cy="230832"/>
              <a:chOff x="5278511" y="4733092"/>
              <a:chExt cx="346570" cy="230832"/>
            </a:xfrm>
          </p:grpSpPr>
          <p:sp>
            <p:nvSpPr>
              <p:cNvPr id="221" name="Flowchart: Extract 220"/>
              <p:cNvSpPr/>
              <p:nvPr/>
            </p:nvSpPr>
            <p:spPr>
              <a:xfrm>
                <a:off x="5561785" y="4813645"/>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Rectangle 221"/>
              <p:cNvSpPr/>
              <p:nvPr/>
            </p:nvSpPr>
            <p:spPr>
              <a:xfrm>
                <a:off x="5278511" y="4733092"/>
                <a:ext cx="346570" cy="230832"/>
              </a:xfrm>
              <a:prstGeom prst="rect">
                <a:avLst/>
              </a:prstGeom>
            </p:spPr>
            <p:txBody>
              <a:bodyPr wrap="none">
                <a:spAutoFit/>
              </a:bodyPr>
              <a:lstStyle/>
              <a:p>
                <a:r>
                  <a:rPr lang="en-US" sz="900" dirty="0" smtClean="0"/>
                  <a:t>RM</a:t>
                </a:r>
                <a:endParaRPr lang="en-US" sz="900" dirty="0"/>
              </a:p>
            </p:txBody>
          </p:sp>
        </p:grpSp>
        <p:grpSp>
          <p:nvGrpSpPr>
            <p:cNvPr id="210" name="Group 209"/>
            <p:cNvGrpSpPr/>
            <p:nvPr/>
          </p:nvGrpSpPr>
          <p:grpSpPr>
            <a:xfrm>
              <a:off x="3912495" y="4767758"/>
              <a:ext cx="346570" cy="230832"/>
              <a:chOff x="3912495" y="4767758"/>
              <a:chExt cx="346570" cy="230832"/>
            </a:xfrm>
          </p:grpSpPr>
          <p:sp>
            <p:nvSpPr>
              <p:cNvPr id="219" name="Flowchart: Extract 218"/>
              <p:cNvSpPr/>
              <p:nvPr/>
            </p:nvSpPr>
            <p:spPr>
              <a:xfrm>
                <a:off x="4203447" y="486911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Rectangle 219"/>
              <p:cNvSpPr/>
              <p:nvPr/>
            </p:nvSpPr>
            <p:spPr>
              <a:xfrm>
                <a:off x="3912495" y="4767758"/>
                <a:ext cx="346570" cy="230832"/>
              </a:xfrm>
              <a:prstGeom prst="rect">
                <a:avLst/>
              </a:prstGeom>
            </p:spPr>
            <p:txBody>
              <a:bodyPr wrap="none">
                <a:spAutoFit/>
              </a:bodyPr>
              <a:lstStyle/>
              <a:p>
                <a:r>
                  <a:rPr lang="en-US" sz="900" dirty="0" smtClean="0"/>
                  <a:t>RM</a:t>
                </a:r>
                <a:endParaRPr lang="en-US" sz="900" dirty="0"/>
              </a:p>
            </p:txBody>
          </p:sp>
        </p:grpSp>
        <p:grpSp>
          <p:nvGrpSpPr>
            <p:cNvPr id="211" name="Group 210"/>
            <p:cNvGrpSpPr/>
            <p:nvPr/>
          </p:nvGrpSpPr>
          <p:grpSpPr>
            <a:xfrm>
              <a:off x="1909618" y="4721009"/>
              <a:ext cx="346570" cy="230832"/>
              <a:chOff x="1909618" y="4721009"/>
              <a:chExt cx="346570" cy="230832"/>
            </a:xfrm>
          </p:grpSpPr>
          <p:sp>
            <p:nvSpPr>
              <p:cNvPr id="217" name="Flowchart: Extract 216"/>
              <p:cNvSpPr/>
              <p:nvPr/>
            </p:nvSpPr>
            <p:spPr>
              <a:xfrm>
                <a:off x="2203588" y="4801588"/>
                <a:ext cx="45719" cy="45719"/>
              </a:xfrm>
              <a:prstGeom prst="flowChartExtract">
                <a:avLst/>
              </a:prstGeom>
              <a:ln>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Rectangle 217"/>
              <p:cNvSpPr/>
              <p:nvPr/>
            </p:nvSpPr>
            <p:spPr>
              <a:xfrm>
                <a:off x="1909618" y="4721009"/>
                <a:ext cx="346570" cy="230832"/>
              </a:xfrm>
              <a:prstGeom prst="rect">
                <a:avLst/>
              </a:prstGeom>
            </p:spPr>
            <p:txBody>
              <a:bodyPr wrap="none">
                <a:spAutoFit/>
              </a:bodyPr>
              <a:lstStyle/>
              <a:p>
                <a:r>
                  <a:rPr lang="en-US" sz="900" dirty="0" smtClean="0"/>
                  <a:t>RM</a:t>
                </a:r>
                <a:endParaRPr lang="en-US" sz="900" dirty="0"/>
              </a:p>
            </p:txBody>
          </p:sp>
        </p:grpSp>
        <p:grpSp>
          <p:nvGrpSpPr>
            <p:cNvPr id="212" name="Group 211"/>
            <p:cNvGrpSpPr/>
            <p:nvPr/>
          </p:nvGrpSpPr>
          <p:grpSpPr>
            <a:xfrm>
              <a:off x="8028384" y="2335227"/>
              <a:ext cx="1179897" cy="216024"/>
              <a:chOff x="8028384" y="2335227"/>
              <a:chExt cx="1179897" cy="216024"/>
            </a:xfrm>
          </p:grpSpPr>
          <p:grpSp>
            <p:nvGrpSpPr>
              <p:cNvPr id="213" name="Group 212"/>
              <p:cNvGrpSpPr/>
              <p:nvPr/>
            </p:nvGrpSpPr>
            <p:grpSpPr>
              <a:xfrm>
                <a:off x="8028384" y="2335227"/>
                <a:ext cx="216024" cy="216024"/>
                <a:chOff x="1321871" y="5827615"/>
                <a:chExt cx="216024" cy="216024"/>
              </a:xfrm>
            </p:grpSpPr>
            <p:sp>
              <p:nvSpPr>
                <p:cNvPr id="215" name="Oval 214"/>
                <p:cNvSpPr/>
                <p:nvPr/>
              </p:nvSpPr>
              <p:spPr>
                <a:xfrm>
                  <a:off x="1321871" y="5827615"/>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Flowchart: Extract 215"/>
                <p:cNvSpPr/>
                <p:nvPr/>
              </p:nvSpPr>
              <p:spPr>
                <a:xfrm>
                  <a:off x="1403648" y="5912259"/>
                  <a:ext cx="45719" cy="45719"/>
                </a:xfrm>
                <a:prstGeom prst="flowChartExtra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214" name="Rectangle 213"/>
              <p:cNvSpPr/>
              <p:nvPr/>
            </p:nvSpPr>
            <p:spPr>
              <a:xfrm>
                <a:off x="8254174" y="2335807"/>
                <a:ext cx="954107" cy="215444"/>
              </a:xfrm>
              <a:prstGeom prst="rect">
                <a:avLst/>
              </a:prstGeom>
            </p:spPr>
            <p:txBody>
              <a:bodyPr wrap="none">
                <a:spAutoFit/>
              </a:bodyPr>
              <a:lstStyle/>
              <a:p>
                <a:r>
                  <a:rPr lang="en-US" sz="800" dirty="0"/>
                  <a:t>Radiation </a:t>
                </a:r>
                <a:r>
                  <a:rPr lang="en-US" sz="800" dirty="0" smtClean="0"/>
                  <a:t>Monitor</a:t>
                </a:r>
                <a:endParaRPr lang="en-US" sz="800" dirty="0"/>
              </a:p>
            </p:txBody>
          </p:sp>
        </p:grpSp>
      </p:grpSp>
      <p:grpSp>
        <p:nvGrpSpPr>
          <p:cNvPr id="256" name="Group 255"/>
          <p:cNvGrpSpPr/>
          <p:nvPr/>
        </p:nvGrpSpPr>
        <p:grpSpPr>
          <a:xfrm>
            <a:off x="827584" y="1744273"/>
            <a:ext cx="7082681" cy="2999825"/>
            <a:chOff x="827584" y="1744273"/>
            <a:chExt cx="7082681" cy="2999825"/>
          </a:xfrm>
        </p:grpSpPr>
        <p:sp>
          <p:nvSpPr>
            <p:cNvPr id="257" name="TextBox 256"/>
            <p:cNvSpPr txBox="1"/>
            <p:nvPr/>
          </p:nvSpPr>
          <p:spPr>
            <a:xfrm>
              <a:off x="932121" y="1744273"/>
              <a:ext cx="1368152" cy="261610"/>
            </a:xfrm>
            <a:prstGeom prst="rect">
              <a:avLst/>
            </a:prstGeom>
            <a:solidFill>
              <a:schemeClr val="bg1"/>
            </a:solidFill>
          </p:spPr>
          <p:txBody>
            <a:bodyPr wrap="square" rtlCol="0">
              <a:spAutoFit/>
            </a:bodyPr>
            <a:lstStyle/>
            <a:p>
              <a:r>
                <a:rPr lang="en-US" sz="1100" b="1" dirty="0" smtClean="0"/>
                <a:t>Access/E-exit Doors</a:t>
              </a:r>
              <a:endParaRPr lang="en-US" sz="1100" b="1" dirty="0"/>
            </a:p>
          </p:txBody>
        </p:sp>
        <p:grpSp>
          <p:nvGrpSpPr>
            <p:cNvPr id="258" name="Group 257"/>
            <p:cNvGrpSpPr/>
            <p:nvPr/>
          </p:nvGrpSpPr>
          <p:grpSpPr>
            <a:xfrm>
              <a:off x="827584" y="2132856"/>
              <a:ext cx="7082681" cy="2611242"/>
              <a:chOff x="827584" y="2132856"/>
              <a:chExt cx="7082681" cy="2611242"/>
            </a:xfrm>
          </p:grpSpPr>
          <p:grpSp>
            <p:nvGrpSpPr>
              <p:cNvPr id="259" name="Group 258"/>
              <p:cNvGrpSpPr/>
              <p:nvPr/>
            </p:nvGrpSpPr>
            <p:grpSpPr>
              <a:xfrm>
                <a:off x="3728707" y="2132856"/>
                <a:ext cx="1185752" cy="2611242"/>
                <a:chOff x="3728707" y="2132856"/>
                <a:chExt cx="1185752" cy="2611242"/>
              </a:xfrm>
            </p:grpSpPr>
            <p:pic>
              <p:nvPicPr>
                <p:cNvPr id="2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8707" y="2132856"/>
                  <a:ext cx="1185752" cy="2296526"/>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2" name="Rectangle 271"/>
                <p:cNvSpPr/>
                <p:nvPr/>
              </p:nvSpPr>
              <p:spPr>
                <a:xfrm>
                  <a:off x="3908664" y="4374766"/>
                  <a:ext cx="861133" cy="369332"/>
                </a:xfrm>
                <a:prstGeom prst="rect">
                  <a:avLst/>
                </a:prstGeom>
              </p:spPr>
              <p:txBody>
                <a:bodyPr wrap="none">
                  <a:spAutoFit/>
                </a:bodyPr>
                <a:lstStyle/>
                <a:p>
                  <a:pPr algn="ctr"/>
                  <a:r>
                    <a:rPr lang="en-US" sz="900" dirty="0"/>
                    <a:t>Access System</a:t>
                  </a:r>
                </a:p>
                <a:p>
                  <a:pPr algn="ctr"/>
                  <a:r>
                    <a:rPr lang="en-US" sz="900" dirty="0"/>
                    <a:t>FEB</a:t>
                  </a:r>
                </a:p>
              </p:txBody>
            </p:sp>
          </p:grpSp>
          <p:grpSp>
            <p:nvGrpSpPr>
              <p:cNvPr id="260" name="Group 259"/>
              <p:cNvGrpSpPr/>
              <p:nvPr/>
            </p:nvGrpSpPr>
            <p:grpSpPr>
              <a:xfrm>
                <a:off x="7236296" y="3701638"/>
                <a:ext cx="673969" cy="369332"/>
                <a:chOff x="7236296" y="3701638"/>
                <a:chExt cx="673969" cy="369332"/>
              </a:xfrm>
            </p:grpSpPr>
            <p:sp>
              <p:nvSpPr>
                <p:cNvPr id="268" name="Rectangle 267"/>
                <p:cNvSpPr/>
                <p:nvPr/>
              </p:nvSpPr>
              <p:spPr>
                <a:xfrm>
                  <a:off x="7462707" y="3701638"/>
                  <a:ext cx="447558" cy="369332"/>
                </a:xfrm>
                <a:prstGeom prst="rect">
                  <a:avLst/>
                </a:prstGeom>
              </p:spPr>
              <p:txBody>
                <a:bodyPr wrap="none">
                  <a:spAutoFit/>
                </a:bodyPr>
                <a:lstStyle/>
                <a:p>
                  <a:r>
                    <a:rPr lang="en-US" sz="900" dirty="0"/>
                    <a:t>E-Exit</a:t>
                  </a:r>
                </a:p>
                <a:p>
                  <a:r>
                    <a:rPr lang="en-US" sz="900" dirty="0"/>
                    <a:t>Door</a:t>
                  </a:r>
                </a:p>
              </p:txBody>
            </p:sp>
            <p:sp>
              <p:nvSpPr>
                <p:cNvPr id="269" name="Oval 268"/>
                <p:cNvSpPr/>
                <p:nvPr/>
              </p:nvSpPr>
              <p:spPr>
                <a:xfrm>
                  <a:off x="7236296" y="3789040"/>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0" name="Rectangle 269"/>
                <p:cNvSpPr/>
                <p:nvPr/>
              </p:nvSpPr>
              <p:spPr>
                <a:xfrm flipH="1">
                  <a:off x="7275207" y="388732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61" name="Group 260"/>
              <p:cNvGrpSpPr/>
              <p:nvPr/>
            </p:nvGrpSpPr>
            <p:grpSpPr>
              <a:xfrm>
                <a:off x="827584" y="2132856"/>
                <a:ext cx="2700362" cy="2535088"/>
                <a:chOff x="827584" y="2132856"/>
                <a:chExt cx="2700362" cy="2535088"/>
              </a:xfrm>
            </p:grpSpPr>
            <p:sp>
              <p:nvSpPr>
                <p:cNvPr id="266" name="Rectangle 265"/>
                <p:cNvSpPr/>
                <p:nvPr/>
              </p:nvSpPr>
              <p:spPr>
                <a:xfrm>
                  <a:off x="1672614" y="4437112"/>
                  <a:ext cx="846858" cy="230832"/>
                </a:xfrm>
                <a:prstGeom prst="rect">
                  <a:avLst/>
                </a:prstGeom>
                <a:solidFill>
                  <a:schemeClr val="bg1"/>
                </a:solidFill>
              </p:spPr>
              <p:txBody>
                <a:bodyPr wrap="square">
                  <a:spAutoFit/>
                </a:bodyPr>
                <a:lstStyle/>
                <a:p>
                  <a:pPr algn="r"/>
                  <a:r>
                    <a:rPr lang="en-US" sz="900" dirty="0" smtClean="0"/>
                    <a:t>E-Exit Door</a:t>
                  </a:r>
                  <a:endParaRPr lang="en-US" sz="900" dirty="0"/>
                </a:p>
              </p:txBody>
            </p:sp>
            <p:pic>
              <p:nvPicPr>
                <p:cNvPr id="26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2132856"/>
                  <a:ext cx="2700362" cy="2340612"/>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2" name="Group 261"/>
              <p:cNvGrpSpPr/>
              <p:nvPr/>
            </p:nvGrpSpPr>
            <p:grpSpPr>
              <a:xfrm>
                <a:off x="7060912" y="3901688"/>
                <a:ext cx="216024" cy="216024"/>
                <a:chOff x="7060912" y="3901688"/>
                <a:chExt cx="216024" cy="216024"/>
              </a:xfrm>
            </p:grpSpPr>
            <p:sp>
              <p:nvSpPr>
                <p:cNvPr id="263" name="Oval 262"/>
                <p:cNvSpPr/>
                <p:nvPr/>
              </p:nvSpPr>
              <p:spPr>
                <a:xfrm>
                  <a:off x="7060912" y="3901688"/>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4" name="Rectangle 263"/>
                <p:cNvSpPr/>
                <p:nvPr/>
              </p:nvSpPr>
              <p:spPr>
                <a:xfrm flipH="1">
                  <a:off x="7099823" y="393751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5" name="Rectangle 264"/>
                <p:cNvSpPr/>
                <p:nvPr/>
              </p:nvSpPr>
              <p:spPr>
                <a:xfrm flipH="1">
                  <a:off x="7099543" y="4020512"/>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grpSp>
      </p:grpSp>
      <p:grpSp>
        <p:nvGrpSpPr>
          <p:cNvPr id="294" name="Group 293"/>
          <p:cNvGrpSpPr/>
          <p:nvPr/>
        </p:nvGrpSpPr>
        <p:grpSpPr>
          <a:xfrm>
            <a:off x="7090874" y="2620507"/>
            <a:ext cx="2010007" cy="1493080"/>
            <a:chOff x="7090874" y="2620507"/>
            <a:chExt cx="2010007" cy="1493080"/>
          </a:xfrm>
        </p:grpSpPr>
        <p:grpSp>
          <p:nvGrpSpPr>
            <p:cNvPr id="295" name="Group 294"/>
            <p:cNvGrpSpPr/>
            <p:nvPr/>
          </p:nvGrpSpPr>
          <p:grpSpPr>
            <a:xfrm>
              <a:off x="7090874" y="2620507"/>
              <a:ext cx="2010007" cy="1493080"/>
              <a:chOff x="7090874" y="2620507"/>
              <a:chExt cx="2010007" cy="1493080"/>
            </a:xfrm>
          </p:grpSpPr>
          <p:grpSp>
            <p:nvGrpSpPr>
              <p:cNvPr id="301" name="Group 300"/>
              <p:cNvGrpSpPr/>
              <p:nvPr/>
            </p:nvGrpSpPr>
            <p:grpSpPr>
              <a:xfrm>
                <a:off x="7090874" y="3701638"/>
                <a:ext cx="819391" cy="411949"/>
                <a:chOff x="7090874" y="3701638"/>
                <a:chExt cx="819391" cy="411949"/>
              </a:xfrm>
            </p:grpSpPr>
            <p:sp>
              <p:nvSpPr>
                <p:cNvPr id="307" name="Rectangle 306"/>
                <p:cNvSpPr/>
                <p:nvPr/>
              </p:nvSpPr>
              <p:spPr>
                <a:xfrm>
                  <a:off x="7462707" y="3701638"/>
                  <a:ext cx="447558" cy="369332"/>
                </a:xfrm>
                <a:prstGeom prst="rect">
                  <a:avLst/>
                </a:prstGeom>
              </p:spPr>
              <p:txBody>
                <a:bodyPr wrap="none">
                  <a:spAutoFit/>
                </a:bodyPr>
                <a:lstStyle/>
                <a:p>
                  <a:r>
                    <a:rPr lang="en-US" sz="900" dirty="0"/>
                    <a:t>E-Exit</a:t>
                  </a:r>
                </a:p>
                <a:p>
                  <a:r>
                    <a:rPr lang="en-US" sz="900" dirty="0"/>
                    <a:t>Door</a:t>
                  </a:r>
                </a:p>
              </p:txBody>
            </p:sp>
            <p:sp>
              <p:nvSpPr>
                <p:cNvPr id="308" name="Rectangle 307"/>
                <p:cNvSpPr/>
                <p:nvPr/>
              </p:nvSpPr>
              <p:spPr>
                <a:xfrm flipH="1">
                  <a:off x="7275207" y="388732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9" name="Rectangle 308"/>
                <p:cNvSpPr/>
                <p:nvPr/>
              </p:nvSpPr>
              <p:spPr>
                <a:xfrm flipH="1">
                  <a:off x="7091154" y="406786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10" name="Rectangle 309"/>
                <p:cNvSpPr/>
                <p:nvPr/>
              </p:nvSpPr>
              <p:spPr>
                <a:xfrm flipH="1">
                  <a:off x="7090874" y="3894088"/>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302" name="Group 301"/>
              <p:cNvGrpSpPr/>
              <p:nvPr/>
            </p:nvGrpSpPr>
            <p:grpSpPr>
              <a:xfrm>
                <a:off x="8033423" y="2620507"/>
                <a:ext cx="1067458" cy="216025"/>
                <a:chOff x="8033423" y="2620507"/>
                <a:chExt cx="1067458" cy="216025"/>
              </a:xfrm>
            </p:grpSpPr>
            <p:grpSp>
              <p:nvGrpSpPr>
                <p:cNvPr id="303" name="Group 302"/>
                <p:cNvGrpSpPr/>
                <p:nvPr/>
              </p:nvGrpSpPr>
              <p:grpSpPr>
                <a:xfrm>
                  <a:off x="8033423" y="2620508"/>
                  <a:ext cx="216024" cy="216024"/>
                  <a:chOff x="1326910" y="5824864"/>
                  <a:chExt cx="216024" cy="216024"/>
                </a:xfrm>
              </p:grpSpPr>
              <p:sp>
                <p:nvSpPr>
                  <p:cNvPr id="305" name="Oval 304"/>
                  <p:cNvSpPr/>
                  <p:nvPr/>
                </p:nvSpPr>
                <p:spPr>
                  <a:xfrm>
                    <a:off x="1326910" y="5824864"/>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6" name="Rectangle 305"/>
                  <p:cNvSpPr/>
                  <p:nvPr/>
                </p:nvSpPr>
                <p:spPr>
                  <a:xfrm flipH="1">
                    <a:off x="1365821" y="5909726"/>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304" name="Rectangle 303"/>
                <p:cNvSpPr/>
                <p:nvPr/>
              </p:nvSpPr>
              <p:spPr>
                <a:xfrm>
                  <a:off x="8254174" y="2620507"/>
                  <a:ext cx="846707" cy="215444"/>
                </a:xfrm>
                <a:prstGeom prst="rect">
                  <a:avLst/>
                </a:prstGeom>
              </p:spPr>
              <p:txBody>
                <a:bodyPr wrap="none">
                  <a:spAutoFit/>
                </a:bodyPr>
                <a:lstStyle/>
                <a:p>
                  <a:r>
                    <a:rPr lang="en-US" sz="800" dirty="0" smtClean="0"/>
                    <a:t>E-exit/Fire Door</a:t>
                  </a:r>
                  <a:endParaRPr lang="en-US" sz="800" dirty="0"/>
                </a:p>
              </p:txBody>
            </p:sp>
          </p:grpSp>
        </p:grpSp>
        <p:sp>
          <p:nvSpPr>
            <p:cNvPr id="296" name="Rectangle 295"/>
            <p:cNvSpPr/>
            <p:nvPr/>
          </p:nvSpPr>
          <p:spPr>
            <a:xfrm>
              <a:off x="8276143" y="2906501"/>
              <a:ext cx="784189" cy="215444"/>
            </a:xfrm>
            <a:prstGeom prst="rect">
              <a:avLst/>
            </a:prstGeom>
          </p:spPr>
          <p:txBody>
            <a:bodyPr wrap="none">
              <a:spAutoFit/>
            </a:bodyPr>
            <a:lstStyle/>
            <a:p>
              <a:r>
                <a:rPr lang="en-US" sz="800" dirty="0" smtClean="0"/>
                <a:t>Access System</a:t>
              </a:r>
              <a:endParaRPr lang="en-US" sz="800" dirty="0"/>
            </a:p>
          </p:txBody>
        </p:sp>
        <p:grpSp>
          <p:nvGrpSpPr>
            <p:cNvPr id="297" name="Group 296"/>
            <p:cNvGrpSpPr/>
            <p:nvPr/>
          </p:nvGrpSpPr>
          <p:grpSpPr>
            <a:xfrm>
              <a:off x="8038150" y="2906501"/>
              <a:ext cx="216024" cy="216024"/>
              <a:chOff x="8038150" y="2906501"/>
              <a:chExt cx="216024" cy="216024"/>
            </a:xfrm>
          </p:grpSpPr>
          <p:sp>
            <p:nvSpPr>
              <p:cNvPr id="298" name="Oval 297"/>
              <p:cNvSpPr/>
              <p:nvPr/>
            </p:nvSpPr>
            <p:spPr>
              <a:xfrm>
                <a:off x="8038150" y="2906501"/>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9" name="Rectangle 298"/>
              <p:cNvSpPr/>
              <p:nvPr/>
            </p:nvSpPr>
            <p:spPr>
              <a:xfrm flipH="1">
                <a:off x="8077061" y="2942325"/>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0" name="Rectangle 299"/>
              <p:cNvSpPr/>
              <p:nvPr/>
            </p:nvSpPr>
            <p:spPr>
              <a:xfrm flipH="1">
                <a:off x="8076781" y="3025325"/>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grpSp>
      </p:grpSp>
      <p:grpSp>
        <p:nvGrpSpPr>
          <p:cNvPr id="354" name="Group 353"/>
          <p:cNvGrpSpPr/>
          <p:nvPr/>
        </p:nvGrpSpPr>
        <p:grpSpPr>
          <a:xfrm>
            <a:off x="755576" y="1781358"/>
            <a:ext cx="6707131" cy="4407688"/>
            <a:chOff x="755576" y="1781358"/>
            <a:chExt cx="6707131" cy="4407688"/>
          </a:xfrm>
        </p:grpSpPr>
        <p:sp>
          <p:nvSpPr>
            <p:cNvPr id="355" name="Rectangle 354"/>
            <p:cNvSpPr/>
            <p:nvPr/>
          </p:nvSpPr>
          <p:spPr>
            <a:xfrm>
              <a:off x="7045605" y="5191156"/>
              <a:ext cx="417102" cy="369332"/>
            </a:xfrm>
            <a:prstGeom prst="rect">
              <a:avLst/>
            </a:prstGeom>
          </p:spPr>
          <p:txBody>
            <a:bodyPr wrap="none">
              <a:spAutoFit/>
            </a:bodyPr>
            <a:lstStyle/>
            <a:p>
              <a:r>
                <a:rPr lang="en-US" sz="900" dirty="0" smtClean="0"/>
                <a:t>Fire </a:t>
              </a:r>
            </a:p>
            <a:p>
              <a:r>
                <a:rPr lang="en-US" sz="900" dirty="0" smtClean="0"/>
                <a:t>Door</a:t>
              </a:r>
              <a:endParaRPr lang="en-US" sz="900" dirty="0"/>
            </a:p>
          </p:txBody>
        </p:sp>
        <p:sp>
          <p:nvSpPr>
            <p:cNvPr id="356" name="Rectangle 355"/>
            <p:cNvSpPr/>
            <p:nvPr/>
          </p:nvSpPr>
          <p:spPr>
            <a:xfrm>
              <a:off x="5349846" y="5551346"/>
              <a:ext cx="502061" cy="369332"/>
            </a:xfrm>
            <a:prstGeom prst="rect">
              <a:avLst/>
            </a:prstGeom>
          </p:spPr>
          <p:txBody>
            <a:bodyPr wrap="none">
              <a:spAutoFit/>
            </a:bodyPr>
            <a:lstStyle/>
            <a:p>
              <a:r>
                <a:rPr lang="en-US" sz="900" dirty="0"/>
                <a:t>Zone </a:t>
              </a:r>
              <a:r>
                <a:rPr lang="en-US" sz="900" dirty="0" smtClean="0"/>
                <a:t>2</a:t>
              </a:r>
            </a:p>
            <a:p>
              <a:r>
                <a:rPr lang="en-US" sz="900" dirty="0" smtClean="0"/>
                <a:t>Fence</a:t>
              </a:r>
              <a:endParaRPr lang="en-US" sz="900" dirty="0"/>
            </a:p>
          </p:txBody>
        </p:sp>
        <p:sp>
          <p:nvSpPr>
            <p:cNvPr id="357" name="Rectangle 356"/>
            <p:cNvSpPr/>
            <p:nvPr/>
          </p:nvSpPr>
          <p:spPr>
            <a:xfrm>
              <a:off x="762286" y="5819714"/>
              <a:ext cx="519694" cy="369332"/>
            </a:xfrm>
            <a:prstGeom prst="rect">
              <a:avLst/>
            </a:prstGeom>
          </p:spPr>
          <p:txBody>
            <a:bodyPr wrap="none">
              <a:spAutoFit/>
            </a:bodyPr>
            <a:lstStyle/>
            <a:p>
              <a:r>
                <a:rPr lang="en-US" sz="900" dirty="0"/>
                <a:t>Zone 3</a:t>
              </a:r>
              <a:endParaRPr lang="en-US" sz="900" dirty="0" smtClean="0"/>
            </a:p>
            <a:p>
              <a:r>
                <a:rPr lang="en-US" sz="900" dirty="0" smtClean="0"/>
                <a:t>Fence</a:t>
              </a:r>
              <a:endParaRPr lang="en-US" sz="900" dirty="0"/>
            </a:p>
          </p:txBody>
        </p:sp>
        <p:grpSp>
          <p:nvGrpSpPr>
            <p:cNvPr id="358" name="Group 357"/>
            <p:cNvGrpSpPr/>
            <p:nvPr/>
          </p:nvGrpSpPr>
          <p:grpSpPr>
            <a:xfrm>
              <a:off x="755576" y="1781358"/>
              <a:ext cx="4652267" cy="4035195"/>
              <a:chOff x="755576" y="1781358"/>
              <a:chExt cx="4652267" cy="4035195"/>
            </a:xfrm>
          </p:grpSpPr>
          <p:sp>
            <p:nvSpPr>
              <p:cNvPr id="362" name="TextBox 361"/>
              <p:cNvSpPr txBox="1"/>
              <p:nvPr/>
            </p:nvSpPr>
            <p:spPr>
              <a:xfrm>
                <a:off x="822182" y="1781358"/>
                <a:ext cx="1949617" cy="261610"/>
              </a:xfrm>
              <a:prstGeom prst="rect">
                <a:avLst/>
              </a:prstGeom>
              <a:solidFill>
                <a:schemeClr val="bg1"/>
              </a:solidFill>
            </p:spPr>
            <p:txBody>
              <a:bodyPr wrap="square" rtlCol="0">
                <a:spAutoFit/>
              </a:bodyPr>
              <a:lstStyle/>
              <a:p>
                <a:r>
                  <a:rPr lang="en-US" sz="1100" b="1" dirty="0" smtClean="0"/>
                  <a:t>Fire Door/Zone Fence</a:t>
                </a:r>
                <a:endParaRPr lang="en-US" sz="1100" b="1" dirty="0"/>
              </a:p>
            </p:txBody>
          </p:sp>
          <p:grpSp>
            <p:nvGrpSpPr>
              <p:cNvPr id="363" name="Group 362"/>
              <p:cNvGrpSpPr/>
              <p:nvPr/>
            </p:nvGrpSpPr>
            <p:grpSpPr>
              <a:xfrm>
                <a:off x="755576" y="2060848"/>
                <a:ext cx="2069094" cy="2047520"/>
                <a:chOff x="755576" y="2060848"/>
                <a:chExt cx="2069094" cy="2047520"/>
              </a:xfrm>
            </p:grpSpPr>
            <p:pic>
              <p:nvPicPr>
                <p:cNvPr id="37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2060848"/>
                  <a:ext cx="2069094" cy="1840756"/>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4" name="Rectangle 373"/>
                <p:cNvSpPr/>
                <p:nvPr/>
              </p:nvSpPr>
              <p:spPr>
                <a:xfrm>
                  <a:off x="899592" y="3877536"/>
                  <a:ext cx="1656184" cy="230832"/>
                </a:xfrm>
                <a:prstGeom prst="rect">
                  <a:avLst/>
                </a:prstGeom>
              </p:spPr>
              <p:txBody>
                <a:bodyPr wrap="square">
                  <a:spAutoFit/>
                </a:bodyPr>
                <a:lstStyle/>
                <a:p>
                  <a:pPr algn="ctr"/>
                  <a:r>
                    <a:rPr lang="en-US" sz="900" dirty="0"/>
                    <a:t>PSS </a:t>
                  </a:r>
                  <a:r>
                    <a:rPr lang="en-US" sz="900" dirty="0" smtClean="0"/>
                    <a:t>Zone Fences</a:t>
                  </a:r>
                  <a:endParaRPr lang="en-US" sz="900" dirty="0"/>
                </a:p>
              </p:txBody>
            </p:sp>
          </p:grpSp>
          <p:grpSp>
            <p:nvGrpSpPr>
              <p:cNvPr id="364" name="Group 363"/>
              <p:cNvGrpSpPr/>
              <p:nvPr/>
            </p:nvGrpSpPr>
            <p:grpSpPr>
              <a:xfrm>
                <a:off x="2915816" y="2060848"/>
                <a:ext cx="2082762" cy="2054460"/>
                <a:chOff x="2915816" y="2060848"/>
                <a:chExt cx="2082762" cy="2054460"/>
              </a:xfrm>
            </p:grpSpPr>
            <p:pic>
              <p:nvPicPr>
                <p:cNvPr id="371"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5816" y="2060848"/>
                  <a:ext cx="2082762" cy="1839184"/>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 name="Rectangle 371"/>
                <p:cNvSpPr/>
                <p:nvPr/>
              </p:nvSpPr>
              <p:spPr>
                <a:xfrm>
                  <a:off x="3636961" y="3884476"/>
                  <a:ext cx="647007" cy="230832"/>
                </a:xfrm>
                <a:prstGeom prst="rect">
                  <a:avLst/>
                </a:prstGeom>
              </p:spPr>
              <p:txBody>
                <a:bodyPr wrap="none">
                  <a:spAutoFit/>
                </a:bodyPr>
                <a:lstStyle/>
                <a:p>
                  <a:r>
                    <a:rPr lang="en-US" sz="900" dirty="0" smtClean="0"/>
                    <a:t>Fire  Door</a:t>
                  </a:r>
                </a:p>
              </p:txBody>
            </p:sp>
          </p:grpSp>
          <p:grpSp>
            <p:nvGrpSpPr>
              <p:cNvPr id="365" name="Group 364"/>
              <p:cNvGrpSpPr/>
              <p:nvPr/>
            </p:nvGrpSpPr>
            <p:grpSpPr>
              <a:xfrm>
                <a:off x="1144432" y="5600529"/>
                <a:ext cx="216024" cy="216024"/>
                <a:chOff x="1321871" y="5697252"/>
                <a:chExt cx="216024" cy="216024"/>
              </a:xfrm>
            </p:grpSpPr>
            <p:sp>
              <p:nvSpPr>
                <p:cNvPr id="369" name="Oval 368"/>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0" name="Rectangle 369"/>
                <p:cNvSpPr/>
                <p:nvPr/>
              </p:nvSpPr>
              <p:spPr>
                <a:xfrm>
                  <a:off x="1403648" y="5745892"/>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366" name="Group 365"/>
              <p:cNvGrpSpPr/>
              <p:nvPr/>
            </p:nvGrpSpPr>
            <p:grpSpPr>
              <a:xfrm>
                <a:off x="5191819" y="5588731"/>
                <a:ext cx="216024" cy="216024"/>
                <a:chOff x="1321871" y="5697252"/>
                <a:chExt cx="216024" cy="216024"/>
              </a:xfrm>
            </p:grpSpPr>
            <p:sp>
              <p:nvSpPr>
                <p:cNvPr id="367" name="Oval 366"/>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8" name="Rectangle 367"/>
                <p:cNvSpPr/>
                <p:nvPr/>
              </p:nvSpPr>
              <p:spPr>
                <a:xfrm>
                  <a:off x="1403648" y="5745892"/>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grpSp>
          <p:nvGrpSpPr>
            <p:cNvPr id="359" name="Group 358"/>
            <p:cNvGrpSpPr/>
            <p:nvPr/>
          </p:nvGrpSpPr>
          <p:grpSpPr>
            <a:xfrm>
              <a:off x="7121532" y="5033500"/>
              <a:ext cx="216024" cy="216024"/>
              <a:chOff x="1321871" y="5697252"/>
              <a:chExt cx="216024" cy="216024"/>
            </a:xfrm>
          </p:grpSpPr>
          <p:sp>
            <p:nvSpPr>
              <p:cNvPr id="360" name="Oval 359"/>
              <p:cNvSpPr/>
              <p:nvPr/>
            </p:nvSpPr>
            <p:spPr>
              <a:xfrm>
                <a:off x="1321871" y="569725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1" name="Rectangle 360"/>
              <p:cNvSpPr/>
              <p:nvPr/>
            </p:nvSpPr>
            <p:spPr>
              <a:xfrm flipH="1">
                <a:off x="1360782" y="5795536"/>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grpSp>
        <p:nvGrpSpPr>
          <p:cNvPr id="375" name="Group 374"/>
          <p:cNvGrpSpPr/>
          <p:nvPr/>
        </p:nvGrpSpPr>
        <p:grpSpPr>
          <a:xfrm>
            <a:off x="937390" y="3172970"/>
            <a:ext cx="8000212" cy="2799752"/>
            <a:chOff x="937390" y="3172970"/>
            <a:chExt cx="8000212" cy="2799752"/>
          </a:xfrm>
        </p:grpSpPr>
        <p:grpSp>
          <p:nvGrpSpPr>
            <p:cNvPr id="376" name="Group 375"/>
            <p:cNvGrpSpPr/>
            <p:nvPr/>
          </p:nvGrpSpPr>
          <p:grpSpPr>
            <a:xfrm>
              <a:off x="937390" y="5649169"/>
              <a:ext cx="461986" cy="323553"/>
              <a:chOff x="937390" y="5649169"/>
              <a:chExt cx="461986" cy="323553"/>
            </a:xfrm>
          </p:grpSpPr>
          <p:sp>
            <p:nvSpPr>
              <p:cNvPr id="388" name="Rectangle 387"/>
              <p:cNvSpPr/>
              <p:nvPr/>
            </p:nvSpPr>
            <p:spPr>
              <a:xfrm>
                <a:off x="937390" y="5741890"/>
                <a:ext cx="461986" cy="230832"/>
              </a:xfrm>
              <a:prstGeom prst="rect">
                <a:avLst/>
              </a:prstGeom>
            </p:spPr>
            <p:txBody>
              <a:bodyPr wrap="none">
                <a:spAutoFit/>
              </a:bodyPr>
              <a:lstStyle/>
              <a:p>
                <a:r>
                  <a:rPr lang="en-US" sz="900" dirty="0" smtClean="0"/>
                  <a:t>Fence</a:t>
                </a:r>
                <a:endParaRPr lang="en-US" sz="900" dirty="0"/>
              </a:p>
            </p:txBody>
          </p:sp>
          <p:sp>
            <p:nvSpPr>
              <p:cNvPr id="389" name="Rectangle 388"/>
              <p:cNvSpPr/>
              <p:nvPr/>
            </p:nvSpPr>
            <p:spPr>
              <a:xfrm>
                <a:off x="1226209" y="5649169"/>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377" name="Group 376"/>
            <p:cNvGrpSpPr/>
            <p:nvPr/>
          </p:nvGrpSpPr>
          <p:grpSpPr>
            <a:xfrm>
              <a:off x="5273596" y="5551346"/>
              <a:ext cx="479868" cy="230832"/>
              <a:chOff x="5273596" y="5551346"/>
              <a:chExt cx="479868" cy="230832"/>
            </a:xfrm>
          </p:grpSpPr>
          <p:sp>
            <p:nvSpPr>
              <p:cNvPr id="386" name="Rectangle 385"/>
              <p:cNvSpPr/>
              <p:nvPr/>
            </p:nvSpPr>
            <p:spPr>
              <a:xfrm>
                <a:off x="5291478" y="5551346"/>
                <a:ext cx="461986" cy="230832"/>
              </a:xfrm>
              <a:prstGeom prst="rect">
                <a:avLst/>
              </a:prstGeom>
            </p:spPr>
            <p:txBody>
              <a:bodyPr wrap="none">
                <a:spAutoFit/>
              </a:bodyPr>
              <a:lstStyle/>
              <a:p>
                <a:r>
                  <a:rPr lang="en-US" sz="900" dirty="0" smtClean="0"/>
                  <a:t>Fence</a:t>
                </a:r>
                <a:endParaRPr lang="en-US" sz="900" dirty="0"/>
              </a:p>
            </p:txBody>
          </p:sp>
          <p:sp>
            <p:nvSpPr>
              <p:cNvPr id="387" name="Rectangle 386"/>
              <p:cNvSpPr/>
              <p:nvPr/>
            </p:nvSpPr>
            <p:spPr>
              <a:xfrm>
                <a:off x="5273596" y="5637371"/>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378" name="Group 377"/>
            <p:cNvGrpSpPr/>
            <p:nvPr/>
          </p:nvGrpSpPr>
          <p:grpSpPr>
            <a:xfrm>
              <a:off x="7045605" y="5131784"/>
              <a:ext cx="417102" cy="428704"/>
              <a:chOff x="7045605" y="5131784"/>
              <a:chExt cx="417102" cy="428704"/>
            </a:xfrm>
          </p:grpSpPr>
          <p:sp>
            <p:nvSpPr>
              <p:cNvPr id="384" name="Rectangle 383"/>
              <p:cNvSpPr/>
              <p:nvPr/>
            </p:nvSpPr>
            <p:spPr>
              <a:xfrm>
                <a:off x="7045605" y="5191156"/>
                <a:ext cx="417102" cy="369332"/>
              </a:xfrm>
              <a:prstGeom prst="rect">
                <a:avLst/>
              </a:prstGeom>
            </p:spPr>
            <p:txBody>
              <a:bodyPr wrap="none">
                <a:spAutoFit/>
              </a:bodyPr>
              <a:lstStyle/>
              <a:p>
                <a:r>
                  <a:rPr lang="en-US" sz="900" dirty="0" smtClean="0"/>
                  <a:t>Fire </a:t>
                </a:r>
              </a:p>
              <a:p>
                <a:r>
                  <a:rPr lang="en-US" sz="900" dirty="0" smtClean="0"/>
                  <a:t>Door</a:t>
                </a:r>
                <a:endParaRPr lang="en-US" sz="900" dirty="0"/>
              </a:p>
            </p:txBody>
          </p:sp>
          <p:sp>
            <p:nvSpPr>
              <p:cNvPr id="385" name="Rectangle 384"/>
              <p:cNvSpPr/>
              <p:nvPr/>
            </p:nvSpPr>
            <p:spPr>
              <a:xfrm flipH="1">
                <a:off x="7160443" y="5131784"/>
                <a:ext cx="133764" cy="45719"/>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379" name="Group 378"/>
            <p:cNvGrpSpPr/>
            <p:nvPr/>
          </p:nvGrpSpPr>
          <p:grpSpPr>
            <a:xfrm>
              <a:off x="8038150" y="3172970"/>
              <a:ext cx="899452" cy="228861"/>
              <a:chOff x="8038150" y="3172970"/>
              <a:chExt cx="899452" cy="228861"/>
            </a:xfrm>
          </p:grpSpPr>
          <p:grpSp>
            <p:nvGrpSpPr>
              <p:cNvPr id="380" name="Group 379"/>
              <p:cNvGrpSpPr/>
              <p:nvPr/>
            </p:nvGrpSpPr>
            <p:grpSpPr>
              <a:xfrm>
                <a:off x="8038150" y="3185807"/>
                <a:ext cx="216024" cy="216024"/>
                <a:chOff x="1331637" y="5777615"/>
                <a:chExt cx="216024" cy="216024"/>
              </a:xfrm>
            </p:grpSpPr>
            <p:sp>
              <p:nvSpPr>
                <p:cNvPr id="424" name="Oval 423"/>
                <p:cNvSpPr/>
                <p:nvPr/>
              </p:nvSpPr>
              <p:spPr>
                <a:xfrm>
                  <a:off x="1331637" y="5777615"/>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5" name="Rectangle 424"/>
                <p:cNvSpPr/>
                <p:nvPr/>
              </p:nvSpPr>
              <p:spPr>
                <a:xfrm>
                  <a:off x="1413414" y="5826255"/>
                  <a:ext cx="45719" cy="13036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sp>
            <p:nvSpPr>
              <p:cNvPr id="426" name="Rectangle 425"/>
              <p:cNvSpPr/>
              <p:nvPr/>
            </p:nvSpPr>
            <p:spPr>
              <a:xfrm>
                <a:off x="8276143" y="3172970"/>
                <a:ext cx="661459" cy="215444"/>
              </a:xfrm>
              <a:prstGeom prst="rect">
                <a:avLst/>
              </a:prstGeom>
            </p:spPr>
            <p:txBody>
              <a:bodyPr wrap="none">
                <a:spAutoFit/>
              </a:bodyPr>
              <a:lstStyle/>
              <a:p>
                <a:r>
                  <a:rPr lang="en-US" sz="800" dirty="0" smtClean="0"/>
                  <a:t>Zone Fence</a:t>
                </a:r>
                <a:endParaRPr lang="en-US" sz="800" dirty="0"/>
              </a:p>
            </p:txBody>
          </p:sp>
        </p:grpSp>
      </p:grpSp>
      <p:grpSp>
        <p:nvGrpSpPr>
          <p:cNvPr id="513" name="Group 512"/>
          <p:cNvGrpSpPr/>
          <p:nvPr/>
        </p:nvGrpSpPr>
        <p:grpSpPr>
          <a:xfrm>
            <a:off x="822183" y="1781358"/>
            <a:ext cx="6571351" cy="4117640"/>
            <a:chOff x="822183" y="1781358"/>
            <a:chExt cx="6571351" cy="4117640"/>
          </a:xfrm>
        </p:grpSpPr>
        <p:sp>
          <p:nvSpPr>
            <p:cNvPr id="514" name="TextBox 513"/>
            <p:cNvSpPr txBox="1"/>
            <p:nvPr/>
          </p:nvSpPr>
          <p:spPr>
            <a:xfrm>
              <a:off x="822183" y="1781358"/>
              <a:ext cx="1368152" cy="261610"/>
            </a:xfrm>
            <a:prstGeom prst="rect">
              <a:avLst/>
            </a:prstGeom>
            <a:solidFill>
              <a:schemeClr val="bg1"/>
            </a:solidFill>
          </p:spPr>
          <p:txBody>
            <a:bodyPr wrap="square" rtlCol="0">
              <a:spAutoFit/>
            </a:bodyPr>
            <a:lstStyle/>
            <a:p>
              <a:r>
                <a:rPr lang="en-US" sz="1100" b="1" dirty="0" smtClean="0"/>
                <a:t>PSS Blue/Red Lights</a:t>
              </a:r>
              <a:endParaRPr lang="en-US" sz="1100" b="1" dirty="0"/>
            </a:p>
          </p:txBody>
        </p:sp>
        <p:cxnSp>
          <p:nvCxnSpPr>
            <p:cNvPr id="515" name="Straight Connector 514"/>
            <p:cNvCxnSpPr/>
            <p:nvPr/>
          </p:nvCxnSpPr>
          <p:spPr>
            <a:xfrm>
              <a:off x="1403648" y="5680941"/>
              <a:ext cx="4076360" cy="5579"/>
            </a:xfrm>
            <a:prstGeom prst="line">
              <a:avLst/>
            </a:prstGeom>
          </p:spPr>
          <p:style>
            <a:lnRef idx="1">
              <a:schemeClr val="accent6"/>
            </a:lnRef>
            <a:fillRef idx="0">
              <a:schemeClr val="accent6"/>
            </a:fillRef>
            <a:effectRef idx="0">
              <a:schemeClr val="accent6"/>
            </a:effectRef>
            <a:fontRef idx="minor">
              <a:schemeClr val="tx1"/>
            </a:fontRef>
          </p:style>
        </p:cxnSp>
        <p:cxnSp>
          <p:nvCxnSpPr>
            <p:cNvPr id="516" name="Straight Connector 515"/>
            <p:cNvCxnSpPr/>
            <p:nvPr/>
          </p:nvCxnSpPr>
          <p:spPr>
            <a:xfrm>
              <a:off x="5480008" y="5703292"/>
              <a:ext cx="0" cy="161901"/>
            </a:xfrm>
            <a:prstGeom prst="line">
              <a:avLst/>
            </a:prstGeom>
          </p:spPr>
          <p:style>
            <a:lnRef idx="1">
              <a:schemeClr val="accent6"/>
            </a:lnRef>
            <a:fillRef idx="0">
              <a:schemeClr val="accent6"/>
            </a:fillRef>
            <a:effectRef idx="0">
              <a:schemeClr val="accent6"/>
            </a:effectRef>
            <a:fontRef idx="minor">
              <a:schemeClr val="tx1"/>
            </a:fontRef>
          </p:style>
        </p:cxnSp>
        <p:cxnSp>
          <p:nvCxnSpPr>
            <p:cNvPr id="517" name="Straight Connector 516"/>
            <p:cNvCxnSpPr/>
            <p:nvPr/>
          </p:nvCxnSpPr>
          <p:spPr>
            <a:xfrm>
              <a:off x="5480008" y="5855465"/>
              <a:ext cx="1633605"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518" name="Straight Connector 517"/>
            <p:cNvCxnSpPr/>
            <p:nvPr/>
          </p:nvCxnSpPr>
          <p:spPr>
            <a:xfrm flipV="1">
              <a:off x="7113613" y="4544615"/>
              <a:ext cx="0" cy="1310850"/>
            </a:xfrm>
            <a:prstGeom prst="line">
              <a:avLst/>
            </a:prstGeom>
          </p:spPr>
          <p:style>
            <a:lnRef idx="1">
              <a:schemeClr val="accent6"/>
            </a:lnRef>
            <a:fillRef idx="0">
              <a:schemeClr val="accent6"/>
            </a:fillRef>
            <a:effectRef idx="0">
              <a:schemeClr val="accent6"/>
            </a:effectRef>
            <a:fontRef idx="minor">
              <a:schemeClr val="tx1"/>
            </a:fontRef>
          </p:style>
        </p:cxnSp>
        <p:pic>
          <p:nvPicPr>
            <p:cNvPr id="51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11456" y="2553472"/>
              <a:ext cx="1826238" cy="107710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870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21" name="Group 520"/>
            <p:cNvGrpSpPr/>
            <p:nvPr/>
          </p:nvGrpSpPr>
          <p:grpSpPr>
            <a:xfrm>
              <a:off x="1226209" y="5545443"/>
              <a:ext cx="636062" cy="169277"/>
              <a:chOff x="1226209" y="5545443"/>
              <a:chExt cx="636062" cy="169277"/>
            </a:xfrm>
          </p:grpSpPr>
          <p:pic>
            <p:nvPicPr>
              <p:cNvPr id="55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5455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6" name="Rectangle 555"/>
              <p:cNvSpPr/>
              <p:nvPr/>
            </p:nvSpPr>
            <p:spPr>
              <a:xfrm>
                <a:off x="1226209" y="5545443"/>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22" name="Group 521"/>
            <p:cNvGrpSpPr/>
            <p:nvPr/>
          </p:nvGrpSpPr>
          <p:grpSpPr>
            <a:xfrm>
              <a:off x="5399039" y="5720116"/>
              <a:ext cx="636062" cy="169874"/>
              <a:chOff x="5399039" y="5720116"/>
              <a:chExt cx="636062" cy="169874"/>
            </a:xfrm>
          </p:grpSpPr>
          <p:pic>
            <p:nvPicPr>
              <p:cNvPr id="55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7552" y="5840395"/>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4" name="Rectangle 553"/>
              <p:cNvSpPr/>
              <p:nvPr/>
            </p:nvSpPr>
            <p:spPr>
              <a:xfrm>
                <a:off x="5399039" y="572011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23" name="Group 522"/>
            <p:cNvGrpSpPr/>
            <p:nvPr/>
          </p:nvGrpSpPr>
          <p:grpSpPr>
            <a:xfrm>
              <a:off x="4758551" y="5540136"/>
              <a:ext cx="636062" cy="177266"/>
              <a:chOff x="4758551" y="5540136"/>
              <a:chExt cx="636062" cy="177266"/>
            </a:xfrm>
          </p:grpSpPr>
          <p:pic>
            <p:nvPicPr>
              <p:cNvPr id="55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8718" y="566780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 name="Rectangle 551"/>
              <p:cNvSpPr/>
              <p:nvPr/>
            </p:nvSpPr>
            <p:spPr>
              <a:xfrm>
                <a:off x="4758551" y="55401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sp>
          <p:nvSpPr>
            <p:cNvPr id="524" name="Rectangle 523"/>
            <p:cNvSpPr/>
            <p:nvPr/>
          </p:nvSpPr>
          <p:spPr>
            <a:xfrm>
              <a:off x="3919094" y="55322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nvGrpSpPr>
            <p:cNvPr id="525" name="Group 524"/>
            <p:cNvGrpSpPr/>
            <p:nvPr/>
          </p:nvGrpSpPr>
          <p:grpSpPr>
            <a:xfrm>
              <a:off x="2900812" y="5666762"/>
              <a:ext cx="636062" cy="187621"/>
              <a:chOff x="2900812" y="5666762"/>
              <a:chExt cx="636062" cy="187621"/>
            </a:xfrm>
          </p:grpSpPr>
          <p:pic>
            <p:nvPicPr>
              <p:cNvPr id="54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37026"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0" name="Rectangle 549"/>
              <p:cNvSpPr/>
              <p:nvPr/>
            </p:nvSpPr>
            <p:spPr>
              <a:xfrm>
                <a:off x="2900812" y="568510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26" name="Group 525"/>
            <p:cNvGrpSpPr/>
            <p:nvPr/>
          </p:nvGrpSpPr>
          <p:grpSpPr>
            <a:xfrm>
              <a:off x="2035856" y="5540301"/>
              <a:ext cx="636062" cy="176056"/>
              <a:chOff x="2035856" y="5540301"/>
              <a:chExt cx="636062" cy="176056"/>
            </a:xfrm>
          </p:grpSpPr>
          <p:pic>
            <p:nvPicPr>
              <p:cNvPr id="54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11367"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8" name="Rectangle 547"/>
              <p:cNvSpPr/>
              <p:nvPr/>
            </p:nvSpPr>
            <p:spPr>
              <a:xfrm>
                <a:off x="2035856" y="5540301"/>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27" name="Group 526"/>
            <p:cNvGrpSpPr/>
            <p:nvPr/>
          </p:nvGrpSpPr>
          <p:grpSpPr>
            <a:xfrm>
              <a:off x="6653377" y="4411534"/>
              <a:ext cx="636062" cy="169277"/>
              <a:chOff x="6653377" y="4411534"/>
              <a:chExt cx="636062" cy="169277"/>
            </a:xfrm>
          </p:grpSpPr>
          <p:cxnSp>
            <p:nvCxnSpPr>
              <p:cNvPr id="543" name="Straight Connector 542"/>
              <p:cNvCxnSpPr/>
              <p:nvPr/>
            </p:nvCxnSpPr>
            <p:spPr>
              <a:xfrm flipH="1">
                <a:off x="6940953" y="4544615"/>
                <a:ext cx="172660"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544" name="Group 543"/>
              <p:cNvGrpSpPr/>
              <p:nvPr/>
            </p:nvGrpSpPr>
            <p:grpSpPr>
              <a:xfrm>
                <a:off x="6653377" y="4411534"/>
                <a:ext cx="636062" cy="169277"/>
                <a:chOff x="6653377" y="4411534"/>
                <a:chExt cx="636062" cy="169277"/>
              </a:xfrm>
            </p:grpSpPr>
            <p:pic>
              <p:nvPicPr>
                <p:cNvPr id="54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5977" y="4530840"/>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6" name="Rectangle 545"/>
                <p:cNvSpPr/>
                <p:nvPr/>
              </p:nvSpPr>
              <p:spPr>
                <a:xfrm>
                  <a:off x="6653377" y="441153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grpSp>
          <p:nvGrpSpPr>
            <p:cNvPr id="528" name="Group 527"/>
            <p:cNvGrpSpPr/>
            <p:nvPr/>
          </p:nvGrpSpPr>
          <p:grpSpPr>
            <a:xfrm>
              <a:off x="6673583" y="4891977"/>
              <a:ext cx="636062" cy="185562"/>
              <a:chOff x="6673583" y="4891977"/>
              <a:chExt cx="636062" cy="185562"/>
            </a:xfrm>
          </p:grpSpPr>
          <p:cxnSp>
            <p:nvCxnSpPr>
              <p:cNvPr id="539" name="Straight Connector 538"/>
              <p:cNvCxnSpPr/>
              <p:nvPr/>
            </p:nvCxnSpPr>
            <p:spPr>
              <a:xfrm flipH="1">
                <a:off x="6948195" y="4914837"/>
                <a:ext cx="172660" cy="0"/>
              </a:xfrm>
              <a:prstGeom prst="line">
                <a:avLst/>
              </a:prstGeom>
            </p:spPr>
            <p:style>
              <a:lnRef idx="1">
                <a:schemeClr val="accent6"/>
              </a:lnRef>
              <a:fillRef idx="0">
                <a:schemeClr val="accent6"/>
              </a:fillRef>
              <a:effectRef idx="0">
                <a:schemeClr val="accent6"/>
              </a:effectRef>
              <a:fontRef idx="minor">
                <a:schemeClr val="tx1"/>
              </a:fontRef>
            </p:style>
          </p:cxnSp>
          <p:grpSp>
            <p:nvGrpSpPr>
              <p:cNvPr id="540" name="Group 539"/>
              <p:cNvGrpSpPr/>
              <p:nvPr/>
            </p:nvGrpSpPr>
            <p:grpSpPr>
              <a:xfrm>
                <a:off x="6673583" y="4891977"/>
                <a:ext cx="636062" cy="185562"/>
                <a:chOff x="6673583" y="4891977"/>
                <a:chExt cx="636062" cy="185562"/>
              </a:xfrm>
            </p:grpSpPr>
            <p:pic>
              <p:nvPicPr>
                <p:cNvPr id="54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61739" y="489197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 name="Rectangle 541"/>
                <p:cNvSpPr/>
                <p:nvPr/>
              </p:nvSpPr>
              <p:spPr>
                <a:xfrm>
                  <a:off x="6673583" y="4908262"/>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grpSp>
          <p:nvGrpSpPr>
            <p:cNvPr id="529" name="Group 528"/>
            <p:cNvGrpSpPr/>
            <p:nvPr/>
          </p:nvGrpSpPr>
          <p:grpSpPr>
            <a:xfrm>
              <a:off x="6692715" y="5717810"/>
              <a:ext cx="636062" cy="172179"/>
              <a:chOff x="6692715" y="5717810"/>
              <a:chExt cx="636062" cy="172179"/>
            </a:xfrm>
          </p:grpSpPr>
          <p:pic>
            <p:nvPicPr>
              <p:cNvPr id="53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6594" y="5840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8" name="Rectangle 537"/>
              <p:cNvSpPr/>
              <p:nvPr/>
            </p:nvSpPr>
            <p:spPr>
              <a:xfrm>
                <a:off x="6692715" y="5717810"/>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30" name="Group 529"/>
            <p:cNvGrpSpPr/>
            <p:nvPr/>
          </p:nvGrpSpPr>
          <p:grpSpPr>
            <a:xfrm>
              <a:off x="6018534" y="5727074"/>
              <a:ext cx="636062" cy="171924"/>
              <a:chOff x="6018534" y="5727074"/>
              <a:chExt cx="636062" cy="171924"/>
            </a:xfrm>
          </p:grpSpPr>
          <p:pic>
            <p:nvPicPr>
              <p:cNvPr id="535"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996" y="5849403"/>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6" name="Rectangle 535"/>
              <p:cNvSpPr/>
              <p:nvPr/>
            </p:nvSpPr>
            <p:spPr>
              <a:xfrm>
                <a:off x="6018534" y="572707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31" name="Group 530"/>
            <p:cNvGrpSpPr/>
            <p:nvPr/>
          </p:nvGrpSpPr>
          <p:grpSpPr>
            <a:xfrm>
              <a:off x="6757472" y="5521394"/>
              <a:ext cx="636062" cy="174331"/>
              <a:chOff x="6757472" y="5521394"/>
              <a:chExt cx="636062" cy="174331"/>
            </a:xfrm>
          </p:grpSpPr>
          <p:cxnSp>
            <p:nvCxnSpPr>
              <p:cNvPr id="532" name="Straight Connector 531"/>
              <p:cNvCxnSpPr/>
              <p:nvPr/>
            </p:nvCxnSpPr>
            <p:spPr>
              <a:xfrm flipH="1">
                <a:off x="6948195" y="5538827"/>
                <a:ext cx="172660" cy="0"/>
              </a:xfrm>
              <a:prstGeom prst="line">
                <a:avLst/>
              </a:prstGeom>
            </p:spPr>
            <p:style>
              <a:lnRef idx="1">
                <a:schemeClr val="accent6"/>
              </a:lnRef>
              <a:fillRef idx="0">
                <a:schemeClr val="accent6"/>
              </a:fillRef>
              <a:effectRef idx="0">
                <a:schemeClr val="accent6"/>
              </a:effectRef>
              <a:fontRef idx="minor">
                <a:schemeClr val="tx1"/>
              </a:fontRef>
            </p:style>
          </p:cxnSp>
          <p:pic>
            <p:nvPicPr>
              <p:cNvPr id="53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4128" y="5521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4" name="Rectangle 533"/>
              <p:cNvSpPr/>
              <p:nvPr/>
            </p:nvSpPr>
            <p:spPr>
              <a:xfrm>
                <a:off x="6757472" y="5526448"/>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grpSp>
        <p:nvGrpSpPr>
          <p:cNvPr id="557" name="Group 556"/>
          <p:cNvGrpSpPr/>
          <p:nvPr/>
        </p:nvGrpSpPr>
        <p:grpSpPr>
          <a:xfrm>
            <a:off x="1226209" y="3454169"/>
            <a:ext cx="7612908" cy="2444829"/>
            <a:chOff x="1226209" y="3454169"/>
            <a:chExt cx="7612908" cy="2444829"/>
          </a:xfrm>
        </p:grpSpPr>
        <p:grpSp>
          <p:nvGrpSpPr>
            <p:cNvPr id="558" name="Group 557"/>
            <p:cNvGrpSpPr/>
            <p:nvPr/>
          </p:nvGrpSpPr>
          <p:grpSpPr>
            <a:xfrm>
              <a:off x="1226209" y="5545443"/>
              <a:ext cx="636062" cy="169277"/>
              <a:chOff x="1226209" y="5545443"/>
              <a:chExt cx="636062" cy="169277"/>
            </a:xfrm>
          </p:grpSpPr>
          <p:pic>
            <p:nvPicPr>
              <p:cNvPr id="59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5455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 name="Rectangle 592"/>
              <p:cNvSpPr/>
              <p:nvPr/>
            </p:nvSpPr>
            <p:spPr>
              <a:xfrm>
                <a:off x="1226209" y="5545443"/>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59" name="Group 558"/>
            <p:cNvGrpSpPr/>
            <p:nvPr/>
          </p:nvGrpSpPr>
          <p:grpSpPr>
            <a:xfrm>
              <a:off x="5399039" y="5720116"/>
              <a:ext cx="636062" cy="169874"/>
              <a:chOff x="5399039" y="5720116"/>
              <a:chExt cx="636062" cy="169874"/>
            </a:xfrm>
          </p:grpSpPr>
          <p:pic>
            <p:nvPicPr>
              <p:cNvPr id="59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87552" y="5840395"/>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1" name="Rectangle 590"/>
              <p:cNvSpPr/>
              <p:nvPr/>
            </p:nvSpPr>
            <p:spPr>
              <a:xfrm>
                <a:off x="5399039" y="572011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0" name="Group 559"/>
            <p:cNvGrpSpPr/>
            <p:nvPr/>
          </p:nvGrpSpPr>
          <p:grpSpPr>
            <a:xfrm>
              <a:off x="4758551" y="5540136"/>
              <a:ext cx="636062" cy="177266"/>
              <a:chOff x="4758551" y="5540136"/>
              <a:chExt cx="636062" cy="177266"/>
            </a:xfrm>
          </p:grpSpPr>
          <p:pic>
            <p:nvPicPr>
              <p:cNvPr id="58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28718" y="566780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9" name="Rectangle 588"/>
              <p:cNvSpPr/>
              <p:nvPr/>
            </p:nvSpPr>
            <p:spPr>
              <a:xfrm>
                <a:off x="4758551" y="55401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1" name="Group 560"/>
            <p:cNvGrpSpPr/>
            <p:nvPr/>
          </p:nvGrpSpPr>
          <p:grpSpPr>
            <a:xfrm>
              <a:off x="3919094" y="5532236"/>
              <a:ext cx="636062" cy="176291"/>
              <a:chOff x="3919094" y="5532236"/>
              <a:chExt cx="636062" cy="176291"/>
            </a:xfrm>
          </p:grpSpPr>
          <p:pic>
            <p:nvPicPr>
              <p:cNvPr id="58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78703" y="565893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7" name="Rectangle 586"/>
              <p:cNvSpPr/>
              <p:nvPr/>
            </p:nvSpPr>
            <p:spPr>
              <a:xfrm>
                <a:off x="3919094" y="553223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2" name="Group 561"/>
            <p:cNvGrpSpPr/>
            <p:nvPr/>
          </p:nvGrpSpPr>
          <p:grpSpPr>
            <a:xfrm>
              <a:off x="2900812" y="5666762"/>
              <a:ext cx="636062" cy="187621"/>
              <a:chOff x="2900812" y="5666762"/>
              <a:chExt cx="636062" cy="187621"/>
            </a:xfrm>
          </p:grpSpPr>
          <p:pic>
            <p:nvPicPr>
              <p:cNvPr id="58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37026"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5" name="Rectangle 584"/>
              <p:cNvSpPr/>
              <p:nvPr/>
            </p:nvSpPr>
            <p:spPr>
              <a:xfrm>
                <a:off x="2900812" y="5685106"/>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3" name="Group 562"/>
            <p:cNvGrpSpPr/>
            <p:nvPr/>
          </p:nvGrpSpPr>
          <p:grpSpPr>
            <a:xfrm>
              <a:off x="2035856" y="5540301"/>
              <a:ext cx="636062" cy="176056"/>
              <a:chOff x="2035856" y="5540301"/>
              <a:chExt cx="636062" cy="176056"/>
            </a:xfrm>
          </p:grpSpPr>
          <p:pic>
            <p:nvPicPr>
              <p:cNvPr id="58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11367" y="5666762"/>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 name="Rectangle 582"/>
              <p:cNvSpPr/>
              <p:nvPr/>
            </p:nvSpPr>
            <p:spPr>
              <a:xfrm>
                <a:off x="2035856" y="5540301"/>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4" name="Group 563"/>
            <p:cNvGrpSpPr/>
            <p:nvPr/>
          </p:nvGrpSpPr>
          <p:grpSpPr>
            <a:xfrm>
              <a:off x="6653377" y="4411534"/>
              <a:ext cx="636062" cy="169277"/>
              <a:chOff x="6653377" y="4411534"/>
              <a:chExt cx="636062" cy="169277"/>
            </a:xfrm>
          </p:grpSpPr>
          <p:pic>
            <p:nvPicPr>
              <p:cNvPr id="58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5977" y="4530840"/>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1" name="Rectangle 580"/>
              <p:cNvSpPr/>
              <p:nvPr/>
            </p:nvSpPr>
            <p:spPr>
              <a:xfrm>
                <a:off x="6653377" y="441153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5" name="Group 564"/>
            <p:cNvGrpSpPr/>
            <p:nvPr/>
          </p:nvGrpSpPr>
          <p:grpSpPr>
            <a:xfrm>
              <a:off x="6673583" y="4891977"/>
              <a:ext cx="636062" cy="185562"/>
              <a:chOff x="6673583" y="4891977"/>
              <a:chExt cx="636062" cy="185562"/>
            </a:xfrm>
          </p:grpSpPr>
          <p:pic>
            <p:nvPicPr>
              <p:cNvPr id="57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61739" y="4891977"/>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9" name="Rectangle 578"/>
              <p:cNvSpPr/>
              <p:nvPr/>
            </p:nvSpPr>
            <p:spPr>
              <a:xfrm>
                <a:off x="6673583" y="4908262"/>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6" name="Group 565"/>
            <p:cNvGrpSpPr/>
            <p:nvPr/>
          </p:nvGrpSpPr>
          <p:grpSpPr>
            <a:xfrm>
              <a:off x="6757472" y="5521394"/>
              <a:ext cx="636062" cy="174331"/>
              <a:chOff x="6757472" y="5521394"/>
              <a:chExt cx="636062" cy="174331"/>
            </a:xfrm>
          </p:grpSpPr>
          <p:pic>
            <p:nvPicPr>
              <p:cNvPr id="57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84128" y="5521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7" name="Rectangle 576"/>
              <p:cNvSpPr/>
              <p:nvPr/>
            </p:nvSpPr>
            <p:spPr>
              <a:xfrm>
                <a:off x="6757472" y="5526448"/>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7" name="Group 566"/>
            <p:cNvGrpSpPr/>
            <p:nvPr/>
          </p:nvGrpSpPr>
          <p:grpSpPr>
            <a:xfrm>
              <a:off x="6692715" y="5717810"/>
              <a:ext cx="636062" cy="172179"/>
              <a:chOff x="6692715" y="5717810"/>
              <a:chExt cx="636062" cy="172179"/>
            </a:xfrm>
          </p:grpSpPr>
          <p:pic>
            <p:nvPicPr>
              <p:cNvPr id="574"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6594" y="5840394"/>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5" name="Rectangle 574"/>
              <p:cNvSpPr/>
              <p:nvPr/>
            </p:nvSpPr>
            <p:spPr>
              <a:xfrm>
                <a:off x="6692715" y="5717810"/>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8" name="Group 567"/>
            <p:cNvGrpSpPr/>
            <p:nvPr/>
          </p:nvGrpSpPr>
          <p:grpSpPr>
            <a:xfrm>
              <a:off x="6018534" y="5727074"/>
              <a:ext cx="636062" cy="171924"/>
              <a:chOff x="6018534" y="5727074"/>
              <a:chExt cx="636062" cy="171924"/>
            </a:xfrm>
          </p:grpSpPr>
          <p:pic>
            <p:nvPicPr>
              <p:cNvPr id="572"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01996" y="5849403"/>
                <a:ext cx="189628" cy="4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 name="Rectangle 572"/>
              <p:cNvSpPr/>
              <p:nvPr/>
            </p:nvSpPr>
            <p:spPr>
              <a:xfrm>
                <a:off x="6018534" y="5727074"/>
                <a:ext cx="636062" cy="169277"/>
              </a:xfrm>
              <a:prstGeom prst="rect">
                <a:avLst/>
              </a:prstGeom>
            </p:spPr>
            <p:txBody>
              <a:bodyPr wrap="square">
                <a:spAutoFit/>
              </a:bodyPr>
              <a:lstStyle/>
              <a:p>
                <a:r>
                  <a:rPr lang="en-US" sz="500" dirty="0"/>
                  <a:t>PSS </a:t>
                </a:r>
                <a:r>
                  <a:rPr lang="en-US" sz="500" dirty="0" smtClean="0"/>
                  <a:t>B/R Light</a:t>
                </a:r>
                <a:endParaRPr lang="en-US" sz="500" dirty="0"/>
              </a:p>
            </p:txBody>
          </p:sp>
        </p:grpSp>
        <p:grpSp>
          <p:nvGrpSpPr>
            <p:cNvPr id="569" name="Group 568"/>
            <p:cNvGrpSpPr/>
            <p:nvPr/>
          </p:nvGrpSpPr>
          <p:grpSpPr>
            <a:xfrm>
              <a:off x="8055148" y="3454169"/>
              <a:ext cx="783969" cy="215444"/>
              <a:chOff x="8055148" y="3454169"/>
              <a:chExt cx="783969" cy="215444"/>
            </a:xfrm>
          </p:grpSpPr>
          <p:pic>
            <p:nvPicPr>
              <p:cNvPr id="594" name="Picture 593"/>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055148" y="3517897"/>
                <a:ext cx="220995" cy="87987"/>
              </a:xfrm>
              <a:prstGeom prst="rect">
                <a:avLst/>
              </a:prstGeom>
            </p:spPr>
          </p:pic>
          <p:sp>
            <p:nvSpPr>
              <p:cNvPr id="595" name="Rectangle 594"/>
              <p:cNvSpPr/>
              <p:nvPr/>
            </p:nvSpPr>
            <p:spPr>
              <a:xfrm>
                <a:off x="8276142" y="3454169"/>
                <a:ext cx="562975" cy="215444"/>
              </a:xfrm>
              <a:prstGeom prst="rect">
                <a:avLst/>
              </a:prstGeom>
            </p:spPr>
            <p:txBody>
              <a:bodyPr wrap="none">
                <a:spAutoFit/>
              </a:bodyPr>
              <a:lstStyle/>
              <a:p>
                <a:r>
                  <a:rPr lang="en-US" sz="800" dirty="0" smtClean="0"/>
                  <a:t>B/R Light</a:t>
                </a:r>
                <a:endParaRPr lang="en-US" sz="800" dirty="0"/>
              </a:p>
            </p:txBody>
          </p:sp>
        </p:grpSp>
      </p:grpSp>
      <p:grpSp>
        <p:nvGrpSpPr>
          <p:cNvPr id="596" name="Group 595"/>
          <p:cNvGrpSpPr/>
          <p:nvPr/>
        </p:nvGrpSpPr>
        <p:grpSpPr>
          <a:xfrm>
            <a:off x="822182" y="1781357"/>
            <a:ext cx="6447311" cy="2115556"/>
            <a:chOff x="822182" y="1781357"/>
            <a:chExt cx="6447311" cy="2115556"/>
          </a:xfrm>
        </p:grpSpPr>
        <p:sp>
          <p:nvSpPr>
            <p:cNvPr id="597" name="TextBox 596"/>
            <p:cNvSpPr txBox="1"/>
            <p:nvPr/>
          </p:nvSpPr>
          <p:spPr>
            <a:xfrm>
              <a:off x="822182" y="1781357"/>
              <a:ext cx="1998786" cy="265838"/>
            </a:xfrm>
            <a:prstGeom prst="rect">
              <a:avLst/>
            </a:prstGeom>
            <a:solidFill>
              <a:schemeClr val="bg1"/>
            </a:solidFill>
          </p:spPr>
          <p:txBody>
            <a:bodyPr wrap="square" rtlCol="0">
              <a:spAutoFit/>
            </a:bodyPr>
            <a:lstStyle/>
            <a:p>
              <a:r>
                <a:rPr lang="en-US" sz="1100" b="1" dirty="0" smtClean="0"/>
                <a:t>Message Display</a:t>
              </a:r>
              <a:endParaRPr lang="en-US" sz="1100" b="1" dirty="0"/>
            </a:p>
          </p:txBody>
        </p:sp>
        <p:sp>
          <p:nvSpPr>
            <p:cNvPr id="598" name="Rectangle 597"/>
            <p:cNvSpPr/>
            <p:nvPr/>
          </p:nvSpPr>
          <p:spPr>
            <a:xfrm>
              <a:off x="2400995" y="3135558"/>
              <a:ext cx="1532177" cy="253916"/>
            </a:xfrm>
            <a:prstGeom prst="rect">
              <a:avLst/>
            </a:prstGeom>
          </p:spPr>
          <p:txBody>
            <a:bodyPr wrap="square">
              <a:spAutoFit/>
            </a:bodyPr>
            <a:lstStyle/>
            <a:p>
              <a:pPr algn="ctr"/>
              <a:r>
                <a:rPr lang="en-US" sz="1050" dirty="0" smtClean="0"/>
                <a:t>Message Display</a:t>
              </a:r>
              <a:endParaRPr lang="en-US" sz="1050" dirty="0"/>
            </a:p>
          </p:txBody>
        </p:sp>
        <p:grpSp>
          <p:nvGrpSpPr>
            <p:cNvPr id="599" name="Group 598"/>
            <p:cNvGrpSpPr/>
            <p:nvPr/>
          </p:nvGrpSpPr>
          <p:grpSpPr>
            <a:xfrm>
              <a:off x="7053469" y="3680889"/>
              <a:ext cx="216024" cy="216024"/>
              <a:chOff x="7053469" y="3680889"/>
              <a:chExt cx="216024" cy="216024"/>
            </a:xfrm>
          </p:grpSpPr>
          <p:sp>
            <p:nvSpPr>
              <p:cNvPr id="601" name="Oval 600"/>
              <p:cNvSpPr/>
              <p:nvPr/>
            </p:nvSpPr>
            <p:spPr>
              <a:xfrm>
                <a:off x="7053469" y="3680889"/>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2" name="Rectangle 601"/>
              <p:cNvSpPr/>
              <p:nvPr/>
            </p:nvSpPr>
            <p:spPr>
              <a:xfrm flipH="1" flipV="1">
                <a:off x="7119675" y="3747929"/>
                <a:ext cx="83612" cy="81710"/>
              </a:xfrm>
              <a:prstGeom prst="rect">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pic>
          <p:nvPicPr>
            <p:cNvPr id="600" name="Picture 59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95997" y="1827587"/>
              <a:ext cx="2245692" cy="1284969"/>
            </a:xfrm>
            <a:prstGeom prst="rect">
              <a:avLst/>
            </a:prstGeom>
          </p:spPr>
        </p:pic>
      </p:grpSp>
      <p:grpSp>
        <p:nvGrpSpPr>
          <p:cNvPr id="603" name="Group 602"/>
          <p:cNvGrpSpPr/>
          <p:nvPr/>
        </p:nvGrpSpPr>
        <p:grpSpPr>
          <a:xfrm>
            <a:off x="822182" y="1759176"/>
            <a:ext cx="6529043" cy="4268560"/>
            <a:chOff x="822182" y="1759176"/>
            <a:chExt cx="6529043" cy="4268560"/>
          </a:xfrm>
        </p:grpSpPr>
        <p:sp>
          <p:nvSpPr>
            <p:cNvPr id="604" name="TextBox 603"/>
            <p:cNvSpPr txBox="1"/>
            <p:nvPr/>
          </p:nvSpPr>
          <p:spPr>
            <a:xfrm>
              <a:off x="822182" y="1781357"/>
              <a:ext cx="1998786" cy="265838"/>
            </a:xfrm>
            <a:prstGeom prst="rect">
              <a:avLst/>
            </a:prstGeom>
            <a:solidFill>
              <a:schemeClr val="bg1"/>
            </a:solidFill>
          </p:spPr>
          <p:txBody>
            <a:bodyPr wrap="square" rtlCol="0">
              <a:spAutoFit/>
            </a:bodyPr>
            <a:lstStyle/>
            <a:p>
              <a:r>
                <a:rPr lang="en-US" sz="1100" b="1" dirty="0" smtClean="0"/>
                <a:t>Public Address System</a:t>
              </a:r>
              <a:endParaRPr lang="en-US" sz="1100" b="1" dirty="0"/>
            </a:p>
          </p:txBody>
        </p:sp>
        <p:sp>
          <p:nvSpPr>
            <p:cNvPr id="605" name="Rectangle 604"/>
            <p:cNvSpPr/>
            <p:nvPr/>
          </p:nvSpPr>
          <p:spPr>
            <a:xfrm>
              <a:off x="3229024" y="4134714"/>
              <a:ext cx="1599869" cy="253916"/>
            </a:xfrm>
            <a:prstGeom prst="rect">
              <a:avLst/>
            </a:prstGeom>
          </p:spPr>
          <p:txBody>
            <a:bodyPr wrap="square">
              <a:spAutoFit/>
            </a:bodyPr>
            <a:lstStyle/>
            <a:p>
              <a:pPr algn="ctr"/>
              <a:r>
                <a:rPr lang="en-US" sz="1050" dirty="0" smtClean="0"/>
                <a:t>Public Address System</a:t>
              </a:r>
              <a:endParaRPr lang="en-US" sz="1050" dirty="0"/>
            </a:p>
          </p:txBody>
        </p:sp>
        <p:grpSp>
          <p:nvGrpSpPr>
            <p:cNvPr id="606" name="Group 605"/>
            <p:cNvGrpSpPr/>
            <p:nvPr/>
          </p:nvGrpSpPr>
          <p:grpSpPr>
            <a:xfrm>
              <a:off x="7130993" y="5811712"/>
              <a:ext cx="220232" cy="216024"/>
              <a:chOff x="1055904" y="3046072"/>
              <a:chExt cx="220232" cy="216024"/>
            </a:xfrm>
          </p:grpSpPr>
          <p:pic>
            <p:nvPicPr>
              <p:cNvPr id="614" name="Picture 6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0875" y="3091082"/>
                <a:ext cx="185261" cy="126108"/>
              </a:xfrm>
              <a:prstGeom prst="rect">
                <a:avLst/>
              </a:prstGeom>
            </p:spPr>
          </p:pic>
          <p:sp>
            <p:nvSpPr>
              <p:cNvPr id="615" name="Oval 614"/>
              <p:cNvSpPr/>
              <p:nvPr/>
            </p:nvSpPr>
            <p:spPr>
              <a:xfrm>
                <a:off x="1055904" y="304607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607" name="Group 606"/>
            <p:cNvGrpSpPr/>
            <p:nvPr/>
          </p:nvGrpSpPr>
          <p:grpSpPr>
            <a:xfrm>
              <a:off x="4712369" y="5705195"/>
              <a:ext cx="220232" cy="216024"/>
              <a:chOff x="1055904" y="3046072"/>
              <a:chExt cx="220232" cy="216024"/>
            </a:xfrm>
          </p:grpSpPr>
          <p:pic>
            <p:nvPicPr>
              <p:cNvPr id="612" name="Picture 6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0875" y="3091082"/>
                <a:ext cx="185261" cy="126108"/>
              </a:xfrm>
              <a:prstGeom prst="rect">
                <a:avLst/>
              </a:prstGeom>
            </p:spPr>
          </p:pic>
          <p:sp>
            <p:nvSpPr>
              <p:cNvPr id="613" name="Oval 612"/>
              <p:cNvSpPr/>
              <p:nvPr/>
            </p:nvSpPr>
            <p:spPr>
              <a:xfrm>
                <a:off x="1055904" y="304607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608" name="Group 607"/>
            <p:cNvGrpSpPr/>
            <p:nvPr/>
          </p:nvGrpSpPr>
          <p:grpSpPr>
            <a:xfrm>
              <a:off x="1490400" y="5685106"/>
              <a:ext cx="220232" cy="216024"/>
              <a:chOff x="1055904" y="3046072"/>
              <a:chExt cx="220232" cy="216024"/>
            </a:xfrm>
          </p:grpSpPr>
          <p:pic>
            <p:nvPicPr>
              <p:cNvPr id="610" name="Picture 60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0875" y="3091082"/>
                <a:ext cx="185261" cy="126108"/>
              </a:xfrm>
              <a:prstGeom prst="rect">
                <a:avLst/>
              </a:prstGeom>
            </p:spPr>
          </p:pic>
          <p:sp>
            <p:nvSpPr>
              <p:cNvPr id="611" name="Oval 610"/>
              <p:cNvSpPr/>
              <p:nvPr/>
            </p:nvSpPr>
            <p:spPr>
              <a:xfrm>
                <a:off x="1055904" y="3046072"/>
                <a:ext cx="216024" cy="216024"/>
              </a:xfrm>
              <a:prstGeom prst="ellipse">
                <a:avLst/>
              </a:prstGeom>
              <a:noFill/>
              <a:ln w="127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609" name="Picture 60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80105" y="1759176"/>
              <a:ext cx="1897708" cy="2277681"/>
            </a:xfrm>
            <a:prstGeom prst="rect">
              <a:avLst/>
            </a:prstGeom>
            <a:ln w="6350">
              <a:solidFill>
                <a:schemeClr val="accent6"/>
              </a:solidFill>
            </a:ln>
          </p:spPr>
        </p:pic>
      </p:grpSp>
    </p:spTree>
    <p:extLst>
      <p:ext uri="{BB962C8B-B14F-4D97-AF65-F5344CB8AC3E}">
        <p14:creationId xmlns:p14="http://schemas.microsoft.com/office/powerpoint/2010/main" val="671926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30"/>
                                        </p:tgtEl>
                                        <p:attrNameLst>
                                          <p:attrName>style.visibility</p:attrName>
                                        </p:attrNameLst>
                                      </p:cBhvr>
                                      <p:to>
                                        <p:strVal val="hidden"/>
                                      </p:to>
                                    </p:set>
                                  </p:childTnLst>
                                </p:cTn>
                              </p:par>
                              <p:par>
                                <p:cTn id="7" presetID="47"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animEffect transition="in" filter="fade">
                                      <p:cBhvr>
                                        <p:cTn id="9" dur="1000"/>
                                        <p:tgtEl>
                                          <p:spTgt spid="27"/>
                                        </p:tgtEl>
                                      </p:cBhvr>
                                    </p:animEffect>
                                    <p:anim calcmode="lin" valueType="num">
                                      <p:cBhvr>
                                        <p:cTn id="10" dur="1000" fill="hold"/>
                                        <p:tgtEl>
                                          <p:spTgt spid="27"/>
                                        </p:tgtEl>
                                        <p:attrNameLst>
                                          <p:attrName>ppt_x</p:attrName>
                                        </p:attrNameLst>
                                      </p:cBhvr>
                                      <p:tavLst>
                                        <p:tav tm="0">
                                          <p:val>
                                            <p:strVal val="#ppt_x"/>
                                          </p:val>
                                        </p:tav>
                                        <p:tav tm="100000">
                                          <p:val>
                                            <p:strVal val="#ppt_x"/>
                                          </p:val>
                                        </p:tav>
                                      </p:tavLst>
                                    </p:anim>
                                    <p:anim calcmode="lin" valueType="num">
                                      <p:cBhvr>
                                        <p:cTn id="1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7"/>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54"/>
                                        </p:tgtEl>
                                        <p:attrNameLst>
                                          <p:attrName>style.visibility</p:attrName>
                                        </p:attrNameLst>
                                      </p:cBhvr>
                                      <p:to>
                                        <p:strVal val="visible"/>
                                      </p:to>
                                    </p:set>
                                  </p:childTnLst>
                                </p:cTn>
                              </p:par>
                              <p:par>
                                <p:cTn id="18" presetID="47" presetClass="entr" presetSubtype="0" fill="hold" nodeType="withEffect">
                                  <p:stCondLst>
                                    <p:cond delay="0"/>
                                  </p:stCondLst>
                                  <p:childTnLst>
                                    <p:set>
                                      <p:cBhvr>
                                        <p:cTn id="19" dur="1" fill="hold">
                                          <p:stCondLst>
                                            <p:cond delay="0"/>
                                          </p:stCondLst>
                                        </p:cTn>
                                        <p:tgtEl>
                                          <p:spTgt spid="178"/>
                                        </p:tgtEl>
                                        <p:attrNameLst>
                                          <p:attrName>style.visibility</p:attrName>
                                        </p:attrNameLst>
                                      </p:cBhvr>
                                      <p:to>
                                        <p:strVal val="visible"/>
                                      </p:to>
                                    </p:set>
                                    <p:animEffect transition="in" filter="fade">
                                      <p:cBhvr>
                                        <p:cTn id="20" dur="1000"/>
                                        <p:tgtEl>
                                          <p:spTgt spid="178"/>
                                        </p:tgtEl>
                                      </p:cBhvr>
                                    </p:animEffect>
                                    <p:anim calcmode="lin" valueType="num">
                                      <p:cBhvr>
                                        <p:cTn id="21" dur="1000" fill="hold"/>
                                        <p:tgtEl>
                                          <p:spTgt spid="178"/>
                                        </p:tgtEl>
                                        <p:attrNameLst>
                                          <p:attrName>ppt_x</p:attrName>
                                        </p:attrNameLst>
                                      </p:cBhvr>
                                      <p:tavLst>
                                        <p:tav tm="0">
                                          <p:val>
                                            <p:strVal val="#ppt_x"/>
                                          </p:val>
                                        </p:tav>
                                        <p:tav tm="100000">
                                          <p:val>
                                            <p:strVal val="#ppt_x"/>
                                          </p:val>
                                        </p:tav>
                                      </p:tavLst>
                                    </p:anim>
                                    <p:anim calcmode="lin" valueType="num">
                                      <p:cBhvr>
                                        <p:cTn id="22" dur="1000" fill="hold"/>
                                        <p:tgtEl>
                                          <p:spTgt spid="17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7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6"/>
                                        </p:tgtEl>
                                        <p:attrNameLst>
                                          <p:attrName>style.visibility</p:attrName>
                                        </p:attrNameLst>
                                      </p:cBhvr>
                                      <p:to>
                                        <p:strVal val="visible"/>
                                      </p:to>
                                    </p:set>
                                  </p:childTnLst>
                                </p:cTn>
                              </p:par>
                              <p:par>
                                <p:cTn id="29" presetID="47" presetClass="entr" presetSubtype="0" fill="hold" nodeType="withEffect">
                                  <p:stCondLst>
                                    <p:cond delay="0"/>
                                  </p:stCondLst>
                                  <p:childTnLst>
                                    <p:set>
                                      <p:cBhvr>
                                        <p:cTn id="30" dur="1" fill="hold">
                                          <p:stCondLst>
                                            <p:cond delay="0"/>
                                          </p:stCondLst>
                                        </p:cTn>
                                        <p:tgtEl>
                                          <p:spTgt spid="256"/>
                                        </p:tgtEl>
                                        <p:attrNameLst>
                                          <p:attrName>style.visibility</p:attrName>
                                        </p:attrNameLst>
                                      </p:cBhvr>
                                      <p:to>
                                        <p:strVal val="visible"/>
                                      </p:to>
                                    </p:set>
                                    <p:animEffect transition="in" filter="fade">
                                      <p:cBhvr>
                                        <p:cTn id="31" dur="1000"/>
                                        <p:tgtEl>
                                          <p:spTgt spid="256"/>
                                        </p:tgtEl>
                                      </p:cBhvr>
                                    </p:animEffect>
                                    <p:anim calcmode="lin" valueType="num">
                                      <p:cBhvr>
                                        <p:cTn id="32" dur="1000" fill="hold"/>
                                        <p:tgtEl>
                                          <p:spTgt spid="256"/>
                                        </p:tgtEl>
                                        <p:attrNameLst>
                                          <p:attrName>ppt_x</p:attrName>
                                        </p:attrNameLst>
                                      </p:cBhvr>
                                      <p:tavLst>
                                        <p:tav tm="0">
                                          <p:val>
                                            <p:strVal val="#ppt_x"/>
                                          </p:val>
                                        </p:tav>
                                        <p:tav tm="100000">
                                          <p:val>
                                            <p:strVal val="#ppt_x"/>
                                          </p:val>
                                        </p:tav>
                                      </p:tavLst>
                                    </p:anim>
                                    <p:anim calcmode="lin" valueType="num">
                                      <p:cBhvr>
                                        <p:cTn id="33" dur="1000" fill="hold"/>
                                        <p:tgtEl>
                                          <p:spTgt spid="25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56"/>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94"/>
                                        </p:tgtEl>
                                        <p:attrNameLst>
                                          <p:attrName>style.visibility</p:attrName>
                                        </p:attrNameLst>
                                      </p:cBhvr>
                                      <p:to>
                                        <p:strVal val="visible"/>
                                      </p:to>
                                    </p:set>
                                  </p:childTnLst>
                                </p:cTn>
                              </p:par>
                              <p:par>
                                <p:cTn id="40" presetID="47" presetClass="entr" presetSubtype="0" fill="hold" nodeType="withEffect">
                                  <p:stCondLst>
                                    <p:cond delay="0"/>
                                  </p:stCondLst>
                                  <p:childTnLst>
                                    <p:set>
                                      <p:cBhvr>
                                        <p:cTn id="41" dur="1" fill="hold">
                                          <p:stCondLst>
                                            <p:cond delay="0"/>
                                          </p:stCondLst>
                                        </p:cTn>
                                        <p:tgtEl>
                                          <p:spTgt spid="354"/>
                                        </p:tgtEl>
                                        <p:attrNameLst>
                                          <p:attrName>style.visibility</p:attrName>
                                        </p:attrNameLst>
                                      </p:cBhvr>
                                      <p:to>
                                        <p:strVal val="visible"/>
                                      </p:to>
                                    </p:set>
                                    <p:animEffect transition="in" filter="fade">
                                      <p:cBhvr>
                                        <p:cTn id="42" dur="1000"/>
                                        <p:tgtEl>
                                          <p:spTgt spid="354"/>
                                        </p:tgtEl>
                                      </p:cBhvr>
                                    </p:animEffect>
                                    <p:anim calcmode="lin" valueType="num">
                                      <p:cBhvr>
                                        <p:cTn id="43" dur="1000" fill="hold"/>
                                        <p:tgtEl>
                                          <p:spTgt spid="354"/>
                                        </p:tgtEl>
                                        <p:attrNameLst>
                                          <p:attrName>ppt_x</p:attrName>
                                        </p:attrNameLst>
                                      </p:cBhvr>
                                      <p:tavLst>
                                        <p:tav tm="0">
                                          <p:val>
                                            <p:strVal val="#ppt_x"/>
                                          </p:val>
                                        </p:tav>
                                        <p:tav tm="100000">
                                          <p:val>
                                            <p:strVal val="#ppt_x"/>
                                          </p:val>
                                        </p:tav>
                                      </p:tavLst>
                                    </p:anim>
                                    <p:anim calcmode="lin" valueType="num">
                                      <p:cBhvr>
                                        <p:cTn id="44" dur="1000" fill="hold"/>
                                        <p:tgtEl>
                                          <p:spTgt spid="35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35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75"/>
                                        </p:tgtEl>
                                        <p:attrNameLst>
                                          <p:attrName>style.visibility</p:attrName>
                                        </p:attrNameLst>
                                      </p:cBhvr>
                                      <p:to>
                                        <p:strVal val="visible"/>
                                      </p:to>
                                    </p:set>
                                  </p:childTnLst>
                                </p:cTn>
                              </p:par>
                              <p:par>
                                <p:cTn id="51" presetID="47" presetClass="entr" presetSubtype="0" fill="hold" nodeType="withEffect">
                                  <p:stCondLst>
                                    <p:cond delay="0"/>
                                  </p:stCondLst>
                                  <p:childTnLst>
                                    <p:set>
                                      <p:cBhvr>
                                        <p:cTn id="52" dur="1" fill="hold">
                                          <p:stCondLst>
                                            <p:cond delay="0"/>
                                          </p:stCondLst>
                                        </p:cTn>
                                        <p:tgtEl>
                                          <p:spTgt spid="513"/>
                                        </p:tgtEl>
                                        <p:attrNameLst>
                                          <p:attrName>style.visibility</p:attrName>
                                        </p:attrNameLst>
                                      </p:cBhvr>
                                      <p:to>
                                        <p:strVal val="visible"/>
                                      </p:to>
                                    </p:set>
                                    <p:animEffect transition="in" filter="fade">
                                      <p:cBhvr>
                                        <p:cTn id="53" dur="1000"/>
                                        <p:tgtEl>
                                          <p:spTgt spid="513"/>
                                        </p:tgtEl>
                                      </p:cBhvr>
                                    </p:animEffect>
                                    <p:anim calcmode="lin" valueType="num">
                                      <p:cBhvr>
                                        <p:cTn id="54" dur="1000" fill="hold"/>
                                        <p:tgtEl>
                                          <p:spTgt spid="513"/>
                                        </p:tgtEl>
                                        <p:attrNameLst>
                                          <p:attrName>ppt_x</p:attrName>
                                        </p:attrNameLst>
                                      </p:cBhvr>
                                      <p:tavLst>
                                        <p:tav tm="0">
                                          <p:val>
                                            <p:strVal val="#ppt_x"/>
                                          </p:val>
                                        </p:tav>
                                        <p:tav tm="100000">
                                          <p:val>
                                            <p:strVal val="#ppt_x"/>
                                          </p:val>
                                        </p:tav>
                                      </p:tavLst>
                                    </p:anim>
                                    <p:anim calcmode="lin" valueType="num">
                                      <p:cBhvr>
                                        <p:cTn id="55" dur="1000" fill="hold"/>
                                        <p:tgtEl>
                                          <p:spTgt spid="5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513"/>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557"/>
                                        </p:tgtEl>
                                        <p:attrNameLst>
                                          <p:attrName>style.visibility</p:attrName>
                                        </p:attrNameLst>
                                      </p:cBhvr>
                                      <p:to>
                                        <p:strVal val="visible"/>
                                      </p:to>
                                    </p:set>
                                  </p:childTnLst>
                                </p:cTn>
                              </p:par>
                              <p:par>
                                <p:cTn id="62" presetID="47" presetClass="entr" presetSubtype="0" fill="hold" nodeType="withEffect">
                                  <p:stCondLst>
                                    <p:cond delay="0"/>
                                  </p:stCondLst>
                                  <p:childTnLst>
                                    <p:set>
                                      <p:cBhvr>
                                        <p:cTn id="63" dur="1" fill="hold">
                                          <p:stCondLst>
                                            <p:cond delay="0"/>
                                          </p:stCondLst>
                                        </p:cTn>
                                        <p:tgtEl>
                                          <p:spTgt spid="596"/>
                                        </p:tgtEl>
                                        <p:attrNameLst>
                                          <p:attrName>style.visibility</p:attrName>
                                        </p:attrNameLst>
                                      </p:cBhvr>
                                      <p:to>
                                        <p:strVal val="visible"/>
                                      </p:to>
                                    </p:set>
                                    <p:animEffect transition="in" filter="fade">
                                      <p:cBhvr>
                                        <p:cTn id="64" dur="1000"/>
                                        <p:tgtEl>
                                          <p:spTgt spid="596"/>
                                        </p:tgtEl>
                                      </p:cBhvr>
                                    </p:animEffect>
                                    <p:anim calcmode="lin" valueType="num">
                                      <p:cBhvr>
                                        <p:cTn id="65" dur="1000" fill="hold"/>
                                        <p:tgtEl>
                                          <p:spTgt spid="596"/>
                                        </p:tgtEl>
                                        <p:attrNameLst>
                                          <p:attrName>ppt_x</p:attrName>
                                        </p:attrNameLst>
                                      </p:cBhvr>
                                      <p:tavLst>
                                        <p:tav tm="0">
                                          <p:val>
                                            <p:strVal val="#ppt_x"/>
                                          </p:val>
                                        </p:tav>
                                        <p:tav tm="100000">
                                          <p:val>
                                            <p:strVal val="#ppt_x"/>
                                          </p:val>
                                        </p:tav>
                                      </p:tavLst>
                                    </p:anim>
                                    <p:anim calcmode="lin" valueType="num">
                                      <p:cBhvr>
                                        <p:cTn id="66" dur="1000" fill="hold"/>
                                        <p:tgtEl>
                                          <p:spTgt spid="59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596"/>
                                        </p:tgtEl>
                                        <p:attrNameLst>
                                          <p:attrName>style.visibility</p:attrName>
                                        </p:attrNameLst>
                                      </p:cBhvr>
                                      <p:to>
                                        <p:strVal val="hidden"/>
                                      </p:to>
                                    </p:set>
                                  </p:childTnLst>
                                </p:cTn>
                              </p:par>
                              <p:par>
                                <p:cTn id="71" presetID="47" presetClass="entr" presetSubtype="0" fill="hold" nodeType="withEffect">
                                  <p:stCondLst>
                                    <p:cond delay="0"/>
                                  </p:stCondLst>
                                  <p:childTnLst>
                                    <p:set>
                                      <p:cBhvr>
                                        <p:cTn id="72" dur="1" fill="hold">
                                          <p:stCondLst>
                                            <p:cond delay="0"/>
                                          </p:stCondLst>
                                        </p:cTn>
                                        <p:tgtEl>
                                          <p:spTgt spid="603"/>
                                        </p:tgtEl>
                                        <p:attrNameLst>
                                          <p:attrName>style.visibility</p:attrName>
                                        </p:attrNameLst>
                                      </p:cBhvr>
                                      <p:to>
                                        <p:strVal val="visible"/>
                                      </p:to>
                                    </p:set>
                                    <p:animEffect transition="in" filter="fade">
                                      <p:cBhvr>
                                        <p:cTn id="73" dur="1000"/>
                                        <p:tgtEl>
                                          <p:spTgt spid="603"/>
                                        </p:tgtEl>
                                      </p:cBhvr>
                                    </p:animEffect>
                                    <p:anim calcmode="lin" valueType="num">
                                      <p:cBhvr>
                                        <p:cTn id="74" dur="1000" fill="hold"/>
                                        <p:tgtEl>
                                          <p:spTgt spid="603"/>
                                        </p:tgtEl>
                                        <p:attrNameLst>
                                          <p:attrName>ppt_x</p:attrName>
                                        </p:attrNameLst>
                                      </p:cBhvr>
                                      <p:tavLst>
                                        <p:tav tm="0">
                                          <p:val>
                                            <p:strVal val="#ppt_x"/>
                                          </p:val>
                                        </p:tav>
                                        <p:tav tm="100000">
                                          <p:val>
                                            <p:strVal val="#ppt_x"/>
                                          </p:val>
                                        </p:tav>
                                      </p:tavLst>
                                    </p:anim>
                                    <p:anim calcmode="lin" valueType="num">
                                      <p:cBhvr>
                                        <p:cTn id="75" dur="1000" fill="hold"/>
                                        <p:tgtEl>
                                          <p:spTgt spid="6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animBg="1"/>
    </p:bldLst>
  </p:timing>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ESS Core Powerpoint" id="{F02C5803-D437-4A4B-B279-84472F47EB33}" vid="{77746F4A-52A9-724A-84EC-D1436FAAE3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Template>
  <TotalTime>1546</TotalTime>
  <Words>2972</Words>
  <Application>Microsoft Macintosh PowerPoint</Application>
  <PresentationFormat>On-screen Show (4:3)</PresentationFormat>
  <Paragraphs>335</Paragraphs>
  <Slides>20</Slides>
  <Notes>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ESS Core Powerpoint</vt:lpstr>
      <vt:lpstr>Personnel Safety Systems</vt:lpstr>
      <vt:lpstr>Contents</vt:lpstr>
      <vt:lpstr>Scope of PSS at ESS</vt:lpstr>
      <vt:lpstr>PSS Strategy</vt:lpstr>
      <vt:lpstr>PSS Lifecycle</vt:lpstr>
      <vt:lpstr>Accelerator PSS Safety Functions</vt:lpstr>
      <vt:lpstr>Accelerator PSS Design</vt:lpstr>
      <vt:lpstr>Access Points to Accelerator Tunnel</vt:lpstr>
      <vt:lpstr>Accelerator PSS Design: PSS 1 Hardware</vt:lpstr>
      <vt:lpstr>Accelerator PSS Design: PSS 1 Architecture</vt:lpstr>
      <vt:lpstr>PSS Interfaces</vt:lpstr>
      <vt:lpstr>PSS Interfaces: Ion Source</vt:lpstr>
      <vt:lpstr>PSS Interfaces: RFQ &amp; DTL(s)</vt:lpstr>
      <vt:lpstr>Interface Control Documents</vt:lpstr>
      <vt:lpstr>PSS Review</vt:lpstr>
      <vt:lpstr>PSS Review: Committee Recommendations</vt:lpstr>
      <vt:lpstr>Next Steps</vt:lpstr>
      <vt:lpstr>Concerns</vt:lpstr>
      <vt:lpstr>PSS Test Stand</vt:lpstr>
      <vt:lpstr>Thank you for your attention!</vt:lpstr>
    </vt:vector>
  </TitlesOfParts>
  <Company>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Safety systems</dc:title>
  <dc:creator>Morteza Mansouri</dc:creator>
  <cp:lastModifiedBy>Morteza Mansouri</cp:lastModifiedBy>
  <cp:revision>121</cp:revision>
  <dcterms:created xsi:type="dcterms:W3CDTF">2016-09-20T13:32:11Z</dcterms:created>
  <dcterms:modified xsi:type="dcterms:W3CDTF">2016-09-26T20:24:35Z</dcterms:modified>
</cp:coreProperties>
</file>