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61" r:id="rId3"/>
    <p:sldId id="270" r:id="rId4"/>
    <p:sldId id="271" r:id="rId5"/>
    <p:sldId id="286" r:id="rId6"/>
    <p:sldId id="287" r:id="rId7"/>
    <p:sldId id="299" r:id="rId8"/>
    <p:sldId id="272" r:id="rId9"/>
    <p:sldId id="273" r:id="rId10"/>
    <p:sldId id="300" r:id="rId11"/>
    <p:sldId id="293" r:id="rId12"/>
    <p:sldId id="302" r:id="rId13"/>
    <p:sldId id="274" r:id="rId14"/>
    <p:sldId id="303" r:id="rId15"/>
    <p:sldId id="275" r:id="rId16"/>
    <p:sldId id="276" r:id="rId17"/>
    <p:sldId id="262" r:id="rId18"/>
    <p:sldId id="305" r:id="rId19"/>
    <p:sldId id="304" r:id="rId20"/>
    <p:sldId id="311" r:id="rId21"/>
    <p:sldId id="312" r:id="rId2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646" autoAdjust="0"/>
  </p:normalViewPr>
  <p:slideViewPr>
    <p:cSldViewPr>
      <p:cViewPr>
        <p:scale>
          <a:sx n="100" d="100"/>
          <a:sy n="100" d="100"/>
        </p:scale>
        <p:origin x="-1560" y="-4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06/10/16</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06/10/16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06/10/16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06/10/16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06/10/16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06/10/16</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74999"/>
            <a:ext cx="7772400" cy="1470025"/>
          </a:xfrm>
        </p:spPr>
        <p:txBody>
          <a:bodyPr>
            <a:normAutofit/>
          </a:bodyPr>
          <a:lstStyle/>
          <a:p>
            <a:pPr algn="ctr"/>
            <a:r>
              <a:rPr lang="en-US" sz="4000" dirty="0" smtClean="0"/>
              <a:t>Progress on Machine Protection</a:t>
            </a:r>
            <a:endParaRPr lang="en-US" sz="4000" dirty="0"/>
          </a:p>
        </p:txBody>
      </p:sp>
      <p:sp>
        <p:nvSpPr>
          <p:cNvPr id="3" name="Subtitle 2"/>
          <p:cNvSpPr>
            <a:spLocks noGrp="1"/>
          </p:cNvSpPr>
          <p:nvPr>
            <p:ph type="subTitle" idx="1"/>
          </p:nvPr>
        </p:nvSpPr>
        <p:spPr>
          <a:xfrm>
            <a:off x="755576" y="3789040"/>
            <a:ext cx="7704856" cy="2711152"/>
          </a:xfrm>
        </p:spPr>
        <p:txBody>
          <a:bodyPr>
            <a:noAutofit/>
          </a:bodyPr>
          <a:lstStyle/>
          <a:p>
            <a:r>
              <a:rPr lang="en-US" sz="2000" dirty="0" smtClean="0">
                <a:solidFill>
                  <a:schemeClr val="bg1"/>
                </a:solidFill>
              </a:rPr>
              <a:t>Annika Nordt et al.</a:t>
            </a:r>
          </a:p>
          <a:p>
            <a:r>
              <a:rPr lang="en-US" sz="2000" dirty="0" smtClean="0">
                <a:solidFill>
                  <a:schemeClr val="bg1"/>
                </a:solidFill>
              </a:rPr>
              <a:t>Group Leader for Protection and Safety Systems</a:t>
            </a:r>
          </a:p>
          <a:p>
            <a:r>
              <a:rPr lang="en-US" sz="2000" dirty="0" smtClean="0">
                <a:solidFill>
                  <a:schemeClr val="bg1"/>
                </a:solidFill>
              </a:rPr>
              <a:t>ICS</a:t>
            </a:r>
          </a:p>
          <a:p>
            <a:endParaRPr lang="en-US" sz="2000" dirty="0" smtClean="0">
              <a:solidFill>
                <a:schemeClr val="bg1"/>
              </a:solidFill>
            </a:endParaRPr>
          </a:p>
          <a:p>
            <a:endParaRPr lang="en-US" sz="2000" dirty="0">
              <a:solidFill>
                <a:schemeClr val="bg1"/>
              </a:solidFill>
            </a:endParaRPr>
          </a:p>
          <a:p>
            <a:endParaRPr lang="en-US" sz="2000" dirty="0" smtClean="0">
              <a:solidFill>
                <a:schemeClr val="bg1"/>
              </a:solidFill>
            </a:endParaRPr>
          </a:p>
          <a:p>
            <a:r>
              <a:rPr lang="en-US" sz="2000" dirty="0" smtClean="0">
                <a:solidFill>
                  <a:schemeClr val="bg1"/>
                </a:solidFill>
              </a:rPr>
              <a:t>Technical Advisory Committee TAC14, 2016-10-06, Lund, Sweden</a:t>
            </a:r>
            <a:endParaRPr lang="en-US" sz="2000" dirty="0">
              <a:solidFill>
                <a:schemeClr val="bg1"/>
              </a:solidFill>
            </a:endParaRPr>
          </a:p>
        </p:txBody>
      </p:sp>
    </p:spTree>
    <p:extLst>
      <p:ext uri="{BB962C8B-B14F-4D97-AF65-F5344CB8AC3E}">
        <p14:creationId xmlns:p14="http://schemas.microsoft.com/office/powerpoint/2010/main" val="1394613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#4 </a:t>
            </a:r>
            <a:r>
              <a:rPr lang="en-US" dirty="0"/>
              <a:t>and Status </a:t>
            </a: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a:p>
        </p:txBody>
      </p:sp>
      <p:sp>
        <p:nvSpPr>
          <p:cNvPr id="5" name="Rectangle 4"/>
          <p:cNvSpPr/>
          <p:nvPr/>
        </p:nvSpPr>
        <p:spPr>
          <a:xfrm>
            <a:off x="683568" y="1682219"/>
            <a:ext cx="7920880" cy="5016758"/>
          </a:xfrm>
          <a:prstGeom prst="rect">
            <a:avLst/>
          </a:prstGeom>
        </p:spPr>
        <p:txBody>
          <a:bodyPr wrap="square">
            <a:spAutoFit/>
          </a:bodyPr>
          <a:lstStyle/>
          <a:p>
            <a:pPr algn="just"/>
            <a:r>
              <a:rPr lang="en-GB" sz="2000" dirty="0" smtClean="0">
                <a:ea typeface="MS PGothic" charset="0"/>
                <a:cs typeface="Calibri"/>
              </a:rPr>
              <a:t>The </a:t>
            </a:r>
            <a:r>
              <a:rPr lang="en-GB" sz="2000" dirty="0">
                <a:ea typeface="MS PGothic" charset="0"/>
                <a:cs typeface="Calibri"/>
              </a:rPr>
              <a:t>architecture for the BIS should be finalised. Not all inputs will be known, not all control measures will be known, but the architecture can be fixed, reviewed, and moved into detailed design phase</a:t>
            </a:r>
            <a:r>
              <a:rPr lang="en-GB" sz="2000" dirty="0" smtClean="0">
                <a:ea typeface="MS PGothic" charset="0"/>
                <a:cs typeface="Calibri"/>
              </a:rPr>
              <a:t>.</a:t>
            </a:r>
          </a:p>
          <a:p>
            <a:pPr algn="just"/>
            <a:endParaRPr lang="en-GB" sz="2000" dirty="0">
              <a:ea typeface="MS PGothic" charset="0"/>
              <a:cs typeface="Calibri"/>
            </a:endParaRPr>
          </a:p>
          <a:p>
            <a:pPr algn="just">
              <a:spcAft>
                <a:spcPts val="600"/>
              </a:spcAft>
            </a:pPr>
            <a:r>
              <a:rPr lang="en-GB" sz="2000" b="1" dirty="0">
                <a:ea typeface="MS PGothic" charset="0"/>
                <a:cs typeface="Calibri"/>
              </a:rPr>
              <a:t>Status:</a:t>
            </a:r>
          </a:p>
          <a:p>
            <a:pPr marL="285750" indent="-285750" algn="just">
              <a:spcAft>
                <a:spcPts val="600"/>
              </a:spcAft>
              <a:buFont typeface="Arial"/>
              <a:buChar char="•"/>
            </a:pPr>
            <a:r>
              <a:rPr lang="en-GB" sz="2000" dirty="0" smtClean="0">
                <a:ea typeface="MS PGothic" charset="0"/>
                <a:cs typeface="Calibri"/>
              </a:rPr>
              <a:t>On-going. </a:t>
            </a:r>
          </a:p>
          <a:p>
            <a:pPr marL="285750" indent="-285750" algn="just">
              <a:spcAft>
                <a:spcPts val="600"/>
              </a:spcAft>
              <a:buFont typeface="Arial"/>
              <a:buChar char="•"/>
            </a:pPr>
            <a:endParaRPr lang="en-GB" sz="2000" dirty="0" smtClean="0">
              <a:ea typeface="MS PGothic" charset="0"/>
              <a:cs typeface="Calibri"/>
            </a:endParaRPr>
          </a:p>
          <a:p>
            <a:pPr marL="285750" indent="-285750" algn="just">
              <a:spcAft>
                <a:spcPts val="600"/>
              </a:spcAft>
              <a:buFont typeface="Arial"/>
              <a:buChar char="•"/>
            </a:pPr>
            <a:r>
              <a:rPr lang="en-GB" sz="2000" dirty="0" smtClean="0">
                <a:ea typeface="MS PGothic" charset="0"/>
                <a:cs typeface="Calibri"/>
              </a:rPr>
              <a:t>Defined quality criteria to be used for evaluation of the </a:t>
            </a:r>
            <a:r>
              <a:rPr lang="en-GB" sz="2000" dirty="0">
                <a:ea typeface="MS PGothic" charset="0"/>
                <a:cs typeface="Calibri"/>
              </a:rPr>
              <a:t>different </a:t>
            </a:r>
            <a:r>
              <a:rPr lang="en-GB" sz="2000" dirty="0" smtClean="0">
                <a:ea typeface="MS PGothic" charset="0"/>
                <a:cs typeface="Calibri"/>
              </a:rPr>
              <a:t>concepts and BIS candidates.</a:t>
            </a:r>
          </a:p>
          <a:p>
            <a:pPr marL="285750" indent="-285750" algn="just">
              <a:spcAft>
                <a:spcPts val="600"/>
              </a:spcAft>
              <a:buFont typeface="Arial"/>
              <a:buChar char="•"/>
            </a:pPr>
            <a:endParaRPr lang="en-GB" sz="2000" dirty="0" smtClean="0">
              <a:ea typeface="MS PGothic" charset="0"/>
              <a:cs typeface="Calibri"/>
            </a:endParaRPr>
          </a:p>
          <a:p>
            <a:pPr marL="285750" indent="-285750" algn="just">
              <a:spcAft>
                <a:spcPts val="600"/>
              </a:spcAft>
              <a:buFont typeface="Arial"/>
              <a:buChar char="•"/>
            </a:pPr>
            <a:r>
              <a:rPr lang="en-GB" sz="2000" dirty="0">
                <a:ea typeface="MS PGothic" charset="0"/>
                <a:cs typeface="Calibri"/>
              </a:rPr>
              <a:t>R</a:t>
            </a:r>
            <a:r>
              <a:rPr lang="en-GB" sz="2000" dirty="0" smtClean="0">
                <a:ea typeface="MS PGothic" charset="0"/>
                <a:cs typeface="Calibri"/>
              </a:rPr>
              <a:t>efining concept </a:t>
            </a:r>
            <a:r>
              <a:rPr lang="en-GB" sz="2000" dirty="0">
                <a:ea typeface="MS PGothic" charset="0"/>
                <a:cs typeface="Calibri"/>
              </a:rPr>
              <a:t>ideas and improving </a:t>
            </a:r>
            <a:r>
              <a:rPr lang="en-GB" sz="2000" dirty="0" smtClean="0">
                <a:ea typeface="MS PGothic" charset="0"/>
                <a:cs typeface="Calibri"/>
              </a:rPr>
              <a:t>these constantly. </a:t>
            </a:r>
          </a:p>
          <a:p>
            <a:pPr marL="285750" indent="-285750" algn="just">
              <a:spcAft>
                <a:spcPts val="600"/>
              </a:spcAft>
              <a:buFont typeface="Arial"/>
              <a:buChar char="•"/>
            </a:pPr>
            <a:endParaRPr lang="en-GB" sz="2000" dirty="0" smtClean="0">
              <a:ea typeface="MS PGothic" charset="0"/>
              <a:cs typeface="Calibri"/>
            </a:endParaRPr>
          </a:p>
          <a:p>
            <a:pPr marL="285750" indent="-285750" algn="just">
              <a:spcAft>
                <a:spcPts val="600"/>
              </a:spcAft>
              <a:buFont typeface="Arial"/>
              <a:buChar char="•"/>
            </a:pPr>
            <a:r>
              <a:rPr lang="en-GB" sz="2000" dirty="0">
                <a:ea typeface="MS PGothic" charset="0"/>
                <a:cs typeface="Calibri"/>
              </a:rPr>
              <a:t>A</a:t>
            </a:r>
            <a:r>
              <a:rPr lang="en-GB" sz="2000" dirty="0" smtClean="0">
                <a:ea typeface="MS PGothic" charset="0"/>
                <a:cs typeface="Calibri"/>
              </a:rPr>
              <a:t>rchitecture </a:t>
            </a:r>
            <a:r>
              <a:rPr lang="en-GB" sz="2000" dirty="0">
                <a:ea typeface="MS PGothic" charset="0"/>
                <a:cs typeface="Calibri"/>
              </a:rPr>
              <a:t>shall be finalised by end of </a:t>
            </a:r>
            <a:r>
              <a:rPr lang="en-GB" sz="2000" dirty="0" smtClean="0">
                <a:ea typeface="MS PGothic" charset="0"/>
                <a:cs typeface="Calibri"/>
              </a:rPr>
              <a:t>2016 latest</a:t>
            </a:r>
            <a:r>
              <a:rPr lang="en-GB" sz="2000" dirty="0">
                <a:ea typeface="MS PGothic" charset="0"/>
                <a:cs typeface="Calibri"/>
              </a:rPr>
              <a:t>.</a:t>
            </a:r>
          </a:p>
          <a:p>
            <a:pPr algn="just">
              <a:spcAft>
                <a:spcPts val="600"/>
              </a:spcAft>
            </a:pPr>
            <a:endParaRPr lang="en-GB" sz="2000" dirty="0">
              <a:ea typeface="MS PGothic" charset="0"/>
              <a:cs typeface="Calibri"/>
            </a:endParaRPr>
          </a:p>
        </p:txBody>
      </p:sp>
    </p:spTree>
    <p:extLst>
      <p:ext uri="{BB962C8B-B14F-4D97-AF65-F5344CB8AC3E}">
        <p14:creationId xmlns:p14="http://schemas.microsoft.com/office/powerpoint/2010/main" val="14628348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Deployment Example BIS, LPSID</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a:p>
        </p:txBody>
      </p:sp>
      <p:pic>
        <p:nvPicPr>
          <p:cNvPr id="6" name="Picture 5" descr="Screen Shot 2016-09-26 at 21.24.33.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466776"/>
            <a:ext cx="1909939" cy="5373216"/>
          </a:xfrm>
          <a:prstGeom prst="rect">
            <a:avLst/>
          </a:prstGeom>
        </p:spPr>
      </p:pic>
      <p:sp>
        <p:nvSpPr>
          <p:cNvPr id="8" name="TextBox 7"/>
          <p:cNvSpPr txBox="1"/>
          <p:nvPr/>
        </p:nvSpPr>
        <p:spPr>
          <a:xfrm>
            <a:off x="4644008" y="6453336"/>
            <a:ext cx="3480440" cy="246221"/>
          </a:xfrm>
          <a:prstGeom prst="rect">
            <a:avLst/>
          </a:prstGeom>
          <a:noFill/>
        </p:spPr>
        <p:txBody>
          <a:bodyPr wrap="none" rtlCol="0">
            <a:spAutoFit/>
          </a:bodyPr>
          <a:lstStyle/>
          <a:p>
            <a:r>
              <a:rPr lang="en-US" sz="1000" dirty="0" smtClean="0"/>
              <a:t>Courtesy of M. </a:t>
            </a:r>
            <a:r>
              <a:rPr lang="en-US" sz="1000" dirty="0" err="1" smtClean="0"/>
              <a:t>Rejzek</a:t>
            </a:r>
            <a:r>
              <a:rPr lang="en-US" sz="1000" dirty="0" smtClean="0"/>
              <a:t>, A. </a:t>
            </a:r>
            <a:r>
              <a:rPr lang="en-US" sz="1000" dirty="0" err="1" smtClean="0"/>
              <a:t>Monera</a:t>
            </a:r>
            <a:r>
              <a:rPr lang="en-US" sz="1000" dirty="0" smtClean="0"/>
              <a:t>, M. </a:t>
            </a:r>
            <a:r>
              <a:rPr lang="en-US" sz="1000" dirty="0" err="1" smtClean="0"/>
              <a:t>Zaera-Sanz</a:t>
            </a:r>
            <a:r>
              <a:rPr lang="en-US" sz="1000" dirty="0" smtClean="0"/>
              <a:t>, R. </a:t>
            </a:r>
            <a:r>
              <a:rPr lang="en-US" sz="1000" dirty="0" err="1" smtClean="0"/>
              <a:t>Andersson</a:t>
            </a:r>
            <a:endParaRPr lang="en-US" sz="1000" dirty="0" smtClean="0"/>
          </a:p>
        </p:txBody>
      </p:sp>
      <p:sp>
        <p:nvSpPr>
          <p:cNvPr id="3" name="TextBox 2"/>
          <p:cNvSpPr txBox="1"/>
          <p:nvPr/>
        </p:nvSpPr>
        <p:spPr>
          <a:xfrm rot="16200000">
            <a:off x="-2062204" y="3914295"/>
            <a:ext cx="4564734" cy="369332"/>
          </a:xfrm>
          <a:prstGeom prst="rect">
            <a:avLst/>
          </a:prstGeom>
          <a:noFill/>
        </p:spPr>
        <p:txBody>
          <a:bodyPr wrap="none" rtlCol="0">
            <a:spAutoFit/>
          </a:bodyPr>
          <a:lstStyle/>
          <a:p>
            <a:r>
              <a:rPr lang="en-US" dirty="0" smtClean="0"/>
              <a:t> BIS input signal distribution in Klystron Gallery</a:t>
            </a:r>
            <a:endParaRPr lang="en-US" dirty="0"/>
          </a:p>
        </p:txBody>
      </p:sp>
      <p:sp>
        <p:nvSpPr>
          <p:cNvPr id="9" name="TextBox 8"/>
          <p:cNvSpPr txBox="1"/>
          <p:nvPr/>
        </p:nvSpPr>
        <p:spPr>
          <a:xfrm>
            <a:off x="4355976" y="2060848"/>
            <a:ext cx="2993127" cy="369332"/>
          </a:xfrm>
          <a:prstGeom prst="rect">
            <a:avLst/>
          </a:prstGeom>
          <a:noFill/>
        </p:spPr>
        <p:txBody>
          <a:bodyPr wrap="none" rtlCol="0">
            <a:spAutoFit/>
          </a:bodyPr>
          <a:lstStyle/>
          <a:p>
            <a:r>
              <a:rPr lang="en-US" dirty="0" smtClean="0"/>
              <a:t> Physical deployment of LPSID</a:t>
            </a:r>
            <a:endParaRPr lang="en-US" dirty="0"/>
          </a:p>
        </p:txBody>
      </p:sp>
      <p:pic>
        <p:nvPicPr>
          <p:cNvPr id="5" name="Picture 4" descr="Screen Shot 2016-09-27 at 20.26.0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5776" y="2618840"/>
            <a:ext cx="6414236" cy="3258432"/>
          </a:xfrm>
          <a:prstGeom prst="rect">
            <a:avLst/>
          </a:prstGeom>
        </p:spPr>
      </p:pic>
    </p:spTree>
    <p:extLst>
      <p:ext uri="{BB962C8B-B14F-4D97-AF65-F5344CB8AC3E}">
        <p14:creationId xmlns:p14="http://schemas.microsoft.com/office/powerpoint/2010/main" val="15313946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BIS-Architecture: Benchmark Use Cases </a:t>
            </a:r>
            <a:endParaRPr lang="en-US" dirty="0"/>
          </a:p>
        </p:txBody>
      </p:sp>
      <p:sp>
        <p:nvSpPr>
          <p:cNvPr id="3" name="Content Placeholder 2"/>
          <p:cNvSpPr>
            <a:spLocks noGrp="1"/>
          </p:cNvSpPr>
          <p:nvPr>
            <p:ph idx="1"/>
          </p:nvPr>
        </p:nvSpPr>
        <p:spPr>
          <a:xfrm>
            <a:off x="457200" y="1700808"/>
            <a:ext cx="8435280" cy="4752528"/>
          </a:xfrm>
        </p:spPr>
        <p:txBody>
          <a:bodyPr>
            <a:noAutofit/>
          </a:bodyPr>
          <a:lstStyle/>
          <a:p>
            <a:pPr marL="0" indent="0">
              <a:spcBef>
                <a:spcPts val="0"/>
              </a:spcBef>
              <a:spcAft>
                <a:spcPts val="600"/>
              </a:spcAft>
              <a:buNone/>
            </a:pPr>
            <a:r>
              <a:rPr lang="en-US" sz="2000" b="1" dirty="0" smtClean="0">
                <a:solidFill>
                  <a:srgbClr val="000000"/>
                </a:solidFill>
                <a:ea typeface="MS PGothic" charset="0"/>
                <a:cs typeface="Calibri"/>
              </a:rPr>
              <a:t>“Benchmark </a:t>
            </a:r>
            <a:r>
              <a:rPr lang="en-US" sz="2000" b="1" dirty="0">
                <a:solidFill>
                  <a:srgbClr val="000000"/>
                </a:solidFill>
                <a:ea typeface="MS PGothic" charset="0"/>
                <a:cs typeface="Calibri"/>
              </a:rPr>
              <a:t>use cases</a:t>
            </a:r>
            <a:r>
              <a:rPr lang="en-US" sz="2000" b="1" dirty="0" smtClean="0">
                <a:solidFill>
                  <a:srgbClr val="000000"/>
                </a:solidFill>
                <a:ea typeface="MS PGothic" charset="0"/>
                <a:cs typeface="Calibri"/>
              </a:rPr>
              <a:t>” to evaluate different BIS architecture candidates</a:t>
            </a:r>
          </a:p>
          <a:p>
            <a:pPr marL="0" indent="0">
              <a:spcBef>
                <a:spcPts val="0"/>
              </a:spcBef>
              <a:spcAft>
                <a:spcPts val="600"/>
              </a:spcAft>
              <a:buNone/>
            </a:pPr>
            <a:endParaRPr lang="en-US" sz="2000" b="1" dirty="0" smtClean="0">
              <a:solidFill>
                <a:srgbClr val="000000"/>
              </a:solidFill>
              <a:ea typeface="MS PGothic" charset="0"/>
              <a:cs typeface="Calibri"/>
            </a:endParaRPr>
          </a:p>
          <a:p>
            <a:pPr>
              <a:spcBef>
                <a:spcPts val="0"/>
              </a:spcBef>
              <a:spcAft>
                <a:spcPts val="600"/>
              </a:spcAft>
            </a:pPr>
            <a:r>
              <a:rPr lang="en-US" sz="2000" dirty="0" smtClean="0">
                <a:solidFill>
                  <a:srgbClr val="000000"/>
                </a:solidFill>
                <a:ea typeface="MS PGothic" charset="0"/>
                <a:cs typeface="Calibri"/>
              </a:rPr>
              <a:t>Examine intended interplay between systems from a Machine Protection point of view</a:t>
            </a:r>
          </a:p>
          <a:p>
            <a:pPr>
              <a:spcBef>
                <a:spcPts val="0"/>
              </a:spcBef>
              <a:spcAft>
                <a:spcPts val="600"/>
              </a:spcAft>
            </a:pPr>
            <a:endParaRPr lang="en-US" sz="2000" dirty="0" smtClean="0">
              <a:solidFill>
                <a:srgbClr val="000000"/>
              </a:solidFill>
              <a:ea typeface="MS PGothic" charset="0"/>
              <a:cs typeface="Calibri"/>
            </a:endParaRPr>
          </a:p>
          <a:p>
            <a:pPr>
              <a:spcBef>
                <a:spcPts val="0"/>
              </a:spcBef>
              <a:spcAft>
                <a:spcPts val="600"/>
              </a:spcAft>
            </a:pPr>
            <a:r>
              <a:rPr lang="en-US" sz="2000" dirty="0">
                <a:solidFill>
                  <a:srgbClr val="000000"/>
                </a:solidFill>
                <a:ea typeface="MS PGothic" charset="0"/>
                <a:cs typeface="Calibri"/>
              </a:rPr>
              <a:t>R</a:t>
            </a:r>
            <a:r>
              <a:rPr lang="en-US" sz="2000" dirty="0" smtClean="0">
                <a:solidFill>
                  <a:srgbClr val="000000"/>
                </a:solidFill>
                <a:ea typeface="MS PGothic" charset="0"/>
                <a:cs typeface="Calibri"/>
              </a:rPr>
              <a:t>oot of user and systems requirements </a:t>
            </a:r>
          </a:p>
          <a:p>
            <a:pPr>
              <a:spcBef>
                <a:spcPts val="0"/>
              </a:spcBef>
              <a:spcAft>
                <a:spcPts val="600"/>
              </a:spcAft>
            </a:pPr>
            <a:endParaRPr lang="en-US" sz="2000" dirty="0" smtClean="0">
              <a:solidFill>
                <a:srgbClr val="000000"/>
              </a:solidFill>
              <a:ea typeface="MS PGothic" charset="0"/>
              <a:cs typeface="Calibri"/>
            </a:endParaRPr>
          </a:p>
          <a:p>
            <a:pPr>
              <a:spcBef>
                <a:spcPts val="0"/>
              </a:spcBef>
              <a:spcAft>
                <a:spcPts val="600"/>
              </a:spcAft>
            </a:pPr>
            <a:r>
              <a:rPr lang="en-US" sz="2000" dirty="0" smtClean="0">
                <a:solidFill>
                  <a:srgbClr val="000000"/>
                </a:solidFill>
                <a:ea typeface="MS PGothic" charset="0"/>
                <a:cs typeface="Calibri"/>
              </a:rPr>
              <a:t>Follow scenarios appearing during regular machine operation </a:t>
            </a:r>
          </a:p>
          <a:p>
            <a:pPr>
              <a:spcBef>
                <a:spcPts val="0"/>
              </a:spcBef>
              <a:spcAft>
                <a:spcPts val="600"/>
              </a:spcAft>
            </a:pPr>
            <a:endParaRPr lang="en-US" sz="2000" dirty="0" smtClean="0">
              <a:solidFill>
                <a:srgbClr val="000000"/>
              </a:solidFill>
              <a:ea typeface="MS PGothic" charset="0"/>
              <a:cs typeface="Calibri"/>
            </a:endParaRPr>
          </a:p>
          <a:p>
            <a:pPr>
              <a:spcBef>
                <a:spcPts val="0"/>
              </a:spcBef>
              <a:spcAft>
                <a:spcPts val="600"/>
              </a:spcAft>
            </a:pPr>
            <a:r>
              <a:rPr lang="en-US" sz="2000" dirty="0" smtClean="0">
                <a:solidFill>
                  <a:srgbClr val="000000"/>
                </a:solidFill>
                <a:ea typeface="MS PGothic" charset="0"/>
                <a:cs typeface="Calibri"/>
              </a:rPr>
              <a:t>Graphical </a:t>
            </a:r>
            <a:r>
              <a:rPr lang="en-US" sz="2000" dirty="0">
                <a:solidFill>
                  <a:srgbClr val="000000"/>
                </a:solidFill>
                <a:ea typeface="MS PGothic" charset="0"/>
                <a:cs typeface="Calibri"/>
              </a:rPr>
              <a:t>representation </a:t>
            </a:r>
            <a:r>
              <a:rPr lang="en-US" sz="2000" dirty="0" smtClean="0">
                <a:solidFill>
                  <a:srgbClr val="000000"/>
                </a:solidFill>
                <a:ea typeface="MS PGothic" charset="0"/>
                <a:cs typeface="Calibri"/>
              </a:rPr>
              <a:t>based </a:t>
            </a:r>
            <a:r>
              <a:rPr lang="en-US" sz="2000" dirty="0">
                <a:solidFill>
                  <a:srgbClr val="000000"/>
                </a:solidFill>
                <a:ea typeface="MS PGothic" charset="0"/>
                <a:cs typeface="Calibri"/>
              </a:rPr>
              <a:t>on </a:t>
            </a:r>
            <a:r>
              <a:rPr lang="en-US" sz="2000" dirty="0" err="1">
                <a:solidFill>
                  <a:srgbClr val="000000"/>
                </a:solidFill>
                <a:ea typeface="MS PGothic" charset="0"/>
                <a:cs typeface="Calibri"/>
              </a:rPr>
              <a:t>SysML</a:t>
            </a:r>
            <a:r>
              <a:rPr lang="en-US" sz="2000" dirty="0">
                <a:solidFill>
                  <a:srgbClr val="000000"/>
                </a:solidFill>
                <a:ea typeface="MS PGothic" charset="0"/>
                <a:cs typeface="Calibri"/>
              </a:rPr>
              <a:t> activity </a:t>
            </a:r>
            <a:r>
              <a:rPr lang="en-US" sz="2000" dirty="0" smtClean="0">
                <a:solidFill>
                  <a:srgbClr val="000000"/>
                </a:solidFill>
                <a:ea typeface="MS PGothic" charset="0"/>
                <a:cs typeface="Calibri"/>
              </a:rPr>
              <a:t>diagrams</a:t>
            </a:r>
          </a:p>
          <a:p>
            <a:pPr>
              <a:spcBef>
                <a:spcPts val="0"/>
              </a:spcBef>
              <a:spcAft>
                <a:spcPts val="600"/>
              </a:spcAft>
            </a:pPr>
            <a:endParaRPr lang="en-US" sz="2000" dirty="0" smtClean="0">
              <a:solidFill>
                <a:srgbClr val="000000"/>
              </a:solidFill>
              <a:ea typeface="MS PGothic" charset="0"/>
              <a:cs typeface="Calibri"/>
            </a:endParaRPr>
          </a:p>
          <a:p>
            <a:pPr>
              <a:spcBef>
                <a:spcPts val="0"/>
              </a:spcBef>
              <a:spcAft>
                <a:spcPts val="600"/>
              </a:spcAft>
            </a:pPr>
            <a:r>
              <a:rPr lang="en-US" sz="2000" dirty="0">
                <a:solidFill>
                  <a:srgbClr val="000000"/>
                </a:solidFill>
                <a:ea typeface="MS PGothic" charset="0"/>
                <a:cs typeface="Calibri"/>
              </a:rPr>
              <a:t>“Alternative Flows”: system’s reactions in case of a failure</a:t>
            </a:r>
          </a:p>
          <a:p>
            <a:pPr>
              <a:spcBef>
                <a:spcPts val="0"/>
              </a:spcBef>
              <a:spcAft>
                <a:spcPts val="600"/>
              </a:spcAft>
            </a:pPr>
            <a:endParaRPr lang="en-GB" sz="2000" dirty="0">
              <a:solidFill>
                <a:srgbClr val="000000"/>
              </a:solidFill>
              <a:ea typeface="MS PGothic" charset="0"/>
              <a:cs typeface="Calibri"/>
            </a:endParaRPr>
          </a:p>
          <a:p>
            <a:endParaRPr lang="en-US" sz="20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a:p>
        </p:txBody>
      </p:sp>
    </p:spTree>
    <p:extLst>
      <p:ext uri="{BB962C8B-B14F-4D97-AF65-F5344CB8AC3E}">
        <p14:creationId xmlns:p14="http://schemas.microsoft.com/office/powerpoint/2010/main" val="7751492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#5 </a:t>
            </a:r>
            <a:r>
              <a:rPr lang="en-US" dirty="0"/>
              <a:t>and Status </a:t>
            </a:r>
          </a:p>
        </p:txBody>
      </p:sp>
      <p:sp>
        <p:nvSpPr>
          <p:cNvPr id="3" name="Content Placeholder 2"/>
          <p:cNvSpPr>
            <a:spLocks noGrp="1"/>
          </p:cNvSpPr>
          <p:nvPr>
            <p:ph idx="1"/>
          </p:nvPr>
        </p:nvSpPr>
        <p:spPr>
          <a:xfrm>
            <a:off x="107504" y="1916832"/>
            <a:ext cx="4680520" cy="4320480"/>
          </a:xfrm>
        </p:spPr>
        <p:txBody>
          <a:bodyPr>
            <a:noAutofit/>
          </a:bodyPr>
          <a:lstStyle/>
          <a:p>
            <a:pPr marL="0" indent="0">
              <a:spcBef>
                <a:spcPts val="0"/>
              </a:spcBef>
              <a:spcAft>
                <a:spcPts val="600"/>
              </a:spcAft>
              <a:buNone/>
            </a:pPr>
            <a:r>
              <a:rPr lang="en-GB" sz="2000" dirty="0" smtClean="0">
                <a:solidFill>
                  <a:srgbClr val="000000"/>
                </a:solidFill>
                <a:ea typeface="MS PGothic" charset="0"/>
                <a:cs typeface="Calibri"/>
              </a:rPr>
              <a:t>The </a:t>
            </a:r>
            <a:r>
              <a:rPr lang="en-GB" sz="2000" dirty="0">
                <a:solidFill>
                  <a:srgbClr val="000000"/>
                </a:solidFill>
                <a:ea typeface="MS PGothic" charset="0"/>
                <a:cs typeface="Calibri"/>
              </a:rPr>
              <a:t>most stringent MPS requirements should be challenged, in particular the sub 10μsec response time for damage</a:t>
            </a:r>
            <a:r>
              <a:rPr lang="en-GB" sz="2000" dirty="0" smtClean="0">
                <a:solidFill>
                  <a:srgbClr val="000000"/>
                </a:solidFill>
                <a:ea typeface="MS PGothic" charset="0"/>
                <a:cs typeface="Calibri"/>
              </a:rPr>
              <a:t>.</a:t>
            </a:r>
          </a:p>
          <a:p>
            <a:pPr marL="0" indent="0">
              <a:spcBef>
                <a:spcPts val="0"/>
              </a:spcBef>
              <a:spcAft>
                <a:spcPts val="600"/>
              </a:spcAft>
              <a:buNone/>
            </a:pPr>
            <a:endParaRPr lang="en-GB" sz="2000" b="1" dirty="0">
              <a:solidFill>
                <a:srgbClr val="000000"/>
              </a:solidFill>
              <a:ea typeface="MS PGothic" charset="0"/>
              <a:cs typeface="Calibri"/>
            </a:endParaRPr>
          </a:p>
          <a:p>
            <a:pPr marL="0" indent="0">
              <a:spcBef>
                <a:spcPts val="0"/>
              </a:spcBef>
              <a:spcAft>
                <a:spcPts val="600"/>
              </a:spcAft>
              <a:buNone/>
            </a:pPr>
            <a:r>
              <a:rPr lang="en-GB" sz="2000" b="1" dirty="0">
                <a:solidFill>
                  <a:srgbClr val="000000"/>
                </a:solidFill>
                <a:ea typeface="MS PGothic" charset="0"/>
                <a:cs typeface="Calibri"/>
              </a:rPr>
              <a:t>Status</a:t>
            </a:r>
            <a:r>
              <a:rPr lang="en-GB" sz="2000" b="1" dirty="0" smtClean="0">
                <a:solidFill>
                  <a:srgbClr val="000000"/>
                </a:solidFill>
                <a:ea typeface="MS PGothic" charset="0"/>
                <a:cs typeface="Calibri"/>
              </a:rPr>
              <a:t>:</a:t>
            </a:r>
          </a:p>
          <a:p>
            <a:pPr marL="0" indent="0">
              <a:spcBef>
                <a:spcPts val="0"/>
              </a:spcBef>
              <a:spcAft>
                <a:spcPts val="600"/>
              </a:spcAft>
              <a:buNone/>
            </a:pPr>
            <a:endParaRPr lang="en-GB" sz="2000" dirty="0" smtClean="0">
              <a:solidFill>
                <a:srgbClr val="000000"/>
              </a:solidFill>
              <a:ea typeface="MS PGothic" charset="0"/>
              <a:cs typeface="Calibri"/>
            </a:endParaRPr>
          </a:p>
          <a:p>
            <a:pPr>
              <a:spcBef>
                <a:spcPts val="0"/>
              </a:spcBef>
              <a:spcAft>
                <a:spcPts val="600"/>
              </a:spcAft>
            </a:pPr>
            <a:r>
              <a:rPr lang="en-GB" sz="2000" dirty="0">
                <a:solidFill>
                  <a:srgbClr val="000000"/>
                </a:solidFill>
                <a:ea typeface="MS PGothic" charset="0"/>
                <a:cs typeface="Calibri"/>
              </a:rPr>
              <a:t>R</a:t>
            </a:r>
            <a:r>
              <a:rPr lang="en-GB" sz="2000" dirty="0" smtClean="0">
                <a:solidFill>
                  <a:srgbClr val="000000"/>
                </a:solidFill>
                <a:ea typeface="MS PGothic" charset="0"/>
                <a:cs typeface="Calibri"/>
              </a:rPr>
              <a:t>esponse time cannot be relaxed</a:t>
            </a:r>
          </a:p>
          <a:p>
            <a:pPr>
              <a:spcBef>
                <a:spcPts val="0"/>
              </a:spcBef>
              <a:spcAft>
                <a:spcPts val="600"/>
              </a:spcAft>
            </a:pPr>
            <a:endParaRPr lang="en-GB" sz="2000" dirty="0">
              <a:solidFill>
                <a:srgbClr val="000000"/>
              </a:solidFill>
              <a:ea typeface="MS PGothic" charset="0"/>
              <a:cs typeface="Calibri"/>
            </a:endParaRPr>
          </a:p>
          <a:p>
            <a:pPr>
              <a:spcBef>
                <a:spcPts val="0"/>
              </a:spcBef>
              <a:spcAft>
                <a:spcPts val="600"/>
              </a:spcAft>
            </a:pPr>
            <a:r>
              <a:rPr lang="en-GB" sz="2000" dirty="0">
                <a:solidFill>
                  <a:srgbClr val="000000"/>
                </a:solidFill>
                <a:ea typeface="MS PGothic" charset="0"/>
                <a:cs typeface="Calibri"/>
              </a:rPr>
              <a:t>W</a:t>
            </a:r>
            <a:r>
              <a:rPr lang="en-GB" sz="2000" dirty="0" smtClean="0">
                <a:solidFill>
                  <a:srgbClr val="000000"/>
                </a:solidFill>
                <a:ea typeface="MS PGothic" charset="0"/>
                <a:cs typeface="Calibri"/>
              </a:rPr>
              <a:t>orst case scenario in warm LINAC: </a:t>
            </a:r>
          </a:p>
          <a:p>
            <a:pPr marL="0" indent="0">
              <a:spcBef>
                <a:spcPts val="0"/>
              </a:spcBef>
              <a:spcAft>
                <a:spcPts val="600"/>
              </a:spcAft>
              <a:buNone/>
            </a:pPr>
            <a:r>
              <a:rPr lang="en-GB" sz="2000" dirty="0">
                <a:solidFill>
                  <a:srgbClr val="000000"/>
                </a:solidFill>
                <a:ea typeface="MS PGothic" charset="0"/>
                <a:cs typeface="Calibri"/>
              </a:rPr>
              <a:t> </a:t>
            </a:r>
            <a:r>
              <a:rPr lang="en-GB" sz="2000" dirty="0" smtClean="0">
                <a:solidFill>
                  <a:srgbClr val="000000"/>
                </a:solidFill>
                <a:ea typeface="MS PGothic" charset="0"/>
                <a:cs typeface="Calibri"/>
              </a:rPr>
              <a:t>     90° beam impact in the MEBT scrapers</a:t>
            </a:r>
            <a:endParaRPr lang="en-GB" sz="2000" dirty="0">
              <a:solidFill>
                <a:srgbClr val="000000"/>
              </a:solidFill>
              <a:ea typeface="MS PGothic" charset="0"/>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a:p>
        </p:txBody>
      </p:sp>
      <p:pic>
        <p:nvPicPr>
          <p:cNvPr id="5" name="Picture 4" descr="Screen Shot 2016-09-27 at 20.34.5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2546" y="1844824"/>
            <a:ext cx="4321367" cy="3312368"/>
          </a:xfrm>
          <a:prstGeom prst="rect">
            <a:avLst/>
          </a:prstGeom>
        </p:spPr>
      </p:pic>
      <p:sp>
        <p:nvSpPr>
          <p:cNvPr id="6" name="TextBox 5"/>
          <p:cNvSpPr txBox="1"/>
          <p:nvPr/>
        </p:nvSpPr>
        <p:spPr>
          <a:xfrm>
            <a:off x="5004048" y="5877272"/>
            <a:ext cx="3532913" cy="307777"/>
          </a:xfrm>
          <a:prstGeom prst="rect">
            <a:avLst/>
          </a:prstGeom>
          <a:noFill/>
        </p:spPr>
        <p:txBody>
          <a:bodyPr wrap="none" rtlCol="0">
            <a:spAutoFit/>
          </a:bodyPr>
          <a:lstStyle/>
          <a:p>
            <a:r>
              <a:rPr lang="en-US" sz="1400" dirty="0" smtClean="0"/>
              <a:t>Courtesy of I. </a:t>
            </a:r>
            <a:r>
              <a:rPr lang="en-US" sz="1400" dirty="0" err="1" smtClean="0"/>
              <a:t>Kittelmann</a:t>
            </a:r>
            <a:r>
              <a:rPr lang="en-US" sz="1400" dirty="0" smtClean="0"/>
              <a:t>/ HB2016 THAM6Y01 </a:t>
            </a:r>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#6 </a:t>
            </a:r>
            <a:r>
              <a:rPr lang="en-US" dirty="0"/>
              <a:t>and Status </a:t>
            </a:r>
          </a:p>
        </p:txBody>
      </p:sp>
      <p:sp>
        <p:nvSpPr>
          <p:cNvPr id="3" name="Content Placeholder 2"/>
          <p:cNvSpPr>
            <a:spLocks noGrp="1"/>
          </p:cNvSpPr>
          <p:nvPr>
            <p:ph idx="1"/>
          </p:nvPr>
        </p:nvSpPr>
        <p:spPr>
          <a:xfrm>
            <a:off x="457200" y="1600200"/>
            <a:ext cx="8229600" cy="4925144"/>
          </a:xfrm>
        </p:spPr>
        <p:txBody>
          <a:bodyPr>
            <a:noAutofit/>
          </a:bodyPr>
          <a:lstStyle/>
          <a:p>
            <a:pPr marL="0" indent="0">
              <a:buNone/>
            </a:pPr>
            <a:r>
              <a:rPr lang="en-GB" sz="2000" dirty="0" smtClean="0">
                <a:solidFill>
                  <a:srgbClr val="000000"/>
                </a:solidFill>
                <a:ea typeface="MS PGothic" charset="0"/>
                <a:cs typeface="Calibri"/>
              </a:rPr>
              <a:t>The </a:t>
            </a:r>
            <a:r>
              <a:rPr lang="en-GB" sz="2000" dirty="0">
                <a:solidFill>
                  <a:srgbClr val="000000"/>
                </a:solidFill>
                <a:ea typeface="MS PGothic" charset="0"/>
                <a:cs typeface="Calibri"/>
              </a:rPr>
              <a:t>requirement and solution for communicating accelerator operating modes to technical sub-systems should be developed</a:t>
            </a:r>
            <a:r>
              <a:rPr lang="en-GB" sz="2000" dirty="0" smtClean="0">
                <a:solidFill>
                  <a:srgbClr val="000000"/>
                </a:solidFill>
                <a:ea typeface="MS PGothic" charset="0"/>
                <a:cs typeface="Calibri"/>
              </a:rPr>
              <a:t>.</a:t>
            </a:r>
          </a:p>
          <a:p>
            <a:pPr marL="0" indent="0">
              <a:buNone/>
            </a:pPr>
            <a:endParaRPr lang="en-GB" sz="2000" b="1" dirty="0">
              <a:solidFill>
                <a:srgbClr val="000000"/>
              </a:solidFill>
              <a:ea typeface="MS PGothic" charset="0"/>
              <a:cs typeface="Calibri"/>
            </a:endParaRPr>
          </a:p>
          <a:p>
            <a:pPr marL="0" indent="0">
              <a:spcBef>
                <a:spcPts val="0"/>
              </a:spcBef>
              <a:spcAft>
                <a:spcPts val="600"/>
              </a:spcAft>
              <a:buNone/>
            </a:pPr>
            <a:r>
              <a:rPr lang="en-GB" sz="2000" b="1" dirty="0">
                <a:solidFill>
                  <a:srgbClr val="000000"/>
                </a:solidFill>
                <a:ea typeface="MS PGothic" charset="0"/>
                <a:cs typeface="Calibri"/>
              </a:rPr>
              <a:t>Status</a:t>
            </a:r>
            <a:r>
              <a:rPr lang="en-GB" sz="2000" b="1" dirty="0" smtClean="0">
                <a:solidFill>
                  <a:srgbClr val="000000"/>
                </a:solidFill>
                <a:ea typeface="MS PGothic" charset="0"/>
                <a:cs typeface="Calibri"/>
              </a:rPr>
              <a:t>: </a:t>
            </a:r>
            <a:endParaRPr lang="en-GB" sz="2000" b="1" dirty="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Communication of operating modes via timing system</a:t>
            </a:r>
          </a:p>
          <a:p>
            <a:pPr>
              <a:spcBef>
                <a:spcPts val="0"/>
              </a:spcBef>
              <a:spcAft>
                <a:spcPts val="600"/>
              </a:spcAft>
            </a:pPr>
            <a:endParaRPr lang="en-GB" sz="2000" dirty="0" smtClean="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But: It</a:t>
            </a:r>
            <a:r>
              <a:rPr lang="uk-UA" sz="2000" dirty="0" smtClean="0">
                <a:solidFill>
                  <a:srgbClr val="000000"/>
                </a:solidFill>
                <a:ea typeface="MS PGothic" charset="0"/>
                <a:cs typeface="Calibri"/>
              </a:rPr>
              <a:t>’</a:t>
            </a:r>
            <a:r>
              <a:rPr lang="en-GB" sz="2000" dirty="0" smtClean="0">
                <a:solidFill>
                  <a:srgbClr val="000000"/>
                </a:solidFill>
                <a:ea typeface="MS PGothic" charset="0"/>
                <a:cs typeface="Calibri"/>
              </a:rPr>
              <a:t>s the intended mode information only (</a:t>
            </a:r>
            <a:r>
              <a:rPr lang="en-GB" sz="2000" dirty="0" err="1" smtClean="0">
                <a:solidFill>
                  <a:srgbClr val="000000"/>
                </a:solidFill>
                <a:ea typeface="MS PGothic" charset="0"/>
                <a:cs typeface="Calibri"/>
              </a:rPr>
              <a:t>ie</a:t>
            </a:r>
            <a:r>
              <a:rPr lang="en-GB" sz="2000" dirty="0" smtClean="0">
                <a:solidFill>
                  <a:srgbClr val="000000"/>
                </a:solidFill>
                <a:ea typeface="MS PGothic" charset="0"/>
                <a:cs typeface="Calibri"/>
              </a:rPr>
              <a:t> for next pulse) </a:t>
            </a:r>
          </a:p>
          <a:p>
            <a:pPr>
              <a:spcBef>
                <a:spcPts val="0"/>
              </a:spcBef>
              <a:spcAft>
                <a:spcPts val="600"/>
              </a:spcAft>
            </a:pPr>
            <a:endParaRPr lang="en-GB" sz="2000" dirty="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BCMs to ensure the correct beam parameters as propagated by the timing system</a:t>
            </a:r>
          </a:p>
          <a:p>
            <a:pPr>
              <a:spcBef>
                <a:spcPts val="0"/>
              </a:spcBef>
              <a:spcAft>
                <a:spcPts val="600"/>
              </a:spcAft>
            </a:pPr>
            <a:endParaRPr lang="en-GB" sz="2000" dirty="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Missing: concept for communicating the real beam energy to systems like bending magnets and raster magnet system</a:t>
            </a:r>
          </a:p>
          <a:p>
            <a:pPr>
              <a:spcBef>
                <a:spcPts val="0"/>
              </a:spcBef>
              <a:spcAft>
                <a:spcPts val="600"/>
              </a:spcAft>
            </a:pPr>
            <a:endParaRPr lang="en-GB" sz="2000" dirty="0" smtClean="0">
              <a:solidFill>
                <a:srgbClr val="000000"/>
              </a:solidFill>
              <a:ea typeface="MS PGothic" charset="0"/>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a:p>
        </p:txBody>
      </p:sp>
    </p:spTree>
    <p:extLst>
      <p:ext uri="{BB962C8B-B14F-4D97-AF65-F5344CB8AC3E}">
        <p14:creationId xmlns:p14="http://schemas.microsoft.com/office/powerpoint/2010/main" val="18560967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#7, 8 </a:t>
            </a:r>
            <a:r>
              <a:rPr lang="en-US" dirty="0"/>
              <a:t>and Status </a:t>
            </a:r>
          </a:p>
        </p:txBody>
      </p:sp>
      <p:sp>
        <p:nvSpPr>
          <p:cNvPr id="3" name="Content Placeholder 2"/>
          <p:cNvSpPr>
            <a:spLocks noGrp="1"/>
          </p:cNvSpPr>
          <p:nvPr>
            <p:ph idx="1"/>
          </p:nvPr>
        </p:nvSpPr>
        <p:spPr>
          <a:xfrm>
            <a:off x="179512" y="1484784"/>
            <a:ext cx="8856984" cy="5069160"/>
          </a:xfrm>
        </p:spPr>
        <p:txBody>
          <a:bodyPr>
            <a:noAutofit/>
          </a:bodyPr>
          <a:lstStyle/>
          <a:p>
            <a:pPr marL="0" indent="0">
              <a:spcBef>
                <a:spcPts val="0"/>
              </a:spcBef>
              <a:spcAft>
                <a:spcPts val="600"/>
              </a:spcAft>
              <a:buNone/>
            </a:pPr>
            <a:r>
              <a:rPr lang="en-GB" sz="1800" b="1" dirty="0">
                <a:solidFill>
                  <a:srgbClr val="000000"/>
                </a:solidFill>
                <a:ea typeface="MS PGothic" charset="0"/>
                <a:cs typeface="Calibri"/>
              </a:rPr>
              <a:t>MP Review Recommendation #7:</a:t>
            </a:r>
          </a:p>
          <a:p>
            <a:pPr marL="0" indent="0">
              <a:buNone/>
            </a:pPr>
            <a:r>
              <a:rPr lang="en-GB" sz="1800" dirty="0">
                <a:solidFill>
                  <a:srgbClr val="000000"/>
                </a:solidFill>
                <a:ea typeface="MS PGothic" charset="0"/>
                <a:cs typeface="Calibri"/>
              </a:rPr>
              <a:t>The rationale behind having half of the magnets pulsed and half still in DC, with water cooling should be revisited</a:t>
            </a:r>
            <a:r>
              <a:rPr lang="en-GB" sz="1800" dirty="0" smtClean="0">
                <a:solidFill>
                  <a:srgbClr val="000000"/>
                </a:solidFill>
                <a:ea typeface="MS PGothic" charset="0"/>
                <a:cs typeface="Calibri"/>
              </a:rPr>
              <a:t>.</a:t>
            </a:r>
            <a:endParaRPr lang="en-GB" sz="1800" b="1" dirty="0">
              <a:solidFill>
                <a:srgbClr val="000000"/>
              </a:solidFill>
              <a:ea typeface="MS PGothic" charset="0"/>
              <a:cs typeface="Calibri"/>
            </a:endParaRPr>
          </a:p>
          <a:p>
            <a:pPr marL="0" indent="0">
              <a:spcBef>
                <a:spcPts val="0"/>
              </a:spcBef>
              <a:spcAft>
                <a:spcPts val="600"/>
              </a:spcAft>
              <a:buNone/>
            </a:pPr>
            <a:r>
              <a:rPr lang="en-GB" sz="1800" b="1" dirty="0">
                <a:solidFill>
                  <a:srgbClr val="000000"/>
                </a:solidFill>
                <a:ea typeface="MS PGothic" charset="0"/>
                <a:cs typeface="Calibri"/>
              </a:rPr>
              <a:t>Status:</a:t>
            </a:r>
          </a:p>
          <a:p>
            <a:pPr marL="0" indent="0">
              <a:spcBef>
                <a:spcPts val="0"/>
              </a:spcBef>
              <a:spcAft>
                <a:spcPts val="600"/>
              </a:spcAft>
              <a:buNone/>
            </a:pPr>
            <a:r>
              <a:rPr lang="en-GB" sz="1800" dirty="0">
                <a:solidFill>
                  <a:srgbClr val="000000"/>
                </a:solidFill>
                <a:ea typeface="MS PGothic" charset="0"/>
                <a:cs typeface="Calibri"/>
              </a:rPr>
              <a:t>The decision for pulsed magnets has </a:t>
            </a:r>
            <a:r>
              <a:rPr lang="en-GB" sz="1800" dirty="0" smtClean="0">
                <a:solidFill>
                  <a:srgbClr val="000000"/>
                </a:solidFill>
                <a:ea typeface="MS PGothic" charset="0"/>
                <a:cs typeface="Calibri"/>
              </a:rPr>
              <a:t>been changed on 2016-06-22 (i.e. no more pulsed quads in the cold LINAC!).</a:t>
            </a:r>
            <a:endParaRPr lang="en-GB" sz="1800" dirty="0">
              <a:solidFill>
                <a:srgbClr val="000000"/>
              </a:solidFill>
              <a:ea typeface="MS PGothic" charset="0"/>
              <a:cs typeface="Calibri"/>
            </a:endParaRPr>
          </a:p>
          <a:p>
            <a:pPr marL="0" indent="0">
              <a:spcBef>
                <a:spcPts val="0"/>
              </a:spcBef>
              <a:spcAft>
                <a:spcPts val="600"/>
              </a:spcAft>
              <a:buNone/>
            </a:pPr>
            <a:endParaRPr lang="en-GB" sz="1800" b="1" dirty="0">
              <a:solidFill>
                <a:srgbClr val="000000"/>
              </a:solidFill>
              <a:ea typeface="MS PGothic" charset="0"/>
              <a:cs typeface="Calibri"/>
            </a:endParaRPr>
          </a:p>
          <a:p>
            <a:pPr marL="0" indent="0">
              <a:spcBef>
                <a:spcPts val="0"/>
              </a:spcBef>
              <a:spcAft>
                <a:spcPts val="600"/>
              </a:spcAft>
              <a:buNone/>
            </a:pPr>
            <a:r>
              <a:rPr lang="en-GB" sz="1800" b="1" dirty="0">
                <a:solidFill>
                  <a:srgbClr val="000000"/>
                </a:solidFill>
                <a:ea typeface="MS PGothic" charset="0"/>
                <a:cs typeface="Calibri"/>
              </a:rPr>
              <a:t>MP Review Recommendation #8:</a:t>
            </a:r>
          </a:p>
          <a:p>
            <a:pPr marL="0" indent="0">
              <a:buNone/>
            </a:pPr>
            <a:r>
              <a:rPr lang="en-GB" sz="1800" dirty="0">
                <a:solidFill>
                  <a:srgbClr val="000000"/>
                </a:solidFill>
                <a:ea typeface="MS PGothic" charset="0"/>
                <a:cs typeface="Calibri"/>
              </a:rPr>
              <a:t>In house and In Kind Partners should be made aware of the requirements imposed by the MPS </a:t>
            </a:r>
            <a:r>
              <a:rPr lang="en-GB" sz="1800" dirty="0" err="1">
                <a:solidFill>
                  <a:srgbClr val="000000"/>
                </a:solidFill>
                <a:ea typeface="MS PGothic" charset="0"/>
                <a:cs typeface="Calibri"/>
              </a:rPr>
              <a:t>SoS</a:t>
            </a:r>
            <a:r>
              <a:rPr lang="en-GB" sz="1800" dirty="0">
                <a:solidFill>
                  <a:srgbClr val="000000"/>
                </a:solidFill>
                <a:ea typeface="MS PGothic" charset="0"/>
                <a:cs typeface="Calibri"/>
              </a:rPr>
              <a:t> approach (to assure required dependability of safety function throughout the full chain)</a:t>
            </a:r>
            <a:r>
              <a:rPr lang="en-GB" sz="1800" dirty="0" smtClean="0">
                <a:solidFill>
                  <a:srgbClr val="000000"/>
                </a:solidFill>
                <a:ea typeface="MS PGothic" charset="0"/>
                <a:cs typeface="Calibri"/>
              </a:rPr>
              <a:t>.</a:t>
            </a:r>
            <a:endParaRPr lang="en-GB" sz="1800" b="1" dirty="0">
              <a:solidFill>
                <a:srgbClr val="000000"/>
              </a:solidFill>
              <a:ea typeface="MS PGothic" charset="0"/>
              <a:cs typeface="Calibri"/>
            </a:endParaRPr>
          </a:p>
          <a:p>
            <a:pPr marL="0" indent="0">
              <a:spcBef>
                <a:spcPts val="0"/>
              </a:spcBef>
              <a:spcAft>
                <a:spcPts val="600"/>
              </a:spcAft>
              <a:buNone/>
            </a:pPr>
            <a:r>
              <a:rPr lang="en-GB" sz="1800" b="1" dirty="0">
                <a:solidFill>
                  <a:srgbClr val="000000"/>
                </a:solidFill>
                <a:ea typeface="MS PGothic" charset="0"/>
                <a:cs typeface="Calibri"/>
              </a:rPr>
              <a:t>Status:</a:t>
            </a:r>
          </a:p>
          <a:p>
            <a:pPr marL="0" indent="0">
              <a:spcBef>
                <a:spcPts val="0"/>
              </a:spcBef>
              <a:spcAft>
                <a:spcPts val="600"/>
              </a:spcAft>
              <a:buNone/>
            </a:pPr>
            <a:r>
              <a:rPr lang="en-GB" sz="1800" dirty="0" smtClean="0">
                <a:solidFill>
                  <a:srgbClr val="000000"/>
                </a:solidFill>
                <a:ea typeface="MS PGothic" charset="0"/>
                <a:cs typeface="Calibri"/>
              </a:rPr>
              <a:t>Some progress has been achieved. We have drafted some general paragraphs for in-kind contracts, however we have </a:t>
            </a:r>
            <a:r>
              <a:rPr lang="en-GB" sz="1800" dirty="0">
                <a:solidFill>
                  <a:srgbClr val="000000"/>
                </a:solidFill>
                <a:ea typeface="MS PGothic" charset="0"/>
                <a:cs typeface="Calibri"/>
              </a:rPr>
              <a:t>n</a:t>
            </a:r>
            <a:r>
              <a:rPr lang="en-GB" sz="1800" dirty="0" smtClean="0">
                <a:solidFill>
                  <a:srgbClr val="000000"/>
                </a:solidFill>
                <a:ea typeface="MS PGothic" charset="0"/>
                <a:cs typeface="Calibri"/>
              </a:rPr>
              <a:t>o </a:t>
            </a:r>
            <a:r>
              <a:rPr lang="en-GB" sz="1800" dirty="0">
                <a:solidFill>
                  <a:srgbClr val="000000"/>
                </a:solidFill>
                <a:ea typeface="MS PGothic" charset="0"/>
                <a:cs typeface="Calibri"/>
              </a:rPr>
              <a:t>support yet from the in kind committee to include an MP relevant paragraph in all in kind </a:t>
            </a:r>
            <a:r>
              <a:rPr lang="en-GB" sz="1800" dirty="0" smtClean="0">
                <a:solidFill>
                  <a:srgbClr val="000000"/>
                </a:solidFill>
                <a:ea typeface="MS PGothic" charset="0"/>
                <a:cs typeface="Calibri"/>
              </a:rPr>
              <a:t>contracts. Also its needed to go through relevant contracts one by one to ensure all MP relevant requirements are covered (e.g. MEBT IKC).</a:t>
            </a:r>
            <a:endParaRPr lang="en-GB" sz="1800" dirty="0">
              <a:solidFill>
                <a:srgbClr val="000000"/>
              </a:solidFill>
              <a:ea typeface="MS PGothic" charset="0"/>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#9, 10 </a:t>
            </a:r>
            <a:r>
              <a:rPr lang="en-US" dirty="0"/>
              <a:t>and Status </a:t>
            </a:r>
          </a:p>
        </p:txBody>
      </p:sp>
      <p:sp>
        <p:nvSpPr>
          <p:cNvPr id="3" name="Content Placeholder 2"/>
          <p:cNvSpPr>
            <a:spLocks noGrp="1"/>
          </p:cNvSpPr>
          <p:nvPr>
            <p:ph idx="1"/>
          </p:nvPr>
        </p:nvSpPr>
        <p:spPr/>
        <p:txBody>
          <a:bodyPr>
            <a:normAutofit fontScale="62500" lnSpcReduction="20000"/>
          </a:bodyPr>
          <a:lstStyle/>
          <a:p>
            <a:pPr marL="0" indent="0">
              <a:spcBef>
                <a:spcPts val="0"/>
              </a:spcBef>
              <a:spcAft>
                <a:spcPts val="600"/>
              </a:spcAft>
              <a:buNone/>
            </a:pPr>
            <a:endParaRPr lang="en-GB" b="1" dirty="0">
              <a:solidFill>
                <a:srgbClr val="000000"/>
              </a:solidFill>
              <a:ea typeface="MS PGothic" charset="0"/>
              <a:cs typeface="Calibri"/>
            </a:endParaRPr>
          </a:p>
          <a:p>
            <a:pPr marL="0" indent="0">
              <a:spcBef>
                <a:spcPts val="0"/>
              </a:spcBef>
              <a:spcAft>
                <a:spcPts val="600"/>
              </a:spcAft>
              <a:buNone/>
            </a:pPr>
            <a:r>
              <a:rPr lang="en-GB" b="1" dirty="0">
                <a:solidFill>
                  <a:srgbClr val="000000"/>
                </a:solidFill>
                <a:ea typeface="MS PGothic" charset="0"/>
                <a:cs typeface="Calibri"/>
              </a:rPr>
              <a:t>MP Review Recommendation #9:</a:t>
            </a:r>
          </a:p>
          <a:p>
            <a:pPr marL="0" indent="0">
              <a:buNone/>
            </a:pPr>
            <a:r>
              <a:rPr lang="en-GB" dirty="0">
                <a:solidFill>
                  <a:srgbClr val="000000"/>
                </a:solidFill>
                <a:ea typeface="MS PGothic" charset="0"/>
                <a:cs typeface="Calibri"/>
              </a:rPr>
              <a:t>The BIS schedule needs to be developed, as part of which the requirement for phased start-up and the power ramp up of the accelerator should be used to define what has to be delivered. </a:t>
            </a:r>
          </a:p>
          <a:p>
            <a:pPr marL="0" indent="0">
              <a:spcBef>
                <a:spcPts val="0"/>
              </a:spcBef>
              <a:spcAft>
                <a:spcPts val="600"/>
              </a:spcAft>
              <a:buNone/>
            </a:pPr>
            <a:r>
              <a:rPr lang="en-GB" b="1" dirty="0">
                <a:solidFill>
                  <a:srgbClr val="000000"/>
                </a:solidFill>
                <a:ea typeface="MS PGothic" charset="0"/>
                <a:cs typeface="Calibri"/>
              </a:rPr>
              <a:t>Status:</a:t>
            </a:r>
          </a:p>
          <a:p>
            <a:pPr marL="0" indent="0">
              <a:spcBef>
                <a:spcPts val="0"/>
              </a:spcBef>
              <a:spcAft>
                <a:spcPts val="600"/>
              </a:spcAft>
              <a:buNone/>
            </a:pPr>
            <a:r>
              <a:rPr lang="en-GB" dirty="0">
                <a:solidFill>
                  <a:srgbClr val="000000"/>
                </a:solidFill>
                <a:ea typeface="MS PGothic" charset="0"/>
                <a:cs typeface="Calibri"/>
              </a:rPr>
              <a:t>Work in progress</a:t>
            </a:r>
            <a:r>
              <a:rPr lang="en-GB" dirty="0" smtClean="0">
                <a:solidFill>
                  <a:srgbClr val="000000"/>
                </a:solidFill>
                <a:ea typeface="MS PGothic" charset="0"/>
                <a:cs typeface="Calibri"/>
              </a:rPr>
              <a:t>. Schedule and plan have been adapted and are aligned now to the different ESS installation and beam power ramp up phases (in P6/ESS planning tool).</a:t>
            </a:r>
            <a:endParaRPr lang="en-GB" dirty="0">
              <a:solidFill>
                <a:srgbClr val="000000"/>
              </a:solidFill>
              <a:ea typeface="MS PGothic" charset="0"/>
              <a:cs typeface="Calibri"/>
            </a:endParaRPr>
          </a:p>
          <a:p>
            <a:pPr marL="0" indent="0">
              <a:spcBef>
                <a:spcPts val="0"/>
              </a:spcBef>
              <a:spcAft>
                <a:spcPts val="600"/>
              </a:spcAft>
              <a:buNone/>
            </a:pPr>
            <a:endParaRPr lang="en-GB" b="1" dirty="0">
              <a:solidFill>
                <a:srgbClr val="000000"/>
              </a:solidFill>
              <a:ea typeface="MS PGothic" charset="0"/>
              <a:cs typeface="Calibri"/>
            </a:endParaRPr>
          </a:p>
          <a:p>
            <a:pPr marL="0" indent="0">
              <a:spcBef>
                <a:spcPts val="0"/>
              </a:spcBef>
              <a:spcAft>
                <a:spcPts val="600"/>
              </a:spcAft>
              <a:buNone/>
            </a:pPr>
            <a:endParaRPr lang="en-GB" b="1" dirty="0">
              <a:solidFill>
                <a:srgbClr val="000000"/>
              </a:solidFill>
              <a:ea typeface="MS PGothic" charset="0"/>
              <a:cs typeface="Calibri"/>
            </a:endParaRPr>
          </a:p>
          <a:p>
            <a:pPr marL="0" indent="0">
              <a:spcBef>
                <a:spcPts val="0"/>
              </a:spcBef>
              <a:spcAft>
                <a:spcPts val="600"/>
              </a:spcAft>
              <a:buNone/>
            </a:pPr>
            <a:r>
              <a:rPr lang="en-GB" b="1" dirty="0">
                <a:solidFill>
                  <a:srgbClr val="000000"/>
                </a:solidFill>
                <a:ea typeface="MS PGothic" charset="0"/>
                <a:cs typeface="Calibri"/>
              </a:rPr>
              <a:t>MP Review Recommendation #10:</a:t>
            </a:r>
          </a:p>
          <a:p>
            <a:pPr marL="0" indent="0">
              <a:buNone/>
            </a:pPr>
            <a:r>
              <a:rPr lang="en-GB" dirty="0">
                <a:solidFill>
                  <a:srgbClr val="000000"/>
                </a:solidFill>
                <a:ea typeface="MS PGothic" charset="0"/>
                <a:cs typeface="Calibri"/>
              </a:rPr>
              <a:t>The machine start-up plans should be re-examined.  In particular, the steps for MPS validation at powers greater than 12kW without using the target should be identified.</a:t>
            </a:r>
            <a:endParaRPr lang="en-GB" b="1" dirty="0">
              <a:solidFill>
                <a:srgbClr val="000000"/>
              </a:solidFill>
              <a:ea typeface="MS PGothic" charset="0"/>
              <a:cs typeface="Calibri"/>
            </a:endParaRPr>
          </a:p>
          <a:p>
            <a:pPr marL="0" indent="0">
              <a:spcBef>
                <a:spcPts val="0"/>
              </a:spcBef>
              <a:spcAft>
                <a:spcPts val="600"/>
              </a:spcAft>
              <a:buNone/>
            </a:pPr>
            <a:r>
              <a:rPr lang="en-GB" b="1" dirty="0">
                <a:solidFill>
                  <a:srgbClr val="000000"/>
                </a:solidFill>
                <a:ea typeface="MS PGothic" charset="0"/>
                <a:cs typeface="Calibri"/>
              </a:rPr>
              <a:t>Status:</a:t>
            </a:r>
          </a:p>
          <a:p>
            <a:pPr marL="0" indent="0">
              <a:spcBef>
                <a:spcPts val="0"/>
              </a:spcBef>
              <a:spcAft>
                <a:spcPts val="600"/>
              </a:spcAft>
              <a:buNone/>
            </a:pPr>
            <a:r>
              <a:rPr lang="en-GB" dirty="0" smtClean="0">
                <a:solidFill>
                  <a:srgbClr val="000000"/>
                </a:solidFill>
                <a:ea typeface="MS PGothic" charset="0"/>
                <a:cs typeface="Calibri"/>
              </a:rPr>
              <a:t>Not started yet.</a:t>
            </a:r>
            <a:endParaRPr lang="en-GB" dirty="0">
              <a:solidFill>
                <a:srgbClr val="000000"/>
              </a:solidFill>
              <a:ea typeface="MS PGothic" charset="0"/>
              <a:cs typeface="Calibri"/>
            </a:endParaRPr>
          </a:p>
          <a:p>
            <a:pPr marL="0" indent="0">
              <a:spcBef>
                <a:spcPts val="0"/>
              </a:spcBef>
              <a:spcAft>
                <a:spcPts val="600"/>
              </a:spcAft>
              <a:buNone/>
            </a:pPr>
            <a:endParaRPr lang="en-GB" dirty="0">
              <a:solidFill>
                <a:srgbClr val="000000"/>
              </a:solidFill>
              <a:ea typeface="MS PGothic" charset="0"/>
              <a:cs typeface="Calibri"/>
            </a:endParaRPr>
          </a:p>
          <a:p>
            <a:pPr marL="0" indent="0">
              <a:spcBef>
                <a:spcPts val="0"/>
              </a:spcBef>
              <a:spcAft>
                <a:spcPts val="600"/>
              </a:spcAft>
              <a:buNone/>
            </a:pPr>
            <a:endParaRPr lang="en-GB" dirty="0">
              <a:solidFill>
                <a:srgbClr val="000000"/>
              </a:solidFill>
              <a:ea typeface="MS PGothic" charset="0"/>
              <a:cs typeface="Calibri"/>
            </a:endParaRPr>
          </a:p>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Hardware Interface to the BIS</a:t>
            </a:r>
            <a:endParaRPr lang="en-US" dirty="0"/>
          </a:p>
        </p:txBody>
      </p:sp>
      <p:sp>
        <p:nvSpPr>
          <p:cNvPr id="9" name="Content Placeholder 8"/>
          <p:cNvSpPr>
            <a:spLocks noGrp="1"/>
          </p:cNvSpPr>
          <p:nvPr>
            <p:ph idx="1"/>
          </p:nvPr>
        </p:nvSpPr>
        <p:spPr>
          <a:xfrm>
            <a:off x="539552" y="2132856"/>
            <a:ext cx="8064896" cy="3744416"/>
          </a:xfrm>
        </p:spPr>
        <p:txBody>
          <a:bodyPr>
            <a:normAutofit/>
          </a:bodyPr>
          <a:lstStyle/>
          <a:p>
            <a:pPr marL="57150" indent="0" algn="just">
              <a:buNone/>
            </a:pPr>
            <a:r>
              <a:rPr lang="en-US" sz="2000" dirty="0" smtClean="0">
                <a:solidFill>
                  <a:srgbClr val="000000"/>
                </a:solidFill>
              </a:rPr>
              <a:t>On </a:t>
            </a:r>
            <a:r>
              <a:rPr lang="en-US" sz="2000" dirty="0">
                <a:solidFill>
                  <a:srgbClr val="000000"/>
                </a:solidFill>
              </a:rPr>
              <a:t>the ICS </a:t>
            </a:r>
            <a:r>
              <a:rPr lang="en-US" sz="2000" dirty="0" smtClean="0">
                <a:solidFill>
                  <a:srgbClr val="000000"/>
                </a:solidFill>
              </a:rPr>
              <a:t>digital controller board we have defined a </a:t>
            </a:r>
          </a:p>
          <a:p>
            <a:pPr marL="57150" indent="0" algn="just">
              <a:buNone/>
            </a:pPr>
            <a:r>
              <a:rPr lang="en-US" sz="2000" b="1" dirty="0">
                <a:solidFill>
                  <a:srgbClr val="000000"/>
                </a:solidFill>
              </a:rPr>
              <a:t>R</a:t>
            </a:r>
            <a:r>
              <a:rPr lang="en-US" sz="2000" b="1" dirty="0" smtClean="0">
                <a:solidFill>
                  <a:srgbClr val="000000"/>
                </a:solidFill>
              </a:rPr>
              <a:t>ich interface to the </a:t>
            </a:r>
            <a:r>
              <a:rPr lang="en-US" sz="2000" b="1" dirty="0">
                <a:solidFill>
                  <a:srgbClr val="000000"/>
                </a:solidFill>
              </a:rPr>
              <a:t>Beam Interlock </a:t>
            </a:r>
            <a:r>
              <a:rPr lang="en-US" sz="2000" b="1" dirty="0" smtClean="0">
                <a:solidFill>
                  <a:srgbClr val="000000"/>
                </a:solidFill>
              </a:rPr>
              <a:t>System</a:t>
            </a:r>
            <a:r>
              <a:rPr lang="en-US" sz="2000" dirty="0" smtClean="0">
                <a:solidFill>
                  <a:srgbClr val="000000"/>
                </a:solidFill>
              </a:rPr>
              <a:t>:</a:t>
            </a:r>
          </a:p>
          <a:p>
            <a:pPr marL="57150" indent="0" algn="just">
              <a:buNone/>
            </a:pPr>
            <a:endParaRPr lang="en-US" sz="2000" dirty="0">
              <a:solidFill>
                <a:srgbClr val="000000"/>
              </a:solidFill>
            </a:endParaRPr>
          </a:p>
          <a:p>
            <a:pPr lvl="2" algn="just"/>
            <a:r>
              <a:rPr lang="en-US" dirty="0" smtClean="0">
                <a:solidFill>
                  <a:srgbClr val="000000"/>
                </a:solidFill>
              </a:rPr>
              <a:t>Beam Permit (</a:t>
            </a:r>
            <a:r>
              <a:rPr lang="en-US" dirty="0">
                <a:solidFill>
                  <a:srgbClr val="000000"/>
                </a:solidFill>
              </a:rPr>
              <a:t>OK/NOK) </a:t>
            </a:r>
            <a:r>
              <a:rPr lang="en-US" b="1" dirty="0">
                <a:solidFill>
                  <a:srgbClr val="FF0000"/>
                </a:solidFill>
              </a:rPr>
              <a:t>+</a:t>
            </a:r>
            <a:r>
              <a:rPr lang="en-US" dirty="0">
                <a:solidFill>
                  <a:srgbClr val="000000"/>
                </a:solidFill>
              </a:rPr>
              <a:t> </a:t>
            </a:r>
            <a:r>
              <a:rPr lang="en-US" dirty="0" smtClean="0">
                <a:solidFill>
                  <a:srgbClr val="000000"/>
                </a:solidFill>
              </a:rPr>
              <a:t>communication link</a:t>
            </a:r>
            <a:endParaRPr lang="en-US" dirty="0">
              <a:solidFill>
                <a:srgbClr val="000000"/>
              </a:solidFill>
            </a:endParaRPr>
          </a:p>
          <a:p>
            <a:pPr lvl="2" algn="just"/>
            <a:r>
              <a:rPr lang="en-US" dirty="0" smtClean="0">
                <a:solidFill>
                  <a:srgbClr val="000000"/>
                </a:solidFill>
              </a:rPr>
              <a:t>Standardized for </a:t>
            </a:r>
            <a:r>
              <a:rPr lang="en-US" dirty="0">
                <a:solidFill>
                  <a:srgbClr val="000000"/>
                </a:solidFill>
              </a:rPr>
              <a:t>all fast systems </a:t>
            </a:r>
            <a:r>
              <a:rPr lang="en-US" dirty="0" smtClean="0">
                <a:solidFill>
                  <a:srgbClr val="000000"/>
                </a:solidFill>
              </a:rPr>
              <a:t>(BCMs, BLMs, BPMs, RF systems, Raster Magnet System, etc.)</a:t>
            </a:r>
          </a:p>
          <a:p>
            <a:pPr lvl="2" algn="just"/>
            <a:endParaRPr lang="en-US" dirty="0" smtClean="0">
              <a:solidFill>
                <a:srgbClr val="000000"/>
              </a:solidFill>
            </a:endParaRPr>
          </a:p>
          <a:p>
            <a:pPr marL="0" indent="0" algn="just">
              <a:buNone/>
            </a:pPr>
            <a:r>
              <a:rPr lang="en-US" sz="2000" b="1" dirty="0" smtClean="0">
                <a:solidFill>
                  <a:srgbClr val="000000"/>
                </a:solidFill>
              </a:rPr>
              <a:t>This will greatly facilitate compliance with the MP requirements for </a:t>
            </a:r>
            <a:r>
              <a:rPr lang="en-US" sz="2000" b="1" dirty="0" err="1" smtClean="0">
                <a:solidFill>
                  <a:srgbClr val="000000"/>
                </a:solidFill>
              </a:rPr>
              <a:t>hw</a:t>
            </a:r>
            <a:r>
              <a:rPr lang="en-US" sz="2000" b="1" dirty="0" smtClean="0">
                <a:solidFill>
                  <a:srgbClr val="000000"/>
                </a:solidFill>
              </a:rPr>
              <a:t> integration of all “fast”/FPGA-based systems into the BIS at ESS!</a:t>
            </a:r>
            <a:endParaRPr lang="en-US" sz="2000" b="1"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pPr/>
              <a:t>17</a:t>
            </a:fld>
            <a:endParaRPr lang="en-GB"/>
          </a:p>
        </p:txBody>
      </p:sp>
      <p:sp>
        <p:nvSpPr>
          <p:cNvPr id="5" name="TextBox 4"/>
          <p:cNvSpPr txBox="1"/>
          <p:nvPr/>
        </p:nvSpPr>
        <p:spPr>
          <a:xfrm>
            <a:off x="3347864" y="6309320"/>
            <a:ext cx="4684120" cy="307777"/>
          </a:xfrm>
          <a:prstGeom prst="rect">
            <a:avLst/>
          </a:prstGeom>
          <a:noFill/>
        </p:spPr>
        <p:txBody>
          <a:bodyPr wrap="none" rtlCol="0">
            <a:spAutoFit/>
          </a:bodyPr>
          <a:lstStyle/>
          <a:p>
            <a:r>
              <a:rPr lang="en-US" sz="1400" dirty="0" smtClean="0"/>
              <a:t>Courtesy of T. </a:t>
            </a:r>
            <a:r>
              <a:rPr lang="en-US" sz="1400" dirty="0" err="1" smtClean="0"/>
              <a:t>Korhonen</a:t>
            </a:r>
            <a:r>
              <a:rPr lang="en-US" sz="1400" dirty="0" smtClean="0"/>
              <a:t>, M. </a:t>
            </a:r>
            <a:r>
              <a:rPr lang="en-US" sz="1400" dirty="0" err="1" smtClean="0"/>
              <a:t>Rejzek</a:t>
            </a:r>
            <a:r>
              <a:rPr lang="en-US" sz="1400" dirty="0" smtClean="0"/>
              <a:t> (ZHAW), C. </a:t>
            </a:r>
            <a:r>
              <a:rPr lang="en-US" sz="1400" dirty="0" err="1" smtClean="0"/>
              <a:t>Hilbes</a:t>
            </a:r>
            <a:r>
              <a:rPr lang="en-US" sz="1400" dirty="0" smtClean="0"/>
              <a:t> (ZHAW)</a:t>
            </a:r>
          </a:p>
        </p:txBody>
      </p:sp>
    </p:spTree>
    <p:extLst>
      <p:ext uri="{BB962C8B-B14F-4D97-AF65-F5344CB8AC3E}">
        <p14:creationId xmlns:p14="http://schemas.microsoft.com/office/powerpoint/2010/main" val="31782590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Major Risks and Issues</a:t>
            </a:r>
            <a:endParaRPr lang="en-US" dirty="0"/>
          </a:p>
        </p:txBody>
      </p:sp>
      <p:sp>
        <p:nvSpPr>
          <p:cNvPr id="9" name="Content Placeholder 8"/>
          <p:cNvSpPr>
            <a:spLocks noGrp="1"/>
          </p:cNvSpPr>
          <p:nvPr>
            <p:ph idx="1"/>
          </p:nvPr>
        </p:nvSpPr>
        <p:spPr>
          <a:xfrm>
            <a:off x="539552" y="1484784"/>
            <a:ext cx="8424936" cy="5184576"/>
          </a:xfrm>
        </p:spPr>
        <p:txBody>
          <a:bodyPr>
            <a:normAutofit fontScale="92500" lnSpcReduction="10000"/>
          </a:bodyPr>
          <a:lstStyle/>
          <a:p>
            <a:pPr marL="57150" indent="0" algn="just">
              <a:buNone/>
            </a:pPr>
            <a:r>
              <a:rPr lang="en-US" sz="2600" b="1" dirty="0" smtClean="0">
                <a:solidFill>
                  <a:srgbClr val="000000"/>
                </a:solidFill>
                <a:latin typeface="+mj-lt"/>
              </a:rPr>
              <a:t>Being severely understaffed endangers the ESS - MP project!</a:t>
            </a:r>
          </a:p>
          <a:p>
            <a:pPr marL="57150" indent="0" algn="just">
              <a:buNone/>
            </a:pPr>
            <a:endParaRPr lang="en-US" sz="2000" b="1" dirty="0">
              <a:solidFill>
                <a:srgbClr val="000000"/>
              </a:solidFill>
            </a:endParaRPr>
          </a:p>
          <a:p>
            <a:pPr marL="57150" indent="0" algn="just">
              <a:buNone/>
            </a:pPr>
            <a:r>
              <a:rPr lang="en-US" sz="2000" b="1" dirty="0" smtClean="0">
                <a:solidFill>
                  <a:srgbClr val="000000"/>
                </a:solidFill>
              </a:rPr>
              <a:t>1 PLC Expert Manuel </a:t>
            </a:r>
            <a:r>
              <a:rPr lang="en-US" sz="2000" b="1" dirty="0" err="1" smtClean="0">
                <a:solidFill>
                  <a:srgbClr val="000000"/>
                </a:solidFill>
              </a:rPr>
              <a:t>Zaera-Sanz</a:t>
            </a:r>
            <a:r>
              <a:rPr lang="en-US" sz="2000" dirty="0" smtClean="0">
                <a:solidFill>
                  <a:srgbClr val="000000"/>
                </a:solidFill>
              </a:rPr>
              <a:t>:</a:t>
            </a:r>
          </a:p>
          <a:p>
            <a:pPr marL="800100" lvl="1" algn="just"/>
            <a:r>
              <a:rPr lang="en-US" sz="1600" dirty="0">
                <a:solidFill>
                  <a:srgbClr val="000000"/>
                </a:solidFill>
              </a:rPr>
              <a:t>Interlock System for </a:t>
            </a:r>
            <a:r>
              <a:rPr lang="en-US" sz="1600" dirty="0" smtClean="0">
                <a:solidFill>
                  <a:srgbClr val="000000"/>
                </a:solidFill>
              </a:rPr>
              <a:t>Magnet Powering</a:t>
            </a:r>
          </a:p>
          <a:p>
            <a:pPr marL="800100" lvl="1" algn="just"/>
            <a:r>
              <a:rPr lang="en-US" sz="1600" dirty="0" smtClean="0">
                <a:solidFill>
                  <a:srgbClr val="000000"/>
                </a:solidFill>
              </a:rPr>
              <a:t>Interlock System for Interceptive devices</a:t>
            </a:r>
          </a:p>
          <a:p>
            <a:pPr marL="800100" lvl="1" algn="just"/>
            <a:r>
              <a:rPr lang="en-US" sz="1600" dirty="0">
                <a:solidFill>
                  <a:srgbClr val="000000"/>
                </a:solidFill>
              </a:rPr>
              <a:t>Interlock System for vacuum gate </a:t>
            </a:r>
            <a:r>
              <a:rPr lang="en-US" sz="1600" dirty="0" smtClean="0">
                <a:solidFill>
                  <a:srgbClr val="000000"/>
                </a:solidFill>
              </a:rPr>
              <a:t>valves</a:t>
            </a:r>
          </a:p>
          <a:p>
            <a:pPr marL="800100" lvl="1" algn="just"/>
            <a:r>
              <a:rPr lang="en-US" sz="1600" dirty="0" smtClean="0">
                <a:solidFill>
                  <a:srgbClr val="000000"/>
                </a:solidFill>
              </a:rPr>
              <a:t>Interlock System for Target</a:t>
            </a:r>
          </a:p>
          <a:p>
            <a:pPr marL="800100" lvl="1" algn="just"/>
            <a:endParaRPr lang="en-US" sz="1600" dirty="0" smtClean="0">
              <a:solidFill>
                <a:srgbClr val="000000"/>
              </a:solidFill>
            </a:endParaRPr>
          </a:p>
          <a:p>
            <a:pPr marL="57150" indent="0" algn="just">
              <a:buNone/>
            </a:pPr>
            <a:r>
              <a:rPr lang="en-US" sz="2000" b="1" dirty="0" smtClean="0">
                <a:solidFill>
                  <a:srgbClr val="000000"/>
                </a:solidFill>
              </a:rPr>
              <a:t>1 PhD Student </a:t>
            </a:r>
            <a:r>
              <a:rPr lang="en-US" sz="2000" b="1" dirty="0" err="1" smtClean="0">
                <a:solidFill>
                  <a:srgbClr val="000000"/>
                </a:solidFill>
              </a:rPr>
              <a:t>Riccard</a:t>
            </a:r>
            <a:r>
              <a:rPr lang="en-US" sz="2000" b="1" dirty="0" smtClean="0">
                <a:solidFill>
                  <a:srgbClr val="000000"/>
                </a:solidFill>
              </a:rPr>
              <a:t> </a:t>
            </a:r>
            <a:r>
              <a:rPr lang="en-US" sz="2000" b="1" dirty="0" err="1" smtClean="0">
                <a:solidFill>
                  <a:srgbClr val="000000"/>
                </a:solidFill>
              </a:rPr>
              <a:t>Andersson</a:t>
            </a:r>
            <a:r>
              <a:rPr lang="en-US" sz="2000" dirty="0" smtClean="0">
                <a:solidFill>
                  <a:srgbClr val="000000"/>
                </a:solidFill>
              </a:rPr>
              <a:t>: </a:t>
            </a:r>
          </a:p>
          <a:p>
            <a:pPr marL="800100" lvl="1" algn="just"/>
            <a:r>
              <a:rPr lang="en-US" sz="1600" dirty="0" smtClean="0">
                <a:solidFill>
                  <a:srgbClr val="000000"/>
                </a:solidFill>
              </a:rPr>
              <a:t>Writing a PhD thesis on Machine Protection</a:t>
            </a:r>
          </a:p>
          <a:p>
            <a:pPr marL="800100" lvl="1" algn="just">
              <a:buFontTx/>
              <a:buChar char="-"/>
            </a:pPr>
            <a:endParaRPr lang="en-US" sz="1600" dirty="0" smtClean="0">
              <a:solidFill>
                <a:srgbClr val="000000"/>
              </a:solidFill>
            </a:endParaRPr>
          </a:p>
          <a:p>
            <a:pPr marL="57150" indent="0" algn="just">
              <a:buNone/>
            </a:pPr>
            <a:r>
              <a:rPr lang="en-US" sz="2000" b="1" dirty="0" smtClean="0">
                <a:solidFill>
                  <a:srgbClr val="000000"/>
                </a:solidFill>
              </a:rPr>
              <a:t>1 Group Leader Annika Nordt:</a:t>
            </a:r>
          </a:p>
          <a:p>
            <a:pPr marL="800100" lvl="1" algn="just"/>
            <a:r>
              <a:rPr lang="en-US" sz="1600" dirty="0" smtClean="0">
                <a:solidFill>
                  <a:srgbClr val="000000"/>
                </a:solidFill>
              </a:rPr>
              <a:t>Responsible for all Personnel Safety Systems</a:t>
            </a:r>
          </a:p>
          <a:p>
            <a:pPr marL="800100" lvl="1" algn="just"/>
            <a:r>
              <a:rPr lang="en-US" sz="1600" dirty="0" smtClean="0">
                <a:solidFill>
                  <a:srgbClr val="000000"/>
                </a:solidFill>
              </a:rPr>
              <a:t>Responsible for 10 interlock systems for </a:t>
            </a:r>
            <a:r>
              <a:rPr lang="en-US" sz="1600" dirty="0">
                <a:solidFill>
                  <a:srgbClr val="000000"/>
                </a:solidFill>
              </a:rPr>
              <a:t>Machine Protection </a:t>
            </a:r>
            <a:endParaRPr lang="en-US" sz="1600" dirty="0" smtClean="0">
              <a:solidFill>
                <a:srgbClr val="000000"/>
              </a:solidFill>
            </a:endParaRPr>
          </a:p>
          <a:p>
            <a:pPr marL="800100" lvl="1" algn="just"/>
            <a:r>
              <a:rPr lang="en-US" sz="1600" dirty="0" smtClean="0">
                <a:solidFill>
                  <a:srgbClr val="000000"/>
                </a:solidFill>
              </a:rPr>
              <a:t>Line Manger for 7 people</a:t>
            </a:r>
          </a:p>
          <a:p>
            <a:pPr marL="800100" lvl="1" algn="just"/>
            <a:r>
              <a:rPr lang="en-US" sz="1600" dirty="0" smtClean="0">
                <a:solidFill>
                  <a:srgbClr val="000000"/>
                </a:solidFill>
              </a:rPr>
              <a:t>Recruiter for PSS and MP (5 more positions to be filled)</a:t>
            </a:r>
          </a:p>
          <a:p>
            <a:pPr marL="800100" lvl="1" algn="just"/>
            <a:r>
              <a:rPr lang="en-US" sz="1600" dirty="0" smtClean="0">
                <a:solidFill>
                  <a:srgbClr val="000000"/>
                </a:solidFill>
              </a:rPr>
              <a:t>Project Manager for WP14.5</a:t>
            </a:r>
          </a:p>
          <a:p>
            <a:pPr marL="800100" lvl="1" algn="just"/>
            <a:r>
              <a:rPr lang="en-US" sz="1600" dirty="0" smtClean="0">
                <a:solidFill>
                  <a:srgbClr val="000000"/>
                </a:solidFill>
              </a:rPr>
              <a:t>MP Champion/Main Coordinator for ESS </a:t>
            </a:r>
          </a:p>
          <a:p>
            <a:pPr marL="800100" lvl="1" algn="just"/>
            <a:endParaRPr lang="en-US" sz="1600" dirty="0">
              <a:solidFill>
                <a:srgbClr val="000000"/>
              </a:solidFill>
            </a:endParaRPr>
          </a:p>
          <a:p>
            <a:pPr marL="800100" lvl="1" algn="just"/>
            <a:endParaRPr lang="en-US" sz="1600" dirty="0" smtClean="0">
              <a:solidFill>
                <a:srgbClr val="000000"/>
              </a:solidFill>
            </a:endParaRPr>
          </a:p>
          <a:p>
            <a:pPr marL="57150" indent="0" algn="just">
              <a:buNone/>
            </a:pPr>
            <a:endParaRPr lang="en-US" sz="20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pPr/>
              <a:t>18</a:t>
            </a:fld>
            <a:endParaRPr lang="en-GB"/>
          </a:p>
        </p:txBody>
      </p:sp>
    </p:spTree>
    <p:extLst>
      <p:ext uri="{BB962C8B-B14F-4D97-AF65-F5344CB8AC3E}">
        <p14:creationId xmlns:p14="http://schemas.microsoft.com/office/powerpoint/2010/main" val="100727210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In Kind Contract with ZHAW/CH</a:t>
            </a:r>
            <a:endParaRPr lang="en-US" dirty="0"/>
          </a:p>
        </p:txBody>
      </p:sp>
      <p:sp>
        <p:nvSpPr>
          <p:cNvPr id="9" name="Content Placeholder 8"/>
          <p:cNvSpPr>
            <a:spLocks noGrp="1"/>
          </p:cNvSpPr>
          <p:nvPr>
            <p:ph idx="1"/>
          </p:nvPr>
        </p:nvSpPr>
        <p:spPr>
          <a:xfrm>
            <a:off x="323528" y="1628800"/>
            <a:ext cx="8424936" cy="5112568"/>
          </a:xfrm>
        </p:spPr>
        <p:txBody>
          <a:bodyPr>
            <a:normAutofit fontScale="92500"/>
          </a:bodyPr>
          <a:lstStyle/>
          <a:p>
            <a:pPr marL="57150" indent="0" algn="just">
              <a:buNone/>
            </a:pPr>
            <a:r>
              <a:rPr lang="en-US" sz="2000" b="1" dirty="0" smtClean="0">
                <a:solidFill>
                  <a:srgbClr val="000000"/>
                </a:solidFill>
              </a:rPr>
              <a:t>In 2015-12 we signed a Technical Annex with ZHAW/Switzerland for 2.7MEuro</a:t>
            </a:r>
          </a:p>
          <a:p>
            <a:pPr marL="57150" indent="0" algn="just">
              <a:buNone/>
            </a:pPr>
            <a:endParaRPr lang="en-US" sz="2000" b="1" dirty="0" smtClean="0">
              <a:solidFill>
                <a:srgbClr val="000000"/>
              </a:solidFill>
            </a:endParaRPr>
          </a:p>
          <a:p>
            <a:pPr marL="57150" indent="0" algn="just">
              <a:buNone/>
            </a:pPr>
            <a:r>
              <a:rPr lang="en-US" sz="2000" b="1" dirty="0" smtClean="0">
                <a:solidFill>
                  <a:srgbClr val="000000"/>
                </a:solidFill>
              </a:rPr>
              <a:t>Deliverables from this contract: </a:t>
            </a:r>
          </a:p>
          <a:p>
            <a:pPr marL="57150" indent="0" algn="just">
              <a:buNone/>
            </a:pPr>
            <a:endParaRPr lang="en-US" sz="2000" b="1" dirty="0" smtClean="0">
              <a:solidFill>
                <a:srgbClr val="000000"/>
              </a:solidFill>
            </a:endParaRPr>
          </a:p>
          <a:p>
            <a:pPr marL="800100" lvl="1" algn="just"/>
            <a:r>
              <a:rPr lang="en-US" sz="1600" dirty="0" smtClean="0">
                <a:solidFill>
                  <a:srgbClr val="000000"/>
                </a:solidFill>
              </a:rPr>
              <a:t>MP-</a:t>
            </a:r>
            <a:r>
              <a:rPr lang="en-US" sz="1600" dirty="0" err="1" smtClean="0">
                <a:solidFill>
                  <a:srgbClr val="000000"/>
                </a:solidFill>
              </a:rPr>
              <a:t>SoS</a:t>
            </a:r>
            <a:r>
              <a:rPr lang="en-US" sz="1600" dirty="0" smtClean="0">
                <a:solidFill>
                  <a:srgbClr val="000000"/>
                </a:solidFill>
              </a:rPr>
              <a:t> Engineering Documentation Set</a:t>
            </a:r>
          </a:p>
          <a:p>
            <a:pPr marL="800100" lvl="1" algn="just"/>
            <a:r>
              <a:rPr lang="en-US" sz="1600" dirty="0" smtClean="0">
                <a:solidFill>
                  <a:srgbClr val="000000"/>
                </a:solidFill>
              </a:rPr>
              <a:t>Risk Analysis and definition of protection functions for the target systems, the Neutron Science Systems and the Raster Magnet System (RSMS)</a:t>
            </a:r>
          </a:p>
          <a:p>
            <a:pPr marL="800100" lvl="1" algn="just"/>
            <a:r>
              <a:rPr lang="en-US" sz="1600" dirty="0" smtClean="0">
                <a:solidFill>
                  <a:srgbClr val="000000"/>
                </a:solidFill>
              </a:rPr>
              <a:t>Development and production of the Fast Beam Interlock System (FBIS): documentation and </a:t>
            </a:r>
            <a:r>
              <a:rPr lang="en-US" sz="1600" dirty="0" err="1" smtClean="0">
                <a:solidFill>
                  <a:srgbClr val="000000"/>
                </a:solidFill>
              </a:rPr>
              <a:t>hw</a:t>
            </a:r>
            <a:r>
              <a:rPr lang="en-US" sz="1600" dirty="0" smtClean="0">
                <a:solidFill>
                  <a:srgbClr val="000000"/>
                </a:solidFill>
              </a:rPr>
              <a:t> modules for ESS operation</a:t>
            </a:r>
          </a:p>
          <a:p>
            <a:pPr marL="800100" lvl="1" algn="just"/>
            <a:r>
              <a:rPr lang="en-US" sz="1600" dirty="0" smtClean="0">
                <a:solidFill>
                  <a:srgbClr val="000000"/>
                </a:solidFill>
              </a:rPr>
              <a:t>Verification &amp; Validation Systems (</a:t>
            </a:r>
            <a:r>
              <a:rPr lang="en-US" sz="1600" dirty="0" err="1" smtClean="0">
                <a:solidFill>
                  <a:srgbClr val="000000"/>
                </a:solidFill>
              </a:rPr>
              <a:t>hw</a:t>
            </a:r>
            <a:r>
              <a:rPr lang="en-US" sz="1600" dirty="0">
                <a:solidFill>
                  <a:srgbClr val="000000"/>
                </a:solidFill>
              </a:rPr>
              <a:t>)</a:t>
            </a:r>
            <a:r>
              <a:rPr lang="en-US" sz="1600" dirty="0" smtClean="0">
                <a:solidFill>
                  <a:srgbClr val="000000"/>
                </a:solidFill>
              </a:rPr>
              <a:t> for the FBIS and the RSMS</a:t>
            </a:r>
          </a:p>
          <a:p>
            <a:pPr marL="800100" lvl="1" algn="just"/>
            <a:r>
              <a:rPr lang="en-US" sz="1600" dirty="0">
                <a:solidFill>
                  <a:srgbClr val="000000"/>
                </a:solidFill>
              </a:rPr>
              <a:t>IEC 61508/IEC 61511 Functional Safety Training for ESS</a:t>
            </a:r>
          </a:p>
          <a:p>
            <a:pPr marL="800100" lvl="1" algn="just"/>
            <a:r>
              <a:rPr lang="en-US" sz="1600" dirty="0">
                <a:solidFill>
                  <a:srgbClr val="000000"/>
                </a:solidFill>
              </a:rPr>
              <a:t>PSS Safety Assessment </a:t>
            </a:r>
            <a:r>
              <a:rPr lang="en-US" sz="1600" dirty="0" smtClean="0">
                <a:solidFill>
                  <a:srgbClr val="000000"/>
                </a:solidFill>
              </a:rPr>
              <a:t>Report</a:t>
            </a:r>
          </a:p>
          <a:p>
            <a:pPr marL="800100" lvl="1" algn="just"/>
            <a:endParaRPr lang="en-US" sz="1600" dirty="0">
              <a:solidFill>
                <a:srgbClr val="000000"/>
              </a:solidFill>
            </a:endParaRPr>
          </a:p>
          <a:p>
            <a:pPr marL="57150" indent="0" algn="just">
              <a:buNone/>
            </a:pPr>
            <a:r>
              <a:rPr lang="en-US" sz="2000" dirty="0" smtClean="0">
                <a:solidFill>
                  <a:srgbClr val="000000"/>
                </a:solidFill>
              </a:rPr>
              <a:t>However the problem of not having enough staff at ESS, delays the progress of the in kind project. They currently take on more work than anticipated in the contract! The problem of not having the in kind contract signed causes further issues (delays the payment of the ZHAW team).</a:t>
            </a:r>
          </a:p>
          <a:p>
            <a:pPr marL="57150" indent="0" algn="just">
              <a:buNone/>
            </a:pPr>
            <a:endParaRPr lang="en-US" sz="2000" dirty="0">
              <a:solidFill>
                <a:srgbClr val="000000"/>
              </a:solidFill>
            </a:endParaRPr>
          </a:p>
          <a:p>
            <a:pPr marL="57150" indent="0" algn="just">
              <a:buNone/>
            </a:pPr>
            <a:endParaRPr lang="en-US" sz="20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pPr/>
              <a:t>19</a:t>
            </a:fld>
            <a:endParaRPr lang="en-GB" dirty="0"/>
          </a:p>
        </p:txBody>
      </p:sp>
    </p:spTree>
    <p:extLst>
      <p:ext uri="{BB962C8B-B14F-4D97-AF65-F5344CB8AC3E}">
        <p14:creationId xmlns:p14="http://schemas.microsoft.com/office/powerpoint/2010/main" val="532456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251520" y="1844824"/>
            <a:ext cx="8640960" cy="4392488"/>
          </a:xfrm>
        </p:spPr>
        <p:txBody>
          <a:bodyPr>
            <a:normAutofit fontScale="92500" lnSpcReduction="20000"/>
          </a:bodyPr>
          <a:lstStyle/>
          <a:p>
            <a:r>
              <a:rPr lang="en-US" sz="2400" dirty="0" smtClean="0">
                <a:solidFill>
                  <a:schemeClr val="tx1"/>
                </a:solidFill>
              </a:rPr>
              <a:t>Machine Protection Review and Status Report</a:t>
            </a:r>
          </a:p>
          <a:p>
            <a:endParaRPr lang="en-US" sz="2400" dirty="0" smtClean="0">
              <a:solidFill>
                <a:schemeClr val="tx1"/>
              </a:solidFill>
            </a:endParaRPr>
          </a:p>
          <a:p>
            <a:endParaRPr lang="en-US" sz="2400" dirty="0" smtClean="0">
              <a:solidFill>
                <a:schemeClr val="tx1"/>
              </a:solidFill>
            </a:endParaRPr>
          </a:p>
          <a:p>
            <a:r>
              <a:rPr lang="en-US" sz="2400" dirty="0" smtClean="0">
                <a:solidFill>
                  <a:schemeClr val="tx1"/>
                </a:solidFill>
              </a:rPr>
              <a:t>Standardized Hardware Interfaces for the Beam Interlock System</a:t>
            </a:r>
          </a:p>
          <a:p>
            <a:endParaRPr lang="en-US" sz="2400" dirty="0" smtClean="0">
              <a:solidFill>
                <a:schemeClr val="tx1"/>
              </a:solidFill>
            </a:endParaRPr>
          </a:p>
          <a:p>
            <a:endParaRPr lang="en-US" sz="2400" dirty="0">
              <a:solidFill>
                <a:schemeClr val="tx1"/>
              </a:solidFill>
            </a:endParaRPr>
          </a:p>
          <a:p>
            <a:r>
              <a:rPr lang="en-US" sz="2400" dirty="0" smtClean="0">
                <a:solidFill>
                  <a:schemeClr val="tx1"/>
                </a:solidFill>
              </a:rPr>
              <a:t>In kind contract with ZHAW</a:t>
            </a:r>
          </a:p>
          <a:p>
            <a:endParaRPr lang="en-US" sz="2400" dirty="0" smtClean="0">
              <a:solidFill>
                <a:schemeClr val="tx1"/>
              </a:solidFill>
            </a:endParaRPr>
          </a:p>
          <a:p>
            <a:endParaRPr lang="en-US" sz="2400" dirty="0">
              <a:solidFill>
                <a:schemeClr val="tx1"/>
              </a:solidFill>
            </a:endParaRPr>
          </a:p>
          <a:p>
            <a:r>
              <a:rPr lang="en-US" sz="2400" dirty="0" smtClean="0">
                <a:solidFill>
                  <a:schemeClr val="tx1"/>
                </a:solidFill>
              </a:rPr>
              <a:t>Issues and Risks</a:t>
            </a:r>
          </a:p>
          <a:p>
            <a:endParaRPr lang="en-US" sz="2400" dirty="0" smtClean="0">
              <a:solidFill>
                <a:schemeClr val="tx1"/>
              </a:solidFill>
            </a:endParaRPr>
          </a:p>
          <a:p>
            <a:endParaRPr lang="en-US" sz="2400" dirty="0">
              <a:solidFill>
                <a:schemeClr val="tx1"/>
              </a:solidFill>
            </a:endParaRPr>
          </a:p>
          <a:p>
            <a:r>
              <a:rPr lang="en-US" sz="2400" dirty="0" smtClean="0">
                <a:solidFill>
                  <a:schemeClr val="tx1"/>
                </a:solidFill>
              </a:rPr>
              <a:t>Summary and Outlook</a:t>
            </a:r>
          </a:p>
          <a:p>
            <a:pPr marL="0" indent="0">
              <a:buNone/>
            </a:pPr>
            <a:endParaRPr lang="en-US" sz="2400" dirty="0" smtClean="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a:p>
        </p:txBody>
      </p:sp>
    </p:spTree>
    <p:extLst>
      <p:ext uri="{BB962C8B-B14F-4D97-AF65-F5344CB8AC3E}">
        <p14:creationId xmlns:p14="http://schemas.microsoft.com/office/powerpoint/2010/main" val="373150065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Summary and Outlook</a:t>
            </a:r>
            <a:endParaRPr lang="en-US" dirty="0"/>
          </a:p>
        </p:txBody>
      </p:sp>
      <p:sp>
        <p:nvSpPr>
          <p:cNvPr id="9" name="Content Placeholder 8"/>
          <p:cNvSpPr>
            <a:spLocks noGrp="1"/>
          </p:cNvSpPr>
          <p:nvPr>
            <p:ph idx="1"/>
          </p:nvPr>
        </p:nvSpPr>
        <p:spPr>
          <a:xfrm>
            <a:off x="0" y="1628800"/>
            <a:ext cx="9144000" cy="5112568"/>
          </a:xfrm>
        </p:spPr>
        <p:txBody>
          <a:bodyPr>
            <a:normAutofit lnSpcReduction="10000"/>
          </a:bodyPr>
          <a:lstStyle/>
          <a:p>
            <a:pPr marL="400050" algn="just"/>
            <a:r>
              <a:rPr lang="en-US" sz="2000" dirty="0" smtClean="0">
                <a:solidFill>
                  <a:srgbClr val="000000"/>
                </a:solidFill>
              </a:rPr>
              <a:t>Lots of work on going and lots of good news were presented</a:t>
            </a:r>
          </a:p>
          <a:p>
            <a:pPr marL="400050" algn="just"/>
            <a:endParaRPr lang="en-US" sz="2000" dirty="0">
              <a:solidFill>
                <a:srgbClr val="000000"/>
              </a:solidFill>
            </a:endParaRPr>
          </a:p>
          <a:p>
            <a:pPr marL="400050" algn="just"/>
            <a:r>
              <a:rPr lang="en-US" sz="2000" dirty="0" smtClean="0">
                <a:solidFill>
                  <a:srgbClr val="000000"/>
                </a:solidFill>
              </a:rPr>
              <a:t>Help and commitment from Accelerator and Target is appreciated</a:t>
            </a:r>
          </a:p>
          <a:p>
            <a:pPr marL="400050" algn="just"/>
            <a:endParaRPr lang="en-US" sz="2000" dirty="0" smtClean="0">
              <a:solidFill>
                <a:srgbClr val="000000"/>
              </a:solidFill>
            </a:endParaRPr>
          </a:p>
          <a:p>
            <a:pPr marL="400050" algn="just"/>
            <a:r>
              <a:rPr lang="en-US" sz="2000" dirty="0" smtClean="0">
                <a:solidFill>
                  <a:srgbClr val="000000"/>
                </a:solidFill>
              </a:rPr>
              <a:t>However: Need even more commitment to make the MP and ESS mission possible</a:t>
            </a:r>
          </a:p>
          <a:p>
            <a:pPr marL="400050" algn="just"/>
            <a:endParaRPr lang="en-US" sz="2000" dirty="0" smtClean="0">
              <a:solidFill>
                <a:srgbClr val="000000"/>
              </a:solidFill>
            </a:endParaRPr>
          </a:p>
          <a:p>
            <a:pPr marL="400050" algn="just"/>
            <a:r>
              <a:rPr lang="en-US" sz="2000" dirty="0" smtClean="0">
                <a:solidFill>
                  <a:srgbClr val="000000"/>
                </a:solidFill>
              </a:rPr>
              <a:t>Technical detailed baseline is still missing (ACC, ICS)</a:t>
            </a:r>
          </a:p>
          <a:p>
            <a:pPr marL="400050" algn="just"/>
            <a:endParaRPr lang="en-US" sz="2000" dirty="0" smtClean="0">
              <a:solidFill>
                <a:srgbClr val="000000"/>
              </a:solidFill>
            </a:endParaRPr>
          </a:p>
          <a:p>
            <a:pPr marL="400050" algn="just"/>
            <a:r>
              <a:rPr lang="en-US" sz="2000" dirty="0" smtClean="0">
                <a:solidFill>
                  <a:srgbClr val="000000"/>
                </a:solidFill>
              </a:rPr>
              <a:t>Many systems are still a black box and make it impossible to assess the protection integrity level required</a:t>
            </a:r>
          </a:p>
          <a:p>
            <a:pPr marL="400050" algn="just"/>
            <a:endParaRPr lang="en-US" sz="2000" dirty="0">
              <a:solidFill>
                <a:srgbClr val="000000"/>
              </a:solidFill>
            </a:endParaRPr>
          </a:p>
          <a:p>
            <a:pPr marL="400050" algn="just"/>
            <a:r>
              <a:rPr lang="en-US" sz="2000" dirty="0" smtClean="0">
                <a:solidFill>
                  <a:srgbClr val="000000"/>
                </a:solidFill>
              </a:rPr>
              <a:t>Need of organizational changes + definition of roles/responsibilities, even stronger need of further recruitment</a:t>
            </a:r>
          </a:p>
          <a:p>
            <a:pPr marL="400050" algn="just"/>
            <a:endParaRPr lang="en-US" sz="2000" dirty="0">
              <a:solidFill>
                <a:srgbClr val="000000"/>
              </a:solidFill>
            </a:endParaRPr>
          </a:p>
          <a:p>
            <a:pPr marL="400050" algn="just"/>
            <a:r>
              <a:rPr lang="en-US" sz="2000" dirty="0" smtClean="0">
                <a:solidFill>
                  <a:srgbClr val="000000"/>
                </a:solidFill>
              </a:rPr>
              <a:t>More people must be involved in MP to make it happen</a:t>
            </a:r>
            <a:endParaRPr lang="en-US" sz="20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pPr/>
              <a:t>20</a:t>
            </a:fld>
            <a:endParaRPr lang="en-GB" dirty="0"/>
          </a:p>
        </p:txBody>
      </p:sp>
    </p:spTree>
    <p:extLst>
      <p:ext uri="{BB962C8B-B14F-4D97-AF65-F5344CB8AC3E}">
        <p14:creationId xmlns:p14="http://schemas.microsoft.com/office/powerpoint/2010/main" val="290305309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Machine Protection</a:t>
            </a:r>
            <a:endParaRPr lang="en-US" dirty="0"/>
          </a:p>
        </p:txBody>
      </p:sp>
      <p:sp>
        <p:nvSpPr>
          <p:cNvPr id="9" name="Content Placeholder 8"/>
          <p:cNvSpPr>
            <a:spLocks noGrp="1"/>
          </p:cNvSpPr>
          <p:nvPr>
            <p:ph idx="1"/>
          </p:nvPr>
        </p:nvSpPr>
        <p:spPr>
          <a:xfrm>
            <a:off x="0" y="1628800"/>
            <a:ext cx="9144000" cy="5112568"/>
          </a:xfrm>
        </p:spPr>
        <p:txBody>
          <a:bodyPr>
            <a:normAutofit/>
          </a:bodyPr>
          <a:lstStyle/>
          <a:p>
            <a:pPr marL="57150" indent="0" algn="ctr">
              <a:buNone/>
            </a:pPr>
            <a:r>
              <a:rPr lang="en-US" sz="2000" b="1" dirty="0" smtClean="0">
                <a:solidFill>
                  <a:schemeClr val="tx1"/>
                </a:solidFill>
              </a:rPr>
              <a:t>Machine Protection can be implemented only with ESS wide commitment</a:t>
            </a:r>
          </a:p>
          <a:p>
            <a:pPr marL="400050" algn="ctr"/>
            <a:endParaRPr lang="en-US" sz="2000" b="1" dirty="0">
              <a:solidFill>
                <a:schemeClr val="tx1"/>
              </a:solidFill>
            </a:endParaRPr>
          </a:p>
          <a:p>
            <a:pPr marL="57150" indent="0" algn="ctr">
              <a:buNone/>
            </a:pPr>
            <a:r>
              <a:rPr lang="en-US" sz="2000" b="1" dirty="0" smtClean="0">
                <a:solidFill>
                  <a:schemeClr val="tx1"/>
                </a:solidFill>
              </a:rPr>
              <a:t>Machine Protection cannot be implemented by a single team, its an ESS team effort</a:t>
            </a:r>
          </a:p>
          <a:p>
            <a:pPr marL="57150" indent="0" algn="ctr">
              <a:buNone/>
            </a:pPr>
            <a:endParaRPr lang="en-US" sz="2000" b="1" dirty="0" smtClean="0">
              <a:solidFill>
                <a:schemeClr val="tx1"/>
              </a:solidFill>
            </a:endParaRPr>
          </a:p>
          <a:p>
            <a:pPr marL="57150" indent="0" algn="ctr">
              <a:buNone/>
            </a:pPr>
            <a:r>
              <a:rPr lang="en-US" sz="2000" b="1" dirty="0" smtClean="0">
                <a:solidFill>
                  <a:schemeClr val="tx1"/>
                </a:solidFill>
              </a:rPr>
              <a:t> It needs to be addressed EVERY SINGLE DAY!</a:t>
            </a:r>
          </a:p>
          <a:p>
            <a:pPr marL="57150" indent="0" algn="ctr">
              <a:buNone/>
            </a:pPr>
            <a:endParaRPr lang="en-US" sz="2000" b="1" dirty="0">
              <a:solidFill>
                <a:schemeClr val="tx1"/>
              </a:solidFill>
            </a:endParaRPr>
          </a:p>
          <a:p>
            <a:pPr marL="57150" indent="0" algn="ctr">
              <a:buNone/>
            </a:pPr>
            <a:r>
              <a:rPr lang="en-US" sz="2000" b="1" dirty="0" smtClean="0">
                <a:solidFill>
                  <a:schemeClr val="tx1"/>
                </a:solidFill>
              </a:rPr>
              <a:t>ESS will not achieve 95% of beam availability WITHOUT a good Machine Protection Strategy that is Functioning!</a:t>
            </a:r>
          </a:p>
          <a:p>
            <a:pPr marL="57150" indent="0" algn="ctr">
              <a:buNone/>
            </a:pPr>
            <a:endParaRPr lang="en-US" sz="2000" b="1" dirty="0">
              <a:solidFill>
                <a:schemeClr val="tx1"/>
              </a:solidFill>
            </a:endParaRPr>
          </a:p>
          <a:p>
            <a:pPr marL="57150" indent="0" algn="ctr">
              <a:buNone/>
            </a:pPr>
            <a:r>
              <a:rPr lang="en-US" sz="2000" b="1" dirty="0" smtClean="0">
                <a:solidFill>
                  <a:schemeClr val="tx1"/>
                </a:solidFill>
              </a:rPr>
              <a:t>We cannot wait until the machine is built, </a:t>
            </a:r>
          </a:p>
          <a:p>
            <a:pPr marL="57150" indent="0" algn="ctr">
              <a:buNone/>
            </a:pPr>
            <a:endParaRPr lang="en-US" sz="2000" b="1" dirty="0">
              <a:solidFill>
                <a:schemeClr val="tx1"/>
              </a:solidFill>
            </a:endParaRPr>
          </a:p>
          <a:p>
            <a:pPr marL="57150" indent="0" algn="ctr">
              <a:buNone/>
            </a:pPr>
            <a:r>
              <a:rPr lang="en-US" sz="2000" b="1" dirty="0">
                <a:solidFill>
                  <a:schemeClr val="tx1"/>
                </a:solidFill>
              </a:rPr>
              <a:t>W</a:t>
            </a:r>
            <a:r>
              <a:rPr lang="en-US" sz="2000" b="1" dirty="0" smtClean="0">
                <a:solidFill>
                  <a:schemeClr val="tx1"/>
                </a:solidFill>
              </a:rPr>
              <a:t>e are building our future NOW </a:t>
            </a:r>
          </a:p>
          <a:p>
            <a:pPr marL="57150" indent="0" algn="ctr">
              <a:buNone/>
            </a:pPr>
            <a:endParaRPr lang="en-US" sz="2000" b="1" dirty="0" smtClean="0">
              <a:solidFill>
                <a:schemeClr val="tx1"/>
              </a:solidFill>
            </a:endParaRPr>
          </a:p>
          <a:p>
            <a:pPr marL="57150" indent="0" algn="ctr">
              <a:buNone/>
            </a:pPr>
            <a:r>
              <a:rPr lang="en-US" sz="1100" b="1" dirty="0">
                <a:solidFill>
                  <a:schemeClr val="tx1"/>
                </a:solidFill>
              </a:rPr>
              <a:t>If I am not for myself who is for me? And being for my own self, what am 'I'? And if not now, when?</a:t>
            </a:r>
          </a:p>
        </p:txBody>
      </p:sp>
      <p:sp>
        <p:nvSpPr>
          <p:cNvPr id="4" name="Slide Number Placeholder 3"/>
          <p:cNvSpPr>
            <a:spLocks noGrp="1"/>
          </p:cNvSpPr>
          <p:nvPr>
            <p:ph type="sldNum" sz="quarter" idx="12"/>
          </p:nvPr>
        </p:nvSpPr>
        <p:spPr>
          <a:xfrm>
            <a:off x="7884368" y="6356350"/>
            <a:ext cx="802432" cy="365125"/>
          </a:xfrm>
        </p:spPr>
        <p:txBody>
          <a:bodyPr/>
          <a:lstStyle/>
          <a:p>
            <a:fld id="{551115BC-487E-4422-894C-CB7CD3E79223}" type="slidenum">
              <a:rPr lang="en-GB" smtClean="0"/>
              <a:pPr/>
              <a:t>21</a:t>
            </a:fld>
            <a:endParaRPr lang="en-GB" dirty="0"/>
          </a:p>
        </p:txBody>
      </p:sp>
    </p:spTree>
    <p:extLst>
      <p:ext uri="{BB962C8B-B14F-4D97-AF65-F5344CB8AC3E}">
        <p14:creationId xmlns:p14="http://schemas.microsoft.com/office/powerpoint/2010/main" val="18652352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Protection Review &amp; Outcome</a:t>
            </a:r>
            <a:endParaRPr lang="en-US" dirty="0"/>
          </a:p>
        </p:txBody>
      </p:sp>
      <p:sp>
        <p:nvSpPr>
          <p:cNvPr id="3" name="Content Placeholder 2"/>
          <p:cNvSpPr>
            <a:spLocks noGrp="1"/>
          </p:cNvSpPr>
          <p:nvPr>
            <p:ph idx="1"/>
          </p:nvPr>
        </p:nvSpPr>
        <p:spPr>
          <a:xfrm>
            <a:off x="323528" y="1700808"/>
            <a:ext cx="8640960" cy="4781128"/>
          </a:xfrm>
        </p:spPr>
        <p:txBody>
          <a:bodyPr>
            <a:normAutofit/>
          </a:bodyPr>
          <a:lstStyle/>
          <a:p>
            <a:r>
              <a:rPr lang="en-US" sz="2000" dirty="0" smtClean="0">
                <a:solidFill>
                  <a:schemeClr val="tx1"/>
                </a:solidFill>
              </a:rPr>
              <a:t>2 days review with external experts in</a:t>
            </a:r>
            <a:r>
              <a:rPr lang="en-US" sz="2000" dirty="0">
                <a:solidFill>
                  <a:schemeClr val="tx1"/>
                </a:solidFill>
              </a:rPr>
              <a:t> </a:t>
            </a:r>
            <a:r>
              <a:rPr lang="en-US" sz="2000" dirty="0" smtClean="0">
                <a:solidFill>
                  <a:schemeClr val="tx1"/>
                </a:solidFill>
              </a:rPr>
              <a:t>2015-12</a:t>
            </a:r>
          </a:p>
          <a:p>
            <a:endParaRPr lang="en-US" sz="2000" dirty="0" smtClean="0">
              <a:solidFill>
                <a:schemeClr val="tx1"/>
              </a:solidFill>
            </a:endParaRPr>
          </a:p>
          <a:p>
            <a:r>
              <a:rPr lang="en-US" sz="2000" dirty="0" smtClean="0">
                <a:solidFill>
                  <a:schemeClr val="tx1"/>
                </a:solidFill>
              </a:rPr>
              <a:t>10 top recommendations</a:t>
            </a:r>
          </a:p>
          <a:p>
            <a:endParaRPr lang="en-US" sz="2000" dirty="0" smtClean="0">
              <a:solidFill>
                <a:schemeClr val="tx1"/>
              </a:solidFill>
            </a:endParaRPr>
          </a:p>
          <a:p>
            <a:r>
              <a:rPr lang="en-US" sz="2000" dirty="0" smtClean="0">
                <a:solidFill>
                  <a:schemeClr val="tx1"/>
                </a:solidFill>
              </a:rPr>
              <a:t>Since then we got more support and valuable help from the RAMI, integration, beam physics, beam instrumentation teams in the accelerator division</a:t>
            </a:r>
          </a:p>
          <a:p>
            <a:pPr marL="0" indent="0">
              <a:buNone/>
            </a:pPr>
            <a:endParaRPr lang="en-US" sz="2000" dirty="0" smtClean="0">
              <a:solidFill>
                <a:schemeClr val="tx1"/>
              </a:solidFill>
            </a:endParaRPr>
          </a:p>
          <a:p>
            <a:r>
              <a:rPr lang="en-US" sz="2000" dirty="0" err="1" smtClean="0">
                <a:solidFill>
                  <a:schemeClr val="tx1"/>
                </a:solidFill>
              </a:rPr>
              <a:t>Aurélien</a:t>
            </a:r>
            <a:r>
              <a:rPr lang="en-US" sz="2000" dirty="0" smtClean="0">
                <a:solidFill>
                  <a:schemeClr val="tx1"/>
                </a:solidFill>
              </a:rPr>
              <a:t> </a:t>
            </a:r>
            <a:r>
              <a:rPr lang="en-US" sz="2000" dirty="0" err="1" smtClean="0">
                <a:solidFill>
                  <a:schemeClr val="tx1"/>
                </a:solidFill>
              </a:rPr>
              <a:t>Ponton</a:t>
            </a:r>
            <a:r>
              <a:rPr lang="en-US" sz="2000" dirty="0" smtClean="0">
                <a:solidFill>
                  <a:schemeClr val="tx1"/>
                </a:solidFill>
              </a:rPr>
              <a:t> has been appointed to be the main contact person for all MP related issues regarding the accelerator systems</a:t>
            </a:r>
          </a:p>
          <a:p>
            <a:endParaRPr lang="en-US" sz="2000" dirty="0">
              <a:solidFill>
                <a:schemeClr val="tx1"/>
              </a:solidFill>
            </a:endParaRPr>
          </a:p>
          <a:p>
            <a:r>
              <a:rPr lang="en-US" sz="2000" dirty="0">
                <a:solidFill>
                  <a:schemeClr val="tx1"/>
                </a:solidFill>
              </a:rPr>
              <a:t>Awareness about Machine Protection is higher </a:t>
            </a:r>
            <a:r>
              <a:rPr lang="en-US" sz="2000" dirty="0" smtClean="0">
                <a:solidFill>
                  <a:schemeClr val="tx1"/>
                </a:solidFill>
              </a:rPr>
              <a:t>now, but</a:t>
            </a:r>
            <a:endParaRPr lang="en-US" sz="2000" dirty="0">
              <a:solidFill>
                <a:schemeClr val="tx1"/>
              </a:solidFill>
            </a:endParaRPr>
          </a:p>
          <a:p>
            <a:pPr marL="0" indent="0">
              <a:buNone/>
            </a:pPr>
            <a:r>
              <a:rPr lang="en-US" sz="2000" dirty="0" smtClean="0">
                <a:solidFill>
                  <a:schemeClr val="tx1"/>
                </a:solidFill>
              </a:rPr>
              <a:t> </a:t>
            </a:r>
          </a:p>
          <a:p>
            <a:pPr marL="0" indent="0">
              <a:buNone/>
            </a:pPr>
            <a:r>
              <a:rPr lang="en-US" sz="2000" b="1" dirty="0" smtClean="0">
                <a:solidFill>
                  <a:schemeClr val="tx1"/>
                </a:solidFill>
              </a:rPr>
              <a:t>     Establishing </a:t>
            </a:r>
            <a:r>
              <a:rPr lang="en-US" sz="2000" b="1" dirty="0">
                <a:solidFill>
                  <a:schemeClr val="tx1"/>
                </a:solidFill>
              </a:rPr>
              <a:t>a protection and safety culture at </a:t>
            </a:r>
            <a:r>
              <a:rPr lang="en-US" sz="2000" b="1" dirty="0" smtClean="0">
                <a:solidFill>
                  <a:schemeClr val="tx1"/>
                </a:solidFill>
              </a:rPr>
              <a:t>ESS</a:t>
            </a:r>
            <a:r>
              <a:rPr lang="en-US" sz="2000" b="1" dirty="0" smtClean="0">
                <a:solidFill>
                  <a:schemeClr val="tx1"/>
                </a:solidFill>
                <a:sym typeface="Wingdings"/>
              </a:rPr>
              <a:t> requires constant effort</a:t>
            </a:r>
            <a:endParaRPr lang="en-US" sz="2000" b="1" dirty="0">
              <a:solidFill>
                <a:schemeClr val="tx1"/>
              </a:solidFill>
            </a:endParaRPr>
          </a:p>
          <a:p>
            <a:endParaRPr lang="en-US" sz="2000" dirty="0" smtClean="0">
              <a:solidFill>
                <a:schemeClr val="tx1"/>
              </a:solidFill>
            </a:endParaRPr>
          </a:p>
          <a:p>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#1 and Status </a:t>
            </a:r>
            <a:endParaRPr lang="en-US" dirty="0"/>
          </a:p>
        </p:txBody>
      </p:sp>
      <p:sp>
        <p:nvSpPr>
          <p:cNvPr id="3" name="Content Placeholder 2"/>
          <p:cNvSpPr>
            <a:spLocks noGrp="1"/>
          </p:cNvSpPr>
          <p:nvPr>
            <p:ph idx="1"/>
          </p:nvPr>
        </p:nvSpPr>
        <p:spPr>
          <a:xfrm>
            <a:off x="467544" y="1700808"/>
            <a:ext cx="8064896" cy="4824536"/>
          </a:xfrm>
        </p:spPr>
        <p:txBody>
          <a:bodyPr>
            <a:noAutofit/>
          </a:bodyPr>
          <a:lstStyle/>
          <a:p>
            <a:pPr marL="0" indent="0" algn="just">
              <a:lnSpc>
                <a:spcPct val="90000"/>
              </a:lnSpc>
              <a:spcBef>
                <a:spcPts val="0"/>
              </a:spcBef>
              <a:spcAft>
                <a:spcPts val="600"/>
              </a:spcAft>
              <a:buNone/>
            </a:pPr>
            <a:r>
              <a:rPr lang="en-GB" sz="2000" dirty="0" smtClean="0">
                <a:solidFill>
                  <a:srgbClr val="000000"/>
                </a:solidFill>
                <a:ea typeface="MS PGothic" charset="0"/>
                <a:cs typeface="Calibri"/>
              </a:rPr>
              <a:t>The </a:t>
            </a:r>
            <a:r>
              <a:rPr lang="en-GB" sz="2000" dirty="0">
                <a:solidFill>
                  <a:srgbClr val="000000"/>
                </a:solidFill>
                <a:ea typeface="MS PGothic" charset="0"/>
                <a:cs typeface="Calibri"/>
              </a:rPr>
              <a:t>project should complete the hazard analysis to have a complete failure catalogue. The study should be extended to cover the dynamic evolution of the failures with estimated time constants (magnet circuits) as this provides essential input for the definition of MPS reaction times (BIS) and abort thresholds (BCMs </a:t>
            </a:r>
            <a:r>
              <a:rPr lang="en-GB" sz="2000" dirty="0" smtClean="0">
                <a:solidFill>
                  <a:srgbClr val="000000"/>
                </a:solidFill>
                <a:ea typeface="MS PGothic" charset="0"/>
                <a:cs typeface="Calibri"/>
              </a:rPr>
              <a:t>BLMs</a:t>
            </a:r>
            <a:r>
              <a:rPr lang="en-GB" sz="2000" dirty="0">
                <a:solidFill>
                  <a:srgbClr val="000000"/>
                </a:solidFill>
                <a:ea typeface="MS PGothic" charset="0"/>
                <a:cs typeface="Calibri"/>
              </a:rPr>
              <a:t>)</a:t>
            </a:r>
            <a:r>
              <a:rPr lang="en-GB" sz="2000" dirty="0" smtClean="0">
                <a:solidFill>
                  <a:srgbClr val="000000"/>
                </a:solidFill>
                <a:ea typeface="MS PGothic" charset="0"/>
                <a:cs typeface="Calibri"/>
              </a:rPr>
              <a:t>.</a:t>
            </a:r>
          </a:p>
          <a:p>
            <a:pPr marL="0" indent="0" algn="just">
              <a:lnSpc>
                <a:spcPct val="80000"/>
              </a:lnSpc>
              <a:spcBef>
                <a:spcPts val="0"/>
              </a:spcBef>
              <a:spcAft>
                <a:spcPts val="600"/>
              </a:spcAft>
              <a:buNone/>
            </a:pPr>
            <a:endParaRPr lang="en-GB" sz="2000" b="1" dirty="0" smtClean="0">
              <a:solidFill>
                <a:srgbClr val="000000"/>
              </a:solidFill>
              <a:ea typeface="MS PGothic" charset="0"/>
              <a:cs typeface="Calibri"/>
            </a:endParaRPr>
          </a:p>
          <a:p>
            <a:pPr marL="0" indent="0" algn="just">
              <a:lnSpc>
                <a:spcPct val="80000"/>
              </a:lnSpc>
              <a:spcBef>
                <a:spcPts val="0"/>
              </a:spcBef>
              <a:spcAft>
                <a:spcPts val="600"/>
              </a:spcAft>
              <a:buNone/>
            </a:pPr>
            <a:r>
              <a:rPr lang="en-GB" sz="2000" b="1" dirty="0" smtClean="0">
                <a:solidFill>
                  <a:srgbClr val="000000"/>
                </a:solidFill>
                <a:ea typeface="MS PGothic" charset="0"/>
                <a:cs typeface="Calibri"/>
              </a:rPr>
              <a:t>Status</a:t>
            </a:r>
            <a:r>
              <a:rPr lang="en-GB" sz="2000" b="1" dirty="0">
                <a:solidFill>
                  <a:srgbClr val="000000"/>
                </a:solidFill>
                <a:ea typeface="MS PGothic" charset="0"/>
                <a:cs typeface="Calibri"/>
              </a:rPr>
              <a:t>:</a:t>
            </a:r>
          </a:p>
          <a:p>
            <a:pPr algn="just">
              <a:lnSpc>
                <a:spcPct val="80000"/>
              </a:lnSpc>
            </a:pPr>
            <a:r>
              <a:rPr lang="en-GB" sz="2000" dirty="0" smtClean="0">
                <a:solidFill>
                  <a:srgbClr val="000000"/>
                </a:solidFill>
              </a:rPr>
              <a:t>Together with relevant experts from beam physics, RF, beam instrumentation, magnet systems, etc. we repeated and detailed the previous ACCSYS hazard &amp; risk analyses. </a:t>
            </a:r>
          </a:p>
          <a:p>
            <a:pPr algn="just">
              <a:lnSpc>
                <a:spcPct val="80000"/>
              </a:lnSpc>
            </a:pPr>
            <a:endParaRPr lang="en-GB" sz="2000" dirty="0" smtClean="0">
              <a:solidFill>
                <a:srgbClr val="000000"/>
              </a:solidFill>
            </a:endParaRPr>
          </a:p>
          <a:p>
            <a:pPr algn="just">
              <a:lnSpc>
                <a:spcPct val="80000"/>
              </a:lnSpc>
            </a:pPr>
            <a:r>
              <a:rPr lang="en-GB" sz="2000" dirty="0">
                <a:solidFill>
                  <a:srgbClr val="000000"/>
                </a:solidFill>
              </a:rPr>
              <a:t>I</a:t>
            </a:r>
            <a:r>
              <a:rPr lang="en-GB" sz="2000" dirty="0" smtClean="0">
                <a:solidFill>
                  <a:srgbClr val="000000"/>
                </a:solidFill>
              </a:rPr>
              <a:t>dentified simulations and analyses needed to understand the dynamic evolution of failures. </a:t>
            </a:r>
            <a:r>
              <a:rPr lang="en-GB" sz="2000" dirty="0">
                <a:solidFill>
                  <a:srgbClr val="000000"/>
                </a:solidFill>
              </a:rPr>
              <a:t>W</a:t>
            </a:r>
            <a:r>
              <a:rPr lang="en-GB" sz="2000" dirty="0" smtClean="0">
                <a:solidFill>
                  <a:srgbClr val="000000"/>
                </a:solidFill>
              </a:rPr>
              <a:t>ork in progress.</a:t>
            </a:r>
          </a:p>
          <a:p>
            <a:pPr algn="just">
              <a:lnSpc>
                <a:spcPct val="80000"/>
              </a:lnSpc>
            </a:pPr>
            <a:endParaRPr lang="en-GB" sz="2000" dirty="0">
              <a:solidFill>
                <a:srgbClr val="000000"/>
              </a:solidFill>
            </a:endParaRPr>
          </a:p>
          <a:p>
            <a:pPr algn="just">
              <a:lnSpc>
                <a:spcPct val="80000"/>
              </a:lnSpc>
            </a:pPr>
            <a:r>
              <a:rPr lang="en-GB" sz="2000" dirty="0" smtClean="0">
                <a:solidFill>
                  <a:srgbClr val="000000"/>
                </a:solidFill>
              </a:rPr>
              <a:t>Identification, classification of hazards and risks for target systems on-going.</a:t>
            </a:r>
          </a:p>
          <a:p>
            <a:pPr algn="just">
              <a:lnSpc>
                <a:spcPct val="80000"/>
              </a:lnSpc>
            </a:pPr>
            <a:endParaRPr lang="en-GB" sz="2000" dirty="0">
              <a:solidFill>
                <a:srgbClr val="000000"/>
              </a:solidFill>
              <a:ea typeface="MS PGothic" charset="0"/>
              <a:cs typeface="Calibri"/>
            </a:endParaRPr>
          </a:p>
          <a:p>
            <a:pPr algn="just">
              <a:lnSpc>
                <a:spcPct val="80000"/>
              </a:lnSpc>
            </a:pPr>
            <a:endParaRPr lang="en-GB" sz="2000" dirty="0">
              <a:solidFill>
                <a:srgbClr val="000000"/>
              </a:solidFill>
              <a:ea typeface="MS PGothic" charset="0"/>
              <a:cs typeface="Calibri"/>
            </a:endParaRPr>
          </a:p>
          <a:p>
            <a:pPr algn="just"/>
            <a:endParaRPr lang="en-US" sz="20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Hazard Analysis: An Extract from RFQ List</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414648589"/>
              </p:ext>
            </p:extLst>
          </p:nvPr>
        </p:nvGraphicFramePr>
        <p:xfrm>
          <a:off x="0" y="1533625"/>
          <a:ext cx="9144000" cy="5284459"/>
        </p:xfrm>
        <a:graphic>
          <a:graphicData uri="http://schemas.openxmlformats.org/drawingml/2006/table">
            <a:tbl>
              <a:tblPr firstRow="1" bandRow="1">
                <a:tableStyleId>{5940675A-B579-460E-94D1-54222C63F5DA}</a:tableStyleId>
              </a:tblPr>
              <a:tblGrid>
                <a:gridCol w="611560"/>
                <a:gridCol w="1512168"/>
                <a:gridCol w="2520280"/>
                <a:gridCol w="1944216"/>
                <a:gridCol w="2555776"/>
              </a:tblGrid>
              <a:tr h="360040">
                <a:tc>
                  <a:txBody>
                    <a:bodyPr/>
                    <a:lstStyle/>
                    <a:p>
                      <a:pPr algn="ctr" fontAlgn="ctr"/>
                      <a:r>
                        <a:rPr lang="sk-SK" sz="1000" u="none" strike="noStrike" dirty="0">
                          <a:effectLst/>
                        </a:rPr>
                        <a:t> </a:t>
                      </a: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50" b="1" u="none" strike="noStrike" dirty="0">
                          <a:effectLst/>
                        </a:rPr>
                        <a:t>Failure mode (Event)</a:t>
                      </a:r>
                      <a:endParaRPr lang="en-US" sz="1050" b="1" i="0" u="none" strike="noStrike" dirty="0">
                        <a:solidFill>
                          <a:srgbClr val="000000"/>
                        </a:solidFill>
                        <a:effectLst/>
                        <a:latin typeface="Calibri"/>
                      </a:endParaRPr>
                    </a:p>
                  </a:txBody>
                  <a:tcPr marL="12700" marR="12700" marT="12700" marB="0" anchor="ctr"/>
                </a:tc>
                <a:tc>
                  <a:txBody>
                    <a:bodyPr/>
                    <a:lstStyle/>
                    <a:p>
                      <a:pPr algn="ctr" fontAlgn="ctr"/>
                      <a:r>
                        <a:rPr lang="en-US" sz="1050" b="1" u="none" strike="noStrike" dirty="0">
                          <a:effectLst/>
                        </a:rPr>
                        <a:t>Consequences on the device</a:t>
                      </a:r>
                      <a:endParaRPr lang="en-US" sz="1050" b="1" i="0" u="none" strike="noStrike" dirty="0">
                        <a:solidFill>
                          <a:srgbClr val="000000"/>
                        </a:solidFill>
                        <a:effectLst/>
                        <a:latin typeface="Calibri"/>
                      </a:endParaRPr>
                    </a:p>
                  </a:txBody>
                  <a:tcPr marL="12700" marR="12700" marT="12700" marB="0" anchor="ctr"/>
                </a:tc>
                <a:tc>
                  <a:txBody>
                    <a:bodyPr/>
                    <a:lstStyle/>
                    <a:p>
                      <a:pPr algn="ctr" fontAlgn="ctr"/>
                      <a:r>
                        <a:rPr lang="en-US" sz="1050" b="1" u="none" strike="noStrike" dirty="0">
                          <a:effectLst/>
                        </a:rPr>
                        <a:t>Consequences on the beam</a:t>
                      </a:r>
                      <a:endParaRPr lang="en-US" sz="1050" b="1" i="0" u="none" strike="noStrike" dirty="0">
                        <a:solidFill>
                          <a:srgbClr val="000000"/>
                        </a:solidFill>
                        <a:effectLst/>
                        <a:latin typeface="Calibri"/>
                      </a:endParaRPr>
                    </a:p>
                  </a:txBody>
                  <a:tcPr marL="12700" marR="12700" marT="12700" marB="0" anchor="ctr"/>
                </a:tc>
                <a:tc>
                  <a:txBody>
                    <a:bodyPr/>
                    <a:lstStyle/>
                    <a:p>
                      <a:pPr algn="ctr" fontAlgn="ctr"/>
                      <a:r>
                        <a:rPr lang="en-US" sz="1050" b="1" u="none" strike="noStrike" dirty="0">
                          <a:effectLst/>
                        </a:rPr>
                        <a:t>Possible beam induced damage</a:t>
                      </a:r>
                      <a:endParaRPr lang="en-US" sz="1050" b="1" i="0" u="none" strike="noStrike" dirty="0">
                        <a:solidFill>
                          <a:srgbClr val="000000"/>
                        </a:solidFill>
                        <a:effectLst/>
                        <a:latin typeface="Calibri"/>
                      </a:endParaRPr>
                    </a:p>
                  </a:txBody>
                  <a:tcPr marL="12700" marR="12700" marT="12700" marB="0" anchor="ctr"/>
                </a:tc>
              </a:tr>
              <a:tr h="630684">
                <a:tc rowSpan="2">
                  <a:txBody>
                    <a:bodyPr/>
                    <a:lstStyle/>
                    <a:p>
                      <a:pPr algn="ctr" fontAlgn="ctr"/>
                      <a:r>
                        <a:rPr lang="sk-SK" sz="1000" u="none" strike="noStrike" dirty="0">
                          <a:effectLst/>
                        </a:rPr>
                        <a:t> </a:t>
                      </a:r>
                      <a:r>
                        <a:rPr lang="sk-SK" sz="1000" u="none" strike="noStrike" dirty="0" smtClean="0">
                          <a:effectLst/>
                        </a:rPr>
                        <a:t>Element Failures</a:t>
                      </a:r>
                      <a:endParaRPr lang="sk-SK" sz="1000" u="none" strike="noStrike" dirty="0">
                        <a:effectLst/>
                      </a:endParaRPr>
                    </a:p>
                  </a:txBody>
                  <a:tcPr marL="12700" marR="12700" marT="12700" marB="0" anchor="ctr"/>
                </a:tc>
                <a:tc>
                  <a:txBody>
                    <a:bodyPr/>
                    <a:lstStyle/>
                    <a:p>
                      <a:pPr algn="ctr" fontAlgn="ctr"/>
                      <a:r>
                        <a:rPr lang="en-US" sz="1000" u="none" strike="noStrike" dirty="0">
                          <a:effectLst/>
                        </a:rPr>
                        <a:t>Spark in the RFQ</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Degradation of the RF field (time depend on the </a:t>
                      </a:r>
                      <a:r>
                        <a:rPr lang="en-US" sz="1000" u="none" strike="noStrike" dirty="0" err="1">
                          <a:effectLst/>
                        </a:rPr>
                        <a:t>storaged</a:t>
                      </a:r>
                      <a:r>
                        <a:rPr lang="en-US" sz="1000" u="none" strike="noStrike" dirty="0">
                          <a:effectLst/>
                        </a:rPr>
                        <a:t> energy to be checked by CEA). Faster degradation than other failures. </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partially or totally lost in the RFQ. Simulation 1 needed to define loss maps (time dependent). </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Beam lost anywhere in the LINAC (to be simulated in 1). When RF is low enough, the beam is lost in the first part of the RFQ (75Kev).</a:t>
                      </a:r>
                      <a:endParaRPr lang="en-US" sz="1000" b="0" i="0" u="none" strike="noStrike" dirty="0">
                        <a:solidFill>
                          <a:srgbClr val="000000"/>
                        </a:solidFill>
                        <a:effectLst/>
                        <a:latin typeface="Calibri"/>
                      </a:endParaRPr>
                    </a:p>
                  </a:txBody>
                  <a:tcPr marL="12700" marR="12700" marT="12700" marB="0" anchor="ctr"/>
                </a:tc>
              </a:tr>
              <a:tr h="288032">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Degradation of vanes</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Degradation of the transmission. Very slow (years)</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sk-SK" sz="1000" u="none" strike="noStrike" dirty="0" smtClean="0">
                          <a:effectLst/>
                        </a:rPr>
                        <a:t>-</a:t>
                      </a:r>
                      <a:r>
                        <a:rPr lang="sk-SK" sz="1000" u="none" strike="noStrike" dirty="0">
                          <a:effectLst/>
                        </a:rPr>
                        <a:t> </a:t>
                      </a: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sk-SK" sz="1000" u="none" strike="noStrike" dirty="0" smtClean="0">
                          <a:effectLst/>
                        </a:rPr>
                        <a:t>-</a:t>
                      </a:r>
                      <a:r>
                        <a:rPr lang="sk-SK" sz="1000" u="none" strike="noStrike" dirty="0">
                          <a:effectLst/>
                        </a:rPr>
                        <a:t> </a:t>
                      </a:r>
                      <a:endParaRPr lang="sk-SK" sz="1000" b="0" i="0" u="none" strike="noStrike" dirty="0">
                        <a:solidFill>
                          <a:srgbClr val="000000"/>
                        </a:solidFill>
                        <a:effectLst/>
                        <a:latin typeface="Calibri"/>
                      </a:endParaRPr>
                    </a:p>
                  </a:txBody>
                  <a:tcPr marL="12700" marR="12700" marT="12700" marB="0" anchor="ctr"/>
                </a:tc>
              </a:tr>
              <a:tr h="402580">
                <a:tc rowSpan="6">
                  <a:txBody>
                    <a:bodyPr/>
                    <a:lstStyle/>
                    <a:p>
                      <a:pPr algn="ctr" fontAlgn="ctr"/>
                      <a:r>
                        <a:rPr lang="sk-SK" sz="1000" u="none" strike="noStrike" dirty="0">
                          <a:effectLst/>
                        </a:rPr>
                        <a:t> </a:t>
                      </a:r>
                      <a:r>
                        <a:rPr lang="sk-SK" sz="1000" u="none" strike="noStrike" dirty="0" smtClean="0">
                          <a:effectLst/>
                        </a:rPr>
                        <a:t>RF</a:t>
                      </a: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No RF (e.g. Failure in RF generation)</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No RF going into the cavity. RF decays in some time </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partially or totally lost in the RFQ. Simulation 1 needed to define loss maps (time dependent). </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Beam lost anywhere in the LINAC (to be simulated in 1). When RF is low enough, the beam is lost in the first part of the RFQ (75Kev).</a:t>
                      </a:r>
                      <a:endParaRPr lang="en-US" sz="1000" b="0" i="0" u="none" strike="noStrike" dirty="0">
                        <a:solidFill>
                          <a:srgbClr val="000000"/>
                        </a:solidFill>
                        <a:effectLst/>
                        <a:latin typeface="Calibri"/>
                      </a:endParaRPr>
                    </a:p>
                  </a:txBody>
                  <a:tcPr marL="12700" marR="12700" marT="12700" marB="0" anchor="ctr"/>
                </a:tc>
              </a:tr>
              <a:tr h="504056">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RF too high</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Possible damage to the coupler. Possible increase of Kilpatrick limit which leads to higher spark rate</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No immidiate consequence</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sk-SK" sz="1000" u="none" strike="noStrike" dirty="0" smtClean="0">
                          <a:effectLst/>
                        </a:rPr>
                        <a:t>-</a:t>
                      </a:r>
                      <a:r>
                        <a:rPr lang="sk-SK" sz="1000" u="none" strike="noStrike" dirty="0">
                          <a:effectLst/>
                        </a:rPr>
                        <a:t> </a:t>
                      </a:r>
                      <a:endParaRPr lang="sk-SK" sz="1000" b="0" i="0" u="none" strike="noStrike" dirty="0">
                        <a:solidFill>
                          <a:srgbClr val="000000"/>
                        </a:solidFill>
                        <a:effectLst/>
                        <a:latin typeface="Calibri"/>
                      </a:endParaRPr>
                    </a:p>
                  </a:txBody>
                  <a:tcPr marL="12700" marR="12700" marT="12700" marB="0" anchor="ctr"/>
                </a:tc>
              </a:tr>
              <a:tr h="220712">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RF too Low</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Lower RF field</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partially or totally lost in the RFQ. Simulation 1 needed to define loss maps (time dependent). Maybe slower than previous.</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dirty="0" smtClean="0">
                          <a:effectLst/>
                        </a:rPr>
                        <a:t>Beam lost anywhere in the LINAC (to be simulated in 1). When RF is low enough, the beam is lost in the first part of the RFQ (75Kev).</a:t>
                      </a:r>
                      <a:endParaRPr lang="en-US" sz="1000" b="0" i="0" u="none" strike="noStrike" dirty="0">
                        <a:solidFill>
                          <a:srgbClr val="000000"/>
                        </a:solidFill>
                        <a:effectLst/>
                        <a:latin typeface="+mn-lt"/>
                      </a:endParaRPr>
                    </a:p>
                  </a:txBody>
                  <a:tcPr marL="12700" marR="12700" marT="12700" marB="0" anchor="ctr"/>
                </a:tc>
              </a:tr>
              <a:tr h="102468">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Wrong RF (phase)</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No effect</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Wrong phase of the exit beam</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lost partially or totally in the rest of the linac</a:t>
                      </a:r>
                      <a:endParaRPr lang="en-US" sz="1000" b="0" i="0" u="none" strike="noStrike">
                        <a:solidFill>
                          <a:srgbClr val="000000"/>
                        </a:solidFill>
                        <a:effectLst/>
                        <a:latin typeface="Calibri"/>
                      </a:endParaRPr>
                    </a:p>
                  </a:txBody>
                  <a:tcPr marL="12700" marR="12700" marT="12700" marB="0" anchor="ctr"/>
                </a:tc>
              </a:tr>
              <a:tr h="217016">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Wrong timing of the RF (RF comes before the pulse)</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Possibility of having beam and no RF in the RFQ</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No acceleration, focusing or bunching for part of the pulse</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first lost in the whole linac and after some time is totally lost in the RFQ (simulation 1)</a:t>
                      </a:r>
                      <a:endParaRPr lang="en-US" sz="1000" b="0" i="0" u="none" strike="noStrike">
                        <a:solidFill>
                          <a:srgbClr val="000000"/>
                        </a:solidFill>
                        <a:effectLst/>
                        <a:latin typeface="Calibri"/>
                      </a:endParaRPr>
                    </a:p>
                  </a:txBody>
                  <a:tcPr marL="12700" marR="12700" marT="12700" marB="0" anchor="ctr"/>
                </a:tc>
              </a:tr>
              <a:tr h="43532">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Wrong timing of the RF (RF comes after the pulse)</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Possibility of having beam and no RF in the RFQ</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No acceleration, focusing or bunching for part of the pulse</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first lost in the RFQ and after some time (when RF starts) is lost in the whole LINAC (simulation 1)</a:t>
                      </a:r>
                      <a:endParaRPr lang="en-US" sz="1000" b="0" i="0" u="none" strike="noStrike">
                        <a:solidFill>
                          <a:srgbClr val="000000"/>
                        </a:solidFill>
                        <a:effectLst/>
                        <a:latin typeface="Calibri"/>
                      </a:endParaRPr>
                    </a:p>
                  </a:txBody>
                  <a:tcPr marL="12700" marR="12700" marT="12700" marB="0" anchor="ctr"/>
                </a:tc>
              </a:tr>
              <a:tr h="77688">
                <a:tc rowSpan="2">
                  <a:txBody>
                    <a:bodyPr/>
                    <a:lstStyle/>
                    <a:p>
                      <a:pPr algn="ctr" fontAlgn="ctr"/>
                      <a:r>
                        <a:rPr lang="sk-SK" sz="1000" u="none" strike="noStrike" dirty="0">
                          <a:effectLst/>
                        </a:rPr>
                        <a:t> </a:t>
                      </a:r>
                      <a:r>
                        <a:rPr lang="sk-SK" sz="1000" u="none" strike="noStrike" dirty="0" smtClean="0">
                          <a:effectLst/>
                        </a:rPr>
                        <a:t>Water cooling</a:t>
                      </a: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Low cooling (high T) for any of the cooling circuits (tuning or cooling)</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dirty="0">
                          <a:effectLst/>
                        </a:rPr>
                        <a:t>Detuning of the cavity or permanent damage of the cavity in case of too much heat</a:t>
                      </a:r>
                      <a:endParaRPr lang="en-US"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partially or totally lost in the RFQ. Simulation 1 needed to define loss maps (time dependent). Maybe slower than previous.</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lost anywhere in the LINAC (to be simulated in 1). When RF is low enough, the beam is lost in the first part of the RFQ (75Kev).</a:t>
                      </a:r>
                      <a:endParaRPr lang="en-US" sz="1000" b="0" i="0" u="none" strike="noStrike">
                        <a:solidFill>
                          <a:srgbClr val="000000"/>
                        </a:solidFill>
                        <a:effectLst/>
                        <a:latin typeface="Calibri"/>
                      </a:endParaRPr>
                    </a:p>
                  </a:txBody>
                  <a:tcPr marL="12700" marR="12700" marT="12700" marB="0" anchor="ctr"/>
                </a:tc>
              </a:tr>
              <a:tr h="648072">
                <a:tc vMerge="1">
                  <a:txBody>
                    <a:bodyPr/>
                    <a:lstStyle/>
                    <a:p>
                      <a:pPr algn="l" fontAlgn="ctr"/>
                      <a:endParaRPr lang="sk-SK" sz="1000" b="0" i="0" u="none" strike="noStrike" dirty="0">
                        <a:solidFill>
                          <a:srgbClr val="000000"/>
                        </a:solidFill>
                        <a:effectLst/>
                        <a:latin typeface="Calibri"/>
                      </a:endParaRPr>
                    </a:p>
                  </a:txBody>
                  <a:tcPr marL="12700" marR="12700" marT="12700" marB="0" anchor="ctr"/>
                </a:tc>
                <a:tc>
                  <a:txBody>
                    <a:bodyPr/>
                    <a:lstStyle/>
                    <a:p>
                      <a:pPr algn="ctr" fontAlgn="ctr"/>
                      <a:r>
                        <a:rPr lang="en-US" sz="1000" u="none" strike="noStrike">
                          <a:effectLst/>
                        </a:rPr>
                        <a:t>High cooling (low T) for any of the cooling circuits (tuning or cooling)</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Detuning of the cavity</a:t>
                      </a:r>
                      <a:endParaRPr lang="en-US" sz="1000" b="0" i="0" u="none" strike="noStrike">
                        <a:solidFill>
                          <a:srgbClr val="000000"/>
                        </a:solidFill>
                        <a:effectLst/>
                        <a:latin typeface="Calibri"/>
                      </a:endParaRPr>
                    </a:p>
                  </a:txBody>
                  <a:tcPr marL="12700" marR="12700" marT="12700" marB="0" anchor="ctr"/>
                </a:tc>
                <a:tc>
                  <a:txBody>
                    <a:bodyPr/>
                    <a:lstStyle/>
                    <a:p>
                      <a:pPr algn="ctr" fontAlgn="ctr"/>
                      <a:r>
                        <a:rPr lang="en-US" sz="1000" u="none" strike="noStrike">
                          <a:effectLst/>
                        </a:rPr>
                        <a:t>Beam is partially or totally lost in the RFQ. Simulation 1 needed to define loss maps (time dependent). Maybe slower than previous.</a:t>
                      </a:r>
                      <a:endParaRPr lang="en-US" sz="1000" b="0" i="0" u="none" strike="noStrike">
                        <a:solidFill>
                          <a:srgbClr val="000000"/>
                        </a:solidFill>
                        <a:effectLst/>
                        <a:latin typeface="Calibri"/>
                      </a:endParaRPr>
                    </a:p>
                  </a:txBody>
                  <a:tcPr marL="12700" marR="12700" marT="12700" marB="0" anchor="ctr"/>
                </a:tc>
                <a:tc>
                  <a:txBody>
                    <a:bodyPr/>
                    <a:lstStyle/>
                    <a:p>
                      <a:pPr algn="l" fontAlgn="ctr"/>
                      <a:r>
                        <a:rPr lang="sk-SK" sz="1400" b="1" u="none" strike="noStrike" dirty="0" smtClean="0">
                          <a:effectLst/>
                        </a:rPr>
                        <a:t>Courtesy of E. Bargallo, A. Ponton, M. Eshraqi,</a:t>
                      </a:r>
                      <a:r>
                        <a:rPr lang="sk-SK" sz="1400" b="1" u="none" strike="noStrike" baseline="0" dirty="0" smtClean="0">
                          <a:effectLst/>
                        </a:rPr>
                        <a:t> I. Kittelmann</a:t>
                      </a:r>
                      <a:r>
                        <a:rPr lang="sk-SK" sz="1400" b="1" u="none" strike="noStrike" dirty="0">
                          <a:effectLst/>
                        </a:rPr>
                        <a:t> </a:t>
                      </a:r>
                      <a:r>
                        <a:rPr lang="sk-SK" sz="1400" b="1" u="none" strike="noStrike" dirty="0" smtClean="0">
                          <a:effectLst/>
                        </a:rPr>
                        <a:t>and many more</a:t>
                      </a:r>
                      <a:endParaRPr lang="sk-SK" sz="1400" b="1" i="0" u="none" strike="noStrike" dirty="0">
                        <a:solidFill>
                          <a:srgbClr val="000000"/>
                        </a:solidFill>
                        <a:effectLst/>
                        <a:latin typeface="Calibri"/>
                      </a:endParaRPr>
                    </a:p>
                  </a:txBody>
                  <a:tcPr marL="12700" marR="12700" marT="12700" marB="0" anchor="ctr"/>
                </a:tc>
              </a:tr>
            </a:tbl>
          </a:graphicData>
        </a:graphic>
      </p:graphicFrame>
    </p:spTree>
    <p:extLst>
      <p:ext uri="{BB962C8B-B14F-4D97-AF65-F5344CB8AC3E}">
        <p14:creationId xmlns:p14="http://schemas.microsoft.com/office/powerpoint/2010/main" val="34727632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7560840" cy="1143000"/>
          </a:xfrm>
        </p:spPr>
        <p:txBody>
          <a:bodyPr>
            <a:normAutofit/>
          </a:bodyPr>
          <a:lstStyle/>
          <a:p>
            <a:r>
              <a:rPr lang="en-GB" noProof="0" dirty="0" smtClean="0"/>
              <a:t>Risk Matrix: Aligned with ESS RAMI Goals!</a:t>
            </a:r>
            <a:br>
              <a:rPr lang="en-GB" noProof="0" dirty="0" smtClean="0"/>
            </a:br>
            <a:r>
              <a:rPr lang="en-GB" noProof="0" dirty="0" smtClean="0"/>
              <a:t>Work in Progress</a:t>
            </a:r>
            <a:endParaRPr lang="en-GB" noProof="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92214433"/>
              </p:ext>
            </p:extLst>
          </p:nvPr>
        </p:nvGraphicFramePr>
        <p:xfrm>
          <a:off x="251522" y="1772816"/>
          <a:ext cx="8352925" cy="1940808"/>
        </p:xfrm>
        <a:graphic>
          <a:graphicData uri="http://schemas.openxmlformats.org/drawingml/2006/table">
            <a:tbl>
              <a:tblPr firstRow="1" bandRow="1">
                <a:tableStyleId>{2D5ABB26-0587-4C30-8999-92F81FD0307C}</a:tableStyleId>
              </a:tblPr>
              <a:tblGrid>
                <a:gridCol w="327661"/>
                <a:gridCol w="1191051"/>
                <a:gridCol w="759357"/>
                <a:gridCol w="759357"/>
                <a:gridCol w="759357"/>
                <a:gridCol w="759357"/>
                <a:gridCol w="759357"/>
                <a:gridCol w="759357"/>
                <a:gridCol w="759357"/>
                <a:gridCol w="759357"/>
                <a:gridCol w="759357"/>
              </a:tblGrid>
              <a:tr h="216024">
                <a:tc>
                  <a:txBody>
                    <a:bodyPr/>
                    <a:lstStyle/>
                    <a:p>
                      <a:pPr algn="ctr">
                        <a:spcAft>
                          <a:spcPts val="0"/>
                        </a:spcAft>
                      </a:pPr>
                      <a:r>
                        <a:rPr lang="en-US" sz="1050" dirty="0">
                          <a:effectLst/>
                        </a:rPr>
                        <a:t> </a:t>
                      </a:r>
                      <a:endParaRPr lang="en-US" sz="160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050" dirty="0">
                          <a:effectLst/>
                        </a:rPr>
                        <a:t> </a:t>
                      </a:r>
                      <a:endParaRPr lang="en-US" sz="160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9">
                  <a:txBody>
                    <a:bodyPr/>
                    <a:lstStyle/>
                    <a:p>
                      <a:pPr algn="ctr">
                        <a:spcAft>
                          <a:spcPts val="0"/>
                        </a:spcAft>
                      </a:pPr>
                      <a:r>
                        <a:rPr lang="en-US" sz="1050" dirty="0">
                          <a:effectLst/>
                        </a:rPr>
                        <a:t>Downtime</a:t>
                      </a:r>
                      <a:endParaRPr lang="en-US" sz="160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6024">
                <a:tc>
                  <a:txBody>
                    <a:bodyPr/>
                    <a:lstStyle/>
                    <a:p>
                      <a:pPr algn="ctr">
                        <a:spcAft>
                          <a:spcPts val="0"/>
                        </a:spcAft>
                      </a:pPr>
                      <a:r>
                        <a:rPr lang="en-US" sz="1050">
                          <a:effectLst/>
                        </a:rPr>
                        <a:t> </a:t>
                      </a:r>
                      <a:endParaRPr lang="en-US" sz="160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050" dirty="0">
                          <a:effectLst/>
                        </a:rPr>
                        <a:t> </a:t>
                      </a:r>
                      <a:endParaRPr lang="en-US" sz="160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&lt; 1h</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1h </a:t>
                      </a:r>
                      <a:r>
                        <a:rPr lang="en-US" sz="1050" dirty="0" smtClean="0">
                          <a:effectLst/>
                        </a:rPr>
                        <a:t>– 3h</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effectLst/>
                        </a:rPr>
                        <a:t>3h – 8h</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effectLst/>
                        </a:rPr>
                        <a:t>8h – 1d</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1d </a:t>
                      </a:r>
                      <a:r>
                        <a:rPr lang="en-US" sz="1050" dirty="0" smtClean="0">
                          <a:effectLst/>
                        </a:rPr>
                        <a:t>– </a:t>
                      </a:r>
                      <a:r>
                        <a:rPr lang="en-US" sz="1050" dirty="0">
                          <a:effectLst/>
                        </a:rPr>
                        <a:t>3d</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3d – 14d</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14d – 3m</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3m – 10m</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&gt; 10m</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024">
                <a:tc rowSpan="6">
                  <a:txBody>
                    <a:bodyPr/>
                    <a:lstStyle/>
                    <a:p>
                      <a:pPr marL="71755" marR="71755" algn="ctr">
                        <a:spcAft>
                          <a:spcPts val="0"/>
                        </a:spcAft>
                      </a:pPr>
                      <a:r>
                        <a:rPr lang="en-US" sz="1050" dirty="0">
                          <a:effectLst/>
                        </a:rPr>
                        <a:t>Cost</a:t>
                      </a:r>
                      <a:endParaRPr lang="en-US" sz="1600" dirty="0">
                        <a:effectLst/>
                        <a:latin typeface="Tahoma"/>
                        <a:ea typeface="ＭＳ 明朝"/>
                        <a:cs typeface="Times New Roman"/>
                      </a:endParaRPr>
                    </a:p>
                  </a:txBody>
                  <a:tcPr marL="68580" marR="68580" marT="0" marB="0" vert="vert27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50" dirty="0" smtClean="0">
                          <a:solidFill>
                            <a:srgbClr val="000000"/>
                          </a:solidFill>
                        </a:rPr>
                        <a:t>&lt; 10</a:t>
                      </a:r>
                      <a:r>
                        <a:rPr lang="en-US" sz="1050" baseline="0" dirty="0" smtClean="0">
                          <a:solidFill>
                            <a:srgbClr val="000000"/>
                          </a:solidFill>
                        </a:rPr>
                        <a:t> k€</a:t>
                      </a:r>
                      <a:endParaRPr lang="en-US" sz="105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Minor</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024">
                <a:tc vMerge="1">
                  <a:txBody>
                    <a:bodyPr/>
                    <a:lstStyle/>
                    <a:p>
                      <a:endParaRPr lang="en-US"/>
                    </a:p>
                  </a:txBody>
                  <a:tcPr/>
                </a:tc>
                <a:tc>
                  <a:txBody>
                    <a:bodyPr/>
                    <a:lstStyle/>
                    <a:p>
                      <a:pPr algn="ctr"/>
                      <a:r>
                        <a:rPr lang="en-US" sz="1050" dirty="0" smtClean="0">
                          <a:solidFill>
                            <a:srgbClr val="000000"/>
                          </a:solidFill>
                        </a:rPr>
                        <a:t>10</a:t>
                      </a:r>
                      <a:r>
                        <a:rPr lang="en-US" sz="1050" baseline="0" dirty="0" smtClean="0">
                          <a:solidFill>
                            <a:srgbClr val="000000"/>
                          </a:solidFill>
                        </a:rPr>
                        <a:t> k€</a:t>
                      </a:r>
                      <a:r>
                        <a:rPr lang="en-US" sz="1050" dirty="0" smtClean="0">
                          <a:effectLst/>
                        </a:rPr>
                        <a:t> – </a:t>
                      </a:r>
                      <a:r>
                        <a:rPr lang="en-US" sz="1050" baseline="0" dirty="0" smtClean="0">
                          <a:solidFill>
                            <a:srgbClr val="000000"/>
                          </a:solidFill>
                        </a:rPr>
                        <a:t>100 k€</a:t>
                      </a:r>
                      <a:endParaRPr lang="en-US" sz="105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024">
                <a:tc vMerge="1">
                  <a:txBody>
                    <a:bodyPr/>
                    <a:lstStyle/>
                    <a:p>
                      <a:endParaRPr lang="en-US"/>
                    </a:p>
                  </a:txBody>
                  <a:tcPr/>
                </a:tc>
                <a:tc>
                  <a:txBody>
                    <a:bodyPr/>
                    <a:lstStyle/>
                    <a:p>
                      <a:pPr algn="ctr"/>
                      <a:r>
                        <a:rPr lang="en-US" sz="1050" dirty="0" smtClean="0">
                          <a:solidFill>
                            <a:srgbClr val="000000"/>
                          </a:solidFill>
                        </a:rPr>
                        <a:t>100</a:t>
                      </a:r>
                      <a:r>
                        <a:rPr lang="en-US" sz="1050" baseline="0" dirty="0" smtClean="0">
                          <a:solidFill>
                            <a:srgbClr val="000000"/>
                          </a:solidFill>
                        </a:rPr>
                        <a:t> k€</a:t>
                      </a:r>
                      <a:r>
                        <a:rPr lang="en-US" sz="1050" dirty="0" smtClean="0">
                          <a:effectLst/>
                        </a:rPr>
                        <a:t> – </a:t>
                      </a:r>
                      <a:r>
                        <a:rPr lang="en-US" sz="1050" baseline="0" dirty="0" smtClean="0">
                          <a:solidFill>
                            <a:srgbClr val="000000"/>
                          </a:solidFill>
                        </a:rPr>
                        <a:t>1 M€</a:t>
                      </a:r>
                      <a:endParaRPr lang="en-US" sz="105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Moderate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024">
                <a:tc vMerge="1">
                  <a:txBody>
                    <a:bodyPr/>
                    <a:lstStyle/>
                    <a:p>
                      <a:endParaRPr lang="en-US"/>
                    </a:p>
                  </a:txBody>
                  <a:tcPr/>
                </a:tc>
                <a:tc>
                  <a:txBody>
                    <a:bodyPr/>
                    <a:lstStyle/>
                    <a:p>
                      <a:pPr algn="ctr"/>
                      <a:r>
                        <a:rPr lang="en-US" sz="1050" dirty="0" smtClean="0">
                          <a:solidFill>
                            <a:srgbClr val="000000"/>
                          </a:solidFill>
                        </a:rPr>
                        <a:t>1 M</a:t>
                      </a:r>
                      <a:r>
                        <a:rPr lang="en-US" sz="1050" baseline="0" dirty="0" smtClean="0">
                          <a:solidFill>
                            <a:srgbClr val="000000"/>
                          </a:solidFill>
                        </a:rPr>
                        <a:t>€</a:t>
                      </a:r>
                      <a:r>
                        <a:rPr lang="en-US" sz="1050" dirty="0" smtClean="0">
                          <a:effectLst/>
                        </a:rPr>
                        <a:t> – </a:t>
                      </a:r>
                      <a:r>
                        <a:rPr lang="en-US" sz="1050" baseline="0" dirty="0" smtClean="0">
                          <a:solidFill>
                            <a:srgbClr val="000000"/>
                          </a:solidFill>
                        </a:rPr>
                        <a:t>2.5 M€</a:t>
                      </a:r>
                      <a:endParaRPr lang="en-US" sz="105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smtClean="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024">
                <a:tc vMerge="1">
                  <a:txBody>
                    <a:bodyPr/>
                    <a:lstStyle/>
                    <a:p>
                      <a:endParaRPr lang="en-US"/>
                    </a:p>
                  </a:txBody>
                  <a:tcPr/>
                </a:tc>
                <a:tc>
                  <a:txBody>
                    <a:bodyPr/>
                    <a:lstStyle/>
                    <a:p>
                      <a:pPr algn="ctr"/>
                      <a:r>
                        <a:rPr lang="en-US" sz="1050" dirty="0" smtClean="0">
                          <a:solidFill>
                            <a:srgbClr val="000000"/>
                          </a:solidFill>
                        </a:rPr>
                        <a:t>2.5</a:t>
                      </a:r>
                      <a:r>
                        <a:rPr lang="en-US" sz="1050" baseline="0" dirty="0" smtClean="0">
                          <a:solidFill>
                            <a:srgbClr val="000000"/>
                          </a:solidFill>
                        </a:rPr>
                        <a:t> M€</a:t>
                      </a:r>
                      <a:r>
                        <a:rPr lang="en-US" sz="1050" dirty="0" smtClean="0">
                          <a:effectLst/>
                        </a:rPr>
                        <a:t> – </a:t>
                      </a:r>
                      <a:r>
                        <a:rPr lang="en-US" sz="1050" baseline="0" dirty="0" smtClean="0">
                          <a:solidFill>
                            <a:srgbClr val="000000"/>
                          </a:solidFill>
                        </a:rPr>
                        <a:t>5 M€</a:t>
                      </a:r>
                      <a:endParaRPr lang="en-US" sz="105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solidFill>
                            <a:srgbClr val="000000"/>
                          </a:solidFill>
                          <a:effectLst/>
                        </a:rPr>
                        <a:t>Significant</a:t>
                      </a:r>
                      <a:endParaRPr lang="en-US" sz="160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solidFill>
                            <a:srgbClr val="000000"/>
                          </a:solidFill>
                          <a:effectLst/>
                        </a:rPr>
                        <a:t>Significant</a:t>
                      </a:r>
                      <a:endParaRPr lang="en-US" sz="160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Significant</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024">
                <a:tc vMerge="1">
                  <a:txBody>
                    <a:bodyPr/>
                    <a:lstStyle/>
                    <a:p>
                      <a:endParaRPr lang="en-US"/>
                    </a:p>
                  </a:txBody>
                  <a:tcPr/>
                </a:tc>
                <a:tc>
                  <a:txBody>
                    <a:bodyPr/>
                    <a:lstStyle/>
                    <a:p>
                      <a:pPr algn="ctr"/>
                      <a:r>
                        <a:rPr lang="en-US" sz="1050" dirty="0" smtClean="0">
                          <a:solidFill>
                            <a:srgbClr val="000000"/>
                          </a:solidFill>
                        </a:rPr>
                        <a:t>5</a:t>
                      </a:r>
                      <a:r>
                        <a:rPr lang="en-US" sz="1050" baseline="0" dirty="0" smtClean="0">
                          <a:solidFill>
                            <a:srgbClr val="000000"/>
                          </a:solidFill>
                        </a:rPr>
                        <a:t> M€</a:t>
                      </a:r>
                      <a:r>
                        <a:rPr lang="en-US" sz="1050" dirty="0" smtClean="0">
                          <a:effectLst/>
                        </a:rPr>
                        <a:t> – </a:t>
                      </a:r>
                      <a:r>
                        <a:rPr lang="en-US" sz="1050" baseline="0" dirty="0" smtClean="0">
                          <a:solidFill>
                            <a:srgbClr val="000000"/>
                          </a:solidFill>
                        </a:rPr>
                        <a:t>10 M€</a:t>
                      </a:r>
                      <a:endParaRPr lang="en-US" sz="105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solidFill>
                            <a:srgbClr val="000000"/>
                          </a:solidFill>
                          <a:effectLst/>
                        </a:rPr>
                        <a:t>Severe</a:t>
                      </a:r>
                      <a:endParaRPr lang="en-US" sz="1600" dirty="0">
                        <a:solidFill>
                          <a:srgbClr val="000000"/>
                        </a:solidFill>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551115BC-487E-4422-894C-CB7CD3E79223}" type="slidenum">
              <a:rPr lang="en-GB" smtClean="0"/>
              <a:t>6</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2980542988"/>
              </p:ext>
            </p:extLst>
          </p:nvPr>
        </p:nvGraphicFramePr>
        <p:xfrm>
          <a:off x="395536" y="4221088"/>
          <a:ext cx="5591943" cy="1944218"/>
        </p:xfrm>
        <a:graphic>
          <a:graphicData uri="http://schemas.openxmlformats.org/drawingml/2006/table">
            <a:tbl>
              <a:tblPr firstRow="1" bandRow="1">
                <a:tableStyleId>{2D5ABB26-0587-4C30-8999-92F81FD0307C}</a:tableStyleId>
              </a:tblPr>
              <a:tblGrid>
                <a:gridCol w="511943"/>
                <a:gridCol w="1016000"/>
                <a:gridCol w="1016000"/>
                <a:gridCol w="1016000"/>
                <a:gridCol w="1016000"/>
                <a:gridCol w="1016000"/>
              </a:tblGrid>
              <a:tr h="234734">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spcAft>
                          <a:spcPts val="0"/>
                        </a:spcAft>
                      </a:pPr>
                      <a:r>
                        <a:rPr lang="en-US" sz="1200" dirty="0">
                          <a:effectLst/>
                        </a:rPr>
                        <a:t>Consequence</a:t>
                      </a:r>
                      <a:endParaRPr lang="en-US" sz="120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r>
              <a:tr h="244212">
                <a:tc rowSpan="7">
                  <a:txBody>
                    <a:bodyPr/>
                    <a:lstStyle/>
                    <a:p>
                      <a:pPr marL="71755" marR="71755" algn="ctr">
                        <a:spcAft>
                          <a:spcPts val="0"/>
                        </a:spcAft>
                      </a:pPr>
                      <a:r>
                        <a:rPr lang="en-US" sz="1200" dirty="0" smtClean="0">
                          <a:effectLst/>
                        </a:rPr>
                        <a:t>Mean</a:t>
                      </a:r>
                      <a:r>
                        <a:rPr lang="en-US" sz="1200" baseline="0" dirty="0" smtClean="0">
                          <a:effectLst/>
                        </a:rPr>
                        <a:t> Time Between Occurrences</a:t>
                      </a:r>
                      <a:endParaRPr lang="en-US" sz="1200" dirty="0">
                        <a:effectLst/>
                        <a:latin typeface="Tahoma"/>
                        <a:ea typeface="ＭＳ 明朝"/>
                        <a:cs typeface="Times New Roman"/>
                      </a:endParaRPr>
                    </a:p>
                  </a:txBody>
                  <a:tcPr marL="68580" marR="68580" marT="0" marB="0"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effectLst/>
                        </a:rPr>
                        <a:t>Minor</a:t>
                      </a:r>
                      <a:endParaRPr lang="en-US" sz="105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effectLst/>
                        </a:rPr>
                        <a:t>Moderate</a:t>
                      </a:r>
                      <a:endParaRPr lang="en-US" sz="105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effectLst/>
                        </a:rPr>
                        <a:t>Significant</a:t>
                      </a:r>
                      <a:endParaRPr lang="en-US" sz="105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Severe</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4212">
                <a:tc vMerge="1">
                  <a:txBody>
                    <a:bodyPr/>
                    <a:lstStyle/>
                    <a:p>
                      <a:endParaRPr lang="en-US"/>
                    </a:p>
                  </a:txBody>
                  <a:tcPr/>
                </a:tc>
                <a:tc>
                  <a:txBody>
                    <a:bodyPr/>
                    <a:lstStyle/>
                    <a:p>
                      <a:pPr algn="ctr">
                        <a:spcAft>
                          <a:spcPts val="0"/>
                        </a:spcAft>
                      </a:pPr>
                      <a:r>
                        <a:rPr lang="en-US" sz="1050" dirty="0" smtClean="0">
                          <a:effectLst/>
                        </a:rPr>
                        <a:t>&gt; 5000 years</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r>
              <a:tr h="244212">
                <a:tc vMerge="1">
                  <a:txBody>
                    <a:bodyPr/>
                    <a:lstStyle/>
                    <a:p>
                      <a:endParaRPr lang="en-US"/>
                    </a:p>
                  </a:txBody>
                  <a:tcPr/>
                </a:tc>
                <a:tc>
                  <a:txBody>
                    <a:bodyPr/>
                    <a:lstStyle/>
                    <a:p>
                      <a:pPr algn="ctr">
                        <a:spcAft>
                          <a:spcPts val="0"/>
                        </a:spcAft>
                      </a:pPr>
                      <a:r>
                        <a:rPr lang="en-US" sz="1050" dirty="0" smtClean="0">
                          <a:effectLst/>
                        </a:rPr>
                        <a:t>&gt; 500 years</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effectLst/>
                        </a:rPr>
                        <a:t> </a:t>
                      </a:r>
                      <a:endParaRPr lang="en-US" sz="105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c>
                  <a:txBody>
                    <a:bodyPr/>
                    <a:lstStyle/>
                    <a:p>
                      <a:pPr algn="ctr">
                        <a:spcAft>
                          <a:spcPts val="0"/>
                        </a:spcAft>
                      </a:pP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r>
              <a:tr h="244212">
                <a:tc vMerge="1">
                  <a:txBody>
                    <a:bodyPr/>
                    <a:lstStyle/>
                    <a:p>
                      <a:endParaRPr lang="en-US"/>
                    </a:p>
                  </a:txBody>
                  <a:tcPr/>
                </a:tc>
                <a:tc>
                  <a:txBody>
                    <a:bodyPr/>
                    <a:lstStyle/>
                    <a:p>
                      <a:pPr algn="ctr">
                        <a:spcAft>
                          <a:spcPts val="0"/>
                        </a:spcAft>
                      </a:pPr>
                      <a:r>
                        <a:rPr lang="en-US" sz="1050" dirty="0" smtClean="0">
                          <a:effectLst/>
                        </a:rPr>
                        <a:t>&gt; 50 years</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a:effectLst/>
                        </a:rPr>
                        <a:t> </a:t>
                      </a:r>
                      <a:endParaRPr lang="en-US" sz="105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r>
              <a:tr h="244212">
                <a:tc vMerge="1">
                  <a:txBody>
                    <a:bodyPr/>
                    <a:lstStyle/>
                    <a:p>
                      <a:endParaRPr lang="en-US"/>
                    </a:p>
                  </a:txBody>
                  <a:tcPr/>
                </a:tc>
                <a:tc>
                  <a:txBody>
                    <a:bodyPr/>
                    <a:lstStyle/>
                    <a:p>
                      <a:pPr algn="ctr">
                        <a:spcAft>
                          <a:spcPts val="0"/>
                        </a:spcAft>
                      </a:pPr>
                      <a:r>
                        <a:rPr lang="en-US" sz="1050" dirty="0" smtClean="0">
                          <a:effectLst/>
                        </a:rPr>
                        <a:t>&gt; 5 years</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r>
              <a:tr h="244212">
                <a:tc vMerge="1">
                  <a:txBody>
                    <a:bodyPr/>
                    <a:lstStyle/>
                    <a:p>
                      <a:endParaRPr lang="en-US"/>
                    </a:p>
                  </a:txBody>
                  <a:tcPr/>
                </a:tc>
                <a:tc>
                  <a:txBody>
                    <a:bodyPr/>
                    <a:lstStyle/>
                    <a:p>
                      <a:pPr algn="ctr">
                        <a:spcAft>
                          <a:spcPts val="0"/>
                        </a:spcAft>
                      </a:pPr>
                      <a:r>
                        <a:rPr lang="en-US" sz="1050" dirty="0" smtClean="0">
                          <a:effectLst/>
                        </a:rPr>
                        <a:t>&gt; 0.5 years</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r>
              <a:tr h="244212">
                <a:tc vMerge="1">
                  <a:txBody>
                    <a:bodyPr/>
                    <a:lstStyle/>
                    <a:p>
                      <a:endParaRPr lang="en-US"/>
                    </a:p>
                  </a:txBody>
                  <a:tcPr/>
                </a:tc>
                <a:tc>
                  <a:txBody>
                    <a:bodyPr/>
                    <a:lstStyle/>
                    <a:p>
                      <a:pPr algn="ctr">
                        <a:spcAft>
                          <a:spcPts val="0"/>
                        </a:spcAft>
                      </a:pPr>
                      <a:r>
                        <a:rPr lang="en-US" sz="1050" dirty="0" smtClean="0">
                          <a:effectLst/>
                        </a:rPr>
                        <a:t>&lt; 0.5 years</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c>
                  <a:txBody>
                    <a:bodyPr/>
                    <a:lstStyle/>
                    <a:p>
                      <a:pPr algn="ctr">
                        <a:spcAft>
                          <a:spcPts val="0"/>
                        </a:spcAft>
                      </a:pPr>
                      <a:r>
                        <a:rPr lang="en-US" sz="1050" dirty="0">
                          <a:effectLst/>
                        </a:rPr>
                        <a:t> </a:t>
                      </a:r>
                      <a:endParaRPr lang="en-US" sz="1050" dirty="0">
                        <a:effectLst/>
                        <a:latin typeface="Tahoma"/>
                        <a:ea typeface="ＭＳ 明朝"/>
                        <a:cs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B000C"/>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672449344"/>
              </p:ext>
            </p:extLst>
          </p:nvPr>
        </p:nvGraphicFramePr>
        <p:xfrm>
          <a:off x="6300192" y="4869160"/>
          <a:ext cx="2713980" cy="1234440"/>
        </p:xfrm>
        <a:graphic>
          <a:graphicData uri="http://schemas.openxmlformats.org/drawingml/2006/table">
            <a:tbl>
              <a:tblPr firstRow="1" bandRow="1">
                <a:tableStyleId>{2D5ABB26-0587-4C30-8999-92F81FD0307C}</a:tableStyleId>
              </a:tblPr>
              <a:tblGrid>
                <a:gridCol w="2713980"/>
              </a:tblGrid>
              <a:tr h="29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Not acceptable, reduction of occurrence and/or consequence required</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0000"/>
                    </a:solidFill>
                  </a:tcPr>
                </a:tc>
              </a:tr>
              <a:tr h="291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Undesirable, tolerable only if risk reduction is impracticable or if the costs are disproportionate</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600"/>
                    </a:solidFill>
                  </a:tcPr>
                </a:tc>
              </a:tr>
              <a:tr h="2096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t>Acceptable as it stands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8000"/>
                    </a:solidFill>
                  </a:tcPr>
                </a:tc>
              </a:tr>
            </a:tbl>
          </a:graphicData>
        </a:graphic>
      </p:graphicFrame>
      <p:sp>
        <p:nvSpPr>
          <p:cNvPr id="3" name="TextBox 2"/>
          <p:cNvSpPr txBox="1"/>
          <p:nvPr/>
        </p:nvSpPr>
        <p:spPr>
          <a:xfrm>
            <a:off x="6444208" y="6453336"/>
            <a:ext cx="1360619" cy="246221"/>
          </a:xfrm>
          <a:prstGeom prst="rect">
            <a:avLst/>
          </a:prstGeom>
          <a:noFill/>
        </p:spPr>
        <p:txBody>
          <a:bodyPr wrap="none" rtlCol="0">
            <a:spAutoFit/>
          </a:bodyPr>
          <a:lstStyle/>
          <a:p>
            <a:r>
              <a:rPr lang="en-US" sz="1000" dirty="0" smtClean="0"/>
              <a:t>Courtesy of E. </a:t>
            </a:r>
            <a:r>
              <a:rPr lang="en-US" sz="1000" dirty="0" err="1" smtClean="0"/>
              <a:t>Bargallo</a:t>
            </a:r>
            <a:endParaRPr lang="en-US" sz="1000" dirty="0"/>
          </a:p>
        </p:txBody>
      </p:sp>
    </p:spTree>
    <p:extLst>
      <p:ext uri="{BB962C8B-B14F-4D97-AF65-F5344CB8AC3E}">
        <p14:creationId xmlns:p14="http://schemas.microsoft.com/office/powerpoint/2010/main" val="24572907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#1 and Status </a:t>
            </a:r>
            <a:endParaRPr lang="en-US" dirty="0"/>
          </a:p>
        </p:txBody>
      </p:sp>
      <p:sp>
        <p:nvSpPr>
          <p:cNvPr id="3" name="Content Placeholder 2"/>
          <p:cNvSpPr>
            <a:spLocks noGrp="1"/>
          </p:cNvSpPr>
          <p:nvPr>
            <p:ph idx="1"/>
          </p:nvPr>
        </p:nvSpPr>
        <p:spPr>
          <a:xfrm>
            <a:off x="179512" y="2276872"/>
            <a:ext cx="8784976" cy="3384376"/>
          </a:xfrm>
        </p:spPr>
        <p:txBody>
          <a:bodyPr>
            <a:noAutofit/>
          </a:bodyPr>
          <a:lstStyle/>
          <a:p>
            <a:pPr algn="just">
              <a:lnSpc>
                <a:spcPct val="80000"/>
              </a:lnSpc>
            </a:pPr>
            <a:r>
              <a:rPr lang="en-GB" sz="2000" dirty="0" smtClean="0">
                <a:solidFill>
                  <a:schemeClr val="tx1"/>
                </a:solidFill>
              </a:rPr>
              <a:t>The </a:t>
            </a:r>
            <a:r>
              <a:rPr lang="en-GB" sz="2000" dirty="0">
                <a:solidFill>
                  <a:schemeClr val="tx1"/>
                </a:solidFill>
              </a:rPr>
              <a:t>identified hazards and risks are </a:t>
            </a:r>
            <a:r>
              <a:rPr lang="en-GB" sz="2000" dirty="0" smtClean="0">
                <a:solidFill>
                  <a:schemeClr val="tx1"/>
                </a:solidFill>
              </a:rPr>
              <a:t>managed </a:t>
            </a:r>
            <a:r>
              <a:rPr lang="en-GB" sz="2000" dirty="0">
                <a:solidFill>
                  <a:schemeClr val="tx1"/>
                </a:solidFill>
              </a:rPr>
              <a:t>in the Machine Protection Hazard and Risk </a:t>
            </a:r>
            <a:r>
              <a:rPr lang="en-GB" sz="2000" dirty="0" smtClean="0">
                <a:solidFill>
                  <a:schemeClr val="tx1"/>
                </a:solidFill>
              </a:rPr>
              <a:t>Register/categorised according </a:t>
            </a:r>
            <a:r>
              <a:rPr lang="en-GB" sz="2000" dirty="0">
                <a:solidFill>
                  <a:schemeClr val="tx1"/>
                </a:solidFill>
              </a:rPr>
              <a:t>to </a:t>
            </a:r>
            <a:r>
              <a:rPr lang="en-GB" sz="2000" dirty="0" smtClean="0">
                <a:solidFill>
                  <a:schemeClr val="tx1"/>
                </a:solidFill>
              </a:rPr>
              <a:t>technical and </a:t>
            </a:r>
            <a:r>
              <a:rPr lang="en-GB" sz="2000" dirty="0">
                <a:solidFill>
                  <a:schemeClr val="tx1"/>
                </a:solidFill>
              </a:rPr>
              <a:t>procedure-solved </a:t>
            </a:r>
            <a:r>
              <a:rPr lang="en-GB" sz="2000" dirty="0" smtClean="0">
                <a:solidFill>
                  <a:schemeClr val="tx1"/>
                </a:solidFill>
              </a:rPr>
              <a:t>types.</a:t>
            </a:r>
          </a:p>
          <a:p>
            <a:pPr algn="just">
              <a:lnSpc>
                <a:spcPct val="80000"/>
              </a:lnSpc>
            </a:pPr>
            <a:endParaRPr lang="en-GB" sz="2000" dirty="0" smtClean="0">
              <a:solidFill>
                <a:schemeClr val="tx1"/>
              </a:solidFill>
            </a:endParaRPr>
          </a:p>
          <a:p>
            <a:pPr algn="just">
              <a:lnSpc>
                <a:spcPct val="80000"/>
              </a:lnSpc>
            </a:pPr>
            <a:r>
              <a:rPr lang="en-GB" sz="2000" dirty="0" smtClean="0">
                <a:solidFill>
                  <a:schemeClr val="tx1"/>
                </a:solidFill>
              </a:rPr>
              <a:t>Based </a:t>
            </a:r>
            <a:r>
              <a:rPr lang="en-GB" sz="2000" dirty="0">
                <a:solidFill>
                  <a:schemeClr val="tx1"/>
                </a:solidFill>
              </a:rPr>
              <a:t>on the register, </a:t>
            </a:r>
            <a:r>
              <a:rPr lang="en-GB" sz="2000" i="1" u="sng" dirty="0" smtClean="0">
                <a:solidFill>
                  <a:schemeClr val="tx1"/>
                </a:solidFill>
              </a:rPr>
              <a:t>overall</a:t>
            </a:r>
            <a:r>
              <a:rPr lang="en-GB" sz="2000" dirty="0" smtClean="0">
                <a:solidFill>
                  <a:schemeClr val="tx1"/>
                </a:solidFill>
              </a:rPr>
              <a:t> </a:t>
            </a:r>
            <a:r>
              <a:rPr lang="en-GB" sz="2000" i="1" dirty="0" smtClean="0">
                <a:solidFill>
                  <a:schemeClr val="tx1"/>
                </a:solidFill>
              </a:rPr>
              <a:t>machine </a:t>
            </a:r>
            <a:r>
              <a:rPr lang="en-GB" sz="2000" i="1" dirty="0">
                <a:solidFill>
                  <a:schemeClr val="tx1"/>
                </a:solidFill>
              </a:rPr>
              <a:t>protection functions</a:t>
            </a:r>
            <a:r>
              <a:rPr lang="en-GB" sz="2000" dirty="0">
                <a:solidFill>
                  <a:schemeClr val="tx1"/>
                </a:solidFill>
              </a:rPr>
              <a:t> are </a:t>
            </a:r>
            <a:r>
              <a:rPr lang="en-GB" sz="2000" dirty="0" smtClean="0">
                <a:solidFill>
                  <a:schemeClr val="tx1"/>
                </a:solidFill>
              </a:rPr>
              <a:t>identified. </a:t>
            </a:r>
          </a:p>
          <a:p>
            <a:pPr algn="just">
              <a:lnSpc>
                <a:spcPct val="80000"/>
              </a:lnSpc>
            </a:pPr>
            <a:endParaRPr lang="en-GB" sz="2000" dirty="0" smtClean="0">
              <a:solidFill>
                <a:schemeClr val="tx1"/>
              </a:solidFill>
            </a:endParaRPr>
          </a:p>
          <a:p>
            <a:pPr algn="just">
              <a:lnSpc>
                <a:spcPct val="80000"/>
              </a:lnSpc>
            </a:pPr>
            <a:r>
              <a:rPr lang="en-GB" sz="2000" i="1" dirty="0" smtClean="0">
                <a:solidFill>
                  <a:schemeClr val="tx1"/>
                </a:solidFill>
              </a:rPr>
              <a:t>Traceable</a:t>
            </a:r>
            <a:r>
              <a:rPr lang="en-GB" sz="2000" dirty="0" smtClean="0">
                <a:solidFill>
                  <a:schemeClr val="tx1"/>
                </a:solidFill>
              </a:rPr>
              <a:t> </a:t>
            </a:r>
            <a:r>
              <a:rPr lang="en-GB" sz="2000" dirty="0">
                <a:solidFill>
                  <a:schemeClr val="tx1"/>
                </a:solidFill>
              </a:rPr>
              <a:t>relations between these functions and the hazards are established to show the degree of hazard and risk coverage. </a:t>
            </a:r>
            <a:endParaRPr lang="en-GB" sz="2000" dirty="0" smtClean="0">
              <a:solidFill>
                <a:schemeClr val="tx1"/>
              </a:solidFill>
            </a:endParaRPr>
          </a:p>
          <a:p>
            <a:pPr marL="0" indent="0" algn="just">
              <a:lnSpc>
                <a:spcPct val="80000"/>
              </a:lnSpc>
              <a:buNone/>
            </a:pPr>
            <a:endParaRPr lang="en-US" sz="2000" dirty="0" smtClean="0">
              <a:solidFill>
                <a:schemeClr val="tx1"/>
              </a:solidFill>
            </a:endParaRPr>
          </a:p>
          <a:p>
            <a:r>
              <a:rPr lang="en-GB" sz="2000" dirty="0" smtClean="0">
                <a:solidFill>
                  <a:schemeClr val="tx1"/>
                </a:solidFill>
              </a:rPr>
              <a:t>MP </a:t>
            </a:r>
            <a:r>
              <a:rPr lang="en-GB" sz="2000" dirty="0">
                <a:solidFill>
                  <a:schemeClr val="tx1"/>
                </a:solidFill>
              </a:rPr>
              <a:t>functions are </a:t>
            </a:r>
            <a:r>
              <a:rPr lang="en-GB" sz="2000" dirty="0" smtClean="0">
                <a:solidFill>
                  <a:schemeClr val="tx1"/>
                </a:solidFill>
              </a:rPr>
              <a:t>translated </a:t>
            </a:r>
            <a:r>
              <a:rPr lang="en-GB" sz="2000" dirty="0">
                <a:solidFill>
                  <a:schemeClr val="tx1"/>
                </a:solidFill>
              </a:rPr>
              <a:t>to appropriate risk reduction </a:t>
            </a:r>
            <a:r>
              <a:rPr lang="en-GB" sz="2000" dirty="0" smtClean="0">
                <a:solidFill>
                  <a:schemeClr val="tx1"/>
                </a:solidFill>
              </a:rPr>
              <a:t>measures</a:t>
            </a:r>
            <a:r>
              <a:rPr lang="en-US" sz="2000" dirty="0">
                <a:solidFill>
                  <a:schemeClr val="tx1"/>
                </a:solidFill>
              </a:rPr>
              <a:t> </a:t>
            </a:r>
            <a:r>
              <a:rPr lang="en-US" sz="2000" dirty="0" smtClean="0">
                <a:solidFill>
                  <a:schemeClr val="tx1"/>
                </a:solidFill>
              </a:rPr>
              <a:t>and </a:t>
            </a:r>
            <a:r>
              <a:rPr lang="en-GB" sz="2000" dirty="0" smtClean="0">
                <a:solidFill>
                  <a:schemeClr val="tx1"/>
                </a:solidFill>
              </a:rPr>
              <a:t>managed </a:t>
            </a:r>
            <a:r>
              <a:rPr lang="en-GB" sz="2000" dirty="0">
                <a:solidFill>
                  <a:schemeClr val="tx1"/>
                </a:solidFill>
              </a:rPr>
              <a:t>in the Machine Protection Functions document.</a:t>
            </a:r>
            <a:r>
              <a:rPr lang="en-US" sz="2000" dirty="0">
                <a:solidFill>
                  <a:schemeClr val="tx1"/>
                </a:solidFill>
              </a:rPr>
              <a:t> </a:t>
            </a:r>
          </a:p>
          <a:p>
            <a:pPr marL="0" indent="0">
              <a:buNone/>
            </a:pPr>
            <a:endParaRPr lang="en-US" sz="2000" dirty="0" smtClean="0">
              <a:solidFill>
                <a:schemeClr val="tx1"/>
              </a:solidFill>
            </a:endParaRPr>
          </a:p>
          <a:p>
            <a:pPr algn="just"/>
            <a:endParaRPr lang="en-GB" sz="2000" dirty="0">
              <a:solidFill>
                <a:schemeClr val="tx1"/>
              </a:solidFill>
              <a:ea typeface="MS PGothic" charset="0"/>
              <a:cs typeface="Calibri"/>
            </a:endParaRPr>
          </a:p>
          <a:p>
            <a:pPr algn="just"/>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a:p>
        </p:txBody>
      </p:sp>
    </p:spTree>
    <p:extLst>
      <p:ext uri="{BB962C8B-B14F-4D97-AF65-F5344CB8AC3E}">
        <p14:creationId xmlns:p14="http://schemas.microsoft.com/office/powerpoint/2010/main" val="16299185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#2 </a:t>
            </a:r>
            <a:r>
              <a:rPr lang="en-US" dirty="0"/>
              <a:t>and Status </a:t>
            </a:r>
          </a:p>
        </p:txBody>
      </p:sp>
      <p:sp>
        <p:nvSpPr>
          <p:cNvPr id="3" name="Content Placeholder 2"/>
          <p:cNvSpPr>
            <a:spLocks noGrp="1"/>
          </p:cNvSpPr>
          <p:nvPr>
            <p:ph idx="1"/>
          </p:nvPr>
        </p:nvSpPr>
        <p:spPr>
          <a:xfrm>
            <a:off x="241176" y="1556792"/>
            <a:ext cx="8579296" cy="4968552"/>
          </a:xfrm>
        </p:spPr>
        <p:txBody>
          <a:bodyPr>
            <a:normAutofit fontScale="92500"/>
          </a:bodyPr>
          <a:lstStyle/>
          <a:p>
            <a:pPr marL="0" indent="0">
              <a:buNone/>
            </a:pPr>
            <a:r>
              <a:rPr lang="en-GB" sz="2000" dirty="0" smtClean="0">
                <a:solidFill>
                  <a:srgbClr val="000000"/>
                </a:solidFill>
                <a:ea typeface="MS PGothic" charset="0"/>
                <a:cs typeface="Calibri"/>
              </a:rPr>
              <a:t>The </a:t>
            </a:r>
            <a:r>
              <a:rPr lang="en-GB" sz="2000" dirty="0">
                <a:solidFill>
                  <a:srgbClr val="000000"/>
                </a:solidFill>
                <a:ea typeface="MS PGothic" charset="0"/>
                <a:cs typeface="Calibri"/>
              </a:rPr>
              <a:t>project should pull all stake-holders from the Ion Source, LEBT and RFQ together. They should assess effective means to prevent production of the proton beam, such that it does not have a detrimental effect on machine availability. </a:t>
            </a:r>
          </a:p>
          <a:p>
            <a:pPr marL="0" indent="0">
              <a:spcBef>
                <a:spcPts val="0"/>
              </a:spcBef>
              <a:spcAft>
                <a:spcPts val="600"/>
              </a:spcAft>
              <a:buNone/>
            </a:pPr>
            <a:endParaRPr lang="en-GB" sz="2000" b="1" dirty="0" smtClean="0">
              <a:solidFill>
                <a:srgbClr val="000000"/>
              </a:solidFill>
              <a:ea typeface="MS PGothic" charset="0"/>
              <a:cs typeface="Calibri"/>
            </a:endParaRPr>
          </a:p>
          <a:p>
            <a:pPr marL="0" indent="0">
              <a:spcBef>
                <a:spcPts val="0"/>
              </a:spcBef>
              <a:spcAft>
                <a:spcPts val="600"/>
              </a:spcAft>
              <a:buNone/>
            </a:pPr>
            <a:r>
              <a:rPr lang="en-GB" sz="2000" b="1" dirty="0" smtClean="0">
                <a:solidFill>
                  <a:srgbClr val="000000"/>
                </a:solidFill>
                <a:ea typeface="MS PGothic" charset="0"/>
                <a:cs typeface="Calibri"/>
              </a:rPr>
              <a:t>Status:</a:t>
            </a:r>
            <a:r>
              <a:rPr lang="en-GB" sz="2000" dirty="0" smtClean="0">
                <a:solidFill>
                  <a:srgbClr val="000000"/>
                </a:solidFill>
                <a:ea typeface="MS PGothic" charset="0"/>
                <a:cs typeface="Calibri"/>
              </a:rPr>
              <a:t> </a:t>
            </a:r>
          </a:p>
          <a:p>
            <a:pPr>
              <a:spcBef>
                <a:spcPts val="0"/>
              </a:spcBef>
              <a:spcAft>
                <a:spcPts val="600"/>
              </a:spcAft>
            </a:pPr>
            <a:r>
              <a:rPr lang="en-GB" sz="2000" dirty="0" smtClean="0">
                <a:solidFill>
                  <a:srgbClr val="000000"/>
                </a:solidFill>
                <a:ea typeface="MS PGothic" charset="0"/>
                <a:cs typeface="Calibri"/>
              </a:rPr>
              <a:t>Still </a:t>
            </a:r>
            <a:r>
              <a:rPr lang="en-GB" sz="2000" dirty="0">
                <a:solidFill>
                  <a:srgbClr val="000000"/>
                </a:solidFill>
                <a:ea typeface="MS PGothic" charset="0"/>
                <a:cs typeface="Calibri"/>
              </a:rPr>
              <a:t>no </a:t>
            </a:r>
            <a:r>
              <a:rPr lang="en-GB" sz="2000" dirty="0" smtClean="0">
                <a:solidFill>
                  <a:srgbClr val="000000"/>
                </a:solidFill>
                <a:ea typeface="MS PGothic" charset="0"/>
                <a:cs typeface="Calibri"/>
              </a:rPr>
              <a:t>detailed actuator specifications available! </a:t>
            </a:r>
            <a:r>
              <a:rPr lang="en-GB" sz="2000" dirty="0">
                <a:solidFill>
                  <a:srgbClr val="000000"/>
                </a:solidFill>
                <a:ea typeface="MS PGothic" charset="0"/>
                <a:cs typeface="Calibri"/>
              </a:rPr>
              <a:t>P</a:t>
            </a:r>
            <a:r>
              <a:rPr lang="en-GB" sz="2000" dirty="0" smtClean="0">
                <a:solidFill>
                  <a:srgbClr val="000000"/>
                </a:solidFill>
                <a:ea typeface="MS PGothic" charset="0"/>
                <a:cs typeface="Calibri"/>
              </a:rPr>
              <a:t>roject risk.</a:t>
            </a:r>
          </a:p>
          <a:p>
            <a:pPr>
              <a:spcBef>
                <a:spcPts val="0"/>
              </a:spcBef>
              <a:spcAft>
                <a:spcPts val="600"/>
              </a:spcAft>
            </a:pPr>
            <a:endParaRPr lang="en-GB" sz="2000" dirty="0" smtClean="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3 Actuators for MP at ESS: </a:t>
            </a:r>
            <a:r>
              <a:rPr lang="en-GB" sz="2000" smtClean="0">
                <a:solidFill>
                  <a:srgbClr val="000000"/>
                </a:solidFill>
                <a:ea typeface="MS PGothic" charset="0"/>
                <a:cs typeface="Calibri"/>
              </a:rPr>
              <a:t>Ion Source magnetron</a:t>
            </a:r>
            <a:r>
              <a:rPr lang="en-GB" sz="2000" dirty="0" smtClean="0">
                <a:solidFill>
                  <a:srgbClr val="000000"/>
                </a:solidFill>
                <a:ea typeface="MS PGothic" charset="0"/>
                <a:cs typeface="Calibri"/>
              </a:rPr>
              <a:t>, LEBT chopper, MEBT chopper. </a:t>
            </a:r>
          </a:p>
          <a:p>
            <a:pPr>
              <a:spcBef>
                <a:spcPts val="0"/>
              </a:spcBef>
              <a:spcAft>
                <a:spcPts val="600"/>
              </a:spcAft>
            </a:pPr>
            <a:endParaRPr lang="en-GB" sz="2000" dirty="0" smtClean="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In addition the timing system will not be allowed to send event triggers for the next pulse(s).</a:t>
            </a:r>
          </a:p>
          <a:p>
            <a:pPr>
              <a:spcBef>
                <a:spcPts val="0"/>
              </a:spcBef>
              <a:spcAft>
                <a:spcPts val="600"/>
              </a:spcAft>
            </a:pPr>
            <a:endParaRPr lang="en-GB" sz="2000" dirty="0" smtClean="0">
              <a:solidFill>
                <a:srgbClr val="000000"/>
              </a:solidFill>
              <a:ea typeface="MS PGothic" charset="0"/>
              <a:cs typeface="Calibri"/>
            </a:endParaRPr>
          </a:p>
          <a:p>
            <a:pPr>
              <a:spcBef>
                <a:spcPts val="0"/>
              </a:spcBef>
              <a:spcAft>
                <a:spcPts val="600"/>
              </a:spcAft>
            </a:pPr>
            <a:r>
              <a:rPr lang="en-GB" sz="2000" dirty="0" smtClean="0">
                <a:solidFill>
                  <a:srgbClr val="000000"/>
                </a:solidFill>
                <a:ea typeface="MS PGothic" charset="0"/>
                <a:cs typeface="Calibri"/>
              </a:rPr>
              <a:t>Note: The MEBT chopper/absorber is exposed to 100μs of beam (maximum) ONLY in case 1 out of 2 devices fail.</a:t>
            </a:r>
            <a:endParaRPr lang="en-GB" sz="2000" dirty="0">
              <a:solidFill>
                <a:srgbClr val="000000"/>
              </a:solidFill>
              <a:ea typeface="MS PGothic" charset="0"/>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#3 </a:t>
            </a:r>
            <a:r>
              <a:rPr lang="en-US" dirty="0"/>
              <a:t>and Status </a:t>
            </a: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a:p>
        </p:txBody>
      </p:sp>
      <p:sp>
        <p:nvSpPr>
          <p:cNvPr id="5" name="Rectangle 4"/>
          <p:cNvSpPr/>
          <p:nvPr/>
        </p:nvSpPr>
        <p:spPr>
          <a:xfrm>
            <a:off x="251520" y="1844824"/>
            <a:ext cx="3528392" cy="4355039"/>
          </a:xfrm>
          <a:prstGeom prst="rect">
            <a:avLst/>
          </a:prstGeom>
        </p:spPr>
        <p:txBody>
          <a:bodyPr wrap="square">
            <a:spAutoFit/>
          </a:bodyPr>
          <a:lstStyle/>
          <a:p>
            <a:r>
              <a:rPr lang="en-GB" dirty="0" smtClean="0">
                <a:ea typeface="MS PGothic" charset="0"/>
                <a:cs typeface="Calibri"/>
              </a:rPr>
              <a:t>The </a:t>
            </a:r>
            <a:r>
              <a:rPr lang="en-GB" dirty="0">
                <a:ea typeface="MS PGothic" charset="0"/>
                <a:cs typeface="Calibri"/>
              </a:rPr>
              <a:t>accelerator operating modes should be defined and documented for all stages, commissioning through to final operation at full power.</a:t>
            </a:r>
          </a:p>
          <a:p>
            <a:pPr>
              <a:spcAft>
                <a:spcPts val="600"/>
              </a:spcAft>
            </a:pPr>
            <a:endParaRPr lang="en-GB" b="1" dirty="0" smtClean="0">
              <a:ea typeface="MS PGothic" charset="0"/>
              <a:cs typeface="Calibri"/>
            </a:endParaRPr>
          </a:p>
          <a:p>
            <a:pPr>
              <a:spcAft>
                <a:spcPts val="600"/>
              </a:spcAft>
            </a:pPr>
            <a:r>
              <a:rPr lang="en-GB" b="1" dirty="0" smtClean="0">
                <a:ea typeface="MS PGothic" charset="0"/>
                <a:cs typeface="Calibri"/>
              </a:rPr>
              <a:t>Status</a:t>
            </a:r>
            <a:r>
              <a:rPr lang="en-GB" b="1" dirty="0">
                <a:ea typeface="MS PGothic" charset="0"/>
                <a:cs typeface="Calibri"/>
              </a:rPr>
              <a:t>:</a:t>
            </a:r>
          </a:p>
          <a:p>
            <a:pPr marL="285750" indent="-285750">
              <a:spcAft>
                <a:spcPts val="600"/>
              </a:spcAft>
              <a:buFont typeface="Arial"/>
              <a:buChar char="•"/>
            </a:pPr>
            <a:endParaRPr lang="en-GB" dirty="0" smtClean="0">
              <a:ea typeface="MS PGothic" charset="0"/>
              <a:cs typeface="Calibri"/>
            </a:endParaRPr>
          </a:p>
          <a:p>
            <a:pPr marL="285750" indent="-285750">
              <a:spcAft>
                <a:spcPts val="600"/>
              </a:spcAft>
              <a:buFont typeface="Arial"/>
              <a:buChar char="•"/>
            </a:pPr>
            <a:r>
              <a:rPr lang="en-GB" dirty="0">
                <a:ea typeface="MS PGothic" charset="0"/>
                <a:cs typeface="Calibri"/>
              </a:rPr>
              <a:t>O</a:t>
            </a:r>
            <a:r>
              <a:rPr lang="en-GB" dirty="0" smtClean="0">
                <a:ea typeface="MS PGothic" charset="0"/>
                <a:cs typeface="Calibri"/>
              </a:rPr>
              <a:t>n</a:t>
            </a:r>
            <a:r>
              <a:rPr lang="en-GB" dirty="0">
                <a:ea typeface="MS PGothic" charset="0"/>
                <a:cs typeface="Calibri"/>
              </a:rPr>
              <a:t>-</a:t>
            </a:r>
            <a:r>
              <a:rPr lang="en-GB" dirty="0" smtClean="0">
                <a:ea typeface="MS PGothic" charset="0"/>
                <a:cs typeface="Calibri"/>
              </a:rPr>
              <a:t>going, ESS-0038258.</a:t>
            </a:r>
            <a:endParaRPr lang="en-GB" dirty="0">
              <a:ea typeface="MS PGothic" charset="0"/>
              <a:cs typeface="Calibri"/>
            </a:endParaRPr>
          </a:p>
          <a:p>
            <a:pPr marL="285750" indent="-285750">
              <a:spcAft>
                <a:spcPts val="600"/>
              </a:spcAft>
              <a:buFont typeface="Arial"/>
              <a:buChar char="•"/>
            </a:pPr>
            <a:endParaRPr lang="en-GB" dirty="0" smtClean="0">
              <a:ea typeface="MS PGothic" charset="0"/>
              <a:cs typeface="Calibri"/>
            </a:endParaRPr>
          </a:p>
          <a:p>
            <a:pPr marL="285750" indent="-285750">
              <a:spcAft>
                <a:spcPts val="600"/>
              </a:spcAft>
              <a:buFont typeface="Arial"/>
              <a:buChar char="•"/>
            </a:pPr>
            <a:r>
              <a:rPr lang="en-GB" dirty="0" smtClean="0">
                <a:ea typeface="MS PGothic" charset="0"/>
                <a:cs typeface="Calibri"/>
              </a:rPr>
              <a:t>Basic modes are defined and most important MP requirements have been considered, like probe beam.</a:t>
            </a:r>
          </a:p>
        </p:txBody>
      </p:sp>
      <p:graphicFrame>
        <p:nvGraphicFramePr>
          <p:cNvPr id="7" name="Object 6"/>
          <p:cNvGraphicFramePr>
            <a:graphicFrameLocks noChangeAspect="1"/>
          </p:cNvGraphicFramePr>
          <p:nvPr>
            <p:extLst>
              <p:ext uri="{D42A27DB-BD31-4B8C-83A1-F6EECF244321}">
                <p14:modId xmlns:p14="http://schemas.microsoft.com/office/powerpoint/2010/main" val="2141173586"/>
              </p:ext>
            </p:extLst>
          </p:nvPr>
        </p:nvGraphicFramePr>
        <p:xfrm>
          <a:off x="3851920" y="1556792"/>
          <a:ext cx="5054181" cy="5153124"/>
        </p:xfrm>
        <a:graphic>
          <a:graphicData uri="http://schemas.openxmlformats.org/presentationml/2006/ole">
            <mc:AlternateContent xmlns:mc="http://schemas.openxmlformats.org/markup-compatibility/2006">
              <mc:Choice xmlns:v="urn:schemas-microsoft-com:vml" Requires="v">
                <p:oleObj spid="_x0000_s1635" name="Document" r:id="rId3" imgW="5715000" imgH="6273800" progId="Word.Document.12">
                  <p:embed/>
                </p:oleObj>
              </mc:Choice>
              <mc:Fallback>
                <p:oleObj name="Document" r:id="rId3" imgW="5715000" imgH="6273800" progId="Word.Document.12">
                  <p:embed/>
                  <p:pic>
                    <p:nvPicPr>
                      <p:cNvPr id="0" name=""/>
                      <p:cNvPicPr/>
                      <p:nvPr/>
                    </p:nvPicPr>
                    <p:blipFill>
                      <a:blip r:embed="rId4"/>
                      <a:stretch>
                        <a:fillRect/>
                      </a:stretch>
                    </p:blipFill>
                    <p:spPr>
                      <a:xfrm>
                        <a:off x="3851920" y="1556792"/>
                        <a:ext cx="5054181" cy="5153124"/>
                      </a:xfrm>
                      <a:prstGeom prst="rect">
                        <a:avLst/>
                      </a:prstGeom>
                    </p:spPr>
                  </p:pic>
                </p:oleObj>
              </mc:Fallback>
            </mc:AlternateContent>
          </a:graphicData>
        </a:graphic>
      </p:graphicFrame>
      <p:sp>
        <p:nvSpPr>
          <p:cNvPr id="8" name="TextBox 7"/>
          <p:cNvSpPr txBox="1"/>
          <p:nvPr/>
        </p:nvSpPr>
        <p:spPr>
          <a:xfrm>
            <a:off x="7308304" y="6611779"/>
            <a:ext cx="1634131" cy="246221"/>
          </a:xfrm>
          <a:prstGeom prst="rect">
            <a:avLst/>
          </a:prstGeom>
          <a:noFill/>
        </p:spPr>
        <p:txBody>
          <a:bodyPr wrap="none" rtlCol="0">
            <a:spAutoFit/>
          </a:bodyPr>
          <a:lstStyle/>
          <a:p>
            <a:r>
              <a:rPr lang="en-US" sz="1000" dirty="0" smtClean="0"/>
              <a:t>Courtesy of M. Munoz et al.</a:t>
            </a:r>
          </a:p>
        </p:txBody>
      </p:sp>
    </p:spTree>
    <p:extLst>
      <p:ext uri="{BB962C8B-B14F-4D97-AF65-F5344CB8AC3E}">
        <p14:creationId xmlns:p14="http://schemas.microsoft.com/office/powerpoint/2010/main" val="24370165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Powerpoint.pptx</Template>
  <TotalTime>4411</TotalTime>
  <Words>2525</Words>
  <Application>Microsoft Macintosh PowerPoint</Application>
  <PresentationFormat>On-screen Show (4:3)</PresentationFormat>
  <Paragraphs>400</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ESS Core Powerpoint</vt:lpstr>
      <vt:lpstr>Document</vt:lpstr>
      <vt:lpstr>Progress on Machine Protection</vt:lpstr>
      <vt:lpstr>Outline</vt:lpstr>
      <vt:lpstr>Machine Protection Review &amp; Outcome</vt:lpstr>
      <vt:lpstr>Recommendation #1 and Status </vt:lpstr>
      <vt:lpstr>Hazard Analysis: An Extract from RFQ List</vt:lpstr>
      <vt:lpstr>Risk Matrix: Aligned with ESS RAMI Goals! Work in Progress</vt:lpstr>
      <vt:lpstr>Recommendation #1 and Status </vt:lpstr>
      <vt:lpstr>Recommendation #2 and Status </vt:lpstr>
      <vt:lpstr>Recommendation #3 and Status </vt:lpstr>
      <vt:lpstr>Recommendation #4 and Status </vt:lpstr>
      <vt:lpstr>Physical Deployment Example BIS, LPSID</vt:lpstr>
      <vt:lpstr>BIS-Architecture: Benchmark Use Cases </vt:lpstr>
      <vt:lpstr>Recommendation #5 and Status </vt:lpstr>
      <vt:lpstr>Recommendation #6 and Status </vt:lpstr>
      <vt:lpstr>Recommendation #7, 8 and Status </vt:lpstr>
      <vt:lpstr>Recommendation #9, 10 and Status </vt:lpstr>
      <vt:lpstr>Hardware Interface to the BIS</vt:lpstr>
      <vt:lpstr>Major Risks and Issues</vt:lpstr>
      <vt:lpstr>In Kind Contract with ZHAW/CH</vt:lpstr>
      <vt:lpstr>Summary and Outlook</vt:lpstr>
      <vt:lpstr>Machine Protection</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Annika Nordt</cp:lastModifiedBy>
  <cp:revision>732</cp:revision>
  <dcterms:created xsi:type="dcterms:W3CDTF">2013-10-29T16:05:10Z</dcterms:created>
  <dcterms:modified xsi:type="dcterms:W3CDTF">2016-10-06T06:16:05Z</dcterms:modified>
</cp:coreProperties>
</file>