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72" r:id="rId4"/>
    <p:sldId id="260" r:id="rId5"/>
    <p:sldId id="271" r:id="rId6"/>
    <p:sldId id="261" r:id="rId7"/>
    <p:sldId id="262" r:id="rId8"/>
    <p:sldId id="266" r:id="rId9"/>
    <p:sldId id="268" r:id="rId10"/>
    <p:sldId id="269" r:id="rId11"/>
    <p:sldId id="267" r:id="rId12"/>
    <p:sldId id="264" r:id="rId13"/>
    <p:sldId id="274" r:id="rId14"/>
    <p:sldId id="263" r:id="rId15"/>
    <p:sldId id="258" r:id="rId16"/>
    <p:sldId id="273" r:id="rId17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4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182" autoAdjust="0"/>
    <p:restoredTop sz="91799" autoAdjust="0"/>
  </p:normalViewPr>
  <p:slideViewPr>
    <p:cSldViewPr>
      <p:cViewPr varScale="1">
        <p:scale>
          <a:sx n="107" d="100"/>
          <a:sy n="107" d="100"/>
        </p:scale>
        <p:origin x="-173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9F57FC-B3FF-4DF2-9417-962901C07B3B}" type="datetimeFigureOut">
              <a:rPr lang="sv-SE" smtClean="0"/>
              <a:t>2016-10-05</a:t>
            </a:fld>
            <a:endParaRPr lang="sv-SE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1A53A7-64CD-4D0E-AAE8-1AC9C79D7085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84655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3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314700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7AC81-318B-4D49-A602-9E30227C87EC}" type="datetime1">
              <a:rPr lang="sv-SE" smtClean="0"/>
              <a:t>2016-10-05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 dirty="0"/>
          </a:p>
        </p:txBody>
      </p:sp>
      <p:pic>
        <p:nvPicPr>
          <p:cNvPr id="7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260648"/>
            <a:ext cx="1656184" cy="886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884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99CB0-346B-43FA-9EE6-F90C3F3BC0BA}" type="datetime1">
              <a:rPr lang="sv-SE" smtClean="0"/>
              <a:t>2016-10-05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 dirty="0"/>
          </a:p>
        </p:txBody>
      </p:sp>
      <p:pic>
        <p:nvPicPr>
          <p:cNvPr id="8" name="Bildobjekt 5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008" y="319530"/>
            <a:ext cx="1370480" cy="73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099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66B7F-8271-49DA-A25A-F4BB9F476347}" type="datetime1">
              <a:rPr lang="sv-SE" smtClean="0"/>
              <a:t>2016-10-05</a:t>
            </a:fld>
            <a:endParaRPr lang="sv-S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 dirty="0"/>
          </a:p>
        </p:txBody>
      </p:sp>
      <p:pic>
        <p:nvPicPr>
          <p:cNvPr id="9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662" y="260648"/>
            <a:ext cx="1359826" cy="727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83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D23FA-05C4-4CC1-B281-2F815585BC1C}" type="datetime1">
              <a:rPr lang="sv-SE" smtClean="0"/>
              <a:t>2016-10-05</a:t>
            </a:fld>
            <a:endParaRPr lang="sv-SE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0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solidFill>
                <a:srgbClr val="0094C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740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391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03233B-D569-4A6E-878F-CDE152514C47}" type="datetime1">
              <a:rPr lang="sv-SE" smtClean="0"/>
              <a:t>2016-10-05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115BC-487E-4422-894C-CB7CD3E79223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06408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4000" dirty="0" smtClean="0"/>
              <a:t>Progress on Hardware </a:t>
            </a:r>
            <a:r>
              <a:rPr lang="sv-SE" sz="4000" dirty="0" smtClean="0"/>
              <a:t>&amp; Integration</a:t>
            </a:r>
            <a:r>
              <a:rPr lang="en-GB" sz="4000" noProof="0" dirty="0" smtClean="0"/>
              <a:t/>
            </a:r>
            <a:br>
              <a:rPr lang="en-GB" sz="4000" noProof="0" dirty="0" smtClean="0"/>
            </a:br>
            <a:r>
              <a:rPr lang="en-GB" sz="2000" noProof="0" dirty="0" smtClean="0"/>
              <a:t>Technical Advisory Committee 14</a:t>
            </a:r>
            <a:endParaRPr lang="en-GB" sz="4000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GB" sz="2000" dirty="0" smtClean="0">
                <a:solidFill>
                  <a:schemeClr val="bg1"/>
                </a:solidFill>
              </a:rPr>
              <a:t>Daniel Piso Fernández</a:t>
            </a:r>
          </a:p>
          <a:p>
            <a:r>
              <a:rPr lang="en-GB" sz="2000" noProof="0" dirty="0" smtClean="0">
                <a:solidFill>
                  <a:schemeClr val="bg1"/>
                </a:solidFill>
              </a:rPr>
              <a:t>Hardware &amp; Integration Group Leader</a:t>
            </a:r>
          </a:p>
          <a:p>
            <a:r>
              <a:rPr lang="en-GB" sz="2000" dirty="0" smtClean="0">
                <a:solidFill>
                  <a:schemeClr val="bg1"/>
                </a:solidFill>
              </a:rPr>
              <a:t>Integrated Control System Division (ICS)</a:t>
            </a:r>
            <a:endParaRPr lang="en-GB" sz="2000" noProof="0" dirty="0" smtClean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0" y="5949280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sv-SE" sz="1400" dirty="0" smtClean="0">
                <a:solidFill>
                  <a:srgbClr val="FFFFFF"/>
                </a:solidFill>
              </a:rPr>
              <a:t>ESS/ICS</a:t>
            </a:r>
          </a:p>
          <a:p>
            <a:pPr algn="ctr"/>
            <a:r>
              <a:rPr lang="sv-SE" sz="1400" dirty="0" smtClean="0">
                <a:solidFill>
                  <a:srgbClr val="FFFFFF"/>
                </a:solidFill>
              </a:rPr>
              <a:t>Date: 2016-10-06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241761" y="323504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4613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WP 10 – Accelerator Integration Support</a:t>
            </a:r>
            <a:br>
              <a:rPr lang="en-GB" dirty="0"/>
            </a:br>
            <a:r>
              <a:rPr lang="en-GB" sz="2800" dirty="0" smtClean="0"/>
              <a:t>Beam Instrumentation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s-ES" dirty="0" err="1" smtClean="0">
                <a:solidFill>
                  <a:schemeClr val="tx1"/>
                </a:solidFill>
              </a:rPr>
              <a:t>The</a:t>
            </a:r>
            <a:r>
              <a:rPr lang="es-ES" dirty="0" smtClean="0">
                <a:solidFill>
                  <a:schemeClr val="tx1"/>
                </a:solidFill>
              </a:rPr>
              <a:t> </a:t>
            </a:r>
            <a:r>
              <a:rPr lang="es-ES" dirty="0" err="1" smtClean="0">
                <a:solidFill>
                  <a:schemeClr val="tx1"/>
                </a:solidFill>
              </a:rPr>
              <a:t>main</a:t>
            </a:r>
            <a:r>
              <a:rPr lang="es-ES" dirty="0" smtClean="0">
                <a:solidFill>
                  <a:schemeClr val="tx1"/>
                </a:solidFill>
              </a:rPr>
              <a:t> </a:t>
            </a:r>
            <a:r>
              <a:rPr lang="es-ES" dirty="0" err="1" smtClean="0">
                <a:solidFill>
                  <a:schemeClr val="tx1"/>
                </a:solidFill>
              </a:rPr>
              <a:t>current</a:t>
            </a:r>
            <a:r>
              <a:rPr lang="es-ES" dirty="0" smtClean="0">
                <a:solidFill>
                  <a:schemeClr val="tx1"/>
                </a:solidFill>
              </a:rPr>
              <a:t> active </a:t>
            </a:r>
            <a:r>
              <a:rPr lang="es-ES" dirty="0" err="1" smtClean="0">
                <a:solidFill>
                  <a:schemeClr val="tx1"/>
                </a:solidFill>
              </a:rPr>
              <a:t>projects</a:t>
            </a:r>
            <a:r>
              <a:rPr lang="es-ES" dirty="0" smtClean="0">
                <a:solidFill>
                  <a:schemeClr val="tx1"/>
                </a:solidFill>
              </a:rPr>
              <a:t> are:</a:t>
            </a:r>
            <a:endParaRPr lang="sv-SE" dirty="0" smtClean="0">
              <a:solidFill>
                <a:schemeClr val="tx1"/>
              </a:solidFill>
            </a:endParaRPr>
          </a:p>
          <a:p>
            <a:r>
              <a:rPr lang="sv-SE" dirty="0" smtClean="0">
                <a:solidFill>
                  <a:schemeClr val="tx1"/>
                </a:solidFill>
              </a:rPr>
              <a:t>BCM. There is a functional mTCA based prototype. It will be sent to Catania for the Proton Source commissioning in the following weeks. Pending of migration to mTCA-EVR-300 and a new version of the firmware. It lacks MPS interface.</a:t>
            </a:r>
          </a:p>
          <a:p>
            <a:pPr marL="0" indent="0">
              <a:buNone/>
            </a:pPr>
            <a:endParaRPr lang="sv-SE" dirty="0">
              <a:solidFill>
                <a:schemeClr val="tx1"/>
              </a:solidFill>
            </a:endParaRPr>
          </a:p>
          <a:p>
            <a:r>
              <a:rPr lang="sv-SE" dirty="0" smtClean="0">
                <a:solidFill>
                  <a:schemeClr val="tx1"/>
                </a:solidFill>
              </a:rPr>
              <a:t>BPM</a:t>
            </a:r>
            <a:r>
              <a:rPr lang="sv-SE" dirty="0">
                <a:solidFill>
                  <a:schemeClr val="tx1"/>
                </a:solidFill>
              </a:rPr>
              <a:t>. There is a functional mTCA based </a:t>
            </a:r>
            <a:r>
              <a:rPr lang="sv-SE" dirty="0" smtClean="0">
                <a:solidFill>
                  <a:schemeClr val="tx1"/>
                </a:solidFill>
              </a:rPr>
              <a:t>prototype. Now procuring mTCA hardware for long terms tests.</a:t>
            </a:r>
          </a:p>
          <a:p>
            <a:pPr marL="0" indent="0">
              <a:buNone/>
            </a:pPr>
            <a:endParaRPr lang="sv-SE" dirty="0">
              <a:solidFill>
                <a:schemeClr val="tx1"/>
              </a:solidFill>
            </a:endParaRPr>
          </a:p>
          <a:p>
            <a:r>
              <a:rPr lang="sv-SE" dirty="0">
                <a:solidFill>
                  <a:schemeClr val="tx1"/>
                </a:solidFill>
              </a:rPr>
              <a:t>LEBT </a:t>
            </a:r>
            <a:r>
              <a:rPr lang="sv-SE" dirty="0" smtClean="0">
                <a:solidFill>
                  <a:schemeClr val="tx1"/>
                </a:solidFill>
              </a:rPr>
              <a:t>EMU. To be developed in</a:t>
            </a:r>
            <a:r>
              <a:rPr lang="es-ES" dirty="0" smtClean="0">
                <a:solidFill>
                  <a:schemeClr val="tx1"/>
                </a:solidFill>
              </a:rPr>
              <a:t>-</a:t>
            </a:r>
            <a:r>
              <a:rPr lang="es-ES" dirty="0" err="1" smtClean="0">
                <a:solidFill>
                  <a:schemeClr val="tx1"/>
                </a:solidFill>
              </a:rPr>
              <a:t>kind</a:t>
            </a:r>
            <a:r>
              <a:rPr lang="es-ES" dirty="0" smtClean="0">
                <a:solidFill>
                  <a:schemeClr val="tx1"/>
                </a:solidFill>
              </a:rPr>
              <a:t> </a:t>
            </a:r>
            <a:r>
              <a:rPr lang="es-ES" dirty="0" err="1" smtClean="0">
                <a:solidFill>
                  <a:schemeClr val="tx1"/>
                </a:solidFill>
              </a:rPr>
              <a:t>by</a:t>
            </a:r>
            <a:r>
              <a:rPr lang="es-ES" dirty="0" smtClean="0">
                <a:solidFill>
                  <a:schemeClr val="tx1"/>
                </a:solidFill>
              </a:rPr>
              <a:t> CEA </a:t>
            </a:r>
            <a:r>
              <a:rPr lang="es-ES" dirty="0" err="1" smtClean="0">
                <a:solidFill>
                  <a:schemeClr val="tx1"/>
                </a:solidFill>
              </a:rPr>
              <a:t>Saclay</a:t>
            </a:r>
            <a:r>
              <a:rPr lang="es-ES" dirty="0" smtClean="0">
                <a:solidFill>
                  <a:schemeClr val="tx1"/>
                </a:solidFill>
              </a:rPr>
              <a:t>. </a:t>
            </a:r>
            <a:r>
              <a:rPr lang="es-ES" dirty="0" err="1" smtClean="0">
                <a:solidFill>
                  <a:schemeClr val="tx1"/>
                </a:solidFill>
              </a:rPr>
              <a:t>There</a:t>
            </a:r>
            <a:r>
              <a:rPr lang="es-ES" dirty="0" smtClean="0">
                <a:solidFill>
                  <a:schemeClr val="tx1"/>
                </a:solidFill>
              </a:rPr>
              <a:t> are </a:t>
            </a:r>
            <a:r>
              <a:rPr lang="es-ES" dirty="0" err="1" smtClean="0">
                <a:solidFill>
                  <a:schemeClr val="tx1"/>
                </a:solidFill>
              </a:rPr>
              <a:t>some</a:t>
            </a:r>
            <a:r>
              <a:rPr lang="es-ES" dirty="0" smtClean="0">
                <a:solidFill>
                  <a:schemeClr val="tx1"/>
                </a:solidFill>
              </a:rPr>
              <a:t> </a:t>
            </a:r>
            <a:r>
              <a:rPr lang="es-ES" dirty="0" err="1" smtClean="0">
                <a:solidFill>
                  <a:schemeClr val="tx1"/>
                </a:solidFill>
              </a:rPr>
              <a:t>delays</a:t>
            </a:r>
            <a:r>
              <a:rPr lang="es-ES" dirty="0" smtClean="0">
                <a:solidFill>
                  <a:schemeClr val="tx1"/>
                </a:solidFill>
              </a:rPr>
              <a:t> in </a:t>
            </a:r>
            <a:r>
              <a:rPr lang="es-ES" dirty="0" err="1" smtClean="0">
                <a:solidFill>
                  <a:schemeClr val="tx1"/>
                </a:solidFill>
              </a:rPr>
              <a:t>the</a:t>
            </a:r>
            <a:r>
              <a:rPr lang="es-ES" dirty="0" smtClean="0">
                <a:solidFill>
                  <a:schemeClr val="tx1"/>
                </a:solidFill>
              </a:rPr>
              <a:t> </a:t>
            </a:r>
            <a:r>
              <a:rPr lang="es-ES" dirty="0" err="1" smtClean="0">
                <a:solidFill>
                  <a:schemeClr val="tx1"/>
                </a:solidFill>
              </a:rPr>
              <a:t>production</a:t>
            </a:r>
            <a:r>
              <a:rPr lang="es-ES" dirty="0" smtClean="0">
                <a:solidFill>
                  <a:schemeClr val="tx1"/>
                </a:solidFill>
              </a:rPr>
              <a:t> of </a:t>
            </a:r>
            <a:r>
              <a:rPr lang="es-ES" dirty="0" err="1" smtClean="0">
                <a:solidFill>
                  <a:schemeClr val="tx1"/>
                </a:solidFill>
              </a:rPr>
              <a:t>the</a:t>
            </a:r>
            <a:r>
              <a:rPr lang="es-ES" dirty="0" smtClean="0">
                <a:solidFill>
                  <a:schemeClr val="tx1"/>
                </a:solidFill>
              </a:rPr>
              <a:t> </a:t>
            </a:r>
            <a:r>
              <a:rPr lang="es-ES" dirty="0" err="1" smtClean="0">
                <a:solidFill>
                  <a:schemeClr val="tx1"/>
                </a:solidFill>
              </a:rPr>
              <a:t>diagnostics</a:t>
            </a:r>
            <a:r>
              <a:rPr lang="es-ES" dirty="0" smtClean="0">
                <a:solidFill>
                  <a:schemeClr val="tx1"/>
                </a:solidFill>
              </a:rPr>
              <a:t>. </a:t>
            </a:r>
            <a:r>
              <a:rPr lang="es-ES" dirty="0" err="1" smtClean="0">
                <a:solidFill>
                  <a:schemeClr val="tx1"/>
                </a:solidFill>
              </a:rPr>
              <a:t>The</a:t>
            </a:r>
            <a:r>
              <a:rPr lang="es-ES" dirty="0" smtClean="0">
                <a:solidFill>
                  <a:schemeClr val="tx1"/>
                </a:solidFill>
              </a:rPr>
              <a:t> </a:t>
            </a:r>
            <a:r>
              <a:rPr lang="es-ES" dirty="0" err="1" smtClean="0">
                <a:solidFill>
                  <a:schemeClr val="tx1"/>
                </a:solidFill>
              </a:rPr>
              <a:t>first</a:t>
            </a:r>
            <a:r>
              <a:rPr lang="es-ES" dirty="0" smtClean="0">
                <a:solidFill>
                  <a:schemeClr val="tx1"/>
                </a:solidFill>
              </a:rPr>
              <a:t> </a:t>
            </a:r>
            <a:r>
              <a:rPr lang="es-ES" dirty="0" err="1" smtClean="0">
                <a:solidFill>
                  <a:schemeClr val="tx1"/>
                </a:solidFill>
              </a:rPr>
              <a:t>prototype</a:t>
            </a:r>
            <a:r>
              <a:rPr lang="es-ES" dirty="0" smtClean="0">
                <a:solidFill>
                  <a:schemeClr val="tx1"/>
                </a:solidFill>
              </a:rPr>
              <a:t> </a:t>
            </a:r>
            <a:r>
              <a:rPr lang="es-ES" dirty="0" err="1" smtClean="0">
                <a:solidFill>
                  <a:schemeClr val="tx1"/>
                </a:solidFill>
              </a:rPr>
              <a:t>will</a:t>
            </a:r>
            <a:r>
              <a:rPr lang="es-ES" dirty="0" smtClean="0">
                <a:solidFill>
                  <a:schemeClr val="tx1"/>
                </a:solidFill>
              </a:rPr>
              <a:t> be VME </a:t>
            </a:r>
            <a:r>
              <a:rPr lang="es-ES" dirty="0" err="1" smtClean="0">
                <a:solidFill>
                  <a:schemeClr val="tx1"/>
                </a:solidFill>
              </a:rPr>
              <a:t>based</a:t>
            </a:r>
            <a:r>
              <a:rPr lang="es-ES" dirty="0" smtClean="0">
                <a:solidFill>
                  <a:schemeClr val="tx1"/>
                </a:solidFill>
              </a:rPr>
              <a:t> and </a:t>
            </a:r>
            <a:r>
              <a:rPr lang="es-ES" dirty="0" err="1" smtClean="0">
                <a:solidFill>
                  <a:schemeClr val="tx1"/>
                </a:solidFill>
              </a:rPr>
              <a:t>sent</a:t>
            </a:r>
            <a:r>
              <a:rPr lang="es-ES" dirty="0" smtClean="0">
                <a:solidFill>
                  <a:schemeClr val="tx1"/>
                </a:solidFill>
              </a:rPr>
              <a:t> to Catania. </a:t>
            </a:r>
            <a:r>
              <a:rPr lang="es-ES" dirty="0" err="1" smtClean="0">
                <a:solidFill>
                  <a:schemeClr val="tx1"/>
                </a:solidFill>
              </a:rPr>
              <a:t>Afterwards</a:t>
            </a:r>
            <a:r>
              <a:rPr lang="es-ES" dirty="0" smtClean="0">
                <a:solidFill>
                  <a:schemeClr val="tx1"/>
                </a:solidFill>
              </a:rPr>
              <a:t> </a:t>
            </a:r>
            <a:r>
              <a:rPr lang="es-ES" dirty="0" err="1" smtClean="0">
                <a:solidFill>
                  <a:schemeClr val="tx1"/>
                </a:solidFill>
              </a:rPr>
              <a:t>it</a:t>
            </a:r>
            <a:r>
              <a:rPr lang="es-ES" dirty="0" smtClean="0">
                <a:solidFill>
                  <a:schemeClr val="tx1"/>
                </a:solidFill>
              </a:rPr>
              <a:t> </a:t>
            </a:r>
            <a:r>
              <a:rPr lang="es-ES" dirty="0" err="1" smtClean="0">
                <a:solidFill>
                  <a:schemeClr val="tx1"/>
                </a:solidFill>
              </a:rPr>
              <a:t>will</a:t>
            </a:r>
            <a:r>
              <a:rPr lang="es-ES" dirty="0" smtClean="0">
                <a:solidFill>
                  <a:schemeClr val="tx1"/>
                </a:solidFill>
              </a:rPr>
              <a:t> be </a:t>
            </a:r>
            <a:r>
              <a:rPr lang="es-ES" dirty="0" err="1" smtClean="0">
                <a:solidFill>
                  <a:schemeClr val="tx1"/>
                </a:solidFill>
              </a:rPr>
              <a:t>migrated</a:t>
            </a:r>
            <a:r>
              <a:rPr lang="es-ES" dirty="0" smtClean="0">
                <a:solidFill>
                  <a:schemeClr val="tx1"/>
                </a:solidFill>
              </a:rPr>
              <a:t> to </a:t>
            </a:r>
            <a:r>
              <a:rPr lang="es-ES" dirty="0" err="1" smtClean="0">
                <a:solidFill>
                  <a:schemeClr val="tx1"/>
                </a:solidFill>
              </a:rPr>
              <a:t>mTCA</a:t>
            </a:r>
            <a:r>
              <a:rPr lang="es-ES" dirty="0" smtClean="0">
                <a:solidFill>
                  <a:schemeClr val="tx1"/>
                </a:solidFill>
              </a:rPr>
              <a:t>.</a:t>
            </a:r>
          </a:p>
          <a:p>
            <a:pPr marL="0" indent="0">
              <a:buNone/>
            </a:pPr>
            <a:endParaRPr lang="sv-SE" dirty="0">
              <a:solidFill>
                <a:schemeClr val="tx1"/>
              </a:solidFill>
            </a:endParaRPr>
          </a:p>
          <a:p>
            <a:r>
              <a:rPr lang="sv-SE" dirty="0" smtClean="0">
                <a:solidFill>
                  <a:schemeClr val="tx1"/>
                </a:solidFill>
              </a:rPr>
              <a:t>NPM. Prototype almost finalised. It will be sent to Catania in the following weeks. Trying to solve some performance problems with the cameras.</a:t>
            </a:r>
            <a:endParaRPr lang="sv-SE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10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32329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WP 10 – Accelerator Integration Support</a:t>
            </a:r>
            <a:br>
              <a:rPr lang="en-GB" dirty="0"/>
            </a:br>
            <a:r>
              <a:rPr lang="en-GB" sz="2800" dirty="0" smtClean="0"/>
              <a:t>Vacuum and Cryogenics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410944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chemeClr val="tx1"/>
                </a:solidFill>
              </a:rPr>
              <a:t>The rack for  Proton source and LEBT Vacuum Controls is operational </a:t>
            </a:r>
            <a:r>
              <a:rPr lang="en-US" dirty="0" smtClean="0">
                <a:solidFill>
                  <a:schemeClr val="tx1"/>
                </a:solidFill>
              </a:rPr>
              <a:t> and being use for the commissioning in Catania.</a:t>
            </a:r>
          </a:p>
          <a:p>
            <a:r>
              <a:rPr lang="sv-SE" dirty="0" smtClean="0">
                <a:solidFill>
                  <a:schemeClr val="tx1"/>
                </a:solidFill>
              </a:rPr>
              <a:t>Testing Naming, CCDB, Tagging and Engineering Tools</a:t>
            </a:r>
          </a:p>
          <a:p>
            <a:r>
              <a:rPr lang="sv-SE" dirty="0" smtClean="0">
                <a:solidFill>
                  <a:schemeClr val="tx1"/>
                </a:solidFill>
              </a:rPr>
              <a:t>Test bench for the lab in progress</a:t>
            </a:r>
          </a:p>
          <a:p>
            <a:r>
              <a:rPr lang="sv-SE" dirty="0" smtClean="0">
                <a:solidFill>
                  <a:schemeClr val="tx1"/>
                </a:solidFill>
              </a:rPr>
              <a:t>Cryogenics  Controls Test Stand is currently being developed at the lab. The Cryogenics Tests Stand will become operational in late 2017.</a:t>
            </a:r>
            <a:endParaRPr lang="sv-SE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11</a:t>
            </a:fld>
            <a:endParaRPr lang="sv-SE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811103" y="1992609"/>
            <a:ext cx="1608459" cy="1206344"/>
          </a:xfrm>
          <a:prstGeom prst="rect">
            <a:avLst/>
          </a:prstGeom>
        </p:spPr>
      </p:pic>
      <p:pic>
        <p:nvPicPr>
          <p:cNvPr id="6" name="Picture 5" descr="C:\Users\danielpisofernandez\Documents\03 Pictures\Catania.1623\IMG_068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2177" y="1791551"/>
            <a:ext cx="1050186" cy="1608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9182" y="3427276"/>
            <a:ext cx="1053182" cy="159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434427"/>
            <a:ext cx="1191833" cy="1589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2946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WP11 – Target </a:t>
            </a:r>
            <a:r>
              <a:rPr lang="en-GB" dirty="0" smtClean="0"/>
              <a:t>Integration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dirty="0" smtClean="0">
                <a:solidFill>
                  <a:schemeClr val="tx1"/>
                </a:solidFill>
              </a:rPr>
              <a:t>For the moment there is not much development activity. We are looking at the design and different interface control documents.</a:t>
            </a:r>
          </a:p>
          <a:p>
            <a:r>
              <a:rPr lang="sv-SE" dirty="0" smtClean="0">
                <a:solidFill>
                  <a:schemeClr val="tx1"/>
                </a:solidFill>
              </a:rPr>
              <a:t>In-kind Conversations with contributors in Czech Republic for the development of Liquid Systems </a:t>
            </a:r>
            <a:r>
              <a:rPr lang="sv-SE" dirty="0" smtClean="0">
                <a:solidFill>
                  <a:schemeClr val="tx1"/>
                </a:solidFill>
              </a:rPr>
              <a:t>Controls, HVAC and He Loop.</a:t>
            </a:r>
            <a:endParaRPr lang="sv-SE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A Conceptual Design for the Motion Control of the Target Wheel has been developed. Now preparing to build a prototype at ESS facilities.</a:t>
            </a:r>
            <a:endParaRPr lang="sv-SE" dirty="0" smtClean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12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81916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WP12 – Instruments Integration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13</a:t>
            </a:fld>
            <a:endParaRPr lang="sv-S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772816"/>
            <a:ext cx="7236296" cy="4487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66205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WP12 – Instruments </a:t>
            </a:r>
            <a:r>
              <a:rPr lang="en-GB" dirty="0" smtClean="0"/>
              <a:t>Integration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122912" cy="5069160"/>
          </a:xfrm>
        </p:spPr>
        <p:txBody>
          <a:bodyPr>
            <a:normAutofit fontScale="47500" lnSpcReduction="20000"/>
          </a:bodyPr>
          <a:lstStyle/>
          <a:p>
            <a:r>
              <a:rPr lang="sv-SE" b="1" dirty="0" smtClean="0">
                <a:solidFill>
                  <a:schemeClr val="tx1"/>
                </a:solidFill>
              </a:rPr>
              <a:t>Status of the ESSIIP </a:t>
            </a:r>
            <a:r>
              <a:rPr lang="sv-SE" dirty="0" smtClean="0">
                <a:solidFill>
                  <a:schemeClr val="tx1"/>
                </a:solidFill>
              </a:rPr>
              <a:t>(ESS Instruments Integration Project). </a:t>
            </a:r>
          </a:p>
          <a:p>
            <a:pPr lvl="1"/>
            <a:r>
              <a:rPr lang="sv-SE" dirty="0" smtClean="0">
                <a:solidFill>
                  <a:schemeClr val="tx1"/>
                </a:solidFill>
              </a:rPr>
              <a:t>Full EPICS V4 and Naming Service, IOC Factory integration.</a:t>
            </a:r>
          </a:p>
          <a:p>
            <a:r>
              <a:rPr lang="sv-SE" b="1" dirty="0" smtClean="0">
                <a:solidFill>
                  <a:schemeClr val="tx1"/>
                </a:solidFill>
              </a:rPr>
              <a:t>Sample Environment</a:t>
            </a:r>
            <a:r>
              <a:rPr lang="sv-SE" dirty="0" smtClean="0">
                <a:solidFill>
                  <a:schemeClr val="tx1"/>
                </a:solidFill>
              </a:rPr>
              <a:t>:</a:t>
            </a:r>
          </a:p>
          <a:p>
            <a:pPr lvl="1"/>
            <a:r>
              <a:rPr lang="sv-SE" dirty="0" smtClean="0">
                <a:solidFill>
                  <a:schemeClr val="tx1"/>
                </a:solidFill>
              </a:rPr>
              <a:t>First equipment already integrated or underway (Lakeshore </a:t>
            </a:r>
            <a:r>
              <a:rPr lang="en-US" dirty="0" smtClean="0">
                <a:solidFill>
                  <a:schemeClr val="tx1"/>
                </a:solidFill>
              </a:rPr>
              <a:t>LS336  </a:t>
            </a:r>
            <a:r>
              <a:rPr lang="en-US" dirty="0">
                <a:solidFill>
                  <a:schemeClr val="tx1"/>
                </a:solidFill>
              </a:rPr>
              <a:t>temperature </a:t>
            </a:r>
            <a:r>
              <a:rPr lang="en-US" dirty="0" smtClean="0">
                <a:solidFill>
                  <a:schemeClr val="tx1"/>
                </a:solidFill>
              </a:rPr>
              <a:t>controller, </a:t>
            </a:r>
            <a:r>
              <a:rPr lang="en-US" dirty="0" err="1" smtClean="0">
                <a:solidFill>
                  <a:schemeClr val="tx1"/>
                </a:solidFill>
              </a:rPr>
              <a:t>Julabo</a:t>
            </a:r>
            <a:r>
              <a:rPr lang="en-US" dirty="0" smtClean="0">
                <a:solidFill>
                  <a:schemeClr val="tx1"/>
                </a:solidFill>
              </a:rPr>
              <a:t> water bath),  etc..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Sample environment controls integration workflow formally defined.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Prototyping for utility supplies (gases, compressed air, etc.) controls underway at </a:t>
            </a:r>
            <a:r>
              <a:rPr lang="en-US" dirty="0" err="1" smtClean="0">
                <a:solidFill>
                  <a:schemeClr val="tx1"/>
                </a:solidFill>
              </a:rPr>
              <a:t>Utgård</a:t>
            </a:r>
            <a:r>
              <a:rPr lang="en-US" dirty="0" smtClean="0">
                <a:solidFill>
                  <a:schemeClr val="tx1"/>
                </a:solidFill>
              </a:rPr>
              <a:t> laboratory.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Detector Systems</a:t>
            </a:r>
            <a:r>
              <a:rPr lang="en-US" dirty="0" smtClean="0">
                <a:solidFill>
                  <a:schemeClr val="tx1"/>
                </a:solidFill>
              </a:rPr>
              <a:t>: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Detector power supplies integrated in ESSIIP lab.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In-kind proposal in progress with STFC.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Motion Control</a:t>
            </a:r>
          </a:p>
          <a:p>
            <a:pPr lvl="1"/>
            <a:r>
              <a:rPr lang="sv-SE" dirty="0" smtClean="0">
                <a:solidFill>
                  <a:schemeClr val="tx1"/>
                </a:solidFill>
              </a:rPr>
              <a:t>The full open-source ethercat motion controller has been developed. Starting to distribute the first motion controllers to stakeholders.</a:t>
            </a:r>
          </a:p>
          <a:p>
            <a:pPr lvl="1"/>
            <a:r>
              <a:rPr lang="sv-SE" dirty="0" smtClean="0">
                <a:solidFill>
                  <a:schemeClr val="tx1"/>
                </a:solidFill>
              </a:rPr>
              <a:t>EPICS integration of standard motion control platform.</a:t>
            </a:r>
          </a:p>
          <a:p>
            <a:r>
              <a:rPr lang="sv-SE" b="1" dirty="0" smtClean="0">
                <a:solidFill>
                  <a:schemeClr val="tx1"/>
                </a:solidFill>
              </a:rPr>
              <a:t>Neutron Chopper Systems</a:t>
            </a:r>
            <a:r>
              <a:rPr lang="sv-SE" dirty="0" smtClean="0">
                <a:solidFill>
                  <a:schemeClr val="tx1"/>
                </a:solidFill>
              </a:rPr>
              <a:t>:</a:t>
            </a:r>
          </a:p>
          <a:p>
            <a:pPr lvl="1"/>
            <a:r>
              <a:rPr lang="sv-SE" dirty="0" smtClean="0">
                <a:solidFill>
                  <a:schemeClr val="tx1"/>
                </a:solidFill>
              </a:rPr>
              <a:t>Full DMSC – ICS – Chopper Group integration of the mini-chopper.</a:t>
            </a:r>
          </a:p>
          <a:p>
            <a:pPr lvl="1"/>
            <a:r>
              <a:rPr lang="sv-SE" dirty="0" smtClean="0">
                <a:solidFill>
                  <a:schemeClr val="tx1"/>
                </a:solidFill>
              </a:rPr>
              <a:t>Chopper timing interfaces designed and prototyping in progress.</a:t>
            </a:r>
          </a:p>
          <a:p>
            <a:r>
              <a:rPr lang="sv-SE" b="1" dirty="0" smtClean="0">
                <a:solidFill>
                  <a:schemeClr val="tx1"/>
                </a:solidFill>
              </a:rPr>
              <a:t>Instrument projects:</a:t>
            </a:r>
          </a:p>
          <a:p>
            <a:pPr lvl="1"/>
            <a:r>
              <a:rPr lang="sv-SE" dirty="0" smtClean="0">
                <a:solidFill>
                  <a:schemeClr val="tx1"/>
                </a:solidFill>
              </a:rPr>
              <a:t>Controls consultation process defined, and in progress with some instruments.</a:t>
            </a:r>
          </a:p>
          <a:p>
            <a:r>
              <a:rPr lang="sv-SE" dirty="0" smtClean="0">
                <a:solidFill>
                  <a:schemeClr val="tx1"/>
                </a:solidFill>
              </a:rPr>
              <a:t>NSS Integration has a big number of stakeholders. Difficult to keep control with limited resources. We hace decided to assign more resources to this area.</a:t>
            </a:r>
          </a:p>
          <a:p>
            <a:r>
              <a:rPr lang="sv-SE" dirty="0" smtClean="0">
                <a:solidFill>
                  <a:schemeClr val="tx1"/>
                </a:solidFill>
              </a:rPr>
              <a:t>Instruments are a special case regarding pre-operations budget. The details are being worked-out with our colleagues in NSS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Producing interface documentation and providing integration support to the DMSC Experimental Control System.</a:t>
            </a:r>
            <a:endParaRPr lang="sv-SE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14</a:t>
            </a:fld>
            <a:endParaRPr lang="sv-SE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299" y="3185780"/>
            <a:ext cx="1441526" cy="843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5921" y="2024682"/>
            <a:ext cx="1312383" cy="984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5245" y="3084121"/>
            <a:ext cx="1336575" cy="973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1998243"/>
            <a:ext cx="1312384" cy="984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C:\Users\danielpisofernandez\AppData\Local\Microsoft\Windows\Temporary Internet Files\Content.Outlook\0RUVTQZW\Beckhoff 19 inch Crate - Dual Axis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4692" y="4481760"/>
            <a:ext cx="1927223" cy="1206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8697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WP13 – Conventional Facilities </a:t>
            </a:r>
            <a:r>
              <a:rPr lang="en-GB" dirty="0" smtClean="0"/>
              <a:t>Integration</a:t>
            </a:r>
            <a:br>
              <a:rPr lang="en-GB" dirty="0" smtClean="0"/>
            </a:b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15</a:t>
            </a:fld>
            <a:endParaRPr lang="sv-SE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690864" cy="4525963"/>
          </a:xfrm>
        </p:spPr>
        <p:txBody>
          <a:bodyPr>
            <a:normAutofit fontScale="77500" lnSpcReduction="20000"/>
          </a:bodyPr>
          <a:lstStyle/>
          <a:p>
            <a:r>
              <a:rPr lang="es-ES" dirty="0" err="1" smtClean="0">
                <a:solidFill>
                  <a:schemeClr val="tx1"/>
                </a:solidFill>
              </a:rPr>
              <a:t>All</a:t>
            </a:r>
            <a:r>
              <a:rPr lang="es-ES" dirty="0" smtClean="0">
                <a:solidFill>
                  <a:schemeClr val="tx1"/>
                </a:solidFill>
              </a:rPr>
              <a:t> </a:t>
            </a:r>
            <a:r>
              <a:rPr lang="es-ES" dirty="0" err="1" smtClean="0">
                <a:solidFill>
                  <a:schemeClr val="tx1"/>
                </a:solidFill>
              </a:rPr>
              <a:t>the</a:t>
            </a:r>
            <a:r>
              <a:rPr lang="es-ES" dirty="0" smtClean="0">
                <a:solidFill>
                  <a:schemeClr val="tx1"/>
                </a:solidFill>
              </a:rPr>
              <a:t> hardware has </a:t>
            </a:r>
            <a:r>
              <a:rPr lang="es-ES" dirty="0" err="1" smtClean="0">
                <a:solidFill>
                  <a:schemeClr val="tx1"/>
                </a:solidFill>
              </a:rPr>
              <a:t>been</a:t>
            </a:r>
            <a:r>
              <a:rPr lang="es-ES" dirty="0" smtClean="0">
                <a:solidFill>
                  <a:schemeClr val="tx1"/>
                </a:solidFill>
              </a:rPr>
              <a:t> </a:t>
            </a:r>
            <a:r>
              <a:rPr lang="es-ES" dirty="0" err="1" smtClean="0">
                <a:solidFill>
                  <a:schemeClr val="tx1"/>
                </a:solidFill>
              </a:rPr>
              <a:t>procured</a:t>
            </a:r>
            <a:r>
              <a:rPr lang="es-ES" dirty="0" smtClean="0">
                <a:solidFill>
                  <a:schemeClr val="tx1"/>
                </a:solidFill>
              </a:rPr>
              <a:t> and </a:t>
            </a:r>
            <a:r>
              <a:rPr lang="es-ES" dirty="0" err="1" smtClean="0">
                <a:solidFill>
                  <a:schemeClr val="tx1"/>
                </a:solidFill>
              </a:rPr>
              <a:t>is</a:t>
            </a:r>
            <a:r>
              <a:rPr lang="es-ES" dirty="0" smtClean="0">
                <a:solidFill>
                  <a:schemeClr val="tx1"/>
                </a:solidFill>
              </a:rPr>
              <a:t> </a:t>
            </a:r>
            <a:r>
              <a:rPr lang="es-ES" dirty="0" err="1" smtClean="0">
                <a:solidFill>
                  <a:schemeClr val="tx1"/>
                </a:solidFill>
              </a:rPr>
              <a:t>ready</a:t>
            </a:r>
            <a:r>
              <a:rPr lang="es-ES" dirty="0" smtClean="0">
                <a:solidFill>
                  <a:schemeClr val="tx1"/>
                </a:solidFill>
              </a:rPr>
              <a:t> </a:t>
            </a:r>
            <a:r>
              <a:rPr lang="es-ES" dirty="0" err="1" smtClean="0">
                <a:solidFill>
                  <a:schemeClr val="tx1"/>
                </a:solidFill>
              </a:rPr>
              <a:t>for</a:t>
            </a:r>
            <a:r>
              <a:rPr lang="es-ES" dirty="0" smtClean="0">
                <a:solidFill>
                  <a:schemeClr val="tx1"/>
                </a:solidFill>
              </a:rPr>
              <a:t> </a:t>
            </a:r>
            <a:r>
              <a:rPr lang="es-ES" dirty="0" err="1" smtClean="0">
                <a:solidFill>
                  <a:schemeClr val="tx1"/>
                </a:solidFill>
              </a:rPr>
              <a:t>installation</a:t>
            </a:r>
            <a:r>
              <a:rPr lang="es-ES" dirty="0" smtClean="0">
                <a:solidFill>
                  <a:schemeClr val="tx1"/>
                </a:solidFill>
              </a:rPr>
              <a:t> in H05</a:t>
            </a:r>
          </a:p>
          <a:p>
            <a:r>
              <a:rPr lang="es-ES" dirty="0" err="1" smtClean="0">
                <a:solidFill>
                  <a:schemeClr val="tx1"/>
                </a:solidFill>
              </a:rPr>
              <a:t>Temporary</a:t>
            </a:r>
            <a:r>
              <a:rPr lang="es-ES" dirty="0" smtClean="0">
                <a:solidFill>
                  <a:schemeClr val="tx1"/>
                </a:solidFill>
              </a:rPr>
              <a:t> Server Room and </a:t>
            </a:r>
            <a:r>
              <a:rPr lang="es-ES" dirty="0" err="1" smtClean="0">
                <a:solidFill>
                  <a:schemeClr val="tx1"/>
                </a:solidFill>
              </a:rPr>
              <a:t>Monitoring</a:t>
            </a:r>
            <a:r>
              <a:rPr lang="es-ES" dirty="0" smtClean="0">
                <a:solidFill>
                  <a:schemeClr val="tx1"/>
                </a:solidFill>
              </a:rPr>
              <a:t> Room are in place</a:t>
            </a:r>
          </a:p>
          <a:p>
            <a:r>
              <a:rPr lang="es-ES" dirty="0" err="1" smtClean="0">
                <a:solidFill>
                  <a:schemeClr val="tx1"/>
                </a:solidFill>
              </a:rPr>
              <a:t>The</a:t>
            </a:r>
            <a:r>
              <a:rPr lang="es-ES" dirty="0" smtClean="0">
                <a:solidFill>
                  <a:schemeClr val="tx1"/>
                </a:solidFill>
              </a:rPr>
              <a:t> </a:t>
            </a:r>
            <a:r>
              <a:rPr lang="es-ES" dirty="0" err="1" smtClean="0">
                <a:solidFill>
                  <a:schemeClr val="tx1"/>
                </a:solidFill>
              </a:rPr>
              <a:t>first</a:t>
            </a:r>
            <a:r>
              <a:rPr lang="es-ES" dirty="0" smtClean="0">
                <a:solidFill>
                  <a:schemeClr val="tx1"/>
                </a:solidFill>
              </a:rPr>
              <a:t> </a:t>
            </a:r>
            <a:r>
              <a:rPr lang="es-ES" dirty="0" err="1" smtClean="0">
                <a:solidFill>
                  <a:schemeClr val="tx1"/>
                </a:solidFill>
              </a:rPr>
              <a:t>visits</a:t>
            </a:r>
            <a:r>
              <a:rPr lang="es-ES" dirty="0" smtClean="0">
                <a:solidFill>
                  <a:schemeClr val="tx1"/>
                </a:solidFill>
              </a:rPr>
              <a:t> to </a:t>
            </a:r>
            <a:r>
              <a:rPr lang="es-ES" dirty="0" err="1" smtClean="0">
                <a:solidFill>
                  <a:schemeClr val="tx1"/>
                </a:solidFill>
              </a:rPr>
              <a:t>start</a:t>
            </a:r>
            <a:r>
              <a:rPr lang="es-ES" dirty="0" smtClean="0">
                <a:solidFill>
                  <a:schemeClr val="tx1"/>
                </a:solidFill>
              </a:rPr>
              <a:t> </a:t>
            </a:r>
            <a:r>
              <a:rPr lang="es-ES" dirty="0" err="1" smtClean="0">
                <a:solidFill>
                  <a:schemeClr val="tx1"/>
                </a:solidFill>
              </a:rPr>
              <a:t>with</a:t>
            </a:r>
            <a:r>
              <a:rPr lang="es-ES" dirty="0" smtClean="0">
                <a:solidFill>
                  <a:schemeClr val="tx1"/>
                </a:solidFill>
              </a:rPr>
              <a:t> </a:t>
            </a:r>
            <a:r>
              <a:rPr lang="es-ES" dirty="0" err="1" smtClean="0">
                <a:solidFill>
                  <a:schemeClr val="tx1"/>
                </a:solidFill>
              </a:rPr>
              <a:t>the</a:t>
            </a:r>
            <a:r>
              <a:rPr lang="es-ES" dirty="0" smtClean="0">
                <a:solidFill>
                  <a:schemeClr val="tx1"/>
                </a:solidFill>
              </a:rPr>
              <a:t> </a:t>
            </a:r>
            <a:r>
              <a:rPr lang="es-ES" dirty="0" err="1" smtClean="0">
                <a:solidFill>
                  <a:schemeClr val="tx1"/>
                </a:solidFill>
              </a:rPr>
              <a:t>installation</a:t>
            </a:r>
            <a:r>
              <a:rPr lang="es-ES" dirty="0" smtClean="0">
                <a:solidFill>
                  <a:schemeClr val="tx1"/>
                </a:solidFill>
              </a:rPr>
              <a:t> of H06 </a:t>
            </a:r>
            <a:r>
              <a:rPr lang="es-ES" dirty="0" err="1" smtClean="0">
                <a:solidFill>
                  <a:schemeClr val="tx1"/>
                </a:solidFill>
              </a:rPr>
              <a:t>already</a:t>
            </a:r>
            <a:r>
              <a:rPr lang="es-ES" dirty="0" smtClean="0">
                <a:solidFill>
                  <a:schemeClr val="tx1"/>
                </a:solidFill>
              </a:rPr>
              <a:t> </a:t>
            </a:r>
            <a:r>
              <a:rPr lang="es-ES" dirty="0" err="1" smtClean="0">
                <a:solidFill>
                  <a:schemeClr val="tx1"/>
                </a:solidFill>
              </a:rPr>
              <a:t>took</a:t>
            </a:r>
            <a:r>
              <a:rPr lang="es-ES" dirty="0" smtClean="0">
                <a:solidFill>
                  <a:schemeClr val="tx1"/>
                </a:solidFill>
              </a:rPr>
              <a:t> place.</a:t>
            </a:r>
            <a:endParaRPr lang="sv-SE" dirty="0" smtClean="0">
              <a:solidFill>
                <a:schemeClr val="tx1"/>
              </a:solidFill>
            </a:endParaRPr>
          </a:p>
          <a:p>
            <a:r>
              <a:rPr lang="sv-SE" dirty="0" smtClean="0">
                <a:solidFill>
                  <a:schemeClr val="tx1"/>
                </a:solidFill>
              </a:rPr>
              <a:t>Requirements for buildings H05, H06, G01, G02, G04 and D02 have been generated.</a:t>
            </a:r>
          </a:p>
          <a:p>
            <a:r>
              <a:rPr lang="es-ES" dirty="0" err="1" smtClean="0">
                <a:solidFill>
                  <a:schemeClr val="tx1"/>
                </a:solidFill>
              </a:rPr>
              <a:t>Issues</a:t>
            </a:r>
            <a:r>
              <a:rPr lang="es-ES" dirty="0" smtClean="0">
                <a:solidFill>
                  <a:schemeClr val="tx1"/>
                </a:solidFill>
              </a:rPr>
              <a:t> </a:t>
            </a:r>
            <a:r>
              <a:rPr lang="es-ES" dirty="0" err="1" smtClean="0">
                <a:solidFill>
                  <a:schemeClr val="tx1"/>
                </a:solidFill>
              </a:rPr>
              <a:t>getting</a:t>
            </a:r>
            <a:r>
              <a:rPr lang="es-ES" dirty="0" smtClean="0">
                <a:solidFill>
                  <a:schemeClr val="tx1"/>
                </a:solidFill>
              </a:rPr>
              <a:t> </a:t>
            </a:r>
            <a:r>
              <a:rPr lang="es-ES" dirty="0" err="1" smtClean="0">
                <a:solidFill>
                  <a:schemeClr val="tx1"/>
                </a:solidFill>
              </a:rPr>
              <a:t>into</a:t>
            </a:r>
            <a:r>
              <a:rPr lang="es-ES" dirty="0" smtClean="0">
                <a:solidFill>
                  <a:schemeClr val="tx1"/>
                </a:solidFill>
              </a:rPr>
              <a:t> </a:t>
            </a:r>
            <a:r>
              <a:rPr lang="es-ES" dirty="0" err="1" smtClean="0">
                <a:solidFill>
                  <a:schemeClr val="tx1"/>
                </a:solidFill>
              </a:rPr>
              <a:t>contact</a:t>
            </a:r>
            <a:r>
              <a:rPr lang="es-ES" dirty="0" smtClean="0">
                <a:solidFill>
                  <a:schemeClr val="tx1"/>
                </a:solidFill>
              </a:rPr>
              <a:t> </a:t>
            </a:r>
            <a:r>
              <a:rPr lang="es-ES" dirty="0" err="1" smtClean="0">
                <a:solidFill>
                  <a:schemeClr val="tx1"/>
                </a:solidFill>
              </a:rPr>
              <a:t>with</a:t>
            </a:r>
            <a:r>
              <a:rPr lang="es-ES" dirty="0" smtClean="0">
                <a:solidFill>
                  <a:schemeClr val="tx1"/>
                </a:solidFill>
              </a:rPr>
              <a:t> </a:t>
            </a:r>
            <a:r>
              <a:rPr lang="es-ES" dirty="0" err="1" smtClean="0">
                <a:solidFill>
                  <a:schemeClr val="tx1"/>
                </a:solidFill>
              </a:rPr>
              <a:t>the</a:t>
            </a:r>
            <a:r>
              <a:rPr lang="es-ES" dirty="0" smtClean="0">
                <a:solidFill>
                  <a:schemeClr val="tx1"/>
                </a:solidFill>
              </a:rPr>
              <a:t> </a:t>
            </a:r>
            <a:r>
              <a:rPr lang="es-ES" dirty="0" err="1" smtClean="0">
                <a:solidFill>
                  <a:schemeClr val="tx1"/>
                </a:solidFill>
              </a:rPr>
              <a:t>commercial</a:t>
            </a:r>
            <a:r>
              <a:rPr lang="es-ES" dirty="0" smtClean="0">
                <a:solidFill>
                  <a:schemeClr val="tx1"/>
                </a:solidFill>
              </a:rPr>
              <a:t> </a:t>
            </a:r>
            <a:r>
              <a:rPr lang="es-ES" dirty="0" err="1" smtClean="0">
                <a:solidFill>
                  <a:schemeClr val="tx1"/>
                </a:solidFill>
              </a:rPr>
              <a:t>suppliers</a:t>
            </a:r>
            <a:endParaRPr lang="es-ES" dirty="0" smtClean="0">
              <a:solidFill>
                <a:schemeClr val="tx1"/>
              </a:solidFill>
            </a:endParaRPr>
          </a:p>
          <a:p>
            <a:r>
              <a:rPr lang="es-ES" dirty="0" err="1" smtClean="0">
                <a:solidFill>
                  <a:schemeClr val="tx1"/>
                </a:solidFill>
              </a:rPr>
              <a:t>First</a:t>
            </a:r>
            <a:r>
              <a:rPr lang="es-ES" dirty="0" smtClean="0">
                <a:solidFill>
                  <a:schemeClr val="tx1"/>
                </a:solidFill>
              </a:rPr>
              <a:t> </a:t>
            </a:r>
            <a:r>
              <a:rPr lang="es-ES" dirty="0" err="1" smtClean="0">
                <a:solidFill>
                  <a:schemeClr val="tx1"/>
                </a:solidFill>
              </a:rPr>
              <a:t>issues</a:t>
            </a:r>
            <a:r>
              <a:rPr lang="es-ES" dirty="0" smtClean="0">
                <a:solidFill>
                  <a:schemeClr val="tx1"/>
                </a:solidFill>
              </a:rPr>
              <a:t> of </a:t>
            </a:r>
            <a:r>
              <a:rPr lang="es-ES" dirty="0" err="1" smtClean="0">
                <a:solidFill>
                  <a:schemeClr val="tx1"/>
                </a:solidFill>
              </a:rPr>
              <a:t>Work</a:t>
            </a:r>
            <a:r>
              <a:rPr lang="es-ES" dirty="0" smtClean="0">
                <a:solidFill>
                  <a:schemeClr val="tx1"/>
                </a:solidFill>
              </a:rPr>
              <a:t> </a:t>
            </a:r>
            <a:r>
              <a:rPr lang="es-ES" dirty="0" err="1" smtClean="0">
                <a:solidFill>
                  <a:schemeClr val="tx1"/>
                </a:solidFill>
              </a:rPr>
              <a:t>Environment</a:t>
            </a:r>
            <a:r>
              <a:rPr lang="es-ES" dirty="0" smtClean="0">
                <a:solidFill>
                  <a:schemeClr val="tx1"/>
                </a:solidFill>
              </a:rPr>
              <a:t> Safety and </a:t>
            </a:r>
            <a:r>
              <a:rPr lang="es-ES" dirty="0" err="1" smtClean="0">
                <a:solidFill>
                  <a:schemeClr val="tx1"/>
                </a:solidFill>
              </a:rPr>
              <a:t>Installation</a:t>
            </a:r>
            <a:r>
              <a:rPr lang="es-ES" dirty="0" smtClean="0">
                <a:solidFill>
                  <a:schemeClr val="tx1"/>
                </a:solidFill>
              </a:rPr>
              <a:t> </a:t>
            </a:r>
            <a:r>
              <a:rPr lang="es-ES" dirty="0" err="1" smtClean="0">
                <a:solidFill>
                  <a:schemeClr val="tx1"/>
                </a:solidFill>
              </a:rPr>
              <a:t>Procedures</a:t>
            </a:r>
            <a:r>
              <a:rPr lang="es-ES" dirty="0" smtClean="0">
                <a:solidFill>
                  <a:schemeClr val="tx1"/>
                </a:solidFill>
              </a:rPr>
              <a:t>. </a:t>
            </a:r>
            <a:r>
              <a:rPr lang="es-ES" dirty="0" err="1" smtClean="0">
                <a:solidFill>
                  <a:schemeClr val="tx1"/>
                </a:solidFill>
              </a:rPr>
              <a:t>They</a:t>
            </a:r>
            <a:r>
              <a:rPr lang="es-ES" dirty="0" smtClean="0">
                <a:solidFill>
                  <a:schemeClr val="tx1"/>
                </a:solidFill>
              </a:rPr>
              <a:t> </a:t>
            </a:r>
            <a:r>
              <a:rPr lang="es-ES" dirty="0" err="1" smtClean="0">
                <a:solidFill>
                  <a:schemeClr val="tx1"/>
                </a:solidFill>
              </a:rPr>
              <a:t>still</a:t>
            </a:r>
            <a:r>
              <a:rPr lang="es-ES" dirty="0" smtClean="0">
                <a:solidFill>
                  <a:schemeClr val="tx1"/>
                </a:solidFill>
              </a:rPr>
              <a:t> </a:t>
            </a:r>
            <a:r>
              <a:rPr lang="es-ES" dirty="0" err="1" smtClean="0">
                <a:solidFill>
                  <a:schemeClr val="tx1"/>
                </a:solidFill>
              </a:rPr>
              <a:t>need</a:t>
            </a:r>
            <a:r>
              <a:rPr lang="es-ES" dirty="0" smtClean="0">
                <a:solidFill>
                  <a:schemeClr val="tx1"/>
                </a:solidFill>
              </a:rPr>
              <a:t> </a:t>
            </a:r>
            <a:r>
              <a:rPr lang="es-ES" dirty="0" err="1" smtClean="0">
                <a:solidFill>
                  <a:schemeClr val="tx1"/>
                </a:solidFill>
              </a:rPr>
              <a:t>improvement</a:t>
            </a:r>
            <a:r>
              <a:rPr lang="es-ES" dirty="0" smtClean="0">
                <a:solidFill>
                  <a:schemeClr val="tx1"/>
                </a:solidFill>
              </a:rPr>
              <a:t>.</a:t>
            </a:r>
            <a:endParaRPr lang="sv-SE" dirty="0">
              <a:solidFill>
                <a:schemeClr val="tx1"/>
              </a:solidFill>
            </a:endParaRPr>
          </a:p>
        </p:txBody>
      </p:sp>
      <p:pic>
        <p:nvPicPr>
          <p:cNvPr id="3074" name="Picture 2" descr="C:\Users\danielpisofernandez\Documents\03 Pictures\IMG_054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8464" y="1484784"/>
            <a:ext cx="1132752" cy="1510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danielpisofernandez\Documents\03 Pictures\IMG_055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663254" y="1673576"/>
            <a:ext cx="1510336" cy="1132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danielpisofernandez\Documents\03 Pictures\HO6_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029400"/>
            <a:ext cx="1850400" cy="104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danielpisofernandez\Documents\03 Pictures\DieselGenerators_HO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2108" y="3029400"/>
            <a:ext cx="1850400" cy="104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4156223"/>
            <a:ext cx="1778166" cy="13336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4156223"/>
            <a:ext cx="1799545" cy="1349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417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sz="6000" b="1" dirty="0" smtClean="0">
                <a:solidFill>
                  <a:schemeClr val="tx1"/>
                </a:solidFill>
              </a:rPr>
              <a:t>Questions</a:t>
            </a:r>
            <a:endParaRPr lang="sv-SE" sz="6000" b="1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16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281645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 smtClean="0"/>
              <a:t>Overview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556792"/>
            <a:ext cx="8712968" cy="4968552"/>
          </a:xfrm>
        </p:spPr>
        <p:txBody>
          <a:bodyPr>
            <a:normAutofit fontScale="47500" lnSpcReduction="20000"/>
          </a:bodyPr>
          <a:lstStyle/>
          <a:p>
            <a:r>
              <a:rPr lang="en-GB" sz="3400" dirty="0" smtClean="0">
                <a:solidFill>
                  <a:schemeClr val="tx1"/>
                </a:solidFill>
              </a:rPr>
              <a:t>The Group</a:t>
            </a:r>
          </a:p>
          <a:p>
            <a:pPr lvl="1"/>
            <a:r>
              <a:rPr lang="en-GB" sz="3000" dirty="0" smtClean="0">
                <a:solidFill>
                  <a:schemeClr val="tx1"/>
                </a:solidFill>
              </a:rPr>
              <a:t>Status of the group</a:t>
            </a:r>
          </a:p>
          <a:p>
            <a:pPr lvl="1"/>
            <a:r>
              <a:rPr lang="en-GB" sz="3000" dirty="0" smtClean="0">
                <a:solidFill>
                  <a:schemeClr val="tx1"/>
                </a:solidFill>
              </a:rPr>
              <a:t>Task Allocation</a:t>
            </a:r>
          </a:p>
          <a:p>
            <a:r>
              <a:rPr lang="en-GB" sz="3400" dirty="0" smtClean="0">
                <a:solidFill>
                  <a:schemeClr val="tx1"/>
                </a:solidFill>
              </a:rPr>
              <a:t>WP 4 – Hardware Core</a:t>
            </a:r>
          </a:p>
          <a:p>
            <a:pPr lvl="1"/>
            <a:r>
              <a:rPr lang="en-GB" sz="2900" dirty="0" smtClean="0">
                <a:solidFill>
                  <a:schemeClr val="tx1"/>
                </a:solidFill>
              </a:rPr>
              <a:t>Timing System</a:t>
            </a:r>
          </a:p>
          <a:p>
            <a:pPr lvl="1"/>
            <a:r>
              <a:rPr lang="en-GB" sz="2900" dirty="0" smtClean="0">
                <a:solidFill>
                  <a:schemeClr val="tx1"/>
                </a:solidFill>
              </a:rPr>
              <a:t>High-Speed Digital Platform, Digitizers &amp; Low level Software, PLC Guidelines</a:t>
            </a:r>
          </a:p>
          <a:p>
            <a:r>
              <a:rPr lang="en-GB" sz="3000" dirty="0">
                <a:solidFill>
                  <a:schemeClr val="tx1"/>
                </a:solidFill>
              </a:rPr>
              <a:t> </a:t>
            </a:r>
            <a:r>
              <a:rPr lang="en-GB" sz="3400" dirty="0" smtClean="0">
                <a:solidFill>
                  <a:schemeClr val="tx1"/>
                </a:solidFill>
              </a:rPr>
              <a:t>WP 10 – Accelerator Integration Support</a:t>
            </a:r>
          </a:p>
          <a:p>
            <a:pPr lvl="1"/>
            <a:r>
              <a:rPr lang="en-GB" sz="2900" dirty="0" smtClean="0">
                <a:solidFill>
                  <a:schemeClr val="tx1"/>
                </a:solidFill>
              </a:rPr>
              <a:t>Data handling</a:t>
            </a:r>
          </a:p>
          <a:p>
            <a:pPr lvl="1"/>
            <a:r>
              <a:rPr lang="en-GB" sz="2900" dirty="0" smtClean="0">
                <a:solidFill>
                  <a:schemeClr val="tx1"/>
                </a:solidFill>
              </a:rPr>
              <a:t>Proton Source &amp; LEBT</a:t>
            </a:r>
          </a:p>
          <a:p>
            <a:pPr lvl="1"/>
            <a:r>
              <a:rPr lang="en-GB" sz="2900" dirty="0" smtClean="0">
                <a:solidFill>
                  <a:schemeClr val="tx1"/>
                </a:solidFill>
              </a:rPr>
              <a:t>RF</a:t>
            </a:r>
          </a:p>
          <a:p>
            <a:pPr lvl="1"/>
            <a:r>
              <a:rPr lang="en-GB" sz="2900" dirty="0" smtClean="0">
                <a:solidFill>
                  <a:schemeClr val="tx1"/>
                </a:solidFill>
              </a:rPr>
              <a:t>Beam Instrumentation</a:t>
            </a:r>
          </a:p>
          <a:p>
            <a:pPr lvl="2"/>
            <a:r>
              <a:rPr lang="en-GB" sz="2200" dirty="0" smtClean="0">
                <a:solidFill>
                  <a:schemeClr val="tx1"/>
                </a:solidFill>
              </a:rPr>
              <a:t>BCM</a:t>
            </a:r>
          </a:p>
          <a:p>
            <a:pPr lvl="2"/>
            <a:r>
              <a:rPr lang="en-GB" sz="2200" dirty="0" smtClean="0">
                <a:solidFill>
                  <a:schemeClr val="tx1"/>
                </a:solidFill>
              </a:rPr>
              <a:t>BPM</a:t>
            </a:r>
          </a:p>
          <a:p>
            <a:pPr lvl="2"/>
            <a:r>
              <a:rPr lang="en-GB" sz="2200" dirty="0" smtClean="0">
                <a:solidFill>
                  <a:schemeClr val="tx1"/>
                </a:solidFill>
              </a:rPr>
              <a:t>LEBT EMU</a:t>
            </a:r>
          </a:p>
          <a:p>
            <a:pPr lvl="2"/>
            <a:r>
              <a:rPr lang="en-GB" sz="2200" dirty="0" smtClean="0">
                <a:solidFill>
                  <a:schemeClr val="tx1"/>
                </a:solidFill>
              </a:rPr>
              <a:t>NPM</a:t>
            </a:r>
          </a:p>
          <a:p>
            <a:pPr lvl="1"/>
            <a:r>
              <a:rPr lang="en-GB" sz="2900" dirty="0" smtClean="0">
                <a:solidFill>
                  <a:schemeClr val="tx1"/>
                </a:solidFill>
              </a:rPr>
              <a:t>Vacuum &amp; Cryogenics</a:t>
            </a:r>
          </a:p>
          <a:p>
            <a:r>
              <a:rPr lang="en-GB" sz="3400" dirty="0" smtClean="0">
                <a:solidFill>
                  <a:schemeClr val="tx1"/>
                </a:solidFill>
              </a:rPr>
              <a:t>WP11 – Target Integration</a:t>
            </a:r>
          </a:p>
          <a:p>
            <a:r>
              <a:rPr lang="en-GB" sz="3400" dirty="0" smtClean="0">
                <a:solidFill>
                  <a:schemeClr val="tx1"/>
                </a:solidFill>
              </a:rPr>
              <a:t>WP12 – Instruments Integration</a:t>
            </a:r>
          </a:p>
          <a:p>
            <a:pPr lvl="1"/>
            <a:r>
              <a:rPr lang="en-GB" sz="2900" dirty="0" smtClean="0">
                <a:solidFill>
                  <a:schemeClr val="tx1"/>
                </a:solidFill>
              </a:rPr>
              <a:t>ESSIIP – V4</a:t>
            </a:r>
          </a:p>
          <a:p>
            <a:pPr lvl="1"/>
            <a:r>
              <a:rPr lang="en-GB" sz="2900" dirty="0" smtClean="0">
                <a:solidFill>
                  <a:schemeClr val="tx1"/>
                </a:solidFill>
              </a:rPr>
              <a:t>Motion Control</a:t>
            </a:r>
          </a:p>
          <a:p>
            <a:pPr lvl="1"/>
            <a:r>
              <a:rPr lang="en-GB" sz="2900" dirty="0" smtClean="0">
                <a:solidFill>
                  <a:schemeClr val="tx1"/>
                </a:solidFill>
              </a:rPr>
              <a:t>In-kind</a:t>
            </a:r>
          </a:p>
          <a:p>
            <a:r>
              <a:rPr lang="en-GB" sz="3400" dirty="0" smtClean="0">
                <a:solidFill>
                  <a:schemeClr val="tx1"/>
                </a:solidFill>
              </a:rPr>
              <a:t>WP13 – Conventional Facilities Integration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90285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The Group</a:t>
            </a:r>
            <a:br>
              <a:rPr lang="sv-SE" dirty="0"/>
            </a:br>
            <a:r>
              <a:rPr lang="sv-SE" sz="2400" dirty="0"/>
              <a:t>Status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3</a:t>
            </a:fld>
            <a:endParaRPr lang="sv-SE" dirty="0"/>
          </a:p>
        </p:txBody>
      </p:sp>
      <p:sp>
        <p:nvSpPr>
          <p:cNvPr id="6" name="TextBox 5"/>
          <p:cNvSpPr txBox="1"/>
          <p:nvPr/>
        </p:nvSpPr>
        <p:spPr>
          <a:xfrm>
            <a:off x="5940152" y="2132856"/>
            <a:ext cx="302433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team has expanded even though at less speed than planned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In some cases the reason was uncontrollable events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Issues regarding procurement processes are limiting the changes in the team</a:t>
            </a:r>
            <a:endParaRPr lang="sv-SE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7" y="1691809"/>
            <a:ext cx="5852880" cy="3609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0382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The Group</a:t>
            </a:r>
            <a:br>
              <a:rPr lang="sv-SE" dirty="0"/>
            </a:br>
            <a:r>
              <a:rPr lang="sv-SE" sz="2400" dirty="0" smtClean="0"/>
              <a:t>Task Allocation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4</a:t>
            </a:fld>
            <a:endParaRPr lang="sv-S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00809"/>
            <a:ext cx="4258106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717032"/>
            <a:ext cx="5176689" cy="2365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2834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/>
              <a:t>WP 4 – Hardware Core</a:t>
            </a:r>
            <a:br>
              <a:rPr lang="sv-SE" dirty="0"/>
            </a:br>
            <a:r>
              <a:rPr lang="sv-SE" sz="2800" dirty="0"/>
              <a:t>Timing </a:t>
            </a:r>
            <a:r>
              <a:rPr lang="sv-SE" sz="2800" dirty="0" smtClean="0"/>
              <a:t>System</a:t>
            </a:r>
            <a:endParaRPr lang="sv-SE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" dirty="0" err="1" smtClean="0">
                <a:solidFill>
                  <a:schemeClr val="tx1"/>
                </a:solidFill>
              </a:rPr>
              <a:t>All</a:t>
            </a:r>
            <a:r>
              <a:rPr lang="es-ES" dirty="0" smtClean="0">
                <a:solidFill>
                  <a:schemeClr val="tx1"/>
                </a:solidFill>
              </a:rPr>
              <a:t> </a:t>
            </a:r>
            <a:r>
              <a:rPr lang="es-ES" dirty="0" err="1" smtClean="0">
                <a:solidFill>
                  <a:schemeClr val="tx1"/>
                </a:solidFill>
              </a:rPr>
              <a:t>the</a:t>
            </a:r>
            <a:r>
              <a:rPr lang="es-ES" dirty="0" smtClean="0">
                <a:solidFill>
                  <a:schemeClr val="tx1"/>
                </a:solidFill>
              </a:rPr>
              <a:t> hardware </a:t>
            </a:r>
            <a:r>
              <a:rPr lang="es-ES" dirty="0" err="1" smtClean="0">
                <a:solidFill>
                  <a:schemeClr val="tx1"/>
                </a:solidFill>
              </a:rPr>
              <a:t>needed</a:t>
            </a:r>
            <a:r>
              <a:rPr lang="es-ES" dirty="0" smtClean="0">
                <a:solidFill>
                  <a:schemeClr val="tx1"/>
                </a:solidFill>
              </a:rPr>
              <a:t> has </a:t>
            </a:r>
            <a:r>
              <a:rPr lang="es-ES" dirty="0" err="1" smtClean="0">
                <a:solidFill>
                  <a:schemeClr val="tx1"/>
                </a:solidFill>
              </a:rPr>
              <a:t>been</a:t>
            </a:r>
            <a:r>
              <a:rPr lang="es-ES" dirty="0" smtClean="0">
                <a:solidFill>
                  <a:schemeClr val="tx1"/>
                </a:solidFill>
              </a:rPr>
              <a:t> </a:t>
            </a:r>
            <a:r>
              <a:rPr lang="es-ES" dirty="0" err="1" smtClean="0">
                <a:solidFill>
                  <a:schemeClr val="tx1"/>
                </a:solidFill>
              </a:rPr>
              <a:t>tested</a:t>
            </a:r>
            <a:r>
              <a:rPr lang="es-ES" dirty="0" smtClean="0">
                <a:solidFill>
                  <a:schemeClr val="tx1"/>
                </a:solidFill>
              </a:rPr>
              <a:t> and </a:t>
            </a:r>
            <a:r>
              <a:rPr lang="es-ES" dirty="0" err="1" smtClean="0">
                <a:solidFill>
                  <a:schemeClr val="tx1"/>
                </a:solidFill>
              </a:rPr>
              <a:t>is</a:t>
            </a:r>
            <a:r>
              <a:rPr lang="es-ES" dirty="0" smtClean="0">
                <a:solidFill>
                  <a:schemeClr val="tx1"/>
                </a:solidFill>
              </a:rPr>
              <a:t> </a:t>
            </a:r>
            <a:r>
              <a:rPr lang="es-ES" dirty="0" err="1" smtClean="0">
                <a:solidFill>
                  <a:schemeClr val="tx1"/>
                </a:solidFill>
              </a:rPr>
              <a:t>functional</a:t>
            </a:r>
            <a:endParaRPr lang="es-ES" dirty="0" smtClean="0">
              <a:solidFill>
                <a:schemeClr val="tx1"/>
              </a:solidFill>
            </a:endParaRPr>
          </a:p>
          <a:p>
            <a:r>
              <a:rPr lang="es-ES" dirty="0" err="1" smtClean="0">
                <a:solidFill>
                  <a:schemeClr val="tx1"/>
                </a:solidFill>
              </a:rPr>
              <a:t>Engineering</a:t>
            </a:r>
            <a:r>
              <a:rPr lang="es-ES" dirty="0" smtClean="0">
                <a:solidFill>
                  <a:schemeClr val="tx1"/>
                </a:solidFill>
              </a:rPr>
              <a:t> </a:t>
            </a:r>
            <a:r>
              <a:rPr lang="es-ES" dirty="0" err="1" smtClean="0">
                <a:solidFill>
                  <a:schemeClr val="tx1"/>
                </a:solidFill>
              </a:rPr>
              <a:t>Manuals</a:t>
            </a:r>
            <a:r>
              <a:rPr lang="es-ES" dirty="0" smtClean="0">
                <a:solidFill>
                  <a:schemeClr val="tx1"/>
                </a:solidFill>
              </a:rPr>
              <a:t> </a:t>
            </a:r>
            <a:r>
              <a:rPr lang="es-ES" dirty="0" err="1" smtClean="0">
                <a:solidFill>
                  <a:schemeClr val="tx1"/>
                </a:solidFill>
              </a:rPr>
              <a:t>for</a:t>
            </a:r>
            <a:r>
              <a:rPr lang="es-ES" dirty="0" smtClean="0">
                <a:solidFill>
                  <a:schemeClr val="tx1"/>
                </a:solidFill>
              </a:rPr>
              <a:t> VME-EVR-230, PCIe-EVR-300, mTCA-EVR-300.</a:t>
            </a:r>
          </a:p>
          <a:p>
            <a:r>
              <a:rPr lang="es-ES" dirty="0" err="1" smtClean="0">
                <a:solidFill>
                  <a:schemeClr val="tx1"/>
                </a:solidFill>
              </a:rPr>
              <a:t>Next</a:t>
            </a:r>
            <a:r>
              <a:rPr lang="es-ES" dirty="0" smtClean="0">
                <a:solidFill>
                  <a:schemeClr val="tx1"/>
                </a:solidFill>
              </a:rPr>
              <a:t> </a:t>
            </a:r>
            <a:r>
              <a:rPr lang="es-ES" dirty="0" err="1" smtClean="0">
                <a:solidFill>
                  <a:schemeClr val="tx1"/>
                </a:solidFill>
              </a:rPr>
              <a:t>Steps</a:t>
            </a:r>
            <a:endParaRPr lang="es-ES" dirty="0" smtClean="0">
              <a:solidFill>
                <a:schemeClr val="tx1"/>
              </a:solidFill>
            </a:endParaRPr>
          </a:p>
          <a:p>
            <a:pPr lvl="1"/>
            <a:r>
              <a:rPr lang="es-ES" dirty="0" err="1" smtClean="0">
                <a:solidFill>
                  <a:schemeClr val="tx1"/>
                </a:solidFill>
              </a:rPr>
              <a:t>Migration</a:t>
            </a:r>
            <a:r>
              <a:rPr lang="es-ES" dirty="0" smtClean="0">
                <a:solidFill>
                  <a:schemeClr val="tx1"/>
                </a:solidFill>
              </a:rPr>
              <a:t> of </a:t>
            </a:r>
            <a:r>
              <a:rPr lang="es-ES" dirty="0" err="1" smtClean="0">
                <a:solidFill>
                  <a:schemeClr val="tx1"/>
                </a:solidFill>
              </a:rPr>
              <a:t>the</a:t>
            </a:r>
            <a:r>
              <a:rPr lang="es-ES" dirty="0" smtClean="0">
                <a:solidFill>
                  <a:schemeClr val="tx1"/>
                </a:solidFill>
              </a:rPr>
              <a:t> </a:t>
            </a:r>
            <a:r>
              <a:rPr lang="es-ES" dirty="0" err="1" smtClean="0">
                <a:solidFill>
                  <a:schemeClr val="tx1"/>
                </a:solidFill>
              </a:rPr>
              <a:t>legacy</a:t>
            </a:r>
            <a:r>
              <a:rPr lang="es-ES" dirty="0" smtClean="0">
                <a:solidFill>
                  <a:schemeClr val="tx1"/>
                </a:solidFill>
              </a:rPr>
              <a:t> </a:t>
            </a:r>
            <a:r>
              <a:rPr lang="es-ES" dirty="0" err="1" smtClean="0">
                <a:solidFill>
                  <a:schemeClr val="tx1"/>
                </a:solidFill>
              </a:rPr>
              <a:t>systems</a:t>
            </a:r>
            <a:r>
              <a:rPr lang="es-ES" dirty="0" smtClean="0">
                <a:solidFill>
                  <a:schemeClr val="tx1"/>
                </a:solidFill>
              </a:rPr>
              <a:t> </a:t>
            </a:r>
            <a:r>
              <a:rPr lang="es-ES" dirty="0" err="1" smtClean="0">
                <a:solidFill>
                  <a:schemeClr val="tx1"/>
                </a:solidFill>
              </a:rPr>
              <a:t>based</a:t>
            </a:r>
            <a:r>
              <a:rPr lang="es-ES" dirty="0" smtClean="0">
                <a:solidFill>
                  <a:schemeClr val="tx1"/>
                </a:solidFill>
              </a:rPr>
              <a:t> </a:t>
            </a:r>
            <a:r>
              <a:rPr lang="es-ES" dirty="0" err="1" smtClean="0">
                <a:solidFill>
                  <a:schemeClr val="tx1"/>
                </a:solidFill>
              </a:rPr>
              <a:t>on</a:t>
            </a:r>
            <a:r>
              <a:rPr lang="es-ES" dirty="0" smtClean="0">
                <a:solidFill>
                  <a:schemeClr val="tx1"/>
                </a:solidFill>
              </a:rPr>
              <a:t> PMC-EVR-230 </a:t>
            </a:r>
          </a:p>
          <a:p>
            <a:pPr lvl="1"/>
            <a:r>
              <a:rPr lang="es-ES" dirty="0" err="1" smtClean="0">
                <a:solidFill>
                  <a:schemeClr val="tx1"/>
                </a:solidFill>
              </a:rPr>
              <a:t>Setup</a:t>
            </a:r>
            <a:r>
              <a:rPr lang="es-ES" dirty="0" smtClean="0">
                <a:solidFill>
                  <a:schemeClr val="tx1"/>
                </a:solidFill>
              </a:rPr>
              <a:t> of a </a:t>
            </a:r>
            <a:r>
              <a:rPr lang="es-ES" dirty="0" err="1" smtClean="0">
                <a:solidFill>
                  <a:schemeClr val="tx1"/>
                </a:solidFill>
              </a:rPr>
              <a:t>production</a:t>
            </a:r>
            <a:r>
              <a:rPr lang="es-ES" dirty="0" err="1">
                <a:solidFill>
                  <a:schemeClr val="tx1"/>
                </a:solidFill>
              </a:rPr>
              <a:t>-</a:t>
            </a:r>
            <a:r>
              <a:rPr lang="es-ES" dirty="0" err="1" smtClean="0">
                <a:solidFill>
                  <a:schemeClr val="tx1"/>
                </a:solidFill>
              </a:rPr>
              <a:t>ready</a:t>
            </a:r>
            <a:r>
              <a:rPr lang="es-ES" dirty="0" smtClean="0">
                <a:solidFill>
                  <a:schemeClr val="tx1"/>
                </a:solidFill>
              </a:rPr>
              <a:t> </a:t>
            </a:r>
            <a:r>
              <a:rPr lang="es-ES" dirty="0" err="1" smtClean="0">
                <a:solidFill>
                  <a:schemeClr val="tx1"/>
                </a:solidFill>
              </a:rPr>
              <a:t>timing</a:t>
            </a:r>
            <a:r>
              <a:rPr lang="es-ES" dirty="0" smtClean="0">
                <a:solidFill>
                  <a:schemeClr val="tx1"/>
                </a:solidFill>
              </a:rPr>
              <a:t> </a:t>
            </a:r>
            <a:r>
              <a:rPr lang="es-ES" dirty="0" err="1" smtClean="0">
                <a:solidFill>
                  <a:schemeClr val="tx1"/>
                </a:solidFill>
              </a:rPr>
              <a:t>distribution</a:t>
            </a:r>
            <a:r>
              <a:rPr lang="es-ES" dirty="0" smtClean="0">
                <a:solidFill>
                  <a:schemeClr val="tx1"/>
                </a:solidFill>
              </a:rPr>
              <a:t> </a:t>
            </a:r>
            <a:r>
              <a:rPr lang="es-ES" dirty="0" err="1" smtClean="0">
                <a:solidFill>
                  <a:schemeClr val="tx1"/>
                </a:solidFill>
              </a:rPr>
              <a:t>system</a:t>
            </a:r>
            <a:r>
              <a:rPr lang="es-ES" dirty="0" smtClean="0">
                <a:solidFill>
                  <a:schemeClr val="tx1"/>
                </a:solidFill>
              </a:rPr>
              <a:t> in </a:t>
            </a:r>
            <a:r>
              <a:rPr lang="es-ES" dirty="0" err="1" smtClean="0">
                <a:solidFill>
                  <a:schemeClr val="tx1"/>
                </a:solidFill>
              </a:rPr>
              <a:t>the</a:t>
            </a:r>
            <a:r>
              <a:rPr lang="es-ES" dirty="0" smtClean="0">
                <a:solidFill>
                  <a:schemeClr val="tx1"/>
                </a:solidFill>
              </a:rPr>
              <a:t> </a:t>
            </a:r>
            <a:r>
              <a:rPr lang="es-ES" dirty="0" err="1" smtClean="0">
                <a:solidFill>
                  <a:schemeClr val="tx1"/>
                </a:solidFill>
              </a:rPr>
              <a:t>lab</a:t>
            </a:r>
            <a:endParaRPr lang="es-ES" dirty="0" smtClean="0">
              <a:solidFill>
                <a:schemeClr val="tx1"/>
              </a:solidFill>
            </a:endParaRPr>
          </a:p>
          <a:p>
            <a:pPr lvl="1"/>
            <a:r>
              <a:rPr lang="es-ES" dirty="0" err="1" smtClean="0">
                <a:solidFill>
                  <a:schemeClr val="tx1"/>
                </a:solidFill>
              </a:rPr>
              <a:t>Increase</a:t>
            </a:r>
            <a:r>
              <a:rPr lang="es-ES" dirty="0" smtClean="0">
                <a:solidFill>
                  <a:schemeClr val="tx1"/>
                </a:solidFill>
              </a:rPr>
              <a:t> </a:t>
            </a:r>
            <a:r>
              <a:rPr lang="es-ES" dirty="0" err="1" smtClean="0">
                <a:solidFill>
                  <a:schemeClr val="tx1"/>
                </a:solidFill>
              </a:rPr>
              <a:t>the</a:t>
            </a:r>
            <a:r>
              <a:rPr lang="es-ES" dirty="0" smtClean="0">
                <a:solidFill>
                  <a:schemeClr val="tx1"/>
                </a:solidFill>
              </a:rPr>
              <a:t> </a:t>
            </a:r>
            <a:r>
              <a:rPr lang="es-ES" dirty="0" err="1" smtClean="0">
                <a:solidFill>
                  <a:schemeClr val="tx1"/>
                </a:solidFill>
              </a:rPr>
              <a:t>competency</a:t>
            </a:r>
            <a:r>
              <a:rPr lang="es-ES" dirty="0" smtClean="0">
                <a:solidFill>
                  <a:schemeClr val="tx1"/>
                </a:solidFill>
              </a:rPr>
              <a:t> of </a:t>
            </a:r>
            <a:r>
              <a:rPr lang="es-ES" dirty="0" err="1" smtClean="0">
                <a:solidFill>
                  <a:schemeClr val="tx1"/>
                </a:solidFill>
              </a:rPr>
              <a:t>the</a:t>
            </a:r>
            <a:r>
              <a:rPr lang="es-ES" dirty="0" smtClean="0">
                <a:solidFill>
                  <a:schemeClr val="tx1"/>
                </a:solidFill>
              </a:rPr>
              <a:t> </a:t>
            </a:r>
            <a:r>
              <a:rPr lang="es-ES" dirty="0" err="1" smtClean="0">
                <a:solidFill>
                  <a:schemeClr val="tx1"/>
                </a:solidFill>
              </a:rPr>
              <a:t>team</a:t>
            </a:r>
            <a:r>
              <a:rPr lang="es-ES" dirty="0" smtClean="0">
                <a:solidFill>
                  <a:schemeClr val="tx1"/>
                </a:solidFill>
              </a:rPr>
              <a:t> of </a:t>
            </a:r>
            <a:r>
              <a:rPr lang="es-ES" dirty="0" err="1" smtClean="0">
                <a:solidFill>
                  <a:schemeClr val="tx1"/>
                </a:solidFill>
              </a:rPr>
              <a:t>integrators</a:t>
            </a:r>
            <a:r>
              <a:rPr lang="es-ES" dirty="0" smtClean="0">
                <a:solidFill>
                  <a:schemeClr val="tx1"/>
                </a:solidFill>
              </a:rPr>
              <a:t> </a:t>
            </a:r>
            <a:r>
              <a:rPr lang="es-ES" dirty="0" err="1" smtClean="0">
                <a:solidFill>
                  <a:schemeClr val="tx1"/>
                </a:solidFill>
              </a:rPr>
              <a:t>regarding</a:t>
            </a:r>
            <a:r>
              <a:rPr lang="es-ES" dirty="0" smtClean="0">
                <a:solidFill>
                  <a:schemeClr val="tx1"/>
                </a:solidFill>
              </a:rPr>
              <a:t> </a:t>
            </a:r>
            <a:r>
              <a:rPr lang="es-ES" dirty="0" err="1" smtClean="0">
                <a:solidFill>
                  <a:schemeClr val="tx1"/>
                </a:solidFill>
              </a:rPr>
              <a:t>timing</a:t>
            </a:r>
            <a:r>
              <a:rPr lang="es-ES" dirty="0" smtClean="0">
                <a:solidFill>
                  <a:schemeClr val="tx1"/>
                </a:solidFill>
              </a:rPr>
              <a:t> </a:t>
            </a:r>
            <a:r>
              <a:rPr lang="es-ES" dirty="0" err="1" smtClean="0">
                <a:solidFill>
                  <a:schemeClr val="tx1"/>
                </a:solidFill>
              </a:rPr>
              <a:t>system</a:t>
            </a:r>
            <a:endParaRPr lang="es-ES" dirty="0" smtClean="0">
              <a:solidFill>
                <a:schemeClr val="tx1"/>
              </a:solidFill>
            </a:endParaRPr>
          </a:p>
          <a:p>
            <a:pPr lvl="1"/>
            <a:r>
              <a:rPr lang="es-ES" dirty="0" err="1" smtClean="0">
                <a:solidFill>
                  <a:schemeClr val="tx1"/>
                </a:solidFill>
              </a:rPr>
              <a:t>Create</a:t>
            </a:r>
            <a:r>
              <a:rPr lang="es-ES" dirty="0" smtClean="0">
                <a:solidFill>
                  <a:schemeClr val="tx1"/>
                </a:solidFill>
              </a:rPr>
              <a:t> a </a:t>
            </a:r>
            <a:r>
              <a:rPr lang="es-ES" dirty="0" err="1" smtClean="0">
                <a:solidFill>
                  <a:schemeClr val="tx1"/>
                </a:solidFill>
              </a:rPr>
              <a:t>commercial</a:t>
            </a:r>
            <a:r>
              <a:rPr lang="es-ES" dirty="0" smtClean="0">
                <a:solidFill>
                  <a:schemeClr val="tx1"/>
                </a:solidFill>
              </a:rPr>
              <a:t> </a:t>
            </a:r>
            <a:r>
              <a:rPr lang="es-ES" dirty="0" err="1" smtClean="0">
                <a:solidFill>
                  <a:schemeClr val="tx1"/>
                </a:solidFill>
              </a:rPr>
              <a:t>framework</a:t>
            </a:r>
            <a:r>
              <a:rPr lang="es-ES" dirty="0" smtClean="0">
                <a:solidFill>
                  <a:schemeClr val="tx1"/>
                </a:solidFill>
              </a:rPr>
              <a:t> </a:t>
            </a:r>
            <a:r>
              <a:rPr lang="es-ES" dirty="0" err="1" smtClean="0">
                <a:solidFill>
                  <a:schemeClr val="tx1"/>
                </a:solidFill>
              </a:rPr>
              <a:t>agreement</a:t>
            </a:r>
            <a:r>
              <a:rPr lang="es-ES" dirty="0" smtClean="0">
                <a:solidFill>
                  <a:schemeClr val="tx1"/>
                </a:solidFill>
              </a:rPr>
              <a:t> in </a:t>
            </a:r>
            <a:r>
              <a:rPr lang="es-ES" dirty="0" err="1" smtClean="0">
                <a:solidFill>
                  <a:schemeClr val="tx1"/>
                </a:solidFill>
              </a:rPr>
              <a:t>order</a:t>
            </a:r>
            <a:r>
              <a:rPr lang="es-ES" dirty="0" smtClean="0">
                <a:solidFill>
                  <a:schemeClr val="tx1"/>
                </a:solidFill>
              </a:rPr>
              <a:t> to prepare </a:t>
            </a:r>
            <a:r>
              <a:rPr lang="es-ES" dirty="0" err="1" smtClean="0">
                <a:solidFill>
                  <a:schemeClr val="tx1"/>
                </a:solidFill>
              </a:rPr>
              <a:t>for</a:t>
            </a:r>
            <a:r>
              <a:rPr lang="es-ES" dirty="0" smtClean="0">
                <a:solidFill>
                  <a:schemeClr val="tx1"/>
                </a:solidFill>
              </a:rPr>
              <a:t> </a:t>
            </a:r>
            <a:r>
              <a:rPr lang="es-ES" dirty="0" err="1" smtClean="0">
                <a:solidFill>
                  <a:schemeClr val="tx1"/>
                </a:solidFill>
              </a:rPr>
              <a:t>mass</a:t>
            </a:r>
            <a:r>
              <a:rPr lang="es-ES" dirty="0" smtClean="0">
                <a:solidFill>
                  <a:schemeClr val="tx1"/>
                </a:solidFill>
              </a:rPr>
              <a:t> </a:t>
            </a:r>
            <a:r>
              <a:rPr lang="es-ES" dirty="0" err="1" smtClean="0">
                <a:solidFill>
                  <a:schemeClr val="tx1"/>
                </a:solidFill>
              </a:rPr>
              <a:t>procurement</a:t>
            </a:r>
            <a:r>
              <a:rPr lang="es-ES" dirty="0" smtClean="0">
                <a:solidFill>
                  <a:schemeClr val="tx1"/>
                </a:solidFill>
              </a:rPr>
              <a:t> of </a:t>
            </a:r>
            <a:r>
              <a:rPr lang="es-ES" dirty="0" err="1" smtClean="0">
                <a:solidFill>
                  <a:schemeClr val="tx1"/>
                </a:solidFill>
              </a:rPr>
              <a:t>timing</a:t>
            </a:r>
            <a:r>
              <a:rPr lang="es-ES" dirty="0" smtClean="0">
                <a:solidFill>
                  <a:schemeClr val="tx1"/>
                </a:solidFill>
              </a:rPr>
              <a:t> hardware.</a:t>
            </a:r>
            <a:endParaRPr lang="sv-SE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5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79437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4149080"/>
            <a:ext cx="1603648" cy="120273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GB" dirty="0"/>
              <a:t>WP 4 – Hardware </a:t>
            </a:r>
            <a:r>
              <a:rPr lang="en-GB" dirty="0" smtClean="0"/>
              <a:t>Core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700" dirty="0" smtClean="0"/>
              <a:t>Hardware and Low Level Software</a:t>
            </a:r>
            <a:r>
              <a:rPr lang="en-US" dirty="0"/>
              <a:t/>
            </a:r>
            <a:br>
              <a:rPr lang="en-US" dirty="0"/>
            </a:b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996542"/>
            <a:ext cx="8229600" cy="3528802"/>
          </a:xfrm>
        </p:spPr>
        <p:txBody>
          <a:bodyPr>
            <a:normAutofit fontScale="40000" lnSpcReduction="2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An in-kind agreement has been signed with PSI in order to provide hardware and EPICS integration for the High-Speed Digital Platform and some of the digitizers.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IFC1410 Series Production </a:t>
            </a:r>
            <a:r>
              <a:rPr lang="es-ES" dirty="0" smtClean="0">
                <a:solidFill>
                  <a:schemeClr val="tx1"/>
                </a:solidFill>
              </a:rPr>
              <a:t>– 2017-01-16</a:t>
            </a:r>
          </a:p>
          <a:p>
            <a:r>
              <a:rPr lang="es-ES" dirty="0" smtClean="0">
                <a:solidFill>
                  <a:schemeClr val="tx1"/>
                </a:solidFill>
              </a:rPr>
              <a:t>IFC1420 Series </a:t>
            </a:r>
            <a:r>
              <a:rPr lang="es-ES" dirty="0" err="1" smtClean="0">
                <a:solidFill>
                  <a:schemeClr val="tx1"/>
                </a:solidFill>
              </a:rPr>
              <a:t>Production</a:t>
            </a:r>
            <a:r>
              <a:rPr lang="es-ES" dirty="0" smtClean="0">
                <a:solidFill>
                  <a:schemeClr val="tx1"/>
                </a:solidFill>
              </a:rPr>
              <a:t> – 2017-03-06</a:t>
            </a:r>
            <a:endParaRPr lang="sv-SE" dirty="0" smtClean="0">
              <a:solidFill>
                <a:schemeClr val="tx1"/>
              </a:solidFill>
            </a:endParaRPr>
          </a:p>
          <a:p>
            <a:r>
              <a:rPr lang="sv-SE" dirty="0" smtClean="0">
                <a:solidFill>
                  <a:schemeClr val="tx1"/>
                </a:solidFill>
              </a:rPr>
              <a:t>Final List of I/O: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ADC_3110/3111 </a:t>
            </a:r>
            <a:r>
              <a:rPr lang="en-US" dirty="0">
                <a:solidFill>
                  <a:schemeClr val="tx1"/>
                </a:solidFill>
              </a:rPr>
              <a:t>by IOxOS SA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FM-S14 </a:t>
            </a:r>
            <a:r>
              <a:rPr lang="en-US" dirty="0">
                <a:solidFill>
                  <a:schemeClr val="tx1"/>
                </a:solidFill>
              </a:rPr>
              <a:t>by Faster Technology (whereby "support" is limited, as explained)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DAC_3113 </a:t>
            </a:r>
            <a:r>
              <a:rPr lang="en-US" dirty="0">
                <a:solidFill>
                  <a:schemeClr val="tx1"/>
                </a:solidFill>
              </a:rPr>
              <a:t>by IOxOS SA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ADC_3112 </a:t>
            </a:r>
            <a:r>
              <a:rPr lang="en-US" dirty="0">
                <a:solidFill>
                  <a:schemeClr val="tx1"/>
                </a:solidFill>
              </a:rPr>
              <a:t>by IOxOS SA </a:t>
            </a:r>
            <a:endParaRPr lang="en-US" dirty="0" smtClean="0">
              <a:solidFill>
                <a:schemeClr val="tx1"/>
              </a:solidFill>
            </a:endParaRPr>
          </a:p>
          <a:p>
            <a:pPr lvl="1"/>
            <a:r>
              <a:rPr lang="en-US" dirty="0">
                <a:solidFill>
                  <a:schemeClr val="tx1"/>
                </a:solidFill>
              </a:rPr>
              <a:t>ACQ420 FMC by d-</a:t>
            </a:r>
            <a:r>
              <a:rPr lang="en-US" dirty="0" err="1">
                <a:solidFill>
                  <a:schemeClr val="tx1"/>
                </a:solidFill>
              </a:rPr>
              <a:t>tAcq</a:t>
            </a:r>
            <a:r>
              <a:rPr lang="en-US" dirty="0">
                <a:solidFill>
                  <a:schemeClr val="tx1"/>
                </a:solidFill>
              </a:rPr>
              <a:t> Solutions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ADC3117 by IOxOS SA</a:t>
            </a:r>
          </a:p>
          <a:p>
            <a:pPr lvl="1"/>
            <a:r>
              <a:rPr lang="en-US" dirty="0" err="1" smtClean="0">
                <a:solidFill>
                  <a:schemeClr val="tx1"/>
                </a:solidFill>
              </a:rPr>
              <a:t>EtherCAT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slave </a:t>
            </a:r>
            <a:r>
              <a:rPr lang="en-US" dirty="0" smtClean="0">
                <a:solidFill>
                  <a:schemeClr val="tx1"/>
                </a:solidFill>
              </a:rPr>
              <a:t>FMC (In-kind agreement with UT </a:t>
            </a:r>
            <a:r>
              <a:rPr lang="en-US" dirty="0" err="1" smtClean="0">
                <a:solidFill>
                  <a:schemeClr val="tx1"/>
                </a:solidFill>
              </a:rPr>
              <a:t>Tallin</a:t>
            </a:r>
            <a:r>
              <a:rPr lang="en-US" dirty="0" smtClean="0">
                <a:solidFill>
                  <a:schemeClr val="tx1"/>
                </a:solidFill>
              </a:rPr>
              <a:t>)</a:t>
            </a:r>
            <a:endParaRPr lang="sv-SE" dirty="0" smtClean="0">
              <a:solidFill>
                <a:schemeClr val="tx1"/>
              </a:solidFill>
            </a:endParaRPr>
          </a:p>
          <a:p>
            <a:r>
              <a:rPr lang="sv-SE" dirty="0" smtClean="0">
                <a:solidFill>
                  <a:schemeClr val="tx1"/>
                </a:solidFill>
              </a:rPr>
              <a:t>PLC guidelines and PLC Factory</a:t>
            </a:r>
          </a:p>
          <a:p>
            <a:r>
              <a:rPr lang="sv-SE" dirty="0" smtClean="0">
                <a:solidFill>
                  <a:schemeClr val="tx1"/>
                </a:solidFill>
              </a:rPr>
              <a:t>Problems to solve with EEE and development workflow.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Need for manual import of modules developed in remote locations</a:t>
            </a:r>
            <a:endParaRPr lang="en-GB" dirty="0">
              <a:solidFill>
                <a:schemeClr val="tx1"/>
              </a:solidFill>
            </a:endParaRPr>
          </a:p>
          <a:p>
            <a:pPr lvl="1"/>
            <a:r>
              <a:rPr lang="en-US" dirty="0">
                <a:solidFill>
                  <a:schemeClr val="tx1"/>
                </a:solidFill>
              </a:rPr>
              <a:t>Need for manual recompile of modules when adding new EPICS </a:t>
            </a:r>
            <a:r>
              <a:rPr lang="en-US" dirty="0" smtClean="0">
                <a:solidFill>
                  <a:schemeClr val="tx1"/>
                </a:solidFill>
              </a:rPr>
              <a:t>version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These are not technical issues. An EEE ‘gatekeeper’ needs to be put in place.</a:t>
            </a:r>
            <a:endParaRPr lang="sv-SE" dirty="0" smtClean="0">
              <a:solidFill>
                <a:schemeClr val="tx1"/>
              </a:solidFill>
            </a:endParaRPr>
          </a:p>
          <a:p>
            <a:r>
              <a:rPr lang="es-ES" dirty="0" smtClean="0">
                <a:solidFill>
                  <a:schemeClr val="tx1"/>
                </a:solidFill>
              </a:rPr>
              <a:t>A </a:t>
            </a:r>
            <a:r>
              <a:rPr lang="es-ES" dirty="0" err="1" smtClean="0">
                <a:solidFill>
                  <a:schemeClr val="tx1"/>
                </a:solidFill>
              </a:rPr>
              <a:t>team</a:t>
            </a:r>
            <a:r>
              <a:rPr lang="es-ES" dirty="0" smtClean="0">
                <a:solidFill>
                  <a:schemeClr val="tx1"/>
                </a:solidFill>
              </a:rPr>
              <a:t> </a:t>
            </a:r>
            <a:r>
              <a:rPr lang="es-ES" dirty="0" err="1" smtClean="0">
                <a:solidFill>
                  <a:schemeClr val="tx1"/>
                </a:solidFill>
              </a:rPr>
              <a:t>needs</a:t>
            </a:r>
            <a:r>
              <a:rPr lang="es-ES" dirty="0" smtClean="0">
                <a:solidFill>
                  <a:schemeClr val="tx1"/>
                </a:solidFill>
              </a:rPr>
              <a:t> to be </a:t>
            </a:r>
            <a:r>
              <a:rPr lang="es-ES" dirty="0" err="1" smtClean="0">
                <a:solidFill>
                  <a:schemeClr val="tx1"/>
                </a:solidFill>
              </a:rPr>
              <a:t>put</a:t>
            </a:r>
            <a:r>
              <a:rPr lang="es-ES" dirty="0" smtClean="0">
                <a:solidFill>
                  <a:schemeClr val="tx1"/>
                </a:solidFill>
              </a:rPr>
              <a:t> in place to </a:t>
            </a:r>
            <a:r>
              <a:rPr lang="es-ES" dirty="0" err="1" smtClean="0">
                <a:solidFill>
                  <a:schemeClr val="tx1"/>
                </a:solidFill>
              </a:rPr>
              <a:t>support</a:t>
            </a:r>
            <a:r>
              <a:rPr lang="es-ES" dirty="0" smtClean="0">
                <a:solidFill>
                  <a:schemeClr val="tx1"/>
                </a:solidFill>
              </a:rPr>
              <a:t> </a:t>
            </a:r>
            <a:r>
              <a:rPr lang="es-ES" dirty="0" err="1" smtClean="0">
                <a:solidFill>
                  <a:schemeClr val="tx1"/>
                </a:solidFill>
              </a:rPr>
              <a:t>all</a:t>
            </a:r>
            <a:r>
              <a:rPr lang="es-ES" dirty="0" smtClean="0">
                <a:solidFill>
                  <a:schemeClr val="tx1"/>
                </a:solidFill>
              </a:rPr>
              <a:t>  </a:t>
            </a:r>
            <a:r>
              <a:rPr lang="es-ES" dirty="0" err="1" smtClean="0">
                <a:solidFill>
                  <a:schemeClr val="tx1"/>
                </a:solidFill>
              </a:rPr>
              <a:t>this</a:t>
            </a:r>
            <a:r>
              <a:rPr lang="es-ES" dirty="0" smtClean="0">
                <a:solidFill>
                  <a:schemeClr val="tx1"/>
                </a:solidFill>
              </a:rPr>
              <a:t> software (EPICS </a:t>
            </a:r>
            <a:r>
              <a:rPr lang="es-ES" dirty="0" err="1" smtClean="0">
                <a:solidFill>
                  <a:schemeClr val="tx1"/>
                </a:solidFill>
              </a:rPr>
              <a:t>integration</a:t>
            </a:r>
            <a:r>
              <a:rPr lang="es-ES" dirty="0" smtClean="0">
                <a:solidFill>
                  <a:schemeClr val="tx1"/>
                </a:solidFill>
              </a:rPr>
              <a:t>, </a:t>
            </a:r>
            <a:r>
              <a:rPr lang="es-ES" dirty="0" err="1" smtClean="0">
                <a:solidFill>
                  <a:schemeClr val="tx1"/>
                </a:solidFill>
              </a:rPr>
              <a:t>kernel</a:t>
            </a:r>
            <a:r>
              <a:rPr lang="es-ES" dirty="0" smtClean="0">
                <a:solidFill>
                  <a:schemeClr val="tx1"/>
                </a:solidFill>
              </a:rPr>
              <a:t> drivers, FPGA firmware). </a:t>
            </a:r>
            <a:r>
              <a:rPr lang="es-ES" dirty="0" err="1" smtClean="0">
                <a:solidFill>
                  <a:schemeClr val="tx1"/>
                </a:solidFill>
              </a:rPr>
              <a:t>One</a:t>
            </a:r>
            <a:r>
              <a:rPr lang="es-ES" dirty="0" smtClean="0">
                <a:solidFill>
                  <a:schemeClr val="tx1"/>
                </a:solidFill>
              </a:rPr>
              <a:t> </a:t>
            </a:r>
            <a:r>
              <a:rPr lang="es-ES" dirty="0" err="1" smtClean="0">
                <a:solidFill>
                  <a:schemeClr val="tx1"/>
                </a:solidFill>
              </a:rPr>
              <a:t>employee</a:t>
            </a:r>
            <a:r>
              <a:rPr lang="es-ES" dirty="0" smtClean="0">
                <a:solidFill>
                  <a:schemeClr val="tx1"/>
                </a:solidFill>
              </a:rPr>
              <a:t> and </a:t>
            </a:r>
            <a:r>
              <a:rPr lang="es-ES" dirty="0" err="1" smtClean="0">
                <a:solidFill>
                  <a:schemeClr val="tx1"/>
                </a:solidFill>
              </a:rPr>
              <a:t>on</a:t>
            </a:r>
            <a:r>
              <a:rPr lang="es-ES" dirty="0" smtClean="0">
                <a:solidFill>
                  <a:schemeClr val="tx1"/>
                </a:solidFill>
              </a:rPr>
              <a:t> </a:t>
            </a:r>
            <a:r>
              <a:rPr lang="es-ES" dirty="0" err="1" smtClean="0">
                <a:solidFill>
                  <a:schemeClr val="tx1"/>
                </a:solidFill>
              </a:rPr>
              <a:t>contractor</a:t>
            </a:r>
            <a:r>
              <a:rPr lang="es-ES" dirty="0" smtClean="0">
                <a:solidFill>
                  <a:schemeClr val="tx1"/>
                </a:solidFill>
              </a:rPr>
              <a:t> </a:t>
            </a:r>
            <a:r>
              <a:rPr lang="es-ES" dirty="0" err="1" smtClean="0">
                <a:solidFill>
                  <a:schemeClr val="tx1"/>
                </a:solidFill>
              </a:rPr>
              <a:t>have</a:t>
            </a:r>
            <a:r>
              <a:rPr lang="es-ES" dirty="0" smtClean="0">
                <a:solidFill>
                  <a:schemeClr val="tx1"/>
                </a:solidFill>
              </a:rPr>
              <a:t> </a:t>
            </a:r>
            <a:r>
              <a:rPr lang="es-ES" dirty="0" err="1" smtClean="0">
                <a:solidFill>
                  <a:schemeClr val="tx1"/>
                </a:solidFill>
              </a:rPr>
              <a:t>been</a:t>
            </a:r>
            <a:r>
              <a:rPr lang="es-ES" dirty="0" smtClean="0">
                <a:solidFill>
                  <a:schemeClr val="tx1"/>
                </a:solidFill>
              </a:rPr>
              <a:t> </a:t>
            </a:r>
            <a:r>
              <a:rPr lang="es-ES" dirty="0" err="1" smtClean="0">
                <a:solidFill>
                  <a:schemeClr val="tx1"/>
                </a:solidFill>
              </a:rPr>
              <a:t>recruited</a:t>
            </a:r>
            <a:r>
              <a:rPr lang="es-ES" dirty="0" smtClean="0">
                <a:solidFill>
                  <a:schemeClr val="tx1"/>
                </a:solidFill>
              </a:rPr>
              <a:t>. More </a:t>
            </a:r>
            <a:r>
              <a:rPr lang="es-ES" dirty="0" err="1" smtClean="0">
                <a:solidFill>
                  <a:schemeClr val="tx1"/>
                </a:solidFill>
              </a:rPr>
              <a:t>resources</a:t>
            </a:r>
            <a:r>
              <a:rPr lang="es-ES" dirty="0" smtClean="0">
                <a:solidFill>
                  <a:schemeClr val="tx1"/>
                </a:solidFill>
              </a:rPr>
              <a:t> are </a:t>
            </a:r>
            <a:r>
              <a:rPr lang="es-ES" dirty="0" err="1" smtClean="0">
                <a:solidFill>
                  <a:schemeClr val="tx1"/>
                </a:solidFill>
              </a:rPr>
              <a:t>still</a:t>
            </a:r>
            <a:r>
              <a:rPr lang="es-ES" dirty="0" smtClean="0">
                <a:solidFill>
                  <a:schemeClr val="tx1"/>
                </a:solidFill>
              </a:rPr>
              <a:t> </a:t>
            </a:r>
            <a:r>
              <a:rPr lang="es-ES" dirty="0" err="1" smtClean="0">
                <a:solidFill>
                  <a:schemeClr val="tx1"/>
                </a:solidFill>
              </a:rPr>
              <a:t>needed</a:t>
            </a:r>
            <a:r>
              <a:rPr lang="es-ES" dirty="0" smtClean="0">
                <a:solidFill>
                  <a:schemeClr val="tx1"/>
                </a:solidFill>
              </a:rPr>
              <a:t>.</a:t>
            </a:r>
          </a:p>
          <a:p>
            <a:r>
              <a:rPr lang="es-ES" dirty="0" smtClean="0">
                <a:solidFill>
                  <a:schemeClr val="tx1"/>
                </a:solidFill>
              </a:rPr>
              <a:t>A </a:t>
            </a:r>
            <a:r>
              <a:rPr lang="es-ES" dirty="0" err="1" smtClean="0">
                <a:solidFill>
                  <a:schemeClr val="tx1"/>
                </a:solidFill>
              </a:rPr>
              <a:t>framework</a:t>
            </a:r>
            <a:r>
              <a:rPr lang="es-ES" dirty="0" smtClean="0">
                <a:solidFill>
                  <a:schemeClr val="tx1"/>
                </a:solidFill>
              </a:rPr>
              <a:t> </a:t>
            </a:r>
            <a:r>
              <a:rPr lang="es-ES" dirty="0" err="1" smtClean="0">
                <a:solidFill>
                  <a:schemeClr val="tx1"/>
                </a:solidFill>
              </a:rPr>
              <a:t>agreement</a:t>
            </a:r>
            <a:r>
              <a:rPr lang="es-ES" dirty="0" smtClean="0">
                <a:solidFill>
                  <a:schemeClr val="tx1"/>
                </a:solidFill>
              </a:rPr>
              <a:t> in </a:t>
            </a:r>
            <a:r>
              <a:rPr lang="es-ES" dirty="0" err="1" smtClean="0">
                <a:solidFill>
                  <a:schemeClr val="tx1"/>
                </a:solidFill>
              </a:rPr>
              <a:t>order</a:t>
            </a:r>
            <a:r>
              <a:rPr lang="es-ES" dirty="0" smtClean="0">
                <a:solidFill>
                  <a:schemeClr val="tx1"/>
                </a:solidFill>
              </a:rPr>
              <a:t> to do </a:t>
            </a:r>
            <a:r>
              <a:rPr lang="es-ES" dirty="0" err="1" smtClean="0">
                <a:solidFill>
                  <a:schemeClr val="tx1"/>
                </a:solidFill>
              </a:rPr>
              <a:t>mass</a:t>
            </a:r>
            <a:r>
              <a:rPr lang="es-ES" dirty="0" smtClean="0">
                <a:solidFill>
                  <a:schemeClr val="tx1"/>
                </a:solidFill>
              </a:rPr>
              <a:t> </a:t>
            </a:r>
            <a:r>
              <a:rPr lang="es-ES" dirty="0" err="1" smtClean="0">
                <a:solidFill>
                  <a:schemeClr val="tx1"/>
                </a:solidFill>
              </a:rPr>
              <a:t>procurement</a:t>
            </a:r>
            <a:r>
              <a:rPr lang="es-ES" dirty="0" smtClean="0">
                <a:solidFill>
                  <a:schemeClr val="tx1"/>
                </a:solidFill>
              </a:rPr>
              <a:t> of </a:t>
            </a:r>
            <a:r>
              <a:rPr lang="es-ES" dirty="0" err="1" smtClean="0">
                <a:solidFill>
                  <a:schemeClr val="tx1"/>
                </a:solidFill>
              </a:rPr>
              <a:t>mTCA</a:t>
            </a:r>
            <a:r>
              <a:rPr lang="es-ES" dirty="0" smtClean="0">
                <a:solidFill>
                  <a:schemeClr val="tx1"/>
                </a:solidFill>
              </a:rPr>
              <a:t> </a:t>
            </a:r>
            <a:r>
              <a:rPr lang="es-ES" dirty="0" err="1" smtClean="0">
                <a:solidFill>
                  <a:schemeClr val="tx1"/>
                </a:solidFill>
              </a:rPr>
              <a:t>insfrastructure</a:t>
            </a:r>
            <a:r>
              <a:rPr lang="es-ES" dirty="0" smtClean="0">
                <a:solidFill>
                  <a:schemeClr val="tx1"/>
                </a:solidFill>
              </a:rPr>
              <a:t> (</a:t>
            </a:r>
            <a:r>
              <a:rPr lang="es-ES" dirty="0" err="1" smtClean="0">
                <a:solidFill>
                  <a:schemeClr val="tx1"/>
                </a:solidFill>
              </a:rPr>
              <a:t>crates</a:t>
            </a:r>
            <a:r>
              <a:rPr lang="es-ES" dirty="0" smtClean="0">
                <a:solidFill>
                  <a:schemeClr val="tx1"/>
                </a:solidFill>
              </a:rPr>
              <a:t>, </a:t>
            </a:r>
            <a:r>
              <a:rPr lang="es-ES" dirty="0" err="1" smtClean="0">
                <a:solidFill>
                  <a:schemeClr val="tx1"/>
                </a:solidFill>
              </a:rPr>
              <a:t>MCHs</a:t>
            </a:r>
            <a:r>
              <a:rPr lang="es-ES" dirty="0" smtClean="0">
                <a:solidFill>
                  <a:schemeClr val="tx1"/>
                </a:solidFill>
              </a:rPr>
              <a:t>, </a:t>
            </a:r>
            <a:r>
              <a:rPr lang="es-ES" dirty="0" err="1" smtClean="0">
                <a:solidFill>
                  <a:schemeClr val="tx1"/>
                </a:solidFill>
              </a:rPr>
              <a:t>CPUs</a:t>
            </a:r>
            <a:r>
              <a:rPr lang="es-ES" dirty="0" smtClean="0">
                <a:solidFill>
                  <a:schemeClr val="tx1"/>
                </a:solidFill>
              </a:rPr>
              <a:t> and </a:t>
            </a:r>
            <a:r>
              <a:rPr lang="es-ES" dirty="0" err="1" smtClean="0">
                <a:solidFill>
                  <a:schemeClr val="tx1"/>
                </a:solidFill>
              </a:rPr>
              <a:t>power</a:t>
            </a:r>
            <a:r>
              <a:rPr lang="es-ES" dirty="0" smtClean="0">
                <a:solidFill>
                  <a:schemeClr val="tx1"/>
                </a:solidFill>
              </a:rPr>
              <a:t> modules) </a:t>
            </a:r>
            <a:r>
              <a:rPr lang="es-ES" dirty="0" err="1" smtClean="0">
                <a:solidFill>
                  <a:schemeClr val="tx1"/>
                </a:solidFill>
              </a:rPr>
              <a:t>will</a:t>
            </a:r>
            <a:r>
              <a:rPr lang="es-ES" dirty="0" smtClean="0">
                <a:solidFill>
                  <a:schemeClr val="tx1"/>
                </a:solidFill>
              </a:rPr>
              <a:t> be </a:t>
            </a:r>
            <a:r>
              <a:rPr lang="es-ES" dirty="0" err="1" smtClean="0">
                <a:solidFill>
                  <a:schemeClr val="tx1"/>
                </a:solidFill>
              </a:rPr>
              <a:t>put</a:t>
            </a:r>
            <a:r>
              <a:rPr lang="es-ES" dirty="0" smtClean="0">
                <a:solidFill>
                  <a:schemeClr val="tx1"/>
                </a:solidFill>
              </a:rPr>
              <a:t> in place in </a:t>
            </a:r>
            <a:r>
              <a:rPr lang="es-ES" dirty="0" err="1" smtClean="0">
                <a:solidFill>
                  <a:schemeClr val="tx1"/>
                </a:solidFill>
              </a:rPr>
              <a:t>the</a:t>
            </a:r>
            <a:r>
              <a:rPr lang="es-ES" dirty="0" smtClean="0">
                <a:solidFill>
                  <a:schemeClr val="tx1"/>
                </a:solidFill>
              </a:rPr>
              <a:t> </a:t>
            </a:r>
            <a:r>
              <a:rPr lang="es-ES" dirty="0" err="1" smtClean="0">
                <a:solidFill>
                  <a:schemeClr val="tx1"/>
                </a:solidFill>
              </a:rPr>
              <a:t>coming</a:t>
            </a:r>
            <a:r>
              <a:rPr lang="es-ES" dirty="0" smtClean="0">
                <a:solidFill>
                  <a:schemeClr val="tx1"/>
                </a:solidFill>
              </a:rPr>
              <a:t> </a:t>
            </a:r>
            <a:r>
              <a:rPr lang="es-ES" dirty="0" err="1" smtClean="0">
                <a:solidFill>
                  <a:schemeClr val="tx1"/>
                </a:solidFill>
              </a:rPr>
              <a:t>months</a:t>
            </a:r>
            <a:r>
              <a:rPr lang="es-ES" dirty="0" smtClean="0">
                <a:solidFill>
                  <a:schemeClr val="tx1"/>
                </a:solidFill>
              </a:rPr>
              <a:t>.</a:t>
            </a:r>
            <a:endParaRPr lang="sv-SE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6</a:t>
            </a:fld>
            <a:endParaRPr lang="sv-S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00808"/>
            <a:ext cx="7020272" cy="1295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8104" y="3284984"/>
            <a:ext cx="1603648" cy="1202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599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WP 10 – Accelerator Integration Support</a:t>
            </a:r>
            <a:br>
              <a:rPr lang="en-GB" dirty="0"/>
            </a:br>
            <a:r>
              <a:rPr lang="en-GB" sz="2800" dirty="0" smtClean="0"/>
              <a:t>Data Handling</a:t>
            </a:r>
            <a:endParaRPr lang="sv-SE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23928" y="1688504"/>
            <a:ext cx="4989097" cy="3340968"/>
          </a:xfrm>
        </p:spPr>
        <p:txBody>
          <a:bodyPr>
            <a:normAutofit fontScale="55000" lnSpcReduction="20000"/>
          </a:bodyPr>
          <a:lstStyle/>
          <a:p>
            <a:r>
              <a:rPr lang="es-ES" dirty="0" err="1" smtClean="0">
                <a:solidFill>
                  <a:schemeClr val="tx1"/>
                </a:solidFill>
              </a:rPr>
              <a:t>Collaboration</a:t>
            </a:r>
            <a:r>
              <a:rPr lang="es-ES" dirty="0" smtClean="0">
                <a:solidFill>
                  <a:schemeClr val="tx1"/>
                </a:solidFill>
              </a:rPr>
              <a:t> </a:t>
            </a:r>
            <a:r>
              <a:rPr lang="es-ES" dirty="0" err="1" smtClean="0">
                <a:solidFill>
                  <a:schemeClr val="tx1"/>
                </a:solidFill>
              </a:rPr>
              <a:t>with</a:t>
            </a:r>
            <a:r>
              <a:rPr lang="es-ES" dirty="0" smtClean="0">
                <a:solidFill>
                  <a:schemeClr val="tx1"/>
                </a:solidFill>
              </a:rPr>
              <a:t> </a:t>
            </a:r>
            <a:r>
              <a:rPr lang="es-ES" dirty="0" err="1" smtClean="0">
                <a:solidFill>
                  <a:schemeClr val="tx1"/>
                </a:solidFill>
              </a:rPr>
              <a:t>Accelerator</a:t>
            </a:r>
            <a:r>
              <a:rPr lang="es-ES" dirty="0" smtClean="0">
                <a:solidFill>
                  <a:schemeClr val="tx1"/>
                </a:solidFill>
              </a:rPr>
              <a:t> </a:t>
            </a:r>
            <a:r>
              <a:rPr lang="es-ES" dirty="0" err="1" smtClean="0">
                <a:solidFill>
                  <a:schemeClr val="tx1"/>
                </a:solidFill>
              </a:rPr>
              <a:t>Division</a:t>
            </a:r>
            <a:r>
              <a:rPr lang="es-ES" dirty="0" smtClean="0">
                <a:solidFill>
                  <a:schemeClr val="tx1"/>
                </a:solidFill>
              </a:rPr>
              <a:t> in </a:t>
            </a:r>
            <a:r>
              <a:rPr lang="es-ES" dirty="0" err="1" smtClean="0">
                <a:solidFill>
                  <a:schemeClr val="tx1"/>
                </a:solidFill>
              </a:rPr>
              <a:t>order</a:t>
            </a:r>
            <a:r>
              <a:rPr lang="es-ES" dirty="0" smtClean="0">
                <a:solidFill>
                  <a:schemeClr val="tx1"/>
                </a:solidFill>
              </a:rPr>
              <a:t> to </a:t>
            </a:r>
            <a:r>
              <a:rPr lang="es-ES" dirty="0" err="1" smtClean="0">
                <a:solidFill>
                  <a:schemeClr val="tx1"/>
                </a:solidFill>
              </a:rPr>
              <a:t>create</a:t>
            </a:r>
            <a:r>
              <a:rPr lang="es-ES" dirty="0" smtClean="0">
                <a:solidFill>
                  <a:schemeClr val="tx1"/>
                </a:solidFill>
              </a:rPr>
              <a:t> a </a:t>
            </a:r>
            <a:r>
              <a:rPr lang="es-ES" dirty="0" err="1" smtClean="0">
                <a:solidFill>
                  <a:schemeClr val="tx1"/>
                </a:solidFill>
              </a:rPr>
              <a:t>workflow</a:t>
            </a:r>
            <a:r>
              <a:rPr lang="es-ES" dirty="0" smtClean="0">
                <a:solidFill>
                  <a:schemeClr val="tx1"/>
                </a:solidFill>
              </a:rPr>
              <a:t> </a:t>
            </a:r>
            <a:r>
              <a:rPr lang="es-ES" dirty="0" err="1" smtClean="0">
                <a:solidFill>
                  <a:schemeClr val="tx1"/>
                </a:solidFill>
              </a:rPr>
              <a:t>for</a:t>
            </a:r>
            <a:r>
              <a:rPr lang="es-ES" dirty="0" smtClean="0">
                <a:solidFill>
                  <a:schemeClr val="tx1"/>
                </a:solidFill>
              </a:rPr>
              <a:t> data </a:t>
            </a:r>
            <a:r>
              <a:rPr lang="es-ES" dirty="0" err="1" smtClean="0">
                <a:solidFill>
                  <a:schemeClr val="tx1"/>
                </a:solidFill>
              </a:rPr>
              <a:t>entry</a:t>
            </a:r>
            <a:r>
              <a:rPr lang="es-ES" dirty="0">
                <a:solidFill>
                  <a:schemeClr val="tx1"/>
                </a:solidFill>
              </a:rPr>
              <a:t> </a:t>
            </a:r>
            <a:r>
              <a:rPr lang="es-ES" dirty="0" smtClean="0">
                <a:solidFill>
                  <a:schemeClr val="tx1"/>
                </a:solidFill>
              </a:rPr>
              <a:t>to</a:t>
            </a:r>
            <a:endParaRPr lang="sv-SE" dirty="0" smtClean="0">
              <a:solidFill>
                <a:schemeClr val="tx1"/>
              </a:solidFill>
            </a:endParaRPr>
          </a:p>
          <a:p>
            <a:pPr lvl="1"/>
            <a:r>
              <a:rPr lang="sv-SE" dirty="0" smtClean="0">
                <a:solidFill>
                  <a:schemeClr val="tx1"/>
                </a:solidFill>
              </a:rPr>
              <a:t>Naming Tool</a:t>
            </a:r>
          </a:p>
          <a:p>
            <a:pPr lvl="1"/>
            <a:r>
              <a:rPr lang="sv-SE" dirty="0" smtClean="0">
                <a:solidFill>
                  <a:schemeClr val="tx1"/>
                </a:solidFill>
              </a:rPr>
              <a:t>CCDB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Cable Database</a:t>
            </a:r>
            <a:endParaRPr lang="sv-SE" dirty="0" smtClean="0">
              <a:solidFill>
                <a:schemeClr val="tx1"/>
              </a:solidFill>
            </a:endParaRPr>
          </a:p>
          <a:p>
            <a:pPr marL="457200" lvl="1" indent="0">
              <a:buNone/>
            </a:pPr>
            <a:endParaRPr lang="sv-SE" dirty="0" smtClean="0">
              <a:solidFill>
                <a:schemeClr val="tx1"/>
              </a:solidFill>
            </a:endParaRPr>
          </a:p>
          <a:p>
            <a:r>
              <a:rPr lang="es-ES" dirty="0" err="1" smtClean="0">
                <a:solidFill>
                  <a:schemeClr val="tx1"/>
                </a:solidFill>
              </a:rPr>
              <a:t>Accelerator</a:t>
            </a:r>
            <a:r>
              <a:rPr lang="es-ES" dirty="0" smtClean="0">
                <a:solidFill>
                  <a:schemeClr val="tx1"/>
                </a:solidFill>
              </a:rPr>
              <a:t> </a:t>
            </a:r>
            <a:r>
              <a:rPr lang="es-ES" dirty="0" err="1" smtClean="0">
                <a:solidFill>
                  <a:schemeClr val="tx1"/>
                </a:solidFill>
              </a:rPr>
              <a:t>Division</a:t>
            </a:r>
            <a:r>
              <a:rPr lang="es-ES" dirty="0" smtClean="0">
                <a:solidFill>
                  <a:schemeClr val="tx1"/>
                </a:solidFill>
              </a:rPr>
              <a:t> has </a:t>
            </a:r>
            <a:r>
              <a:rPr lang="es-ES" dirty="0" err="1" smtClean="0">
                <a:solidFill>
                  <a:schemeClr val="tx1"/>
                </a:solidFill>
              </a:rPr>
              <a:t>appointed</a:t>
            </a:r>
            <a:r>
              <a:rPr lang="es-ES" dirty="0" smtClean="0">
                <a:solidFill>
                  <a:schemeClr val="tx1"/>
                </a:solidFill>
              </a:rPr>
              <a:t> </a:t>
            </a:r>
            <a:r>
              <a:rPr lang="es-ES" dirty="0" err="1" smtClean="0">
                <a:solidFill>
                  <a:schemeClr val="tx1"/>
                </a:solidFill>
              </a:rPr>
              <a:t>an</a:t>
            </a:r>
            <a:r>
              <a:rPr lang="es-ES" dirty="0" smtClean="0">
                <a:solidFill>
                  <a:schemeClr val="tx1"/>
                </a:solidFill>
              </a:rPr>
              <a:t> </a:t>
            </a:r>
            <a:r>
              <a:rPr lang="es-ES" dirty="0" err="1" smtClean="0">
                <a:solidFill>
                  <a:schemeClr val="tx1"/>
                </a:solidFill>
              </a:rPr>
              <a:t>engineer</a:t>
            </a:r>
            <a:r>
              <a:rPr lang="es-ES" dirty="0" smtClean="0">
                <a:solidFill>
                  <a:schemeClr val="tx1"/>
                </a:solidFill>
              </a:rPr>
              <a:t> to </a:t>
            </a:r>
            <a:r>
              <a:rPr lang="es-ES" dirty="0" err="1" smtClean="0">
                <a:solidFill>
                  <a:schemeClr val="tx1"/>
                </a:solidFill>
              </a:rPr>
              <a:t>coordinate</a:t>
            </a:r>
            <a:r>
              <a:rPr lang="es-ES" dirty="0" smtClean="0">
                <a:solidFill>
                  <a:schemeClr val="tx1"/>
                </a:solidFill>
              </a:rPr>
              <a:t> </a:t>
            </a:r>
            <a:r>
              <a:rPr lang="es-ES" dirty="0" err="1" smtClean="0">
                <a:solidFill>
                  <a:schemeClr val="tx1"/>
                </a:solidFill>
              </a:rPr>
              <a:t>the</a:t>
            </a:r>
            <a:r>
              <a:rPr lang="es-ES" dirty="0" smtClean="0">
                <a:solidFill>
                  <a:schemeClr val="tx1"/>
                </a:solidFill>
              </a:rPr>
              <a:t> data </a:t>
            </a:r>
            <a:r>
              <a:rPr lang="es-ES" dirty="0" err="1" smtClean="0">
                <a:solidFill>
                  <a:schemeClr val="tx1"/>
                </a:solidFill>
              </a:rPr>
              <a:t>entry</a:t>
            </a:r>
            <a:r>
              <a:rPr lang="es-ES" dirty="0" smtClean="0">
                <a:solidFill>
                  <a:schemeClr val="tx1"/>
                </a:solidFill>
              </a:rPr>
              <a:t> </a:t>
            </a:r>
            <a:r>
              <a:rPr lang="es-ES" dirty="0" err="1" smtClean="0">
                <a:solidFill>
                  <a:schemeClr val="tx1"/>
                </a:solidFill>
              </a:rPr>
              <a:t>together</a:t>
            </a:r>
            <a:r>
              <a:rPr lang="es-ES" dirty="0" smtClean="0">
                <a:solidFill>
                  <a:schemeClr val="tx1"/>
                </a:solidFill>
              </a:rPr>
              <a:t> </a:t>
            </a:r>
            <a:r>
              <a:rPr lang="es-ES" dirty="0" err="1" smtClean="0">
                <a:solidFill>
                  <a:schemeClr val="tx1"/>
                </a:solidFill>
              </a:rPr>
              <a:t>with</a:t>
            </a:r>
            <a:r>
              <a:rPr lang="es-ES" dirty="0" smtClean="0">
                <a:solidFill>
                  <a:schemeClr val="tx1"/>
                </a:solidFill>
              </a:rPr>
              <a:t> </a:t>
            </a:r>
            <a:r>
              <a:rPr lang="es-ES" dirty="0" err="1" smtClean="0">
                <a:solidFill>
                  <a:schemeClr val="tx1"/>
                </a:solidFill>
              </a:rPr>
              <a:t>the</a:t>
            </a:r>
            <a:r>
              <a:rPr lang="es-ES" dirty="0" smtClean="0">
                <a:solidFill>
                  <a:schemeClr val="tx1"/>
                </a:solidFill>
              </a:rPr>
              <a:t> ICS </a:t>
            </a:r>
            <a:r>
              <a:rPr lang="es-ES" dirty="0" err="1" smtClean="0">
                <a:solidFill>
                  <a:schemeClr val="tx1"/>
                </a:solidFill>
              </a:rPr>
              <a:t>Integration</a:t>
            </a:r>
            <a:r>
              <a:rPr lang="es-ES" dirty="0" smtClean="0">
                <a:solidFill>
                  <a:schemeClr val="tx1"/>
                </a:solidFill>
              </a:rPr>
              <a:t> </a:t>
            </a:r>
            <a:r>
              <a:rPr lang="es-ES" dirty="0" err="1" smtClean="0">
                <a:solidFill>
                  <a:schemeClr val="tx1"/>
                </a:solidFill>
              </a:rPr>
              <a:t>Group</a:t>
            </a:r>
            <a:endParaRPr lang="es-ES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sv-SE" dirty="0" smtClean="0">
              <a:solidFill>
                <a:schemeClr val="tx1"/>
              </a:solidFill>
            </a:endParaRPr>
          </a:p>
          <a:p>
            <a:r>
              <a:rPr lang="sv-SE" dirty="0" smtClean="0">
                <a:solidFill>
                  <a:schemeClr val="tx1"/>
                </a:solidFill>
              </a:rPr>
              <a:t>Vacuum Group ICS working on the full approach with ESS Names and Tags. Device Consistency need to be implemented.</a:t>
            </a:r>
          </a:p>
          <a:p>
            <a:pPr lvl="1"/>
            <a:r>
              <a:rPr lang="sv-SE" dirty="0" smtClean="0">
                <a:solidFill>
                  <a:schemeClr val="tx1"/>
                </a:solidFill>
              </a:rPr>
              <a:t>Problems solved regarding Eplan</a:t>
            </a:r>
            <a:endParaRPr lang="sv-SE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7</a:t>
            </a:fld>
            <a:endParaRPr lang="sv-SE" dirty="0"/>
          </a:p>
        </p:txBody>
      </p:sp>
      <p:pic>
        <p:nvPicPr>
          <p:cNvPr id="5" name="Picture 4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" t="-3" r="24967" b="16435"/>
          <a:stretch/>
        </p:blipFill>
        <p:spPr bwMode="auto">
          <a:xfrm>
            <a:off x="145280" y="1628800"/>
            <a:ext cx="3490616" cy="266429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Right Arrow 6"/>
          <p:cNvSpPr/>
          <p:nvPr/>
        </p:nvSpPr>
        <p:spPr>
          <a:xfrm rot="7280293">
            <a:off x="3010926" y="1993903"/>
            <a:ext cx="396044" cy="10801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Right Arrow 7"/>
          <p:cNvSpPr/>
          <p:nvPr/>
        </p:nvSpPr>
        <p:spPr>
          <a:xfrm rot="7280293">
            <a:off x="2434863" y="2156233"/>
            <a:ext cx="396044" cy="10801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Right Arrow 8"/>
          <p:cNvSpPr/>
          <p:nvPr/>
        </p:nvSpPr>
        <p:spPr>
          <a:xfrm rot="7280293">
            <a:off x="2122271" y="1856389"/>
            <a:ext cx="396044" cy="10801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25978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WP 10 – Accelerator Integration Support</a:t>
            </a:r>
            <a:br>
              <a:rPr lang="en-GB" dirty="0"/>
            </a:br>
            <a:r>
              <a:rPr lang="en-GB" sz="2800" dirty="0" smtClean="0"/>
              <a:t>PS &amp; LEBT Status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542650" cy="4525963"/>
          </a:xfrm>
        </p:spPr>
        <p:txBody>
          <a:bodyPr>
            <a:normAutofit fontScale="70000" lnSpcReduction="20000"/>
          </a:bodyPr>
          <a:lstStyle/>
          <a:p>
            <a:r>
              <a:rPr lang="es-ES" dirty="0" err="1" smtClean="0">
                <a:solidFill>
                  <a:schemeClr val="tx1"/>
                </a:solidFill>
              </a:rPr>
              <a:t>The</a:t>
            </a:r>
            <a:r>
              <a:rPr lang="es-ES" dirty="0" smtClean="0">
                <a:solidFill>
                  <a:schemeClr val="tx1"/>
                </a:solidFill>
              </a:rPr>
              <a:t> </a:t>
            </a:r>
            <a:r>
              <a:rPr lang="es-ES" dirty="0" err="1" smtClean="0">
                <a:solidFill>
                  <a:schemeClr val="tx1"/>
                </a:solidFill>
              </a:rPr>
              <a:t>installation</a:t>
            </a:r>
            <a:r>
              <a:rPr lang="es-ES" dirty="0" smtClean="0">
                <a:solidFill>
                  <a:schemeClr val="tx1"/>
                </a:solidFill>
              </a:rPr>
              <a:t> of </a:t>
            </a:r>
            <a:r>
              <a:rPr lang="es-ES" dirty="0" err="1" smtClean="0">
                <a:solidFill>
                  <a:schemeClr val="tx1"/>
                </a:solidFill>
              </a:rPr>
              <a:t>the</a:t>
            </a:r>
            <a:r>
              <a:rPr lang="es-ES" dirty="0" smtClean="0">
                <a:solidFill>
                  <a:schemeClr val="tx1"/>
                </a:solidFill>
              </a:rPr>
              <a:t> </a:t>
            </a:r>
            <a:r>
              <a:rPr lang="es-ES" dirty="0" err="1" smtClean="0">
                <a:solidFill>
                  <a:schemeClr val="tx1"/>
                </a:solidFill>
              </a:rPr>
              <a:t>Proton</a:t>
            </a:r>
            <a:r>
              <a:rPr lang="es-ES" dirty="0" smtClean="0">
                <a:solidFill>
                  <a:schemeClr val="tx1"/>
                </a:solidFill>
              </a:rPr>
              <a:t> </a:t>
            </a:r>
            <a:r>
              <a:rPr lang="es-ES" dirty="0" err="1" smtClean="0">
                <a:solidFill>
                  <a:schemeClr val="tx1"/>
                </a:solidFill>
              </a:rPr>
              <a:t>Source</a:t>
            </a:r>
            <a:r>
              <a:rPr lang="es-ES" dirty="0" smtClean="0">
                <a:solidFill>
                  <a:schemeClr val="tx1"/>
                </a:solidFill>
              </a:rPr>
              <a:t> has </a:t>
            </a:r>
            <a:r>
              <a:rPr lang="es-ES" dirty="0" err="1" smtClean="0">
                <a:solidFill>
                  <a:schemeClr val="tx1"/>
                </a:solidFill>
              </a:rPr>
              <a:t>been</a:t>
            </a:r>
            <a:r>
              <a:rPr lang="es-ES" dirty="0" smtClean="0">
                <a:solidFill>
                  <a:schemeClr val="tx1"/>
                </a:solidFill>
              </a:rPr>
              <a:t> </a:t>
            </a:r>
            <a:r>
              <a:rPr lang="es-ES" dirty="0" err="1" smtClean="0">
                <a:solidFill>
                  <a:schemeClr val="tx1"/>
                </a:solidFill>
              </a:rPr>
              <a:t>finalised</a:t>
            </a:r>
            <a:r>
              <a:rPr lang="es-ES" dirty="0" smtClean="0">
                <a:solidFill>
                  <a:schemeClr val="tx1"/>
                </a:solidFill>
              </a:rPr>
              <a:t> and </a:t>
            </a:r>
            <a:r>
              <a:rPr lang="es-ES" dirty="0" err="1" smtClean="0">
                <a:solidFill>
                  <a:schemeClr val="tx1"/>
                </a:solidFill>
              </a:rPr>
              <a:t>is</a:t>
            </a:r>
            <a:r>
              <a:rPr lang="es-ES" dirty="0" smtClean="0">
                <a:solidFill>
                  <a:schemeClr val="tx1"/>
                </a:solidFill>
              </a:rPr>
              <a:t> </a:t>
            </a:r>
            <a:r>
              <a:rPr lang="es-ES" dirty="0" err="1" smtClean="0">
                <a:solidFill>
                  <a:schemeClr val="tx1"/>
                </a:solidFill>
              </a:rPr>
              <a:t>being</a:t>
            </a:r>
            <a:r>
              <a:rPr lang="es-ES" dirty="0" smtClean="0">
                <a:solidFill>
                  <a:schemeClr val="tx1"/>
                </a:solidFill>
              </a:rPr>
              <a:t> </a:t>
            </a:r>
            <a:r>
              <a:rPr lang="es-ES" dirty="0" err="1" smtClean="0">
                <a:solidFill>
                  <a:schemeClr val="tx1"/>
                </a:solidFill>
              </a:rPr>
              <a:t>checked</a:t>
            </a:r>
            <a:r>
              <a:rPr lang="es-ES" dirty="0" smtClean="0">
                <a:solidFill>
                  <a:schemeClr val="tx1"/>
                </a:solidFill>
              </a:rPr>
              <a:t> </a:t>
            </a:r>
            <a:r>
              <a:rPr lang="es-ES" dirty="0" err="1" smtClean="0">
                <a:solidFill>
                  <a:schemeClr val="tx1"/>
                </a:solidFill>
              </a:rPr>
              <a:t>by</a:t>
            </a:r>
            <a:r>
              <a:rPr lang="es-ES" dirty="0" smtClean="0">
                <a:solidFill>
                  <a:schemeClr val="tx1"/>
                </a:solidFill>
              </a:rPr>
              <a:t> </a:t>
            </a:r>
            <a:r>
              <a:rPr lang="es-ES" dirty="0" err="1" smtClean="0">
                <a:solidFill>
                  <a:schemeClr val="tx1"/>
                </a:solidFill>
              </a:rPr>
              <a:t>the</a:t>
            </a:r>
            <a:r>
              <a:rPr lang="es-ES" dirty="0" smtClean="0">
                <a:solidFill>
                  <a:schemeClr val="tx1"/>
                </a:solidFill>
              </a:rPr>
              <a:t> </a:t>
            </a:r>
            <a:r>
              <a:rPr lang="es-ES" dirty="0" err="1" smtClean="0">
                <a:solidFill>
                  <a:schemeClr val="tx1"/>
                </a:solidFill>
              </a:rPr>
              <a:t>controls</a:t>
            </a:r>
            <a:r>
              <a:rPr lang="es-ES" dirty="0" smtClean="0">
                <a:solidFill>
                  <a:schemeClr val="tx1"/>
                </a:solidFill>
              </a:rPr>
              <a:t> </a:t>
            </a:r>
            <a:r>
              <a:rPr lang="es-ES" dirty="0" err="1" smtClean="0">
                <a:solidFill>
                  <a:schemeClr val="tx1"/>
                </a:solidFill>
              </a:rPr>
              <a:t>team</a:t>
            </a:r>
            <a:endParaRPr lang="sv-SE" dirty="0" smtClean="0">
              <a:solidFill>
                <a:schemeClr val="tx1"/>
              </a:solidFill>
            </a:endParaRPr>
          </a:p>
          <a:p>
            <a:r>
              <a:rPr lang="es-ES" dirty="0" err="1" smtClean="0">
                <a:solidFill>
                  <a:schemeClr val="tx1"/>
                </a:solidFill>
              </a:rPr>
              <a:t>Vacuum</a:t>
            </a:r>
            <a:r>
              <a:rPr lang="es-ES" dirty="0" smtClean="0">
                <a:solidFill>
                  <a:schemeClr val="tx1"/>
                </a:solidFill>
              </a:rPr>
              <a:t> </a:t>
            </a:r>
            <a:r>
              <a:rPr lang="es-ES" dirty="0" err="1" smtClean="0">
                <a:solidFill>
                  <a:schemeClr val="tx1"/>
                </a:solidFill>
              </a:rPr>
              <a:t>Controls</a:t>
            </a:r>
            <a:r>
              <a:rPr lang="es-ES" dirty="0" smtClean="0">
                <a:solidFill>
                  <a:schemeClr val="tx1"/>
                </a:solidFill>
              </a:rPr>
              <a:t> </a:t>
            </a:r>
            <a:r>
              <a:rPr lang="es-ES" dirty="0" err="1" smtClean="0">
                <a:solidFill>
                  <a:schemeClr val="tx1"/>
                </a:solidFill>
              </a:rPr>
              <a:t>for</a:t>
            </a:r>
            <a:r>
              <a:rPr lang="es-ES" dirty="0" smtClean="0">
                <a:solidFill>
                  <a:schemeClr val="tx1"/>
                </a:solidFill>
              </a:rPr>
              <a:t> </a:t>
            </a:r>
            <a:r>
              <a:rPr lang="es-ES" dirty="0" err="1" smtClean="0">
                <a:solidFill>
                  <a:schemeClr val="tx1"/>
                </a:solidFill>
              </a:rPr>
              <a:t>the</a:t>
            </a:r>
            <a:r>
              <a:rPr lang="es-ES" dirty="0" smtClean="0">
                <a:solidFill>
                  <a:schemeClr val="tx1"/>
                </a:solidFill>
              </a:rPr>
              <a:t> </a:t>
            </a:r>
            <a:r>
              <a:rPr lang="es-ES" dirty="0" err="1" smtClean="0">
                <a:solidFill>
                  <a:schemeClr val="tx1"/>
                </a:solidFill>
              </a:rPr>
              <a:t>Proton</a:t>
            </a:r>
            <a:r>
              <a:rPr lang="es-ES" dirty="0" smtClean="0">
                <a:solidFill>
                  <a:schemeClr val="tx1"/>
                </a:solidFill>
              </a:rPr>
              <a:t> </a:t>
            </a:r>
            <a:r>
              <a:rPr lang="es-ES" dirty="0" err="1" smtClean="0">
                <a:solidFill>
                  <a:schemeClr val="tx1"/>
                </a:solidFill>
              </a:rPr>
              <a:t>Source</a:t>
            </a:r>
            <a:r>
              <a:rPr lang="es-ES" dirty="0" smtClean="0">
                <a:solidFill>
                  <a:schemeClr val="tx1"/>
                </a:solidFill>
              </a:rPr>
              <a:t> </a:t>
            </a:r>
            <a:r>
              <a:rPr lang="es-ES" dirty="0" err="1" smtClean="0">
                <a:solidFill>
                  <a:schemeClr val="tx1"/>
                </a:solidFill>
              </a:rPr>
              <a:t>have</a:t>
            </a:r>
            <a:r>
              <a:rPr lang="es-ES" dirty="0" smtClean="0">
                <a:solidFill>
                  <a:schemeClr val="tx1"/>
                </a:solidFill>
              </a:rPr>
              <a:t> </a:t>
            </a:r>
            <a:r>
              <a:rPr lang="es-ES" dirty="0" err="1" smtClean="0">
                <a:solidFill>
                  <a:schemeClr val="tx1"/>
                </a:solidFill>
              </a:rPr>
              <a:t>been</a:t>
            </a:r>
            <a:r>
              <a:rPr lang="es-ES" dirty="0" smtClean="0">
                <a:solidFill>
                  <a:schemeClr val="tx1"/>
                </a:solidFill>
              </a:rPr>
              <a:t> </a:t>
            </a:r>
            <a:r>
              <a:rPr lang="es-ES" dirty="0" err="1" smtClean="0">
                <a:solidFill>
                  <a:schemeClr val="tx1"/>
                </a:solidFill>
              </a:rPr>
              <a:t>installed</a:t>
            </a:r>
            <a:r>
              <a:rPr lang="es-ES" dirty="0" smtClean="0">
                <a:solidFill>
                  <a:schemeClr val="tx1"/>
                </a:solidFill>
              </a:rPr>
              <a:t> and </a:t>
            </a:r>
            <a:r>
              <a:rPr lang="es-ES" dirty="0" err="1" smtClean="0">
                <a:solidFill>
                  <a:schemeClr val="tx1"/>
                </a:solidFill>
              </a:rPr>
              <a:t>commissioned</a:t>
            </a:r>
            <a:r>
              <a:rPr lang="es-ES" dirty="0" smtClean="0">
                <a:solidFill>
                  <a:schemeClr val="tx1"/>
                </a:solidFill>
              </a:rPr>
              <a:t>.</a:t>
            </a:r>
            <a:endParaRPr lang="sv-SE" dirty="0" smtClean="0">
              <a:solidFill>
                <a:schemeClr val="tx1"/>
              </a:solidFill>
            </a:endParaRPr>
          </a:p>
          <a:p>
            <a:r>
              <a:rPr lang="es-ES" dirty="0" err="1" smtClean="0">
                <a:solidFill>
                  <a:schemeClr val="tx1"/>
                </a:solidFill>
              </a:rPr>
              <a:t>The</a:t>
            </a:r>
            <a:r>
              <a:rPr lang="es-ES" dirty="0" smtClean="0">
                <a:solidFill>
                  <a:schemeClr val="tx1"/>
                </a:solidFill>
              </a:rPr>
              <a:t> </a:t>
            </a:r>
            <a:r>
              <a:rPr lang="es-ES" dirty="0" err="1" smtClean="0">
                <a:solidFill>
                  <a:schemeClr val="tx1"/>
                </a:solidFill>
              </a:rPr>
              <a:t>Proton</a:t>
            </a:r>
            <a:r>
              <a:rPr lang="es-ES" dirty="0" smtClean="0">
                <a:solidFill>
                  <a:schemeClr val="tx1"/>
                </a:solidFill>
              </a:rPr>
              <a:t> </a:t>
            </a:r>
            <a:r>
              <a:rPr lang="es-ES" dirty="0" err="1" smtClean="0">
                <a:solidFill>
                  <a:schemeClr val="tx1"/>
                </a:solidFill>
              </a:rPr>
              <a:t>Source</a:t>
            </a:r>
            <a:r>
              <a:rPr lang="es-ES" dirty="0" smtClean="0">
                <a:solidFill>
                  <a:schemeClr val="tx1"/>
                </a:solidFill>
              </a:rPr>
              <a:t> has </a:t>
            </a:r>
            <a:r>
              <a:rPr lang="es-ES" dirty="0" err="1" smtClean="0">
                <a:solidFill>
                  <a:schemeClr val="tx1"/>
                </a:solidFill>
              </a:rPr>
              <a:t>already</a:t>
            </a:r>
            <a:r>
              <a:rPr lang="es-ES" dirty="0" smtClean="0">
                <a:solidFill>
                  <a:schemeClr val="tx1"/>
                </a:solidFill>
              </a:rPr>
              <a:t> </a:t>
            </a:r>
            <a:r>
              <a:rPr lang="es-ES" dirty="0" err="1" smtClean="0">
                <a:solidFill>
                  <a:schemeClr val="tx1"/>
                </a:solidFill>
              </a:rPr>
              <a:t>been</a:t>
            </a:r>
            <a:r>
              <a:rPr lang="es-ES" dirty="0" smtClean="0">
                <a:solidFill>
                  <a:schemeClr val="tx1"/>
                </a:solidFill>
              </a:rPr>
              <a:t> </a:t>
            </a:r>
            <a:r>
              <a:rPr lang="es-ES" dirty="0" err="1" smtClean="0">
                <a:solidFill>
                  <a:schemeClr val="tx1"/>
                </a:solidFill>
              </a:rPr>
              <a:t>started</a:t>
            </a:r>
            <a:r>
              <a:rPr lang="es-ES" dirty="0" smtClean="0">
                <a:solidFill>
                  <a:schemeClr val="tx1"/>
                </a:solidFill>
              </a:rPr>
              <a:t> </a:t>
            </a:r>
            <a:r>
              <a:rPr lang="es-ES" dirty="0" err="1" smtClean="0">
                <a:solidFill>
                  <a:schemeClr val="tx1"/>
                </a:solidFill>
              </a:rPr>
              <a:t>using</a:t>
            </a:r>
            <a:r>
              <a:rPr lang="es-ES" dirty="0" smtClean="0">
                <a:solidFill>
                  <a:schemeClr val="tx1"/>
                </a:solidFill>
              </a:rPr>
              <a:t> </a:t>
            </a:r>
            <a:r>
              <a:rPr lang="es-ES" dirty="0" err="1" smtClean="0">
                <a:solidFill>
                  <a:schemeClr val="tx1"/>
                </a:solidFill>
              </a:rPr>
              <a:t>the</a:t>
            </a:r>
            <a:r>
              <a:rPr lang="es-ES" dirty="0" smtClean="0">
                <a:solidFill>
                  <a:schemeClr val="tx1"/>
                </a:solidFill>
              </a:rPr>
              <a:t> </a:t>
            </a:r>
            <a:r>
              <a:rPr lang="es-ES" dirty="0" err="1" smtClean="0">
                <a:solidFill>
                  <a:schemeClr val="tx1"/>
                </a:solidFill>
              </a:rPr>
              <a:t>controls</a:t>
            </a:r>
            <a:r>
              <a:rPr lang="es-ES" dirty="0">
                <a:solidFill>
                  <a:schemeClr val="tx1"/>
                </a:solidFill>
              </a:rPr>
              <a:t>.</a:t>
            </a:r>
            <a:endParaRPr lang="sv-SE" dirty="0" smtClean="0">
              <a:solidFill>
                <a:schemeClr val="tx1"/>
              </a:solidFill>
            </a:endParaRPr>
          </a:p>
          <a:p>
            <a:r>
              <a:rPr lang="es-ES" dirty="0" smtClean="0">
                <a:solidFill>
                  <a:schemeClr val="tx1"/>
                </a:solidFill>
              </a:rPr>
              <a:t>NPM and BCM </a:t>
            </a:r>
            <a:r>
              <a:rPr lang="es-ES" dirty="0" err="1" smtClean="0">
                <a:solidFill>
                  <a:schemeClr val="tx1"/>
                </a:solidFill>
              </a:rPr>
              <a:t>will</a:t>
            </a:r>
            <a:r>
              <a:rPr lang="es-ES" dirty="0" smtClean="0">
                <a:solidFill>
                  <a:schemeClr val="tx1"/>
                </a:solidFill>
              </a:rPr>
              <a:t> be </a:t>
            </a:r>
            <a:r>
              <a:rPr lang="es-ES" dirty="0" err="1" smtClean="0">
                <a:solidFill>
                  <a:schemeClr val="tx1"/>
                </a:solidFill>
              </a:rPr>
              <a:t>sent</a:t>
            </a:r>
            <a:r>
              <a:rPr lang="es-ES" dirty="0" smtClean="0">
                <a:solidFill>
                  <a:schemeClr val="tx1"/>
                </a:solidFill>
              </a:rPr>
              <a:t> in </a:t>
            </a:r>
            <a:r>
              <a:rPr lang="es-ES" dirty="0" err="1" smtClean="0">
                <a:solidFill>
                  <a:schemeClr val="tx1"/>
                </a:solidFill>
              </a:rPr>
              <a:t>the</a:t>
            </a:r>
            <a:r>
              <a:rPr lang="es-ES" dirty="0" smtClean="0">
                <a:solidFill>
                  <a:schemeClr val="tx1"/>
                </a:solidFill>
              </a:rPr>
              <a:t> </a:t>
            </a:r>
            <a:r>
              <a:rPr lang="es-ES" dirty="0" err="1" smtClean="0">
                <a:solidFill>
                  <a:schemeClr val="tx1"/>
                </a:solidFill>
              </a:rPr>
              <a:t>following</a:t>
            </a:r>
            <a:r>
              <a:rPr lang="es-ES" dirty="0" smtClean="0">
                <a:solidFill>
                  <a:schemeClr val="tx1"/>
                </a:solidFill>
              </a:rPr>
              <a:t> </a:t>
            </a:r>
            <a:r>
              <a:rPr lang="es-ES" dirty="0" err="1" smtClean="0">
                <a:solidFill>
                  <a:schemeClr val="tx1"/>
                </a:solidFill>
              </a:rPr>
              <a:t>weeks</a:t>
            </a:r>
            <a:r>
              <a:rPr lang="es-ES" dirty="0" smtClean="0">
                <a:solidFill>
                  <a:schemeClr val="tx1"/>
                </a:solidFill>
              </a:rPr>
              <a:t> to Catania.</a:t>
            </a:r>
          </a:p>
          <a:p>
            <a:r>
              <a:rPr lang="es-ES" dirty="0" err="1" smtClean="0">
                <a:solidFill>
                  <a:schemeClr val="tx1"/>
                </a:solidFill>
              </a:rPr>
              <a:t>The</a:t>
            </a:r>
            <a:r>
              <a:rPr lang="es-ES" dirty="0" smtClean="0">
                <a:solidFill>
                  <a:schemeClr val="tx1"/>
                </a:solidFill>
              </a:rPr>
              <a:t> </a:t>
            </a:r>
            <a:r>
              <a:rPr lang="es-ES" dirty="0" err="1" smtClean="0">
                <a:solidFill>
                  <a:schemeClr val="tx1"/>
                </a:solidFill>
              </a:rPr>
              <a:t>installation</a:t>
            </a:r>
            <a:r>
              <a:rPr lang="es-ES" dirty="0" smtClean="0">
                <a:solidFill>
                  <a:schemeClr val="tx1"/>
                </a:solidFill>
              </a:rPr>
              <a:t> </a:t>
            </a:r>
            <a:r>
              <a:rPr lang="es-ES" dirty="0" err="1" smtClean="0">
                <a:solidFill>
                  <a:schemeClr val="tx1"/>
                </a:solidFill>
              </a:rPr>
              <a:t>process</a:t>
            </a:r>
            <a:r>
              <a:rPr lang="es-ES" dirty="0" smtClean="0">
                <a:solidFill>
                  <a:schemeClr val="tx1"/>
                </a:solidFill>
              </a:rPr>
              <a:t> has </a:t>
            </a:r>
            <a:r>
              <a:rPr lang="es-ES" dirty="0" err="1" smtClean="0">
                <a:solidFill>
                  <a:schemeClr val="tx1"/>
                </a:solidFill>
              </a:rPr>
              <a:t>been</a:t>
            </a:r>
            <a:r>
              <a:rPr lang="es-ES" dirty="0" smtClean="0">
                <a:solidFill>
                  <a:schemeClr val="tx1"/>
                </a:solidFill>
              </a:rPr>
              <a:t> </a:t>
            </a:r>
            <a:r>
              <a:rPr lang="es-ES" dirty="0" err="1" smtClean="0">
                <a:solidFill>
                  <a:schemeClr val="tx1"/>
                </a:solidFill>
              </a:rPr>
              <a:t>cumbersome</a:t>
            </a:r>
            <a:r>
              <a:rPr lang="es-ES" dirty="0" smtClean="0">
                <a:solidFill>
                  <a:schemeClr val="tx1"/>
                </a:solidFill>
              </a:rPr>
              <a:t>. </a:t>
            </a:r>
          </a:p>
          <a:p>
            <a:pPr lvl="1"/>
            <a:r>
              <a:rPr lang="es-ES" dirty="0" err="1" smtClean="0">
                <a:solidFill>
                  <a:schemeClr val="tx1"/>
                </a:solidFill>
              </a:rPr>
              <a:t>The</a:t>
            </a:r>
            <a:r>
              <a:rPr lang="es-ES" dirty="0" smtClean="0">
                <a:solidFill>
                  <a:schemeClr val="tx1"/>
                </a:solidFill>
              </a:rPr>
              <a:t> local </a:t>
            </a:r>
            <a:r>
              <a:rPr lang="es-ES" dirty="0" err="1" smtClean="0">
                <a:solidFill>
                  <a:schemeClr val="tx1"/>
                </a:solidFill>
              </a:rPr>
              <a:t>team</a:t>
            </a:r>
            <a:r>
              <a:rPr lang="es-ES" dirty="0" smtClean="0">
                <a:solidFill>
                  <a:schemeClr val="tx1"/>
                </a:solidFill>
              </a:rPr>
              <a:t> </a:t>
            </a:r>
            <a:r>
              <a:rPr lang="es-ES" dirty="0" err="1" smtClean="0">
                <a:solidFill>
                  <a:schemeClr val="tx1"/>
                </a:solidFill>
              </a:rPr>
              <a:t>needed</a:t>
            </a:r>
            <a:r>
              <a:rPr lang="es-ES" dirty="0" smtClean="0">
                <a:solidFill>
                  <a:schemeClr val="tx1"/>
                </a:solidFill>
              </a:rPr>
              <a:t> </a:t>
            </a:r>
            <a:r>
              <a:rPr lang="es-ES" dirty="0" err="1" smtClean="0">
                <a:solidFill>
                  <a:schemeClr val="tx1"/>
                </a:solidFill>
              </a:rPr>
              <a:t>help</a:t>
            </a:r>
            <a:r>
              <a:rPr lang="es-ES" dirty="0" smtClean="0">
                <a:solidFill>
                  <a:schemeClr val="tx1"/>
                </a:solidFill>
              </a:rPr>
              <a:t> in </a:t>
            </a:r>
            <a:r>
              <a:rPr lang="es-ES" dirty="0" err="1" smtClean="0">
                <a:solidFill>
                  <a:schemeClr val="tx1"/>
                </a:solidFill>
              </a:rPr>
              <a:t>order</a:t>
            </a:r>
            <a:r>
              <a:rPr lang="es-ES" dirty="0" smtClean="0">
                <a:solidFill>
                  <a:schemeClr val="tx1"/>
                </a:solidFill>
              </a:rPr>
              <a:t> to </a:t>
            </a:r>
            <a:r>
              <a:rPr lang="es-ES" dirty="0" err="1" smtClean="0">
                <a:solidFill>
                  <a:schemeClr val="tx1"/>
                </a:solidFill>
              </a:rPr>
              <a:t>ellaborate</a:t>
            </a:r>
            <a:r>
              <a:rPr lang="es-ES" dirty="0" smtClean="0">
                <a:solidFill>
                  <a:schemeClr val="tx1"/>
                </a:solidFill>
              </a:rPr>
              <a:t> </a:t>
            </a:r>
            <a:r>
              <a:rPr lang="es-ES" dirty="0" err="1" smtClean="0">
                <a:solidFill>
                  <a:schemeClr val="tx1"/>
                </a:solidFill>
              </a:rPr>
              <a:t>the</a:t>
            </a:r>
            <a:r>
              <a:rPr lang="es-ES" dirty="0" smtClean="0">
                <a:solidFill>
                  <a:schemeClr val="tx1"/>
                </a:solidFill>
              </a:rPr>
              <a:t> </a:t>
            </a:r>
            <a:r>
              <a:rPr lang="es-ES" dirty="0" err="1" smtClean="0">
                <a:solidFill>
                  <a:schemeClr val="tx1"/>
                </a:solidFill>
              </a:rPr>
              <a:t>electrical</a:t>
            </a:r>
            <a:r>
              <a:rPr lang="es-ES" dirty="0" smtClean="0">
                <a:solidFill>
                  <a:schemeClr val="tx1"/>
                </a:solidFill>
              </a:rPr>
              <a:t> </a:t>
            </a:r>
            <a:r>
              <a:rPr lang="es-ES" dirty="0" err="1" smtClean="0">
                <a:solidFill>
                  <a:schemeClr val="tx1"/>
                </a:solidFill>
              </a:rPr>
              <a:t>schematics</a:t>
            </a:r>
            <a:r>
              <a:rPr lang="es-ES" dirty="0" smtClean="0">
                <a:solidFill>
                  <a:schemeClr val="tx1"/>
                </a:solidFill>
              </a:rPr>
              <a:t> </a:t>
            </a:r>
            <a:r>
              <a:rPr lang="es-ES" dirty="0" err="1" smtClean="0">
                <a:solidFill>
                  <a:schemeClr val="tx1"/>
                </a:solidFill>
              </a:rPr>
              <a:t>from</a:t>
            </a:r>
            <a:r>
              <a:rPr lang="es-ES" dirty="0" smtClean="0">
                <a:solidFill>
                  <a:schemeClr val="tx1"/>
                </a:solidFill>
              </a:rPr>
              <a:t> </a:t>
            </a:r>
            <a:r>
              <a:rPr lang="es-ES" dirty="0" err="1" smtClean="0">
                <a:solidFill>
                  <a:schemeClr val="tx1"/>
                </a:solidFill>
              </a:rPr>
              <a:t>the</a:t>
            </a:r>
            <a:r>
              <a:rPr lang="es-ES" dirty="0" smtClean="0">
                <a:solidFill>
                  <a:schemeClr val="tx1"/>
                </a:solidFill>
              </a:rPr>
              <a:t> </a:t>
            </a:r>
            <a:r>
              <a:rPr lang="es-ES" dirty="0" err="1" smtClean="0">
                <a:solidFill>
                  <a:schemeClr val="tx1"/>
                </a:solidFill>
              </a:rPr>
              <a:t>signal</a:t>
            </a:r>
            <a:r>
              <a:rPr lang="es-ES" dirty="0" smtClean="0">
                <a:solidFill>
                  <a:schemeClr val="tx1"/>
                </a:solidFill>
              </a:rPr>
              <a:t> </a:t>
            </a:r>
            <a:r>
              <a:rPr lang="es-ES" dirty="0" err="1" smtClean="0">
                <a:solidFill>
                  <a:schemeClr val="tx1"/>
                </a:solidFill>
              </a:rPr>
              <a:t>lists</a:t>
            </a:r>
            <a:endParaRPr lang="es-ES" dirty="0" smtClean="0">
              <a:solidFill>
                <a:schemeClr val="tx1"/>
              </a:solidFill>
            </a:endParaRPr>
          </a:p>
          <a:p>
            <a:pPr lvl="1"/>
            <a:r>
              <a:rPr lang="es-ES" dirty="0" err="1" smtClean="0">
                <a:solidFill>
                  <a:schemeClr val="tx1"/>
                </a:solidFill>
              </a:rPr>
              <a:t>There</a:t>
            </a:r>
            <a:r>
              <a:rPr lang="es-ES" dirty="0" smtClean="0">
                <a:solidFill>
                  <a:schemeClr val="tx1"/>
                </a:solidFill>
              </a:rPr>
              <a:t> </a:t>
            </a:r>
            <a:r>
              <a:rPr lang="es-ES" dirty="0" err="1" smtClean="0">
                <a:solidFill>
                  <a:schemeClr val="tx1"/>
                </a:solidFill>
              </a:rPr>
              <a:t>was</a:t>
            </a:r>
            <a:r>
              <a:rPr lang="es-ES" dirty="0" smtClean="0">
                <a:solidFill>
                  <a:schemeClr val="tx1"/>
                </a:solidFill>
              </a:rPr>
              <a:t> </a:t>
            </a:r>
            <a:r>
              <a:rPr lang="es-ES" dirty="0" err="1" smtClean="0">
                <a:solidFill>
                  <a:schemeClr val="tx1"/>
                </a:solidFill>
              </a:rPr>
              <a:t>unclarity</a:t>
            </a:r>
            <a:r>
              <a:rPr lang="es-ES" dirty="0" smtClean="0">
                <a:solidFill>
                  <a:schemeClr val="tx1"/>
                </a:solidFill>
              </a:rPr>
              <a:t> </a:t>
            </a:r>
            <a:r>
              <a:rPr lang="es-ES" dirty="0" err="1" smtClean="0">
                <a:solidFill>
                  <a:schemeClr val="tx1"/>
                </a:solidFill>
              </a:rPr>
              <a:t>about</a:t>
            </a:r>
            <a:r>
              <a:rPr lang="es-ES" dirty="0" smtClean="0">
                <a:solidFill>
                  <a:schemeClr val="tx1"/>
                </a:solidFill>
              </a:rPr>
              <a:t> </a:t>
            </a:r>
            <a:r>
              <a:rPr lang="es-ES" dirty="0" err="1" smtClean="0">
                <a:solidFill>
                  <a:schemeClr val="tx1"/>
                </a:solidFill>
              </a:rPr>
              <a:t>the</a:t>
            </a:r>
            <a:r>
              <a:rPr lang="es-ES" dirty="0" smtClean="0">
                <a:solidFill>
                  <a:schemeClr val="tx1"/>
                </a:solidFill>
              </a:rPr>
              <a:t> </a:t>
            </a:r>
            <a:r>
              <a:rPr lang="es-ES" dirty="0" err="1" smtClean="0">
                <a:solidFill>
                  <a:schemeClr val="tx1"/>
                </a:solidFill>
              </a:rPr>
              <a:t>responsibility</a:t>
            </a:r>
            <a:r>
              <a:rPr lang="es-ES" dirty="0" smtClean="0">
                <a:solidFill>
                  <a:schemeClr val="tx1"/>
                </a:solidFill>
              </a:rPr>
              <a:t> </a:t>
            </a:r>
            <a:r>
              <a:rPr lang="es-ES" dirty="0" err="1" smtClean="0">
                <a:solidFill>
                  <a:schemeClr val="tx1"/>
                </a:solidFill>
              </a:rPr>
              <a:t>about</a:t>
            </a:r>
            <a:r>
              <a:rPr lang="es-ES" dirty="0" smtClean="0">
                <a:solidFill>
                  <a:schemeClr val="tx1"/>
                </a:solidFill>
              </a:rPr>
              <a:t> </a:t>
            </a:r>
            <a:r>
              <a:rPr lang="es-ES" dirty="0" err="1" smtClean="0">
                <a:solidFill>
                  <a:schemeClr val="tx1"/>
                </a:solidFill>
              </a:rPr>
              <a:t>installation</a:t>
            </a:r>
            <a:r>
              <a:rPr lang="es-ES" dirty="0" smtClean="0">
                <a:solidFill>
                  <a:schemeClr val="tx1"/>
                </a:solidFill>
              </a:rPr>
              <a:t>.</a:t>
            </a:r>
            <a:endParaRPr lang="sv-SE" dirty="0" smtClean="0">
              <a:solidFill>
                <a:schemeClr val="tx1"/>
              </a:solidFill>
            </a:endParaRPr>
          </a:p>
          <a:p>
            <a:endParaRPr lang="sv-SE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8</a:t>
            </a:fld>
            <a:endParaRPr lang="sv-SE" dirty="0"/>
          </a:p>
        </p:txBody>
      </p:sp>
      <p:pic>
        <p:nvPicPr>
          <p:cNvPr id="2050" name="Picture 2" descr="C:\Users\danielpisofernandez\Documents\03 Pictures\first_plasma_PSESS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364088" y="1844824"/>
            <a:ext cx="1920213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danielpisofernandez\Documents\03 Pictures\IMG_061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084168" y="3145160"/>
            <a:ext cx="1728192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danielpisofernandez\Documents\03 Pictures\IMG_061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413302" y="3106142"/>
            <a:ext cx="1728192" cy="1374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danielpisofernandez\Documents\03 Pictures\PS_Controls_Startup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8166" y="4666931"/>
            <a:ext cx="2432270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7" descr="Picture 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pic>
        <p:nvPicPr>
          <p:cNvPr id="2056" name="Picture 8" descr="C:\Users\danielpisofernandez\Documents\03 Pictures\Catania.1623\Picture 9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9850" y="2923539"/>
            <a:ext cx="1300342" cy="1733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4331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WP 10 – Accelerator Integration Support</a:t>
            </a:r>
            <a:br>
              <a:rPr lang="en-GB" dirty="0"/>
            </a:br>
            <a:r>
              <a:rPr lang="en-GB" sz="2800" dirty="0" smtClean="0"/>
              <a:t>RF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sv-SE" dirty="0" smtClean="0">
                <a:solidFill>
                  <a:schemeClr val="tx1"/>
                </a:solidFill>
              </a:rPr>
              <a:t>RF Local Protection System. A first version of the FPGA firmware has been produced for the IF1210. EPICS integration is being developed. The system will have to be migrated to the final IFC1410.</a:t>
            </a:r>
          </a:p>
          <a:p>
            <a:endParaRPr lang="sv-SE" dirty="0" smtClean="0">
              <a:solidFill>
                <a:schemeClr val="tx1"/>
              </a:solidFill>
            </a:endParaRPr>
          </a:p>
          <a:p>
            <a:r>
              <a:rPr lang="sv-SE" dirty="0" smtClean="0">
                <a:solidFill>
                  <a:schemeClr val="tx1"/>
                </a:solidFill>
              </a:rPr>
              <a:t>The number of sites that need support for LLRF has increased:</a:t>
            </a:r>
          </a:p>
          <a:p>
            <a:pPr lvl="1"/>
            <a:r>
              <a:rPr lang="es-ES" dirty="0" smtClean="0">
                <a:solidFill>
                  <a:schemeClr val="tx1"/>
                </a:solidFill>
              </a:rPr>
              <a:t>LTH, </a:t>
            </a:r>
            <a:r>
              <a:rPr lang="es-ES" dirty="0" err="1" smtClean="0">
                <a:solidFill>
                  <a:schemeClr val="tx1"/>
                </a:solidFill>
              </a:rPr>
              <a:t>Lund</a:t>
            </a:r>
            <a:r>
              <a:rPr lang="es-ES" dirty="0" smtClean="0">
                <a:solidFill>
                  <a:schemeClr val="tx1"/>
                </a:solidFill>
              </a:rPr>
              <a:t>.</a:t>
            </a:r>
          </a:p>
          <a:p>
            <a:pPr lvl="1"/>
            <a:r>
              <a:rPr lang="es-ES" dirty="0" err="1" smtClean="0">
                <a:solidFill>
                  <a:schemeClr val="tx1"/>
                </a:solidFill>
              </a:rPr>
              <a:t>Freia</a:t>
            </a:r>
            <a:r>
              <a:rPr lang="es-ES" dirty="0" smtClean="0">
                <a:solidFill>
                  <a:schemeClr val="tx1"/>
                </a:solidFill>
              </a:rPr>
              <a:t>, Uppsala</a:t>
            </a:r>
          </a:p>
          <a:p>
            <a:pPr lvl="1"/>
            <a:r>
              <a:rPr lang="es-ES" dirty="0" smtClean="0">
                <a:solidFill>
                  <a:schemeClr val="tx1"/>
                </a:solidFill>
              </a:rPr>
              <a:t>ECCTD, CEA/</a:t>
            </a:r>
            <a:r>
              <a:rPr lang="es-ES" dirty="0" err="1" smtClean="0">
                <a:solidFill>
                  <a:schemeClr val="tx1"/>
                </a:solidFill>
              </a:rPr>
              <a:t>Saclay</a:t>
            </a:r>
            <a:endParaRPr lang="es-ES" dirty="0" smtClean="0">
              <a:solidFill>
                <a:schemeClr val="tx1"/>
              </a:solidFill>
            </a:endParaRPr>
          </a:p>
          <a:p>
            <a:pPr lvl="1"/>
            <a:r>
              <a:rPr lang="es-ES" dirty="0" smtClean="0">
                <a:solidFill>
                  <a:schemeClr val="tx1"/>
                </a:solidFill>
              </a:rPr>
              <a:t>3 </a:t>
            </a:r>
            <a:r>
              <a:rPr lang="es-ES" dirty="0" err="1" smtClean="0">
                <a:solidFill>
                  <a:schemeClr val="tx1"/>
                </a:solidFill>
              </a:rPr>
              <a:t>sites</a:t>
            </a:r>
            <a:r>
              <a:rPr lang="es-ES" dirty="0" smtClean="0">
                <a:solidFill>
                  <a:schemeClr val="tx1"/>
                </a:solidFill>
              </a:rPr>
              <a:t> in </a:t>
            </a:r>
            <a:r>
              <a:rPr lang="es-ES" dirty="0" err="1" smtClean="0">
                <a:solidFill>
                  <a:schemeClr val="tx1"/>
                </a:solidFill>
              </a:rPr>
              <a:t>Poland</a:t>
            </a:r>
            <a:endParaRPr lang="es-ES" dirty="0" smtClean="0">
              <a:solidFill>
                <a:schemeClr val="tx1"/>
              </a:solidFill>
            </a:endParaRPr>
          </a:p>
          <a:p>
            <a:pPr lvl="1"/>
            <a:r>
              <a:rPr lang="es-ES" dirty="0" smtClean="0">
                <a:solidFill>
                  <a:schemeClr val="tx1"/>
                </a:solidFill>
              </a:rPr>
              <a:t>ESS Bilbao</a:t>
            </a:r>
          </a:p>
          <a:p>
            <a:pPr lvl="1"/>
            <a:r>
              <a:rPr lang="es-ES" dirty="0" err="1">
                <a:solidFill>
                  <a:schemeClr val="tx1"/>
                </a:solidFill>
              </a:rPr>
              <a:t>Next</a:t>
            </a:r>
            <a:r>
              <a:rPr lang="es-ES" dirty="0">
                <a:solidFill>
                  <a:schemeClr val="tx1"/>
                </a:solidFill>
              </a:rPr>
              <a:t> </a:t>
            </a:r>
            <a:r>
              <a:rPr lang="es-ES" dirty="0" err="1">
                <a:solidFill>
                  <a:schemeClr val="tx1"/>
                </a:solidFill>
              </a:rPr>
              <a:t>steps</a:t>
            </a:r>
            <a:r>
              <a:rPr lang="es-ES" dirty="0">
                <a:solidFill>
                  <a:schemeClr val="tx1"/>
                </a:solidFill>
              </a:rPr>
              <a:t>: </a:t>
            </a:r>
          </a:p>
          <a:p>
            <a:pPr lvl="2"/>
            <a:r>
              <a:rPr lang="es-ES" dirty="0" err="1">
                <a:solidFill>
                  <a:schemeClr val="tx1"/>
                </a:solidFill>
              </a:rPr>
              <a:t>migrating</a:t>
            </a:r>
            <a:r>
              <a:rPr lang="es-ES" dirty="0">
                <a:solidFill>
                  <a:schemeClr val="tx1"/>
                </a:solidFill>
              </a:rPr>
              <a:t> to mTCA-EVR-300.</a:t>
            </a:r>
          </a:p>
          <a:p>
            <a:pPr lvl="2"/>
            <a:r>
              <a:rPr lang="es-ES" dirty="0" err="1" smtClean="0">
                <a:solidFill>
                  <a:schemeClr val="tx1"/>
                </a:solidFill>
              </a:rPr>
              <a:t>bring</a:t>
            </a:r>
            <a:r>
              <a:rPr lang="es-ES" dirty="0" smtClean="0">
                <a:solidFill>
                  <a:schemeClr val="tx1"/>
                </a:solidFill>
              </a:rPr>
              <a:t> </a:t>
            </a:r>
            <a:r>
              <a:rPr lang="es-ES" dirty="0" err="1">
                <a:solidFill>
                  <a:schemeClr val="tx1"/>
                </a:solidFill>
              </a:rPr>
              <a:t>the</a:t>
            </a:r>
            <a:r>
              <a:rPr lang="es-ES" dirty="0">
                <a:solidFill>
                  <a:schemeClr val="tx1"/>
                </a:solidFill>
              </a:rPr>
              <a:t> </a:t>
            </a:r>
            <a:r>
              <a:rPr lang="es-ES" dirty="0" err="1">
                <a:solidFill>
                  <a:schemeClr val="tx1"/>
                </a:solidFill>
              </a:rPr>
              <a:t>design</a:t>
            </a:r>
            <a:r>
              <a:rPr lang="es-ES" dirty="0">
                <a:solidFill>
                  <a:schemeClr val="tx1"/>
                </a:solidFill>
              </a:rPr>
              <a:t> </a:t>
            </a:r>
            <a:r>
              <a:rPr lang="es-ES" dirty="0" err="1">
                <a:solidFill>
                  <a:schemeClr val="tx1"/>
                </a:solidFill>
              </a:rPr>
              <a:t>from</a:t>
            </a:r>
            <a:r>
              <a:rPr lang="es-ES" dirty="0">
                <a:solidFill>
                  <a:schemeClr val="tx1"/>
                </a:solidFill>
              </a:rPr>
              <a:t> a </a:t>
            </a:r>
            <a:r>
              <a:rPr lang="es-ES" dirty="0" err="1">
                <a:solidFill>
                  <a:schemeClr val="tx1"/>
                </a:solidFill>
              </a:rPr>
              <a:t>prototype</a:t>
            </a:r>
            <a:r>
              <a:rPr lang="es-ES" dirty="0">
                <a:solidFill>
                  <a:schemeClr val="tx1"/>
                </a:solidFill>
              </a:rPr>
              <a:t> </a:t>
            </a:r>
            <a:r>
              <a:rPr lang="es-ES" dirty="0" err="1">
                <a:solidFill>
                  <a:schemeClr val="tx1"/>
                </a:solidFill>
              </a:rPr>
              <a:t>phase</a:t>
            </a:r>
            <a:r>
              <a:rPr lang="es-ES" dirty="0">
                <a:solidFill>
                  <a:schemeClr val="tx1"/>
                </a:solidFill>
              </a:rPr>
              <a:t> to </a:t>
            </a:r>
            <a:r>
              <a:rPr lang="es-ES" dirty="0" err="1" smtClean="0">
                <a:solidFill>
                  <a:schemeClr val="tx1"/>
                </a:solidFill>
              </a:rPr>
              <a:t>production</a:t>
            </a:r>
            <a:endParaRPr lang="es-ES" dirty="0" smtClean="0">
              <a:solidFill>
                <a:schemeClr val="tx1"/>
              </a:solidFill>
            </a:endParaRPr>
          </a:p>
          <a:p>
            <a:pPr marL="914400" lvl="2" indent="0">
              <a:buNone/>
            </a:pPr>
            <a:endParaRPr lang="sv-SE" dirty="0" smtClean="0">
              <a:solidFill>
                <a:schemeClr val="tx1"/>
              </a:solidFill>
            </a:endParaRPr>
          </a:p>
          <a:p>
            <a:r>
              <a:rPr lang="sv-SE" dirty="0" smtClean="0">
                <a:solidFill>
                  <a:schemeClr val="tx1"/>
                </a:solidFill>
              </a:rPr>
              <a:t>Phase Reference Distribution Prototype. Different EPICS integration activities</a:t>
            </a:r>
          </a:p>
          <a:p>
            <a:pPr marL="0" indent="0">
              <a:buNone/>
            </a:pP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9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63409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9265</TotalTime>
  <Words>1271</Words>
  <Application>Microsoft Office PowerPoint</Application>
  <PresentationFormat>On-screen Show (4:3)</PresentationFormat>
  <Paragraphs>160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Progress on Hardware &amp; Integration Technical Advisory Committee 14</vt:lpstr>
      <vt:lpstr>Overview</vt:lpstr>
      <vt:lpstr>The Group Status</vt:lpstr>
      <vt:lpstr>The Group Task Allocation</vt:lpstr>
      <vt:lpstr>WP 4 – Hardware Core Timing System</vt:lpstr>
      <vt:lpstr> WP 4 – Hardware Core Hardware and Low Level Software </vt:lpstr>
      <vt:lpstr>WP 10 – Accelerator Integration Support Data Handling</vt:lpstr>
      <vt:lpstr>WP 10 – Accelerator Integration Support PS &amp; LEBT Status</vt:lpstr>
      <vt:lpstr>WP 10 – Accelerator Integration Support RF</vt:lpstr>
      <vt:lpstr>WP 10 – Accelerator Integration Support Beam Instrumentation</vt:lpstr>
      <vt:lpstr>WP 10 – Accelerator Integration Support Vacuum and Cryogenics</vt:lpstr>
      <vt:lpstr>WP11 – Target Integration</vt:lpstr>
      <vt:lpstr>WP12 – Instruments Integration</vt:lpstr>
      <vt:lpstr>WP12 – Instruments Integration</vt:lpstr>
      <vt:lpstr>WP13 – Conventional Facilities Integration </vt:lpstr>
      <vt:lpstr>PowerPoint Presentation</vt:lpstr>
    </vt:vector>
  </TitlesOfParts>
  <Manager>Henrik.Carling@esss.se</Manager>
  <Company>ESS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Henrik.Carling@esss.se</dc:creator>
  <cp:lastModifiedBy>Daniel Piso Fernández</cp:lastModifiedBy>
  <cp:revision>331</cp:revision>
  <dcterms:created xsi:type="dcterms:W3CDTF">2013-10-29T16:05:10Z</dcterms:created>
  <dcterms:modified xsi:type="dcterms:W3CDTF">2016-10-05T20:58:56Z</dcterms:modified>
</cp:coreProperties>
</file>