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22" r:id="rId3"/>
    <p:sldId id="296" r:id="rId4"/>
    <p:sldId id="298" r:id="rId5"/>
    <p:sldId id="318" r:id="rId6"/>
    <p:sldId id="327" r:id="rId7"/>
    <p:sldId id="316" r:id="rId8"/>
    <p:sldId id="319" r:id="rId9"/>
    <p:sldId id="325" r:id="rId10"/>
    <p:sldId id="326" r:id="rId11"/>
    <p:sldId id="313" r:id="rId12"/>
    <p:sldId id="314" r:id="rId13"/>
    <p:sldId id="312" r:id="rId14"/>
    <p:sldId id="315" r:id="rId15"/>
    <p:sldId id="324" r:id="rId16"/>
    <p:sldId id="323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83" autoAdjust="0"/>
  </p:normalViewPr>
  <p:slideViewPr>
    <p:cSldViewPr>
      <p:cViewPr varScale="1">
        <p:scale>
          <a:sx n="93" d="100"/>
          <a:sy n="93" d="100"/>
        </p:scale>
        <p:origin x="-1061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2016-10-06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2016-10-06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2016-10-06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2016-10-06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2016-10-06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2016-10-06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TAC 14 - ICS Digital platform progress</a:t>
            </a:r>
            <a:endParaRPr lang="sv-SE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Henrik Carling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 smtClean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1400" dirty="0" smtClean="0">
                <a:solidFill>
                  <a:schemeClr val="bg1"/>
                </a:solidFill>
              </a:rPr>
              <a:t>2016-10-06</a:t>
            </a:r>
            <a:endParaRPr lang="sv-SE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IFC14xx feature summary (2)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000" dirty="0">
                <a:solidFill>
                  <a:schemeClr val="tx1"/>
                </a:solidFill>
              </a:rPr>
              <a:t>FMC Interfaces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Dual </a:t>
            </a:r>
            <a:r>
              <a:rPr lang="sv-SE" sz="1200" dirty="0">
                <a:solidFill>
                  <a:schemeClr val="tx1"/>
                </a:solidFill>
              </a:rPr>
              <a:t>HPC VITA-57.1-compliant FMC slots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80 </a:t>
            </a:r>
            <a:r>
              <a:rPr lang="sv-SE" sz="1200" dirty="0">
                <a:solidFill>
                  <a:schemeClr val="tx1"/>
                </a:solidFill>
              </a:rPr>
              <a:t>LVDS channels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4 </a:t>
            </a:r>
            <a:r>
              <a:rPr lang="sv-SE" sz="1200" dirty="0">
                <a:solidFill>
                  <a:schemeClr val="tx1"/>
                </a:solidFill>
              </a:rPr>
              <a:t>differential clocks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1x </a:t>
            </a:r>
            <a:r>
              <a:rPr lang="sv-SE" sz="1200" dirty="0">
                <a:solidFill>
                  <a:schemeClr val="tx1"/>
                </a:solidFill>
              </a:rPr>
              <a:t>GTH x4 channel (KU040 FPGA option)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Programmable </a:t>
            </a:r>
            <a:r>
              <a:rPr lang="sv-SE" sz="1200" dirty="0">
                <a:solidFill>
                  <a:schemeClr val="tx1"/>
                </a:solidFill>
              </a:rPr>
              <a:t>VADJ power supply (1.5V – 1.9V)</a:t>
            </a:r>
          </a:p>
          <a:p>
            <a:r>
              <a:rPr lang="sv-SE" sz="2000" dirty="0">
                <a:solidFill>
                  <a:schemeClr val="tx1"/>
                </a:solidFill>
              </a:rPr>
              <a:t>AMC Interface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Port </a:t>
            </a:r>
            <a:r>
              <a:rPr lang="sv-SE" sz="1200" dirty="0">
                <a:solidFill>
                  <a:schemeClr val="tx1"/>
                </a:solidFill>
              </a:rPr>
              <a:t>0: AMC.2-compliant gigabit Ethernet link with the processor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Ports </a:t>
            </a:r>
            <a:r>
              <a:rPr lang="sv-SE" sz="1200" dirty="0">
                <a:solidFill>
                  <a:schemeClr val="tx1"/>
                </a:solidFill>
              </a:rPr>
              <a:t>4-7: AMC.1-compliant PCI express x4 Gen3 link with the FPGA Processing Unit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Ports </a:t>
            </a:r>
            <a:r>
              <a:rPr lang="sv-SE" sz="1200" dirty="0">
                <a:solidFill>
                  <a:schemeClr val="tx1"/>
                </a:solidFill>
              </a:rPr>
              <a:t>12 to 15: point-to-point LVDS links with the FPGA Processing Unit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Port </a:t>
            </a:r>
            <a:r>
              <a:rPr lang="sv-SE" sz="1200" dirty="0">
                <a:solidFill>
                  <a:schemeClr val="tx1"/>
                </a:solidFill>
              </a:rPr>
              <a:t>17 to 20: shared bus M-LVDS links with the FPGA Processing Unit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Telecom </a:t>
            </a:r>
            <a:r>
              <a:rPr lang="sv-SE" sz="1200" dirty="0">
                <a:solidFill>
                  <a:schemeClr val="tx1"/>
                </a:solidFill>
              </a:rPr>
              <a:t>clock inputs TCLKA and TCLKB used for ultra low jitter clocks</a:t>
            </a:r>
          </a:p>
          <a:p>
            <a:r>
              <a:rPr lang="sv-SE" sz="2000" dirty="0">
                <a:solidFill>
                  <a:schemeClr val="tx1"/>
                </a:solidFill>
              </a:rPr>
              <a:t>ADF Interface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1x </a:t>
            </a:r>
            <a:r>
              <a:rPr lang="sv-SE" sz="1200" dirty="0">
                <a:solidFill>
                  <a:schemeClr val="tx1"/>
                </a:solidFill>
              </a:rPr>
              <a:t>SGMII Ethernet link with the processor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2x </a:t>
            </a:r>
            <a:r>
              <a:rPr lang="sv-SE" sz="1200" dirty="0">
                <a:solidFill>
                  <a:schemeClr val="tx1"/>
                </a:solidFill>
              </a:rPr>
              <a:t>XFI 10G Ethernet links or one PCIe x2 Gen2 link with the processor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12x </a:t>
            </a:r>
            <a:r>
              <a:rPr lang="sv-SE" sz="1200" dirty="0">
                <a:solidFill>
                  <a:schemeClr val="tx1"/>
                </a:solidFill>
              </a:rPr>
              <a:t>GTH links (3x Quad) with the FPGA Processing Unit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8 </a:t>
            </a:r>
            <a:r>
              <a:rPr lang="sv-SE" sz="1200" dirty="0">
                <a:solidFill>
                  <a:schemeClr val="tx1"/>
                </a:solidFill>
              </a:rPr>
              <a:t>LVDS/16 LVCMOS25 signalling with the FPGA Processing Unit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AMC_CLK </a:t>
            </a:r>
            <a:r>
              <a:rPr lang="sv-SE" sz="1200" dirty="0">
                <a:solidFill>
                  <a:schemeClr val="tx1"/>
                </a:solidFill>
              </a:rPr>
              <a:t>and AMC_TCLK clock outputs supplied to the RTM for ultra low jitter clocking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RTM_CLK </a:t>
            </a:r>
            <a:r>
              <a:rPr lang="sv-SE" sz="1200" dirty="0">
                <a:solidFill>
                  <a:schemeClr val="tx1"/>
                </a:solidFill>
              </a:rPr>
              <a:t>clock input can be used as source for the ultra low jitter clock generator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Compliant </a:t>
            </a:r>
            <a:r>
              <a:rPr lang="sv-SE" sz="1200" dirty="0">
                <a:solidFill>
                  <a:schemeClr val="tx1"/>
                </a:solidFill>
              </a:rPr>
              <a:t>with pin assignment recommendation class D1.4 from </a:t>
            </a:r>
            <a:r>
              <a:rPr lang="sv-SE" sz="1200" dirty="0" smtClean="0">
                <a:solidFill>
                  <a:schemeClr val="tx1"/>
                </a:solidFill>
              </a:rPr>
              <a:t>DESY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2932" y="2155514"/>
            <a:ext cx="4032448" cy="26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5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block diagram - simple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4027" r="-14027"/>
          <a:stretch>
            <a:fillRect/>
          </a:stretch>
        </p:blipFill>
        <p:spPr>
          <a:xfrm>
            <a:off x="1475656" y="3068960"/>
            <a:ext cx="6153841" cy="3384376"/>
          </a:xfrm>
        </p:spPr>
      </p:pic>
      <p:sp>
        <p:nvSpPr>
          <p:cNvPr id="8" name="TextBox 7"/>
          <p:cNvSpPr txBox="1"/>
          <p:nvPr/>
        </p:nvSpPr>
        <p:spPr>
          <a:xfrm>
            <a:off x="179512" y="1556792"/>
            <a:ext cx="8784976" cy="1203685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Four main functional blocks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CPU, Central FPGA 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Power-On FPGA 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-&gt;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flexible FPGA management and powering 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management</a:t>
            </a:r>
            <a:endParaRPr lang="sl-SI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MMC handles the MTCA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10808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– more details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3205" r="-2320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278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Digital Controller Board for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23529" y="1484784"/>
            <a:ext cx="8424936" cy="428145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Usage of the 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FMC carrier</a:t>
            </a: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board</a:t>
            </a:r>
            <a:endParaRPr lang="sl-SI" sz="2000" dirty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There are several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integrated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/tested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FMCs available</a:t>
            </a:r>
          </a:p>
          <a:p>
            <a:pPr marL="1316180" lvl="2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250 MSPS 16-bit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ADC</a:t>
            </a:r>
          </a:p>
          <a:p>
            <a:pPr marL="1316180" lvl="2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1 GSPS 4 CH 12-bit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ADC</a:t>
            </a:r>
          </a:p>
          <a:p>
            <a:pPr marL="1316180" lvl="2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... </a:t>
            </a:r>
            <a:r>
              <a:rPr lang="sv-SE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nd more</a:t>
            </a:r>
            <a:endParaRPr lang="sl-SI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Integration of new functions easy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due to m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odular firmware library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U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se same application with different FMCs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Implement a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common base memory map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Aft>
                <a:spcPct val="0"/>
              </a:spcAft>
              <a:buFont typeface="Arial"/>
              <a:buChar char="•"/>
            </a:pPr>
            <a:endParaRPr lang="sl-SI" dirty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401780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n-board </a:t>
            </a:r>
            <a:r>
              <a:rPr lang="sl-SI" sz="20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CPU</a:t>
            </a: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Gives te possibility as a p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rocessing “blade”.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Can be used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standalone when required, 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or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as AMC 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for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integration 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Better scaling than with a single central CPU</a:t>
            </a:r>
          </a:p>
          <a:p>
            <a:pPr marL="1316180" lvl="2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Multiply simple units rather than integrate functions</a:t>
            </a:r>
          </a:p>
          <a:p>
            <a:pPr marL="858980" lvl="1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External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,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more powerful CPU can be easily added to a system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if needed</a:t>
            </a:r>
            <a:endParaRPr lang="sl-SI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view of the board (FMC variant)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3826" r="-13826"/>
          <a:stretch>
            <a:fillRect/>
          </a:stretch>
        </p:blipFill>
        <p:spPr>
          <a:xfrm>
            <a:off x="1043608" y="2492896"/>
            <a:ext cx="6939438" cy="38164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467544" y="1772816"/>
            <a:ext cx="864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No pictures of the final hardware yet. We expect the first boards in 1.5 to 2 months.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0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IFC1211 status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sv-SE" sz="2400" dirty="0" smtClean="0">
                <a:solidFill>
                  <a:schemeClr val="tx1"/>
                </a:solidFill>
              </a:rPr>
              <a:t>IFC14xx has a VME sibling, the </a:t>
            </a:r>
            <a:r>
              <a:rPr lang="sv-SE" sz="2400" dirty="0" smtClean="0">
                <a:solidFill>
                  <a:schemeClr val="tx1"/>
                </a:solidFill>
              </a:rPr>
              <a:t>IFC1211</a:t>
            </a:r>
          </a:p>
          <a:p>
            <a:r>
              <a:rPr lang="sv-SE" sz="2400" dirty="0" smtClean="0">
                <a:solidFill>
                  <a:schemeClr val="tx1"/>
                </a:solidFill>
              </a:rPr>
              <a:t>IFC1211 has a very similar block diagram to the IFC14xx</a:t>
            </a:r>
          </a:p>
          <a:p>
            <a:r>
              <a:rPr lang="sv-SE" sz="2400" dirty="0" smtClean="0">
                <a:solidFill>
                  <a:schemeClr val="tx1"/>
                </a:solidFill>
              </a:rPr>
              <a:t>Risk mitigation for hard and firmware</a:t>
            </a:r>
            <a:endParaRPr lang="sv-SE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53" y="2448272"/>
            <a:ext cx="3441851" cy="4005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890" y="3800702"/>
            <a:ext cx="3100508" cy="20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6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Thank you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121472" cy="347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Three layer strategy - control systems at ESS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23317"/>
            <a:ext cx="4608512" cy="4525963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ICS has adopted a three </a:t>
            </a:r>
            <a:r>
              <a:rPr lang="en-US" sz="1400" b="1" dirty="0">
                <a:solidFill>
                  <a:schemeClr val="tx1"/>
                </a:solidFill>
              </a:rPr>
              <a:t>layer </a:t>
            </a:r>
            <a:r>
              <a:rPr lang="en-US" sz="1400" b="1" dirty="0" smtClean="0">
                <a:solidFill>
                  <a:schemeClr val="tx1"/>
                </a:solidFill>
              </a:rPr>
              <a:t>strategy for implementing the control system based on signal speed</a:t>
            </a:r>
            <a:endParaRPr lang="en-US" sz="1400" b="1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A custom made platform based on </a:t>
            </a:r>
            <a:r>
              <a:rPr lang="en-US" sz="1400" dirty="0" err="1" smtClean="0">
                <a:solidFill>
                  <a:schemeClr val="tx1"/>
                </a:solidFill>
              </a:rPr>
              <a:t>microTCA</a:t>
            </a:r>
            <a:r>
              <a:rPr lang="en-US" sz="1400" dirty="0" smtClean="0">
                <a:solidFill>
                  <a:schemeClr val="tx1"/>
                </a:solidFill>
              </a:rPr>
              <a:t> for </a:t>
            </a:r>
            <a:r>
              <a:rPr lang="en-US" sz="1400" dirty="0">
                <a:solidFill>
                  <a:schemeClr val="tx1"/>
                </a:solidFill>
              </a:rPr>
              <a:t>applications </a:t>
            </a:r>
            <a:r>
              <a:rPr lang="en-US" sz="1400" dirty="0" smtClean="0">
                <a:solidFill>
                  <a:schemeClr val="tx1"/>
                </a:solidFill>
              </a:rPr>
              <a:t>with data acquisition exceeding 100 kHz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The CPU will run EPICS and the FPGA will have a complete application development environment</a:t>
            </a:r>
          </a:p>
          <a:p>
            <a:pPr marL="361950" lvl="1" indent="-180975"/>
            <a:endParaRPr lang="en-US" sz="1400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For slower signals, </a:t>
            </a:r>
            <a:r>
              <a:rPr lang="en-US" sz="1400" dirty="0" err="1">
                <a:solidFill>
                  <a:schemeClr val="tx1"/>
                </a:solidFill>
              </a:rPr>
              <a:t>E</a:t>
            </a:r>
            <a:r>
              <a:rPr lang="en-US" sz="1400" dirty="0" err="1" smtClean="0">
                <a:solidFill>
                  <a:schemeClr val="tx1"/>
                </a:solidFill>
              </a:rPr>
              <a:t>therCAT</a:t>
            </a:r>
            <a:r>
              <a:rPr lang="en-US" sz="1400" dirty="0" smtClean="0">
                <a:solidFill>
                  <a:schemeClr val="tx1"/>
                </a:solidFill>
              </a:rPr>
              <a:t> will be used as a real-time fieldbus with good price/performance ratio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Synchronization and event information are key for applications where a full custom platform solution would be too costly</a:t>
            </a:r>
          </a:p>
          <a:p>
            <a:pPr marL="361950" lvl="2" indent="-180975"/>
            <a:endParaRPr lang="en-US" sz="1400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Low speed signals are handled with commercially available PLC systems from Siemens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This is a cost-effective solution that addresses ESS reliability and maintainability requirements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The PLC:s will be connected to EPICS for further integration into the control system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Up-Down Arrow 4"/>
          <p:cNvSpPr/>
          <p:nvPr/>
        </p:nvSpPr>
        <p:spPr>
          <a:xfrm>
            <a:off x="899592" y="1916832"/>
            <a:ext cx="216024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Up-Down Arrow 8"/>
          <p:cNvSpPr/>
          <p:nvPr/>
        </p:nvSpPr>
        <p:spPr>
          <a:xfrm>
            <a:off x="899592" y="2492896"/>
            <a:ext cx="216024" cy="1440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Up-Down Arrow 9"/>
          <p:cNvSpPr/>
          <p:nvPr/>
        </p:nvSpPr>
        <p:spPr>
          <a:xfrm>
            <a:off x="899592" y="3950664"/>
            <a:ext cx="216024" cy="24306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p Arrow 11"/>
          <p:cNvSpPr/>
          <p:nvPr/>
        </p:nvSpPr>
        <p:spPr>
          <a:xfrm>
            <a:off x="467544" y="1772816"/>
            <a:ext cx="216024" cy="4608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179512" y="15567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Signal speed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62" y="3817640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Hz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670" y="494116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Hz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41235" y="61504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0.1 Hz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62" y="327017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Hz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75666" y="283812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kHz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35" y="25500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kHz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6004" y="2334072"/>
            <a:ext cx="575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kHz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58212" y="213285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MHz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34" y="1916832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MHz</a:t>
            </a:r>
            <a:endParaRPr lang="sv-SE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2334072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Electronic front-end platform</a:t>
            </a:r>
            <a:endParaRPr lang="sv-SE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23569" y="3601254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EtherCAT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3569" y="6150496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 automation (PLC)</a:t>
            </a:r>
            <a:endParaRPr lang="sv-SE" sz="9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2915816" y="1484784"/>
            <a:ext cx="1512168" cy="1353344"/>
          </a:xfrm>
          <a:prstGeom prst="wedgeRoundRectCallout">
            <a:avLst>
              <a:gd name="adj1" fmla="val -68977"/>
              <a:gd name="adj2" fmla="val 21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A custom made microTCA board with a powerful FPGA and a CPU. A FPGA framework constitutes the development environment. The CPU runs EPICS</a:t>
            </a:r>
            <a:endParaRPr lang="sv-SE" sz="10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2915816" y="2968860"/>
            <a:ext cx="1512168" cy="1396244"/>
          </a:xfrm>
          <a:prstGeom prst="wedgeRoundRectCallout">
            <a:avLst>
              <a:gd name="adj1" fmla="val -129832"/>
              <a:gd name="adj2" fmla="val 8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EtherCAT I/O modules that are connected to commercial or open-source EtherCAT master controllers which are in turn connected to the EPICS based control system</a:t>
            </a:r>
            <a:endParaRPr lang="sv-SE" sz="100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2915816" y="4703186"/>
            <a:ext cx="1512168" cy="1447310"/>
          </a:xfrm>
          <a:prstGeom prst="wedgeRoundRectCallout">
            <a:avLst>
              <a:gd name="adj1" fmla="val -75141"/>
              <a:gd name="adj2" fmla="val 56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Slower signals are handled by industrial automation (PLC) for reliability and cost reasons. The standardized platform for ESS applications comes from Siemens</a:t>
            </a:r>
            <a:endParaRPr lang="sv-S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4907398"/>
            <a:ext cx="1475848" cy="9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74" y="2729272"/>
            <a:ext cx="1608825" cy="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1018" y="1620449"/>
            <a:ext cx="882522" cy="6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Reasons for having a standardized digital platform for control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568951" cy="5174003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High level r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equirement</a:t>
            </a: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</a:t>
            </a: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Support 14 Hz 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long pulse machine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operation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Ensure good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integration with timing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Acquisition (ADC sampling) 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possible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at ~100 MSPS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At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2.86 ms pulses@14 Hz : 4% duty cycle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it is a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sl-SI" b="1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lot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of raw data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 principle is to p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rocess locally but prepare for exposing the data for troubleshooting purposes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sl-SI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Interfaces to machine protection/interlock are crucial</a:t>
            </a:r>
            <a:endParaRPr lang="sv-SE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MTCA.4 was selected as the standard for 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this</a:t>
            </a: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Looking at alternatives and considering the lifetime of ESS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 standards is s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till new and 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not solidly proven in operation</a:t>
            </a:r>
            <a:endParaRPr lang="sl-SI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Work needs to be done to ensure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Maintainability</a:t>
            </a:r>
            <a:endParaRPr lang="sv-SE" sz="16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v-SE" sz="16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</a:t>
            </a:r>
            <a:r>
              <a:rPr lang="sl-SI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nteroperability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Development</a:t>
            </a:r>
            <a:endParaRPr lang="sv-SE" sz="16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v-SE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</a:t>
            </a:r>
            <a:r>
              <a:rPr lang="sl-SI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ong-term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1768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Digital Controller Board for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179512" y="1412776"/>
            <a:ext cx="8856984" cy="4943170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 development and delivery of the digital controller board is an i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n-kind contribution from </a:t>
            </a: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PSI, Switzerland</a:t>
            </a: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PSI will work with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a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well-known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industry partner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401780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 development is based on a p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ort of an </a:t>
            </a:r>
            <a:r>
              <a:rPr lang="sl-SI" sz="20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existing 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architecture to MTCA.4</a:t>
            </a: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Risk is lowered since we will r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euse </a:t>
            </a:r>
            <a:r>
              <a:rPr lang="sl-SI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existing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design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</a:t>
            </a: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 development is considering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components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lifetime/availability</a:t>
            </a:r>
            <a:endParaRPr lang="sl-SI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 board will be able to act as an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EPICS 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on Linux IOC</a:t>
            </a:r>
            <a:endParaRPr lang="sl-SI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l-SI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CPU on-board (Freescale QorIQ T2081)</a:t>
            </a: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 board is equipped with a Xilinx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Kintex Ultrascale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FPGA</a:t>
            </a:r>
            <a:endParaRPr lang="sl-SI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v-SE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Delivery of the f</a:t>
            </a:r>
            <a:r>
              <a:rPr lang="sl-SI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irmware library/framework TOSCA-III</a:t>
            </a:r>
            <a:r>
              <a:rPr lang="sv-SE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is included</a:t>
            </a:r>
            <a:endParaRPr lang="sl-SI" sz="16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l-SI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Network-On-Chip, non-blocking PCI Express</a:t>
            </a:r>
          </a:p>
          <a:p>
            <a:pPr marL="1316180" lvl="2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l-SI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Source code available to ESS partners</a:t>
            </a:r>
            <a:r>
              <a:rPr lang="sv-SE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/</a:t>
            </a:r>
            <a:r>
              <a:rPr lang="sl-SI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licensees </a:t>
            </a:r>
            <a:r>
              <a:rPr lang="sv-SE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(</a:t>
            </a:r>
            <a:r>
              <a:rPr lang="sl-SI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liberal but not fully open source)</a:t>
            </a: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Schematics, board layouts, etc. included</a:t>
            </a: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endParaRPr lang="sl-SI" sz="2000" dirty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5883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in-kind agreement with PSI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359" y="1449488"/>
            <a:ext cx="639056" cy="639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 rot="20060689">
            <a:off x="3219534" y="2204401"/>
            <a:ext cx="5197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Endorsed by IKRC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2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and delivery time plan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92570"/>
            <a:ext cx="8784976" cy="11926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78737"/>
            <a:ext cx="4284216" cy="18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75" y="5078737"/>
            <a:ext cx="4684590" cy="18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1484784"/>
            <a:ext cx="9001000" cy="2265514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To be able to keep the delivery deadlines for the ICS digital controller board we are employing a ”hybrid” commercial/in-kind model</a:t>
            </a:r>
          </a:p>
          <a:p>
            <a:pPr marL="401780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 critical points in the schedule are the deliveries/test/acceptance of prototype boards</a:t>
            </a:r>
          </a:p>
          <a:p>
            <a:pPr marL="401780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To meet production series volumes we will follow a joint risk mitigation approach with stakeholders and the in-kind/commercial suppliers. The risk mitigation from the supplier allows this as long as we are fairly quick in acceptance testing</a:t>
            </a:r>
          </a:p>
          <a:p>
            <a:pPr marL="401780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16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 hardware project prototype deliverables are so far on track (+/- 10 days). We need to keep tracking also firm and software deliverables</a:t>
            </a:r>
            <a:endParaRPr lang="sl-SI" sz="16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3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Digital Controller Board for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107504" y="1484784"/>
            <a:ext cx="9001000" cy="5512557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 Digital Controller Board will be designed in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two variants</a:t>
            </a: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One dual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FMC carrier with digital/serdes RTM</a:t>
            </a: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One with 10 channel a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nalog I/O through Zone 3</a:t>
            </a: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and 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single FMC slot </a:t>
            </a: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endParaRPr lang="sv-SE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This choice was made t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 accommodate existing </a:t>
            </a: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ESS 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designs</a:t>
            </a: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Analog I/O implemented with o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n-board ADCs with a</a:t>
            </a: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n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FMC interface</a:t>
            </a:r>
            <a:endParaRPr lang="sv-SE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401780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All fast </a:t>
            </a:r>
            <a:r>
              <a:rPr lang="sv-SE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ESS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systems have agreed to use this platform</a:t>
            </a: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Beam Instrumentation 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systems</a:t>
            </a: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(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BPM</a:t>
            </a:r>
            <a:r>
              <a:rPr lang="sl-SI" sz="20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, BLM, BCM, WS, 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etc.</a:t>
            </a:r>
            <a:endParaRPr lang="sv-SE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R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F systems</a:t>
            </a: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(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LLRF</a:t>
            </a:r>
            <a:r>
              <a:rPr lang="sl-SI" sz="20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, RF Fast 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Interlock</a:t>
            </a: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(</a:t>
            </a:r>
            <a:endParaRPr lang="sl-SI" sz="2000" dirty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Aft>
                <a:spcPct val="0"/>
              </a:spcAft>
              <a:buFont typeface="Arial"/>
              <a:buChar char="•"/>
            </a:pPr>
            <a:r>
              <a:rPr lang="sl-SI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Early deployments may be using other hardware</a:t>
            </a: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It is extremely important that ICS 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keep</a:t>
            </a: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the agreed delivery timeline</a:t>
            </a:r>
          </a:p>
          <a:p>
            <a:pPr marL="858980" lvl="1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Backup </a:t>
            </a: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solutions have been identified</a:t>
            </a:r>
          </a:p>
          <a:p>
            <a:pPr marL="1316180" lvl="2" indent="-401780" defTabSz="642915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endParaRPr lang="sl-SI" sz="2400" dirty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IFC1410 overview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675437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2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IFC14xx feature summary (1)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dirty="0" smtClean="0">
                <a:solidFill>
                  <a:schemeClr val="tx1"/>
                </a:solidFill>
              </a:rPr>
              <a:t>General</a:t>
            </a:r>
            <a:endParaRPr lang="sv-SE" sz="2400" dirty="0">
              <a:solidFill>
                <a:schemeClr val="tx1"/>
              </a:solidFill>
            </a:endParaRP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Backward </a:t>
            </a:r>
            <a:r>
              <a:rPr lang="sv-SE" sz="1200" dirty="0">
                <a:solidFill>
                  <a:schemeClr val="tx1"/>
                </a:solidFill>
              </a:rPr>
              <a:t>compatibility with the IFC_1210 ecosystem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PICMG </a:t>
            </a:r>
            <a:r>
              <a:rPr lang="sv-SE" sz="1200" dirty="0">
                <a:solidFill>
                  <a:schemeClr val="tx1"/>
                </a:solidFill>
              </a:rPr>
              <a:t>MTCA.4-compliant mid-size double-width AMC board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Ultra </a:t>
            </a:r>
            <a:r>
              <a:rPr lang="sv-SE" sz="1200" dirty="0">
                <a:solidFill>
                  <a:schemeClr val="tx1"/>
                </a:solidFill>
              </a:rPr>
              <a:t>low jitter clock inputs on the front-panel, AMC and ADF interfaces</a:t>
            </a:r>
          </a:p>
          <a:p>
            <a:r>
              <a:rPr lang="sv-SE" sz="2400" dirty="0">
                <a:solidFill>
                  <a:schemeClr val="tx1"/>
                </a:solidFill>
              </a:rPr>
              <a:t>FPGA Processing Unit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High-performance </a:t>
            </a:r>
            <a:r>
              <a:rPr lang="sv-SE" sz="1200" dirty="0">
                <a:solidFill>
                  <a:schemeClr val="tx1"/>
                </a:solidFill>
              </a:rPr>
              <a:t>Xilinx Kintex UltraScale KU040 (default) or KU060 FPGA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1024MB </a:t>
            </a:r>
            <a:r>
              <a:rPr lang="sv-SE" sz="1200" dirty="0">
                <a:solidFill>
                  <a:schemeClr val="tx1"/>
                </a:solidFill>
              </a:rPr>
              <a:t>dual channel DDR3-1066 SDRAM (2x 256M x 16)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Configuration </a:t>
            </a:r>
            <a:r>
              <a:rPr lang="sv-SE" sz="1200" dirty="0">
                <a:solidFill>
                  <a:schemeClr val="tx1"/>
                </a:solidFill>
              </a:rPr>
              <a:t>from on-board SPI flash, or with remote configuration file fetched by </a:t>
            </a:r>
            <a:r>
              <a:rPr lang="sv-SE" sz="1200" dirty="0" smtClean="0">
                <a:solidFill>
                  <a:schemeClr val="tx1"/>
                </a:solidFill>
              </a:rPr>
              <a:t>the processor </a:t>
            </a:r>
            <a:r>
              <a:rPr lang="sv-SE" sz="1200" dirty="0">
                <a:solidFill>
                  <a:schemeClr val="tx1"/>
                </a:solidFill>
              </a:rPr>
              <a:t>through Ethernet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Powered </a:t>
            </a:r>
            <a:r>
              <a:rPr lang="sv-SE" sz="1200" dirty="0">
                <a:solidFill>
                  <a:schemeClr val="tx1"/>
                </a:solidFill>
              </a:rPr>
              <a:t>by IOxOS Technologies proprietary TOSCA III FPGA Design Kit for faster and </a:t>
            </a:r>
            <a:r>
              <a:rPr lang="sv-SE" sz="1200" dirty="0" smtClean="0">
                <a:solidFill>
                  <a:schemeClr val="tx1"/>
                </a:solidFill>
              </a:rPr>
              <a:t>easier custom </a:t>
            </a:r>
            <a:r>
              <a:rPr lang="sv-SE" sz="1200" dirty="0">
                <a:solidFill>
                  <a:schemeClr val="tx1"/>
                </a:solidFill>
              </a:rPr>
              <a:t>application design and integration</a:t>
            </a:r>
          </a:p>
          <a:p>
            <a:r>
              <a:rPr lang="sv-SE" sz="2400" dirty="0">
                <a:solidFill>
                  <a:schemeClr val="tx1"/>
                </a:solidFill>
              </a:rPr>
              <a:t>Processor Unit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High-performance </a:t>
            </a:r>
            <a:r>
              <a:rPr lang="sv-SE" sz="1200" dirty="0">
                <a:solidFill>
                  <a:schemeClr val="tx1"/>
                </a:solidFill>
              </a:rPr>
              <a:t>Freescale QorIQ T2081 processor, featuring the e6500 power </a:t>
            </a:r>
            <a:r>
              <a:rPr lang="sv-SE" sz="1200" dirty="0" smtClean="0">
                <a:solidFill>
                  <a:schemeClr val="tx1"/>
                </a:solidFill>
              </a:rPr>
              <a:t>architecture which </a:t>
            </a:r>
            <a:r>
              <a:rPr lang="sv-SE" sz="1200" dirty="0">
                <a:solidFill>
                  <a:schemeClr val="tx1"/>
                </a:solidFill>
              </a:rPr>
              <a:t>includes Altivec (was not available on the P2020 implemented on the IFC_1210)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On-board </a:t>
            </a:r>
            <a:r>
              <a:rPr lang="sv-SE" sz="1200" dirty="0">
                <a:solidFill>
                  <a:schemeClr val="tx1"/>
                </a:solidFill>
              </a:rPr>
              <a:t>2GB DDR3L 1866 SDRAM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Non-volatile </a:t>
            </a:r>
            <a:r>
              <a:rPr lang="sv-SE" sz="1200" dirty="0">
                <a:solidFill>
                  <a:schemeClr val="tx1"/>
                </a:solidFill>
              </a:rPr>
              <a:t>boot memories: SD card and dedicated SPI flash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Non-volatile </a:t>
            </a:r>
            <a:r>
              <a:rPr lang="sv-SE" sz="1200" dirty="0">
                <a:solidFill>
                  <a:schemeClr val="tx1"/>
                </a:solidFill>
              </a:rPr>
              <a:t>storage memory: 4Gbit NAND flash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Powered </a:t>
            </a:r>
            <a:r>
              <a:rPr lang="sv-SE" sz="1200" dirty="0">
                <a:solidFill>
                  <a:schemeClr val="tx1"/>
                </a:solidFill>
              </a:rPr>
              <a:t>by U-Boot/Linux and able to run EPICS-based </a:t>
            </a:r>
            <a:r>
              <a:rPr lang="sv-SE" sz="1200" dirty="0" smtClean="0">
                <a:solidFill>
                  <a:schemeClr val="tx1"/>
                </a:solidFill>
              </a:rPr>
              <a:t>applications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869288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14252</TotalTime>
  <Words>1264</Words>
  <Application>Microsoft Office PowerPoint</Application>
  <PresentationFormat>On-screen Show (4:3)</PresentationFormat>
  <Paragraphs>173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 Core Powerpoint</vt:lpstr>
      <vt:lpstr>TAC 14 - ICS Digital platform progress</vt:lpstr>
      <vt:lpstr>Three layer strategy - control systems at ESS</vt:lpstr>
      <vt:lpstr>Reasons for having a standardized digital platform for control systems</vt:lpstr>
      <vt:lpstr>Digital Controller Board for ESS</vt:lpstr>
      <vt:lpstr>The in-kind agreement with PSI</vt:lpstr>
      <vt:lpstr>Project and delivery time plan</vt:lpstr>
      <vt:lpstr>Digital Controller Board for ESS</vt:lpstr>
      <vt:lpstr>IFC1410 overview</vt:lpstr>
      <vt:lpstr>IFC14xx feature summary (1)</vt:lpstr>
      <vt:lpstr>IFC14xx feature summary (2)</vt:lpstr>
      <vt:lpstr>Board block diagram - simple</vt:lpstr>
      <vt:lpstr>Block diagram – more details</vt:lpstr>
      <vt:lpstr>Digital Controller Board for ESS</vt:lpstr>
      <vt:lpstr>X-ray view of the board (FMC variant) </vt:lpstr>
      <vt:lpstr>IFC1211 status</vt:lpstr>
      <vt:lpstr>Thank you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TAC14 Digital platfom progress</dc:title>
  <dc:creator>Henrik.Carling@esss.se</dc:creator>
  <cp:lastModifiedBy>Henrik Carling</cp:lastModifiedBy>
  <cp:revision>241</cp:revision>
  <dcterms:created xsi:type="dcterms:W3CDTF">2013-10-29T16:05:10Z</dcterms:created>
  <dcterms:modified xsi:type="dcterms:W3CDTF">2016-10-06T09:07:29Z</dcterms:modified>
</cp:coreProperties>
</file>