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307" r:id="rId3"/>
    <p:sldId id="258" r:id="rId4"/>
    <p:sldId id="259" r:id="rId5"/>
    <p:sldId id="260" r:id="rId6"/>
    <p:sldId id="263" r:id="rId7"/>
    <p:sldId id="262" r:id="rId8"/>
    <p:sldId id="266" r:id="rId9"/>
    <p:sldId id="287" r:id="rId10"/>
    <p:sldId id="308" r:id="rId11"/>
    <p:sldId id="265" r:id="rId12"/>
    <p:sldId id="268" r:id="rId13"/>
    <p:sldId id="273" r:id="rId14"/>
    <p:sldId id="275" r:id="rId15"/>
    <p:sldId id="277" r:id="rId16"/>
    <p:sldId id="289" r:id="rId17"/>
    <p:sldId id="299" r:id="rId18"/>
    <p:sldId id="301" r:id="rId19"/>
    <p:sldId id="304" r:id="rId20"/>
    <p:sldId id="305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1356" autoAdjust="0"/>
  </p:normalViewPr>
  <p:slideViewPr>
    <p:cSldViewPr>
      <p:cViewPr>
        <p:scale>
          <a:sx n="100" d="100"/>
          <a:sy n="100" d="100"/>
        </p:scale>
        <p:origin x="-787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2016-09-26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How will the</a:t>
            </a:r>
            <a:r>
              <a:rPr lang="sv-SE" baseline="0" dirty="0" smtClean="0"/>
              <a:t> ”CCDB-Cable DB-Naming Server” be used by other tools outside of the immediate ICS domain?</a:t>
            </a:r>
          </a:p>
          <a:p>
            <a:r>
              <a:rPr lang="sv-SE" baseline="0" dirty="0" smtClean="0"/>
              <a:t>CCDB: Contains, Controls, Powers, Connects.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214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214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In-kind could</a:t>
            </a:r>
            <a:r>
              <a:rPr lang="sv-SE" baseline="0" dirty="0" smtClean="0"/>
              <a:t> </a:t>
            </a:r>
            <a:endParaRPr lang="sv-SE" dirty="0" smtClean="0"/>
          </a:p>
          <a:p>
            <a:r>
              <a:rPr lang="sv-SE" dirty="0" smtClean="0"/>
              <a:t>Channel Finder</a:t>
            </a:r>
            <a:r>
              <a:rPr lang="sv-SE" baseline="0" dirty="0" smtClean="0"/>
              <a:t> – GlassFish, MySQL</a:t>
            </a:r>
          </a:p>
          <a:p>
            <a:r>
              <a:rPr lang="sv-SE" baseline="0" dirty="0" smtClean="0"/>
              <a:t>Archiver Appliance – TomCat (does not have full Java EE compatibility?)</a:t>
            </a:r>
          </a:p>
          <a:p>
            <a:r>
              <a:rPr lang="sv-SE" baseline="0" dirty="0" smtClean="0"/>
              <a:t>CCDB – Jboss/Java EE, PostgreSQL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03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2016-09-26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2016-09-26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2016-09-26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2016-09-26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2016-09-26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Update on Software Scope</a:t>
            </a:r>
            <a:br>
              <a:rPr lang="en-GB" sz="4000" noProof="0" dirty="0" smtClean="0"/>
            </a:br>
            <a:r>
              <a:rPr lang="en-GB" sz="2000" dirty="0" smtClean="0"/>
              <a:t>Control System Software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Susanne Regnell</a:t>
            </a:r>
            <a:endParaRPr lang="en-GB" sz="1400" noProof="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ESS/ICS</a:t>
            </a: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Date: 2016-09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CCDB echo-system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 global, enforced, Naming Convention is a necessity: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Using CCDB and the Cable DB with the Naming Convention will present us with the plant model of the ESS machine that we need.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System is </a:t>
            </a:r>
            <a:r>
              <a:rPr lang="en-US" sz="1400" dirty="0">
                <a:solidFill>
                  <a:schemeClr val="tx1"/>
                </a:solidFill>
              </a:rPr>
              <a:t>being populated </a:t>
            </a:r>
            <a:r>
              <a:rPr lang="en-US" sz="1400" dirty="0" smtClean="0">
                <a:solidFill>
                  <a:schemeClr val="tx1"/>
                </a:solidFill>
              </a:rPr>
              <a:t>(ion-source</a:t>
            </a:r>
            <a:r>
              <a:rPr lang="en-US" sz="1400" dirty="0">
                <a:solidFill>
                  <a:schemeClr val="tx1"/>
                </a:solidFill>
              </a:rPr>
              <a:t>, LEBT, MEBT)</a:t>
            </a:r>
          </a:p>
          <a:p>
            <a:pPr marL="457200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Modelling the machine in our tool is neither easy nor quick. We need to ensure that proper attention is put on this task, and that necessary prioritizations are made.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</a:t>
            </a:r>
            <a:r>
              <a:rPr lang="en-US" sz="1800" dirty="0" smtClean="0">
                <a:solidFill>
                  <a:schemeClr val="tx1"/>
                </a:solidFill>
              </a:rPr>
              <a:t>steps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We need to make sure that we choose the right way forward. We want to address this </a:t>
            </a:r>
            <a:r>
              <a:rPr lang="en-US" sz="1400" dirty="0">
                <a:solidFill>
                  <a:schemeClr val="tx1"/>
                </a:solidFill>
              </a:rPr>
              <a:t>by looking at use cases for how to </a:t>
            </a:r>
            <a:r>
              <a:rPr lang="en-US" sz="1400" dirty="0" smtClean="0">
                <a:solidFill>
                  <a:schemeClr val="tx1"/>
                </a:solidFill>
              </a:rPr>
              <a:t>integrate for example </a:t>
            </a:r>
            <a:r>
              <a:rPr lang="en-US" sz="1400" dirty="0">
                <a:solidFill>
                  <a:schemeClr val="tx1"/>
                </a:solidFill>
              </a:rPr>
              <a:t>a newly installed BLM (not only a CCDB-issue</a:t>
            </a:r>
            <a:r>
              <a:rPr lang="en-US" sz="1400" dirty="0" smtClean="0">
                <a:solidFill>
                  <a:schemeClr val="tx1"/>
                </a:solidFill>
              </a:rPr>
              <a:t>).</a:t>
            </a: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17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Role Based Access Control (RBAC)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Authentication and authorization service for EPICS Process Variables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and Control System applications.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Application delivered in our production environment.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No changes anticipated for EPICS v4.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In DISCS collaboration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Is current application covering all use </a:t>
            </a:r>
            <a:r>
              <a:rPr lang="en-US" sz="1400" dirty="0" smtClean="0">
                <a:solidFill>
                  <a:schemeClr val="tx1"/>
                </a:solidFill>
              </a:rPr>
              <a:t>cases?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Review current </a:t>
            </a:r>
            <a:r>
              <a:rPr lang="en-US" sz="1400" dirty="0" smtClean="0">
                <a:solidFill>
                  <a:schemeClr val="tx1"/>
                </a:solidFill>
              </a:rPr>
              <a:t>scope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and GUI.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Maintenance.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894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Development Environment </a:t>
            </a:r>
            <a:br>
              <a:rPr lang="sv-SE" sz="2800" dirty="0" smtClean="0"/>
            </a:br>
            <a:r>
              <a:rPr lang="sv-SE" sz="2800" dirty="0" smtClean="0"/>
              <a:t>and Software Quality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Description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Centralized data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Virtual machines using Vagrant (layer on top of </a:t>
            </a:r>
            <a:r>
              <a:rPr lang="en-US" sz="1400" dirty="0" err="1" smtClean="0">
                <a:solidFill>
                  <a:schemeClr val="tx1"/>
                </a:solidFill>
              </a:rPr>
              <a:t>VirtualBox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Code repository </a:t>
            </a:r>
            <a:r>
              <a:rPr lang="en-US" sz="1400" dirty="0" err="1" smtClean="0">
                <a:solidFill>
                  <a:schemeClr val="tx1"/>
                </a:solidFill>
              </a:rPr>
              <a:t>Git</a:t>
            </a:r>
            <a:r>
              <a:rPr lang="en-US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</a:rPr>
              <a:t>BitBucket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Configuration automation/Orchestration using </a:t>
            </a:r>
            <a:r>
              <a:rPr lang="en-US" sz="1400" dirty="0" err="1" smtClean="0">
                <a:solidFill>
                  <a:schemeClr val="tx1"/>
                </a:solidFill>
              </a:rPr>
              <a:t>Ansible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Issue tracker, Jira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Continuous integration and automated testing using Jenkins</a:t>
            </a:r>
          </a:p>
          <a:p>
            <a:pPr lvl="1"/>
            <a:r>
              <a:rPr lang="en-US" sz="1400" dirty="0" err="1" smtClean="0">
                <a:solidFill>
                  <a:schemeClr val="tx1"/>
                </a:solidFill>
              </a:rPr>
              <a:t>OwnCloud</a:t>
            </a:r>
            <a:r>
              <a:rPr lang="en-US" sz="1400" dirty="0" smtClean="0">
                <a:solidFill>
                  <a:schemeClr val="tx1"/>
                </a:solidFill>
              </a:rPr>
              <a:t> to allow replication and synchronization of filesystems</a:t>
            </a:r>
          </a:p>
          <a:p>
            <a:pPr lvl="1"/>
            <a:r>
              <a:rPr lang="en-US" sz="1400" dirty="0" err="1" smtClean="0">
                <a:solidFill>
                  <a:schemeClr val="tx1"/>
                </a:solidFill>
              </a:rPr>
              <a:t>Artifactory</a:t>
            </a:r>
            <a:r>
              <a:rPr lang="en-US" sz="1400" dirty="0" smtClean="0">
                <a:solidFill>
                  <a:schemeClr val="tx1"/>
                </a:solidFill>
              </a:rPr>
              <a:t> as repository manager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RPM package manager for software installations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Standards and procedures, e.g. Coding standard, </a:t>
            </a:r>
            <a:r>
              <a:rPr lang="en-US" sz="1400" dirty="0" err="1" smtClean="0">
                <a:solidFill>
                  <a:schemeClr val="tx1"/>
                </a:solidFill>
              </a:rPr>
              <a:t>Git</a:t>
            </a:r>
            <a:r>
              <a:rPr lang="en-US" sz="1400" dirty="0" smtClean="0">
                <a:solidFill>
                  <a:schemeClr val="tx1"/>
                </a:solidFill>
              </a:rPr>
              <a:t> workflow procedure.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Security – How do we make sure that the SW DE is not introducing entry points (security gaps) into the system?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Maintenance and further development of environment itself, procedures and ways of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964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68344" y="1628800"/>
            <a:ext cx="1224136" cy="129614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994122"/>
          </a:xfrm>
        </p:spPr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Channel Finder (Functionality)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Generic directory service for EPICS Channels (with flat name space) to                                               manage thousands of channels and to create lattice structures. 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Channel Finder project fits ESS Project needs as far as we understand today.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Results from performance study with </a:t>
            </a:r>
            <a:r>
              <a:rPr lang="en-US" sz="1400" dirty="0" err="1" smtClean="0">
                <a:solidFill>
                  <a:schemeClr val="tx1"/>
                </a:solidFill>
              </a:rPr>
              <a:t>Elasticsearch</a:t>
            </a:r>
            <a:r>
              <a:rPr lang="en-US" sz="1400" dirty="0" smtClean="0">
                <a:solidFill>
                  <a:schemeClr val="tx1"/>
                </a:solidFill>
              </a:rPr>
              <a:t> as compared to MySQL in                                  Channel Finder v3 looks very good with the increase in performance.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EPICS v4 compatibility is verified.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Different open source application servers and data bases are used, this may be a problem?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Investigate and determine what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work is needed for the current Channel Finder to be fully usable for the ESS project.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Investigate what, if anything, can be done as in-kind.</a:t>
            </a: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73576"/>
              </p:ext>
            </p:extLst>
          </p:nvPr>
        </p:nvGraphicFramePr>
        <p:xfrm>
          <a:off x="7740352" y="1700808"/>
          <a:ext cx="1024384" cy="1150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384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HTML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JSON/XML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Glassfish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RESTful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MySQL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27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Archiving Service 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Archiving for a EPICS v4 control system, storing millions of PVs in different stages and clusters.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Built in process to move data between stages, with the added capability of reducing the data as it is moved into storage.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Ability to cluster appliances and to scale by adding additional appliances to cluster.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Data retrieval performance focus.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Archiver Appliance has been evaluated and chosen as  ESS/ICS Archiver Solution.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Integration team is currently using “Archiving off-the-shelf”.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Performance may need further investigation.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Install, create ESS-branch</a:t>
            </a:r>
            <a:r>
              <a:rPr lang="en-US" sz="1400" dirty="0">
                <a:solidFill>
                  <a:schemeClr val="tx1"/>
                </a:solidFill>
              </a:rPr>
              <a:t>, define a default configuration </a:t>
            </a:r>
            <a:r>
              <a:rPr lang="en-US" sz="1400" dirty="0" smtClean="0">
                <a:solidFill>
                  <a:schemeClr val="tx1"/>
                </a:solidFill>
              </a:rPr>
              <a:t>and write installation manual.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Performance requirements need to be further investigated and handled.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Verify EPICS v4 compatibility.</a:t>
            </a:r>
          </a:p>
          <a:p>
            <a:pPr lvl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84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Save, Compare &amp; Restore 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Storage of a set of PV values, compare live values with saved sets of values and restore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saved values. Current ICS design includes a golden snapshot, grouping PV’s into request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files, highlighting changed values and database storage of the information. </a:t>
            </a: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Status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Implementation of ICS Save, Compare and Restore is put on hold for further evaluation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PV-tables/CSS chosen as a short term solution (already in use)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Investigations are ongoing to decide on long </a:t>
            </a:r>
            <a:r>
              <a:rPr lang="en-US" sz="1200" dirty="0" smtClean="0">
                <a:solidFill>
                  <a:schemeClr val="tx1"/>
                </a:solidFill>
              </a:rPr>
              <a:t>term (MASAR? New application?) solution.</a:t>
            </a: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It is not clear if the ICS Save, Compare &amp; Restore design covers our use </a:t>
            </a:r>
            <a:r>
              <a:rPr lang="en-US" sz="1200" dirty="0" smtClean="0">
                <a:solidFill>
                  <a:schemeClr val="tx1"/>
                </a:solidFill>
              </a:rPr>
              <a:t>cases. </a:t>
            </a:r>
            <a:r>
              <a:rPr lang="en-US" sz="1200" dirty="0" smtClean="0">
                <a:solidFill>
                  <a:schemeClr val="tx1"/>
                </a:solidFill>
              </a:rPr>
              <a:t>We will have 5 beam modes, each with a different number of sub modes. Each mode would need to store </a:t>
            </a:r>
            <a:r>
              <a:rPr lang="en-US" sz="1200" dirty="0" smtClean="0">
                <a:solidFill>
                  <a:schemeClr val="tx1"/>
                </a:solidFill>
              </a:rPr>
              <a:t>its </a:t>
            </a:r>
            <a:r>
              <a:rPr lang="en-US" sz="1200" dirty="0" smtClean="0">
                <a:solidFill>
                  <a:schemeClr val="tx1"/>
                </a:solidFill>
              </a:rPr>
              <a:t>“golden snapshot”, possibly with version control.</a:t>
            </a: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Evaluate </a:t>
            </a:r>
            <a:r>
              <a:rPr lang="en-US" sz="1200" dirty="0" smtClean="0">
                <a:solidFill>
                  <a:schemeClr val="tx1"/>
                </a:solidFill>
              </a:rPr>
              <a:t>options and choose long term solution:</a:t>
            </a:r>
          </a:p>
          <a:p>
            <a:pPr lvl="2"/>
            <a:r>
              <a:rPr lang="en-US" sz="1100" dirty="0" smtClean="0">
                <a:solidFill>
                  <a:schemeClr val="tx1"/>
                </a:solidFill>
              </a:rPr>
              <a:t>ICS design for Save, Compare &amp; Restore – implementation put on hold.</a:t>
            </a:r>
          </a:p>
          <a:p>
            <a:pPr lvl="2"/>
            <a:r>
              <a:rPr lang="en-US" sz="1100" dirty="0">
                <a:solidFill>
                  <a:schemeClr val="tx1"/>
                </a:solidFill>
              </a:rPr>
              <a:t>Investigate MASAR, why </a:t>
            </a:r>
            <a:r>
              <a:rPr lang="en-US" sz="1100" dirty="0" smtClean="0">
                <a:solidFill>
                  <a:schemeClr val="tx1"/>
                </a:solidFill>
              </a:rPr>
              <a:t>did we choose to go with our own implementation</a:t>
            </a:r>
            <a:r>
              <a:rPr lang="en-US" sz="1100" dirty="0" smtClean="0">
                <a:solidFill>
                  <a:schemeClr val="tx1"/>
                </a:solidFill>
              </a:rPr>
              <a:t>?</a:t>
            </a:r>
            <a:endParaRPr lang="en-US" sz="1100" dirty="0" smtClean="0">
              <a:solidFill>
                <a:schemeClr val="tx1"/>
              </a:solidFill>
            </a:endParaRP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Define in-kind, if new application is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15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Alarm Service &amp; Handler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Strategy and service </a:t>
            </a:r>
            <a:r>
              <a:rPr lang="en-US" sz="1400" dirty="0" smtClean="0">
                <a:solidFill>
                  <a:schemeClr val="tx1"/>
                </a:solidFill>
              </a:rPr>
              <a:t>for Alarms handling for ESS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BEAST is currently chosen as the ESS/ICS Alarm handler.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First </a:t>
            </a:r>
            <a:r>
              <a:rPr lang="en-US" sz="1400" dirty="0" smtClean="0">
                <a:solidFill>
                  <a:schemeClr val="tx1"/>
                </a:solidFill>
              </a:rPr>
              <a:t>in-kind </a:t>
            </a:r>
            <a:r>
              <a:rPr lang="en-US" sz="1400" dirty="0" smtClean="0">
                <a:solidFill>
                  <a:schemeClr val="tx1"/>
                </a:solidFill>
              </a:rPr>
              <a:t>agreement signed with IFE in Norway to work with Alarms on our behalf.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Requires a non-trivial effort to reach a common understanding of the alarms service structure and setup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Survey alarm strategies at other facilities (e.g. SNS, CERN, PSI, DLS) – to be done by IFE in synchronization with </a:t>
            </a:r>
            <a:r>
              <a:rPr lang="en-US" sz="1400" dirty="0" smtClean="0">
                <a:solidFill>
                  <a:schemeClr val="tx1"/>
                </a:solidFill>
              </a:rPr>
              <a:t>ESS.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Requirements, design, implementation</a:t>
            </a:r>
            <a:r>
              <a:rPr lang="en-US" sz="1400" dirty="0">
                <a:solidFill>
                  <a:schemeClr val="tx1"/>
                </a:solidFill>
              </a:rPr>
              <a:t>, define a default configuration </a:t>
            </a:r>
            <a:r>
              <a:rPr lang="en-US" sz="1400" dirty="0" smtClean="0">
                <a:solidFill>
                  <a:schemeClr val="tx1"/>
                </a:solidFill>
              </a:rPr>
              <a:t>and test for/of the Alarm Service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– to be done in collaboration ESS/in-kind </a:t>
            </a:r>
            <a:r>
              <a:rPr lang="en-US" sz="1400" dirty="0" smtClean="0">
                <a:solidFill>
                  <a:schemeClr val="tx1"/>
                </a:solidFill>
              </a:rPr>
              <a:t>partner.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Decide if further development of </a:t>
            </a:r>
            <a:r>
              <a:rPr lang="en-US" sz="1400" dirty="0" smtClean="0">
                <a:solidFill>
                  <a:schemeClr val="tx1"/>
                </a:solidFill>
              </a:rPr>
              <a:t>BEAST is needed (e.g. alarm prioritization).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74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Other applications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112568"/>
          </a:xfrm>
        </p:spPr>
        <p:txBody>
          <a:bodyPr>
            <a:normAutofit/>
          </a:bodyPr>
          <a:lstStyle/>
          <a:p>
            <a:pPr lvl="1"/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Fixed Displays Framework</a:t>
            </a:r>
          </a:p>
          <a:p>
            <a:pPr lvl="2"/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Simple screens to display information on consoles, overhead screens, TVs etc.</a:t>
            </a:r>
          </a:p>
          <a:p>
            <a:pPr lvl="1"/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Synoptic Web Applications </a:t>
            </a:r>
          </a:p>
          <a:p>
            <a:pPr lvl="2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Applications running in a web browser where the user has a schematic view of the accelerator accessing static or live data, e.g.:</a:t>
            </a:r>
          </a:p>
          <a:p>
            <a:pPr lvl="3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Configuration data from the CCDB and/or from </a:t>
            </a:r>
            <a:r>
              <a:rPr lang="en-US" sz="1000" dirty="0" err="1" smtClean="0">
                <a:solidFill>
                  <a:schemeClr val="bg1">
                    <a:lumMod val="75000"/>
                  </a:schemeClr>
                </a:solidFill>
              </a:rPr>
              <a:t>LinacLEGO</a:t>
            </a:r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 (Lattice DB).</a:t>
            </a:r>
          </a:p>
          <a:p>
            <a:pPr lvl="3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Result of a physics simulation based on the outcome of </a:t>
            </a:r>
            <a:r>
              <a:rPr lang="en-US" sz="1000" dirty="0" err="1" smtClean="0">
                <a:solidFill>
                  <a:schemeClr val="bg1">
                    <a:lumMod val="75000"/>
                  </a:schemeClr>
                </a:solidFill>
              </a:rPr>
              <a:t>OpenXAL</a:t>
            </a:r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lvl="3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Layout of racks and cables based on information from the Cable DB.</a:t>
            </a:r>
          </a:p>
          <a:p>
            <a:pPr lvl="1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Electronic Checklist(s)</a:t>
            </a:r>
          </a:p>
          <a:p>
            <a:pPr lvl="2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Checklists describing e.g. installation procedures, hardware installations. 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  <a:p>
            <a:pPr lvl="2"/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Installations will be reported in real-time and it will be possible to query the status of a given installation, identify problems, report issues, etc.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Expert GUI applications, e.g.:</a:t>
            </a:r>
          </a:p>
          <a:p>
            <a:pPr lvl="2"/>
            <a:r>
              <a:rPr lang="en-US" sz="1400" b="1" dirty="0" smtClean="0">
                <a:solidFill>
                  <a:schemeClr val="tx1"/>
                </a:solidFill>
              </a:rPr>
              <a:t>Machine sequencer</a:t>
            </a:r>
            <a:r>
              <a:rPr lang="en-US" sz="1400" dirty="0" smtClean="0">
                <a:solidFill>
                  <a:schemeClr val="tx1"/>
                </a:solidFill>
              </a:rPr>
              <a:t> – short term solution is to use the CSS/BOY-screens for initial commissioning.</a:t>
            </a:r>
          </a:p>
          <a:p>
            <a:pPr lvl="2"/>
            <a:r>
              <a:rPr lang="en-US" sz="1400" b="1" dirty="0" smtClean="0">
                <a:solidFill>
                  <a:schemeClr val="tx1"/>
                </a:solidFill>
              </a:rPr>
              <a:t>Diagnostic applications</a:t>
            </a:r>
            <a:r>
              <a:rPr lang="en-US" sz="1400" dirty="0" smtClean="0">
                <a:solidFill>
                  <a:schemeClr val="tx1"/>
                </a:solidFill>
              </a:rPr>
              <a:t> – Integrated system logs, centralized monitoring of SW performance, preventive maintenance, infrastructure management. </a:t>
            </a:r>
          </a:p>
          <a:p>
            <a:pPr lvl="2"/>
            <a:r>
              <a:rPr lang="en-US" sz="1400" b="1" dirty="0" smtClean="0">
                <a:solidFill>
                  <a:schemeClr val="tx1"/>
                </a:solidFill>
              </a:rPr>
              <a:t>MPS Configuration Application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Scripting frameworks </a:t>
            </a:r>
            <a:r>
              <a:rPr lang="en-US" sz="1400" dirty="0" smtClean="0">
                <a:solidFill>
                  <a:schemeClr val="tx1"/>
                </a:solidFill>
              </a:rPr>
              <a:t>(promotion/enabling of a main scripting language: Python)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</a:rPr>
              <a:t>Python modules to interface and access all ICS services, integrated with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2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219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</a:t>
            </a:r>
            <a:br>
              <a:rPr lang="sv-SE" sz="2800" dirty="0" smtClean="0"/>
            </a:br>
            <a:r>
              <a:rPr lang="sv-SE" sz="2800" dirty="0" smtClean="0"/>
              <a:t>OpenXAL &amp; Online model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63272" cy="4781128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Scope/Description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Framework for development of Control room applications.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r>
              <a:rPr lang="en-US" sz="1400" dirty="0" smtClean="0">
                <a:solidFill>
                  <a:schemeClr val="tx1"/>
                </a:solidFill>
              </a:rPr>
              <a:t> is an open source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development environment </a:t>
            </a:r>
            <a:r>
              <a:rPr lang="en-US" sz="1400" dirty="0">
                <a:solidFill>
                  <a:schemeClr val="tx1"/>
                </a:solidFill>
              </a:rPr>
              <a:t>J</a:t>
            </a:r>
            <a:r>
              <a:rPr lang="en-US" sz="1400" dirty="0" smtClean="0">
                <a:solidFill>
                  <a:schemeClr val="tx1"/>
                </a:solidFill>
              </a:rPr>
              <a:t>ava library for creating accelerator physics applications,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scripts and services.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ICS is providing the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r>
              <a:rPr lang="en-US" sz="1400" dirty="0" smtClean="0">
                <a:solidFill>
                  <a:schemeClr val="tx1"/>
                </a:solidFill>
              </a:rPr>
              <a:t> framework, developing an </a:t>
            </a:r>
            <a:r>
              <a:rPr lang="en-US" sz="1400" i="1" dirty="0" smtClean="0">
                <a:solidFill>
                  <a:schemeClr val="tx1"/>
                </a:solidFill>
              </a:rPr>
              <a:t>online model</a:t>
            </a:r>
            <a:r>
              <a:rPr lang="en-US" sz="1400" dirty="0" smtClean="0">
                <a:solidFill>
                  <a:schemeClr val="tx1"/>
                </a:solidFill>
              </a:rPr>
              <a:t> of the accelerator and supporting the Beam Physics group for their development of physics applications.</a:t>
            </a:r>
          </a:p>
          <a:p>
            <a:pPr lvl="2"/>
            <a:r>
              <a:rPr lang="en-US" sz="1000" dirty="0">
                <a:solidFill>
                  <a:schemeClr val="tx1"/>
                </a:solidFill>
              </a:rPr>
              <a:t>Online model has been modified to handle field maps for the cavities, and extended with general handling of misalignments and rotations of beamline elements</a:t>
            </a:r>
            <a:r>
              <a:rPr lang="en-US" sz="1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Open XAL is integrated with the Python Scripting framework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Open XAL is now EPICS v.4 compliant in the sense that we can interface an underlying EPICS v.4 implementation.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Current users of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r>
              <a:rPr lang="en-US" sz="1400" dirty="0" smtClean="0">
                <a:solidFill>
                  <a:schemeClr val="tx1"/>
                </a:solidFill>
              </a:rPr>
              <a:t> include SNS, CSNS, </a:t>
            </a:r>
            <a:r>
              <a:rPr lang="en-US" sz="1400" dirty="0" smtClean="0">
                <a:solidFill>
                  <a:schemeClr val="tx1"/>
                </a:solidFill>
              </a:rPr>
              <a:t>GANIL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Before we have the ESS machine up and running with EPICS v4, we have no way of fully testing an EPICS v4 compliant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How do we handle long term continued work with  </a:t>
            </a:r>
            <a:r>
              <a:rPr lang="en-US" sz="1400" dirty="0" err="1" smtClean="0">
                <a:solidFill>
                  <a:schemeClr val="tx1"/>
                </a:solidFill>
              </a:rPr>
              <a:t>OpenXAL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Continued work with the online model for non-linear extensions, application development and scripting environment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Continued support to the Beam Physics Group for their development of the physics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921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Post Mortem Application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Handle the collection, storage and retrieval of Post Mortem data, needed to be able to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understand what went wrong when the accelerator had to shutdown.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Beam Interlock System architecture is not mature enough to start looking at Post Mortem application system requirements just yet.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N/A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Software, integration and protection teams need to discuss how to move forward on this topic.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338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>
            <a:normAutofit/>
          </a:bodyPr>
          <a:lstStyle/>
          <a:p>
            <a:r>
              <a:rPr lang="sv-SE" sz="2800" dirty="0" smtClean="0"/>
              <a:t>Status: </a:t>
            </a:r>
            <a:br>
              <a:rPr lang="sv-SE" sz="2800" dirty="0" smtClean="0"/>
            </a:br>
            <a:r>
              <a:rPr lang="sv-SE" sz="2800" dirty="0" smtClean="0"/>
              <a:t>Control System Software group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16224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Last time the software was brought up was the previous TAC (13) in April this year. We discussed the scope of the software.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Scope is/becomes dependent on identified needs in combination with available resources and time line, thus prioritizations are necessary. 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Recruitments are ongoing to be able to sustain the roadmap for software.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Definition of in-kind packages and search for in-kind partners are on-going.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Contractors are more expensive than employees and in-kind resources.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Finalize ongoing recruitments.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Continue working with in-kind.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81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Software Interlock System Application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To be defined.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Not started. This system need to be developed after the installation of the accelerator and the first beam event.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N/A.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Timo Korhonen to communicate and discuss topic with Annika Nordt.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914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Status Software work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16224"/>
            <a:ext cx="8363272" cy="4781128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Software scope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Controls software development, integration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and deployment in the ESS operations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environment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Many development activities have been started and have been ongoing for a long time (years)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ESS-wide requirements analysis  and structured approach to identifying scope has been lacking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This means that the development efforts have gone on without central prioritization and review</a:t>
            </a:r>
          </a:p>
          <a:p>
            <a:pPr lvl="2"/>
            <a:r>
              <a:rPr lang="en-US" sz="1200" dirty="0" smtClean="0">
                <a:solidFill>
                  <a:schemeClr val="tx1"/>
                </a:solidFill>
              </a:rPr>
              <a:t>Sometimes in the hands of commercial suppliers without strong enough ICS supervision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Lack of ESS-wide requirements analysis has led to arbitrary prioritization of ongoing efforts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Lack of ESS-wide requirements </a:t>
            </a:r>
            <a:r>
              <a:rPr lang="en-US" sz="1400" dirty="0" smtClean="0">
                <a:solidFill>
                  <a:schemeClr val="tx1"/>
                </a:solidFill>
              </a:rPr>
              <a:t>analysis has led to arbitrary budget allocation onto activities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Systematic identification of “minimal scope” and hard prioritizations are ongoing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Definition and packaging of control software products for in-</a:t>
            </a:r>
            <a:r>
              <a:rPr lang="en-US" sz="1400" dirty="0" err="1" smtClean="0">
                <a:solidFill>
                  <a:schemeClr val="tx1"/>
                </a:solidFill>
              </a:rPr>
              <a:t>kinding</a:t>
            </a:r>
            <a:r>
              <a:rPr lang="en-US" sz="1400" dirty="0" smtClean="0">
                <a:solidFill>
                  <a:schemeClr val="tx1"/>
                </a:solidFill>
              </a:rPr>
              <a:t> in order to balance budget spend are ongoing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8768"/>
              </p:ext>
            </p:extLst>
          </p:nvPr>
        </p:nvGraphicFramePr>
        <p:xfrm>
          <a:off x="4572000" y="1460376"/>
          <a:ext cx="454660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3300"/>
                <a:gridCol w="2273300"/>
              </a:tblGrid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Alarms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Machine Protection System application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Archiving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Machine sequencer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Channel </a:t>
                      </a:r>
                      <a:r>
                        <a:rPr lang="sv-SE" sz="1100" u="none" strike="noStrike" dirty="0" smtClean="0">
                          <a:effectLst/>
                        </a:rPr>
                        <a:t>Finder </a:t>
                      </a:r>
                      <a:r>
                        <a:rPr lang="sv-SE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Functionality</a:t>
                      </a:r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Post mortem application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Control System Studio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Preventive Maintenance System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Controls Configuration tools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Save Compare Restore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Development environment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Software interlock system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EPICS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State and notification service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Scripting framework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Logbook</a:t>
                      </a:r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Diagnostics applications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Fixed display framework</a:t>
                      </a:r>
                      <a:endParaRPr lang="sv-SE" sz="11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58418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sngStrike" dirty="0">
                          <a:solidFill>
                            <a:srgbClr val="FF0000"/>
                          </a:solidFill>
                          <a:effectLst/>
                        </a:rPr>
                        <a:t>Electronic checklist</a:t>
                      </a:r>
                      <a:endParaRPr lang="sv-SE" sz="1100" b="0" i="0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Synoptic Web application</a:t>
                      </a:r>
                      <a:endParaRPr lang="sv-SE" sz="1100" b="0" i="0" u="none" strike="sng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70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 and timeline</a:t>
            </a:r>
            <a:endParaRPr lang="sv-SE" sz="28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251520" y="1756939"/>
            <a:ext cx="2160240" cy="519933"/>
            <a:chOff x="1259632" y="1612923"/>
            <a:chExt cx="1368152" cy="519933"/>
          </a:xfrm>
        </p:grpSpPr>
        <p:sp>
          <p:nvSpPr>
            <p:cNvPr id="44" name="Chevron 43"/>
            <p:cNvSpPr/>
            <p:nvPr/>
          </p:nvSpPr>
          <p:spPr>
            <a:xfrm>
              <a:off x="1259632" y="1612923"/>
              <a:ext cx="1368152" cy="51993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76026" y="1691516"/>
              <a:ext cx="59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 smtClean="0">
                  <a:solidFill>
                    <a:schemeClr val="bg1"/>
                  </a:solidFill>
                </a:rPr>
                <a:t>2016</a:t>
              </a:r>
              <a:endParaRPr lang="sv-SE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61410" y="3160861"/>
            <a:ext cx="5870830" cy="276999"/>
            <a:chOff x="213338" y="2791961"/>
            <a:chExt cx="2198422" cy="276999"/>
          </a:xfrm>
        </p:grpSpPr>
        <p:sp>
          <p:nvSpPr>
            <p:cNvPr id="62" name="TextBox 61"/>
            <p:cNvSpPr txBox="1"/>
            <p:nvPr/>
          </p:nvSpPr>
          <p:spPr>
            <a:xfrm>
              <a:off x="213338" y="2791961"/>
              <a:ext cx="13548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                                                       Alarm Service &amp; Handler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51520" y="2852936"/>
              <a:ext cx="2160240" cy="216024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33418" y="3512041"/>
            <a:ext cx="6456286" cy="276999"/>
            <a:chOff x="213338" y="2791961"/>
            <a:chExt cx="2435622" cy="276999"/>
          </a:xfrm>
        </p:grpSpPr>
        <p:sp>
          <p:nvSpPr>
            <p:cNvPr id="65" name="TextBox 64"/>
            <p:cNvSpPr txBox="1"/>
            <p:nvPr/>
          </p:nvSpPr>
          <p:spPr>
            <a:xfrm>
              <a:off x="213338" y="2791961"/>
              <a:ext cx="18999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       Control System Studio /BOY/BEAST/Archiver Appliance/PV-Tables/Logbook</a:t>
              </a:r>
              <a:endParaRPr lang="sv-SE" sz="120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51521" y="2852936"/>
              <a:ext cx="2397439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374707" y="3800073"/>
            <a:ext cx="4300004" cy="276999"/>
            <a:chOff x="213338" y="2791961"/>
            <a:chExt cx="2175472" cy="276999"/>
          </a:xfrm>
        </p:grpSpPr>
        <p:sp>
          <p:nvSpPr>
            <p:cNvPr id="68" name="TextBox 67"/>
            <p:cNvSpPr txBox="1"/>
            <p:nvPr/>
          </p:nvSpPr>
          <p:spPr>
            <a:xfrm>
              <a:off x="213338" y="2791961"/>
              <a:ext cx="16562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                                    Channel Finder Functionality</a:t>
              </a:r>
              <a:endParaRPr lang="sv-SE" sz="12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28570" y="2852936"/>
              <a:ext cx="2160240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608321" y="6165304"/>
            <a:ext cx="4961931" cy="276999"/>
            <a:chOff x="233272" y="2791961"/>
            <a:chExt cx="4338728" cy="276999"/>
          </a:xfrm>
        </p:grpSpPr>
        <p:sp>
          <p:nvSpPr>
            <p:cNvPr id="78" name="TextBox 77"/>
            <p:cNvSpPr txBox="1"/>
            <p:nvPr/>
          </p:nvSpPr>
          <p:spPr>
            <a:xfrm>
              <a:off x="233272" y="2791961"/>
              <a:ext cx="17464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Post Mortem Application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51520" y="2852936"/>
              <a:ext cx="4320480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187624" y="4468038"/>
            <a:ext cx="6624736" cy="276999"/>
            <a:chOff x="213338" y="2852936"/>
            <a:chExt cx="2274230" cy="276999"/>
          </a:xfrm>
        </p:grpSpPr>
        <p:sp>
          <p:nvSpPr>
            <p:cNvPr id="84" name="TextBox 83"/>
            <p:cNvSpPr txBox="1"/>
            <p:nvPr/>
          </p:nvSpPr>
          <p:spPr>
            <a:xfrm>
              <a:off x="213338" y="2852936"/>
              <a:ext cx="2274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                                                                   Save, Compare &amp; Restore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1520" y="2852936"/>
              <a:ext cx="2160240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87624" y="4096965"/>
            <a:ext cx="6768752" cy="276999"/>
            <a:chOff x="213337" y="4077072"/>
            <a:chExt cx="1262320" cy="276999"/>
          </a:xfrm>
        </p:grpSpPr>
        <p:sp>
          <p:nvSpPr>
            <p:cNvPr id="52" name="TextBox 51"/>
            <p:cNvSpPr txBox="1"/>
            <p:nvPr/>
          </p:nvSpPr>
          <p:spPr>
            <a:xfrm>
              <a:off x="213337" y="4077072"/>
              <a:ext cx="1262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                                                                             Archiving Service</a:t>
              </a:r>
              <a:endParaRPr lang="sv-SE" sz="12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139309" y="5168225"/>
            <a:ext cx="1664939" cy="276999"/>
            <a:chOff x="251520" y="2833043"/>
            <a:chExt cx="2160240" cy="276999"/>
          </a:xfrm>
        </p:grpSpPr>
        <p:sp>
          <p:nvSpPr>
            <p:cNvPr id="91" name="TextBox 90"/>
            <p:cNvSpPr txBox="1"/>
            <p:nvPr/>
          </p:nvSpPr>
          <p:spPr>
            <a:xfrm>
              <a:off x="356309" y="2833043"/>
              <a:ext cx="184734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Machine Sequencer</a:t>
              </a:r>
              <a:endParaRPr lang="sv-SE" sz="1200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51520" y="2852936"/>
              <a:ext cx="2160240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184396" y="4817045"/>
            <a:ext cx="1262320" cy="276999"/>
            <a:chOff x="213337" y="4077072"/>
            <a:chExt cx="1262320" cy="276999"/>
          </a:xfrm>
        </p:grpSpPr>
        <p:sp>
          <p:nvSpPr>
            <p:cNvPr id="94" name="TextBox 93"/>
            <p:cNvSpPr txBox="1"/>
            <p:nvPr/>
          </p:nvSpPr>
          <p:spPr>
            <a:xfrm>
              <a:off x="213337" y="4077072"/>
              <a:ext cx="12623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Scripting Fwk</a:t>
              </a:r>
              <a:endParaRPr lang="sv-SE" sz="1200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517591" y="4817045"/>
            <a:ext cx="1550353" cy="276999"/>
            <a:chOff x="213336" y="4077072"/>
            <a:chExt cx="1334329" cy="276999"/>
          </a:xfrm>
        </p:grpSpPr>
        <p:sp>
          <p:nvSpPr>
            <p:cNvPr id="101" name="Rectangle 100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13336" y="4077072"/>
              <a:ext cx="133432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Synoptic Web appl</a:t>
              </a:r>
              <a:endParaRPr lang="sv-SE" sz="1200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067944" y="4817045"/>
            <a:ext cx="1440160" cy="276999"/>
            <a:chOff x="213337" y="4077072"/>
            <a:chExt cx="1262320" cy="276999"/>
          </a:xfrm>
        </p:grpSpPr>
        <p:sp>
          <p:nvSpPr>
            <p:cNvPr id="103" name="TextBox 102"/>
            <p:cNvSpPr txBox="1"/>
            <p:nvPr/>
          </p:nvSpPr>
          <p:spPr>
            <a:xfrm>
              <a:off x="213337" y="4077072"/>
              <a:ext cx="12623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Diagnostics appl.</a:t>
              </a:r>
              <a:endParaRPr lang="sv-SE" sz="12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059832" y="5168225"/>
            <a:ext cx="1512168" cy="276999"/>
            <a:chOff x="213337" y="4077072"/>
            <a:chExt cx="1368152" cy="276999"/>
          </a:xfrm>
        </p:grpSpPr>
        <p:sp>
          <p:nvSpPr>
            <p:cNvPr id="107" name="Rectangle 106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13337" y="4077072"/>
              <a:ext cx="136815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Electronic checklist</a:t>
              </a:r>
              <a:endParaRPr lang="sv-SE" sz="12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411760" y="1756939"/>
            <a:ext cx="2160240" cy="519933"/>
            <a:chOff x="1259632" y="1612923"/>
            <a:chExt cx="1368152" cy="519933"/>
          </a:xfrm>
        </p:grpSpPr>
        <p:sp>
          <p:nvSpPr>
            <p:cNvPr id="115" name="Chevron 114"/>
            <p:cNvSpPr/>
            <p:nvPr/>
          </p:nvSpPr>
          <p:spPr>
            <a:xfrm>
              <a:off x="1259632" y="1612923"/>
              <a:ext cx="1368152" cy="51993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676026" y="1691516"/>
              <a:ext cx="59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 smtClean="0">
                  <a:solidFill>
                    <a:schemeClr val="bg1"/>
                  </a:solidFill>
                </a:rPr>
                <a:t>2017</a:t>
              </a:r>
              <a:endParaRPr lang="sv-SE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4572000" y="1756939"/>
            <a:ext cx="2160240" cy="519933"/>
            <a:chOff x="1259632" y="1612923"/>
            <a:chExt cx="1368152" cy="519933"/>
          </a:xfrm>
        </p:grpSpPr>
        <p:sp>
          <p:nvSpPr>
            <p:cNvPr id="118" name="Chevron 117"/>
            <p:cNvSpPr/>
            <p:nvPr/>
          </p:nvSpPr>
          <p:spPr>
            <a:xfrm>
              <a:off x="1259632" y="1612923"/>
              <a:ext cx="1368152" cy="51993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676026" y="1691516"/>
              <a:ext cx="59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 smtClean="0">
                  <a:solidFill>
                    <a:schemeClr val="bg1"/>
                  </a:solidFill>
                </a:rPr>
                <a:t>2018</a:t>
              </a:r>
              <a:endParaRPr lang="sv-SE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732240" y="1756939"/>
            <a:ext cx="2160240" cy="519933"/>
            <a:chOff x="1259632" y="1612923"/>
            <a:chExt cx="1368152" cy="519933"/>
          </a:xfrm>
        </p:grpSpPr>
        <p:sp>
          <p:nvSpPr>
            <p:cNvPr id="121" name="Chevron 120"/>
            <p:cNvSpPr/>
            <p:nvPr/>
          </p:nvSpPr>
          <p:spPr>
            <a:xfrm>
              <a:off x="1259632" y="1612923"/>
              <a:ext cx="1368152" cy="51993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676026" y="1691516"/>
              <a:ext cx="59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 smtClean="0">
                  <a:solidFill>
                    <a:schemeClr val="bg1"/>
                  </a:solidFill>
                </a:rPr>
                <a:t>2019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048481" y="6536377"/>
            <a:ext cx="2683759" cy="276999"/>
            <a:chOff x="233272" y="2791961"/>
            <a:chExt cx="4338728" cy="276999"/>
          </a:xfrm>
        </p:grpSpPr>
        <p:sp>
          <p:nvSpPr>
            <p:cNvPr id="86" name="TextBox 85"/>
            <p:cNvSpPr txBox="1"/>
            <p:nvPr/>
          </p:nvSpPr>
          <p:spPr>
            <a:xfrm>
              <a:off x="233272" y="2791961"/>
              <a:ext cx="337964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MPS Configuration Application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51520" y="2852936"/>
              <a:ext cx="4320480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67544" y="5528265"/>
            <a:ext cx="8352928" cy="276999"/>
            <a:chOff x="213338" y="2791961"/>
            <a:chExt cx="4358662" cy="276999"/>
          </a:xfrm>
        </p:grpSpPr>
        <p:sp>
          <p:nvSpPr>
            <p:cNvPr id="72" name="TextBox 71"/>
            <p:cNvSpPr txBox="1"/>
            <p:nvPr/>
          </p:nvSpPr>
          <p:spPr>
            <a:xfrm>
              <a:off x="213338" y="2791961"/>
              <a:ext cx="30304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                                             OpenXAL (online model and physics applications support)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51520" y="2852936"/>
              <a:ext cx="4320480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134176" y="5877272"/>
            <a:ext cx="1902320" cy="276999"/>
            <a:chOff x="177979" y="2791961"/>
            <a:chExt cx="2233781" cy="276999"/>
          </a:xfrm>
        </p:grpSpPr>
        <p:sp>
          <p:nvSpPr>
            <p:cNvPr id="96" name="TextBox 95"/>
            <p:cNvSpPr txBox="1"/>
            <p:nvPr/>
          </p:nvSpPr>
          <p:spPr>
            <a:xfrm>
              <a:off x="177979" y="2791961"/>
              <a:ext cx="1811008" cy="2769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Software Interlock System</a:t>
              </a:r>
              <a:endParaRPr lang="sv-SE" sz="12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51520" y="2852936"/>
              <a:ext cx="2160240" cy="216024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95536" y="2431921"/>
            <a:ext cx="8136904" cy="276999"/>
            <a:chOff x="213338" y="2431921"/>
            <a:chExt cx="6230870" cy="276999"/>
          </a:xfrm>
        </p:grpSpPr>
        <p:sp>
          <p:nvSpPr>
            <p:cNvPr id="109" name="Rectangle 108"/>
            <p:cNvSpPr/>
            <p:nvPr/>
          </p:nvSpPr>
          <p:spPr>
            <a:xfrm>
              <a:off x="251520" y="2492896"/>
              <a:ext cx="6192688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13338" y="2431921"/>
              <a:ext cx="51507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      CCDB, Cable DB, IOC Factory, RBAC, Naming Service</a:t>
              </a:r>
              <a:endParaRPr lang="sv-SE" sz="12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87006" y="2811853"/>
            <a:ext cx="4341178" cy="276999"/>
            <a:chOff x="251520" y="2791961"/>
            <a:chExt cx="2160240" cy="276999"/>
          </a:xfrm>
        </p:grpSpPr>
        <p:sp>
          <p:nvSpPr>
            <p:cNvPr id="112" name="TextBox 111"/>
            <p:cNvSpPr txBox="1"/>
            <p:nvPr/>
          </p:nvSpPr>
          <p:spPr>
            <a:xfrm>
              <a:off x="556112" y="2791961"/>
              <a:ext cx="15923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              Calibration application/database</a:t>
              </a:r>
              <a:endParaRPr lang="sv-SE" sz="1200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51520" y="2852936"/>
              <a:ext cx="2160240" cy="216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613935" y="4808185"/>
            <a:ext cx="1550353" cy="276999"/>
            <a:chOff x="213336" y="4077072"/>
            <a:chExt cx="1334329" cy="276999"/>
          </a:xfrm>
        </p:grpSpPr>
        <p:sp>
          <p:nvSpPr>
            <p:cNvPr id="124" name="Rectangle 123"/>
            <p:cNvSpPr/>
            <p:nvPr/>
          </p:nvSpPr>
          <p:spPr>
            <a:xfrm>
              <a:off x="241246" y="4138047"/>
              <a:ext cx="1162402" cy="21602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13336" y="4077072"/>
              <a:ext cx="133432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200" dirty="0" smtClean="0"/>
                <a:t>Fixed display fwk</a:t>
              </a:r>
              <a:endParaRPr lang="sv-S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2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272808" cy="1143000"/>
          </a:xfrm>
        </p:spPr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Naming Server (ESS Naming Convention)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 web application for users to generate and register names of equipment in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the control system environment.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Application delivered in our production environment.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No changes anticipated for EPICS v4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Performance issues (being addressed)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Global naming at ESS (e.g. WBS/LBS, tags) need to be in synch.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Integration with </a:t>
            </a:r>
            <a:r>
              <a:rPr lang="en-US" sz="1400" dirty="0" err="1" smtClean="0">
                <a:solidFill>
                  <a:schemeClr val="tx1"/>
                </a:solidFill>
              </a:rPr>
              <a:t>LinacLEGO</a:t>
            </a:r>
            <a:r>
              <a:rPr lang="en-US" sz="1400" dirty="0" smtClean="0">
                <a:solidFill>
                  <a:schemeClr val="tx1"/>
                </a:solidFill>
              </a:rPr>
              <a:t>, Calibration DB, PLM system, etc.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Maintenance.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51495"/>
              </p:ext>
            </p:extLst>
          </p:nvPr>
        </p:nvGraphicFramePr>
        <p:xfrm>
          <a:off x="7724080" y="1558301"/>
          <a:ext cx="1168400" cy="1150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4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Wildfly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RESTful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JSF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Hibernate (JPA)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PostgreSQL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668344" y="1556792"/>
            <a:ext cx="1224136" cy="115212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Controls Configuration Database (CCDB)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781128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ollects, stores and manages the (static) information of equipment such as cameras,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PLCs, IOCs, racks, crates etc. that will be in operation at ESS by defining properties and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relationships between these from the control system perspective.</a:t>
            </a: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S</a:t>
            </a:r>
            <a:r>
              <a:rPr lang="en-US" sz="1200" dirty="0" smtClean="0">
                <a:solidFill>
                  <a:schemeClr val="tx1"/>
                </a:solidFill>
              </a:rPr>
              <a:t>cope of the CCDB covers a “plant model perspective”. 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Application </a:t>
            </a:r>
            <a:r>
              <a:rPr lang="en-US" sz="1200" dirty="0" smtClean="0">
                <a:solidFill>
                  <a:schemeClr val="tx1"/>
                </a:solidFill>
              </a:rPr>
              <a:t>is delivered in our production environment.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No changes anticipated for EPICS v4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In DISCS collaboration.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Currently in-kind is not considered for CCDB</a:t>
            </a: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Is the current application covering all use cases for the plant model perspective</a:t>
            </a:r>
            <a:r>
              <a:rPr lang="en-US" sz="1200" dirty="0" smtClean="0">
                <a:solidFill>
                  <a:schemeClr val="tx1"/>
                </a:solidFill>
              </a:rPr>
              <a:t>? 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Currently there is no interface defined between CCDB and the Lattice DB (</a:t>
            </a:r>
            <a:r>
              <a:rPr lang="en-US" sz="1200" dirty="0" err="1" smtClean="0">
                <a:solidFill>
                  <a:schemeClr val="tx1"/>
                </a:solidFill>
              </a:rPr>
              <a:t>LinacLEGO</a:t>
            </a:r>
            <a:r>
              <a:rPr lang="en-US" sz="1200" dirty="0" smtClean="0">
                <a:solidFill>
                  <a:schemeClr val="tx1"/>
                </a:solidFill>
              </a:rPr>
              <a:t>) which is under the responsibility of the Accelerator </a:t>
            </a:r>
            <a:r>
              <a:rPr lang="en-US" sz="1200" dirty="0" smtClean="0">
                <a:solidFill>
                  <a:schemeClr val="tx1"/>
                </a:solidFill>
              </a:rPr>
              <a:t>division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1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Maintenance.</a:t>
            </a:r>
            <a:endParaRPr lang="en-US" sz="1200" dirty="0">
              <a:solidFill>
                <a:schemeClr val="tx1"/>
              </a:solidFill>
            </a:endParaRP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Additional implementation may be needed, such as write capabilities through the </a:t>
            </a:r>
            <a:r>
              <a:rPr lang="en-US" sz="1200" dirty="0" err="1" smtClean="0">
                <a:solidFill>
                  <a:schemeClr val="tx1"/>
                </a:solidFill>
              </a:rPr>
              <a:t>RESTFul</a:t>
            </a:r>
            <a:r>
              <a:rPr lang="en-US" sz="1200" dirty="0" smtClean="0">
                <a:solidFill>
                  <a:schemeClr val="tx1"/>
                </a:solidFill>
              </a:rPr>
              <a:t> interface.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44529"/>
              </p:ext>
            </p:extLst>
          </p:nvPr>
        </p:nvGraphicFramePr>
        <p:xfrm>
          <a:off x="7724080" y="1630308"/>
          <a:ext cx="1168400" cy="1150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4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Wildfly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RESTful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JSF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Hibernate (JPA)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PostgreSQL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668344" y="1556792"/>
            <a:ext cx="1224136" cy="129614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23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Cable Database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Cable Database – manages the information about cables that the ESS Machine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Directorate’s Divisions are/will be responsible for.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Depending on the CCDB for detailed information regarding the devices that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a cable is connecting.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Application running in production environment.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No changes anticipated for EPICS v4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In DISCS collaboration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Physical cables are included in the database.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-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Maintenance.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96274"/>
              </p:ext>
            </p:extLst>
          </p:nvPr>
        </p:nvGraphicFramePr>
        <p:xfrm>
          <a:off x="7868096" y="1558300"/>
          <a:ext cx="1168400" cy="1150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4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Wildfly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RESTful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JSF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Hibernate (JPA)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PostgreSQL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7812360" y="1484784"/>
            <a:ext cx="1224136" cy="129614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521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IOC Factory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IOC Factory – is responsible for managing (configure, generate, browse and audit)                                IOCs at ESS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Scope is clear.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Application </a:t>
            </a:r>
            <a:r>
              <a:rPr lang="en-US" sz="1400" dirty="0">
                <a:solidFill>
                  <a:schemeClr val="tx1"/>
                </a:solidFill>
              </a:rPr>
              <a:t>delivered in our production </a:t>
            </a:r>
            <a:r>
              <a:rPr lang="en-US" sz="1400" dirty="0" smtClean="0">
                <a:solidFill>
                  <a:schemeClr val="tx1"/>
                </a:solidFill>
              </a:rPr>
              <a:t>environment.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In DISCS collaboration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-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Maintenance.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EPICS v4 compatibility needs to be validated.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4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Software scope: </a:t>
            </a:r>
            <a:br>
              <a:rPr lang="sv-SE" sz="2800" dirty="0" smtClean="0"/>
            </a:br>
            <a:r>
              <a:rPr lang="sv-SE" sz="2800" dirty="0" smtClean="0"/>
              <a:t>Calibration Application/Database</a:t>
            </a:r>
            <a:endParaRPr lang="sv-SE" sz="28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cope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Version controlled  storage and retrieval of Calibration data for devices.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Functionality is </a:t>
            </a:r>
            <a:r>
              <a:rPr lang="en-US" sz="1400" dirty="0" smtClean="0">
                <a:solidFill>
                  <a:schemeClr val="tx1"/>
                </a:solidFill>
              </a:rPr>
              <a:t>needed.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Extend CCDB scope to cover also the requirements for the storage of Calibration data. Current recommendation from Chief Engineer is to not extend the CCDB-scope, but rather to build a new application to cover this need.</a:t>
            </a:r>
          </a:p>
          <a:p>
            <a:pPr lvl="1"/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Next steps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Application </a:t>
            </a:r>
            <a:r>
              <a:rPr lang="en-US" sz="1400" dirty="0" smtClean="0">
                <a:solidFill>
                  <a:schemeClr val="tx1"/>
                </a:solidFill>
              </a:rPr>
              <a:t>proposal to be written and agreed upon. Plan is to connect this functionality to the CCDB as part of the </a:t>
            </a:r>
            <a:r>
              <a:rPr lang="en-US" sz="1400" dirty="0" smtClean="0">
                <a:solidFill>
                  <a:schemeClr val="tx1"/>
                </a:solidFill>
              </a:rPr>
              <a:t>CCDB-echo system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40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16903</TotalTime>
  <Words>1467</Words>
  <Application>Microsoft Office PowerPoint</Application>
  <PresentationFormat>On-screen Show (4:3)</PresentationFormat>
  <Paragraphs>367</Paragraphs>
  <Slides>20</Slides>
  <Notes>3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Update on Software Scope Control System Software</vt:lpstr>
      <vt:lpstr>Status:  Control System Software group</vt:lpstr>
      <vt:lpstr>Status Software work packages</vt:lpstr>
      <vt:lpstr>Software scope and timeline</vt:lpstr>
      <vt:lpstr>Software scope:  Naming Server (ESS Naming Convention)</vt:lpstr>
      <vt:lpstr>Software scope:  Controls Configuration Database (CCDB)</vt:lpstr>
      <vt:lpstr>Software scope:  Cable Database</vt:lpstr>
      <vt:lpstr>Software scope:  IOC Factory</vt:lpstr>
      <vt:lpstr>Software scope:  Calibration Application/Database</vt:lpstr>
      <vt:lpstr>Software scope:  CCDB echo-system</vt:lpstr>
      <vt:lpstr>Software scope:  Role Based Access Control (RBAC)</vt:lpstr>
      <vt:lpstr>Software Development Environment  and Software Quality</vt:lpstr>
      <vt:lpstr>Software scope:  Channel Finder (Functionality)</vt:lpstr>
      <vt:lpstr>Software scope:  Archiving Service </vt:lpstr>
      <vt:lpstr>Software scope:  Save, Compare &amp; Restore </vt:lpstr>
      <vt:lpstr>Software scope:  Alarm Service &amp; Handler</vt:lpstr>
      <vt:lpstr>Software scope:  Other applications</vt:lpstr>
      <vt:lpstr>Software scope: OpenXAL &amp; Online model</vt:lpstr>
      <vt:lpstr>Software scope:  Post Mortem Application</vt:lpstr>
      <vt:lpstr>Software scope:  Software Interlock System Application</vt:lpstr>
    </vt:vector>
  </TitlesOfParts>
  <Manager>Henrik.Carling@esss.se</Manager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Henrik.Carling@esss.se</dc:creator>
  <cp:lastModifiedBy>Susanne Regnell</cp:lastModifiedBy>
  <cp:revision>100</cp:revision>
  <dcterms:created xsi:type="dcterms:W3CDTF">2013-10-29T16:05:10Z</dcterms:created>
  <dcterms:modified xsi:type="dcterms:W3CDTF">2016-09-27T19:07:39Z</dcterms:modified>
</cp:coreProperties>
</file>