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27" r:id="rId2"/>
    <p:sldId id="349" r:id="rId3"/>
    <p:sldId id="345" r:id="rId4"/>
    <p:sldId id="353" r:id="rId5"/>
    <p:sldId id="351" r:id="rId6"/>
    <p:sldId id="329" r:id="rId7"/>
    <p:sldId id="335" r:id="rId8"/>
    <p:sldId id="336" r:id="rId9"/>
    <p:sldId id="295" r:id="rId10"/>
    <p:sldId id="334" r:id="rId11"/>
    <p:sldId id="333" r:id="rId12"/>
    <p:sldId id="339" r:id="rId13"/>
    <p:sldId id="340" r:id="rId14"/>
    <p:sldId id="343" r:id="rId15"/>
    <p:sldId id="354" r:id="rId16"/>
    <p:sldId id="341" r:id="rId17"/>
    <p:sldId id="352" r:id="rId18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FA7A7"/>
    <a:srgbClr val="C00000"/>
    <a:srgbClr val="005500"/>
    <a:srgbClr val="81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6857" autoAdjust="0"/>
  </p:normalViewPr>
  <p:slideViewPr>
    <p:cSldViewPr snapToGrid="0" snapToObjects="1">
      <p:cViewPr varScale="1">
        <p:scale>
          <a:sx n="167" d="100"/>
          <a:sy n="167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hu-HU" dirty="0" smtClean="0"/>
              <a:t>A prototípushoz</a:t>
            </a:r>
            <a:r>
              <a:rPr lang="hu-HU" baseline="0" dirty="0" smtClean="0"/>
              <a:t> használt eszközök:</a:t>
            </a:r>
            <a:endParaRPr lang="hu-HU" dirty="0" smtClean="0"/>
          </a:p>
          <a:p>
            <a:pPr lvl="2"/>
            <a:endParaRPr lang="hu-HU" dirty="0" smtClean="0"/>
          </a:p>
          <a:p>
            <a:pPr lvl="2"/>
            <a:r>
              <a:rPr lang="hu-HU" dirty="0" smtClean="0"/>
              <a:t>Az RF </a:t>
            </a:r>
            <a:r>
              <a:rPr lang="hu-HU" dirty="0" err="1" smtClean="0"/>
              <a:t>group</a:t>
            </a:r>
            <a:r>
              <a:rPr lang="hu-HU" dirty="0" smtClean="0"/>
              <a:t> úgy döntött, hogy az ESS </a:t>
            </a:r>
            <a:r>
              <a:rPr lang="hu-HU" dirty="0" err="1" smtClean="0"/>
              <a:t>Interlock-ot</a:t>
            </a:r>
            <a:r>
              <a:rPr lang="hu-HU" dirty="0" smtClean="0"/>
              <a:t> két</a:t>
            </a:r>
            <a:r>
              <a:rPr lang="hu-HU" baseline="0" dirty="0" smtClean="0"/>
              <a:t> modulban építi meg</a:t>
            </a:r>
          </a:p>
          <a:p>
            <a:pPr marL="914400" lvl="2" indent="0">
              <a:buNone/>
            </a:pPr>
            <a:r>
              <a:rPr lang="hu-HU" baseline="0" dirty="0" smtClean="0"/>
              <a:t>A </a:t>
            </a:r>
            <a:r>
              <a:rPr lang="hu-HU" baseline="0" dirty="0" err="1" smtClean="0"/>
              <a:t>Slow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Interlock</a:t>
            </a:r>
            <a:r>
              <a:rPr lang="hu-HU" baseline="0" dirty="0" smtClean="0"/>
              <a:t> modul Siemens S71500 </a:t>
            </a:r>
            <a:r>
              <a:rPr lang="hu-HU" baseline="0" dirty="0" err="1" smtClean="0"/>
              <a:t>PLC-t</a:t>
            </a:r>
            <a:r>
              <a:rPr lang="hu-HU" baseline="0" dirty="0" smtClean="0"/>
              <a:t> használ és Siemens </a:t>
            </a:r>
            <a:r>
              <a:rPr lang="hu-HU" baseline="0" dirty="0" err="1" smtClean="0"/>
              <a:t>Totally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Integrated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Automation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Portal-lal</a:t>
            </a:r>
            <a:r>
              <a:rPr lang="hu-HU" baseline="0" dirty="0" smtClean="0"/>
              <a:t> van programozva</a:t>
            </a:r>
          </a:p>
          <a:p>
            <a:pPr marL="914400" lvl="2" indent="0">
              <a:buNone/>
            </a:pPr>
            <a:r>
              <a:rPr lang="hu-HU" baseline="0" dirty="0" smtClean="0"/>
              <a:t>A </a:t>
            </a:r>
            <a:r>
              <a:rPr lang="hu-HU" baseline="0" dirty="0" err="1" smtClean="0"/>
              <a:t>Fast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Interlock</a:t>
            </a:r>
            <a:r>
              <a:rPr lang="hu-HU" baseline="0" dirty="0" smtClean="0"/>
              <a:t> modul </a:t>
            </a:r>
            <a:r>
              <a:rPr lang="hu-HU" baseline="0" dirty="0" err="1" smtClean="0"/>
              <a:t>CompactRIO-t</a:t>
            </a:r>
            <a:r>
              <a:rPr lang="hu-HU" baseline="0" dirty="0" smtClean="0"/>
              <a:t> használ NI </a:t>
            </a:r>
            <a:r>
              <a:rPr lang="hu-HU" baseline="0" dirty="0" err="1" smtClean="0"/>
              <a:t>LabView-val</a:t>
            </a:r>
            <a:r>
              <a:rPr lang="hu-HU" baseline="0" dirty="0" smtClean="0"/>
              <a:t> programozva</a:t>
            </a:r>
          </a:p>
          <a:p>
            <a:endParaRPr lang="hu-HU" dirty="0" smtClean="0"/>
          </a:p>
          <a:p>
            <a:r>
              <a:rPr lang="hu-HU" dirty="0" smtClean="0"/>
              <a:t>- Mindkét eszköz a 2016 elején rendelkezésre álló </a:t>
            </a:r>
            <a:r>
              <a:rPr lang="hu-HU" dirty="0" err="1" smtClean="0"/>
              <a:t>Requrement-ek</a:t>
            </a:r>
            <a:r>
              <a:rPr lang="hu-HU" dirty="0" smtClean="0"/>
              <a:t> alapján került kiválasztásra </a:t>
            </a:r>
          </a:p>
          <a:p>
            <a:endParaRPr lang="hu-HU" dirty="0" smtClean="0"/>
          </a:p>
          <a:p>
            <a:r>
              <a:rPr lang="hu-HU" dirty="0" smtClean="0"/>
              <a:t>- A két egység fejlesztését párhuzamosan</a:t>
            </a:r>
            <a:r>
              <a:rPr lang="hu-HU" baseline="0" dirty="0" smtClean="0"/>
              <a:t> végeztük, mert nagyon jól elkülöníthető feladatokról van szó.</a:t>
            </a:r>
          </a:p>
          <a:p>
            <a:endParaRPr lang="hu-HU" baseline="0" dirty="0" smtClean="0"/>
          </a:p>
          <a:p>
            <a:r>
              <a:rPr lang="hu-HU" baseline="0" dirty="0" smtClean="0"/>
              <a:t>- A SIM fejlesztéséhet </a:t>
            </a:r>
            <a:r>
              <a:rPr lang="hu-HU" baseline="0" dirty="0" err="1" smtClean="0"/>
              <a:t>PLC-s</a:t>
            </a:r>
            <a:r>
              <a:rPr lang="hu-HU" baseline="0" dirty="0" smtClean="0"/>
              <a:t> szakemberre volt szükség, a </a:t>
            </a:r>
            <a:r>
              <a:rPr lang="hu-HU" baseline="0" dirty="0" err="1" smtClean="0"/>
              <a:t>FIM-hez</a:t>
            </a:r>
            <a:r>
              <a:rPr lang="hu-HU" baseline="0" dirty="0" smtClean="0"/>
              <a:t> pedig FPGA programozóra.</a:t>
            </a:r>
          </a:p>
          <a:p>
            <a:endParaRPr lang="hu-HU" baseline="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9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 jelek átalakítása elengedhetetlen a FIM esetében.</a:t>
            </a:r>
          </a:p>
          <a:p>
            <a:r>
              <a:rPr lang="hu-HU" baseline="0" dirty="0" smtClean="0"/>
              <a:t>Jelátalakító áramkörök tervezésével is segítjük a projekt sikerességét</a:t>
            </a:r>
          </a:p>
          <a:p>
            <a:endParaRPr lang="hu-HU" baseline="0" dirty="0" smtClean="0"/>
          </a:p>
          <a:p>
            <a:r>
              <a:rPr lang="hu-HU" baseline="0" dirty="0" smtClean="0"/>
              <a:t>- A bal képen RF jelátalakító látható, ami a RF jel feszültségét alakítja 5V-os tartományba amit már a </a:t>
            </a:r>
            <a:r>
              <a:rPr lang="hu-HU" baseline="0" dirty="0" err="1" smtClean="0"/>
              <a:t>cRIO</a:t>
            </a:r>
            <a:r>
              <a:rPr lang="hu-HU" baseline="0" dirty="0" smtClean="0"/>
              <a:t> digitalizálni tud.</a:t>
            </a:r>
          </a:p>
          <a:p>
            <a:endParaRPr lang="hu-HU" dirty="0" smtClean="0"/>
          </a:p>
          <a:p>
            <a:r>
              <a:rPr lang="hu-HU" dirty="0" smtClean="0"/>
              <a:t>- A jobb</a:t>
            </a:r>
            <a:r>
              <a:rPr lang="hu-HU" baseline="0" dirty="0" smtClean="0"/>
              <a:t> képen a </a:t>
            </a:r>
            <a:r>
              <a:rPr lang="hu-HU" dirty="0" smtClean="0"/>
              <a:t>digitális jelátalakító prototípusa látható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Time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smtClean="0"/>
              <a:t>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Ezen  a</a:t>
            </a:r>
            <a:r>
              <a:rPr lang="hu-HU" baseline="0" dirty="0" smtClean="0"/>
              <a:t> dián nagyon röviden arról, hogy hogyan is indítunk el egy </a:t>
            </a:r>
            <a:r>
              <a:rPr lang="hu-HU" baseline="0" dirty="0" err="1" smtClean="0"/>
              <a:t>Klystront</a:t>
            </a:r>
            <a:endParaRPr lang="hu-HU" baseline="0" dirty="0" smtClean="0"/>
          </a:p>
          <a:p>
            <a:endParaRPr lang="hu-HU" dirty="0" smtClean="0"/>
          </a:p>
          <a:p>
            <a:r>
              <a:rPr lang="hu-HU" dirty="0" smtClean="0"/>
              <a:t>- A SIM egyik legfontosabb</a:t>
            </a:r>
            <a:r>
              <a:rPr lang="hu-HU" baseline="0" dirty="0" smtClean="0"/>
              <a:t> funkciója egy úgynevezett állapotgép futtatása.</a:t>
            </a:r>
          </a:p>
          <a:p>
            <a:r>
              <a:rPr lang="hu-HU" baseline="0" dirty="0" smtClean="0"/>
              <a:t>  Az állapotgép hat lépésre bontja a  különböző üzemmódokat és az aktuális állapotoknak megfelelően választja ki, melyik jeleket figyel </a:t>
            </a:r>
            <a:r>
              <a:rPr lang="hu-HU" baseline="0" dirty="0" err="1" smtClean="0"/>
              <a:t>interlock</a:t>
            </a:r>
            <a:r>
              <a:rPr lang="hu-HU" baseline="0" dirty="0" smtClean="0"/>
              <a:t> szempontból</a:t>
            </a:r>
          </a:p>
          <a:p>
            <a:r>
              <a:rPr lang="hu-HU" baseline="0" dirty="0" smtClean="0"/>
              <a:t>  Így mindig csak azok a jelek vannak kiértékelve amik az adott állapotban értelmezettek. </a:t>
            </a:r>
          </a:p>
          <a:p>
            <a:r>
              <a:rPr lang="hu-HU" baseline="0" dirty="0" smtClean="0"/>
              <a:t>- Látható, hogy a gyors jelekkel csak az utolsó két állapotban foglalkozunk</a:t>
            </a:r>
          </a:p>
          <a:p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SIM további feladata az EPICS felé továbbítani a mért jeleket, hogy a kezelők láthassák a vezérlőteremben azokat,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valamit fogadni a paramétereket a kezelőktől azoknál a határértékeknél, amiket a kezelők jogosultak állítani.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r>
              <a:rPr lang="hu-HU" baseline="0" dirty="0" smtClean="0"/>
              <a:t>- A </a:t>
            </a:r>
            <a:r>
              <a:rPr lang="hu-HU" baseline="0" dirty="0" err="1" smtClean="0"/>
              <a:t>filament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vezérése</a:t>
            </a:r>
            <a:r>
              <a:rPr lang="hu-HU" baseline="0" dirty="0" smtClean="0"/>
              <a:t> külön részt kapott a SIM-ben</a:t>
            </a:r>
          </a:p>
          <a:p>
            <a:r>
              <a:rPr lang="hu-HU" baseline="0" dirty="0" smtClean="0"/>
              <a:t>  Rámpázza és monitorozza a </a:t>
            </a:r>
            <a:r>
              <a:rPr lang="hu-HU" baseline="0" dirty="0" err="1" smtClean="0"/>
              <a:t>Filament</a:t>
            </a:r>
            <a:r>
              <a:rPr lang="hu-HU" baseline="0" dirty="0" smtClean="0"/>
              <a:t> felfűtését, ellenőrzi annak összes paraméterét a felfűtési és az üzemi szakaszban is.</a:t>
            </a:r>
          </a:p>
          <a:p>
            <a:endParaRPr lang="hu-HU" baseline="0" dirty="0" smtClean="0"/>
          </a:p>
          <a:p>
            <a:r>
              <a:rPr lang="hu-HU" baseline="0" dirty="0" smtClean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Ez a dia azért érdekes, mert a </a:t>
            </a:r>
            <a:r>
              <a:rPr lang="hu-HU" dirty="0" err="1" smtClean="0"/>
              <a:t>Filament</a:t>
            </a:r>
            <a:r>
              <a:rPr lang="hu-HU" dirty="0" smtClean="0"/>
              <a:t> vezérlési</a:t>
            </a:r>
            <a:r>
              <a:rPr lang="hu-HU" baseline="0" dirty="0" smtClean="0"/>
              <a:t> funkciók tesztelésére és az </a:t>
            </a:r>
            <a:r>
              <a:rPr lang="hu-HU" baseline="0" dirty="0" err="1" smtClean="0"/>
              <a:t>interlock</a:t>
            </a:r>
            <a:r>
              <a:rPr lang="hu-HU" baseline="0" dirty="0" smtClean="0"/>
              <a:t> funkciójának tesztelésére az </a:t>
            </a:r>
            <a:r>
              <a:rPr lang="hu-HU" baseline="0" dirty="0" err="1" smtClean="0"/>
              <a:t>Atomki</a:t>
            </a:r>
            <a:r>
              <a:rPr lang="hu-HU" baseline="0" dirty="0" smtClean="0"/>
              <a:t> külön szoftvert fejlesztett, hogy a szoftver még az irodában letesztelhető legyen a beüzemelés előtt.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Filament</a:t>
            </a:r>
            <a:r>
              <a:rPr lang="hu-HU" baseline="0" dirty="0" smtClean="0"/>
              <a:t> végzi a </a:t>
            </a:r>
            <a:r>
              <a:rPr lang="hu-HU" baseline="0" dirty="0" err="1" smtClean="0"/>
              <a:t>Klystronon</a:t>
            </a:r>
            <a:r>
              <a:rPr lang="hu-HU" baseline="0" dirty="0" smtClean="0"/>
              <a:t> belül annak a részegységnek a fűtését ami elektronforrásként funkcionál</a:t>
            </a:r>
          </a:p>
          <a:p>
            <a:r>
              <a:rPr lang="hu-HU" baseline="0" dirty="0" smtClean="0"/>
              <a:t>-   A szoftver érdekessége, hogy közvetlenül a SIM </a:t>
            </a:r>
            <a:r>
              <a:rPr lang="hu-HU" baseline="0" dirty="0" err="1" smtClean="0"/>
              <a:t>PLC-vel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kommuniál</a:t>
            </a:r>
            <a:r>
              <a:rPr lang="hu-HU" baseline="0" dirty="0" smtClean="0"/>
              <a:t> és nem igényel semmi féle villamos kábelezést, egyetlen Ethernet kábel kell csak a PC és a PLC közé, mégis EPICS nélkül letesztelhető minden funkció</a:t>
            </a:r>
          </a:p>
          <a:p>
            <a:endParaRPr lang="hu-HU" baseline="0" dirty="0" smtClean="0"/>
          </a:p>
          <a:p>
            <a:r>
              <a:rPr lang="hu-HU" baseline="0" dirty="0" smtClean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Atomki</a:t>
            </a:r>
            <a:r>
              <a:rPr lang="hu-HU" baseline="0" dirty="0" smtClean="0"/>
              <a:t> a SIM és FIM szoftver fejlesztésével párhuzamosan az év közepén elhatározta, hogy az irodai tesztek megkönnyítése érdekében szimulátort épít terepi jelek szimulálásához.</a:t>
            </a:r>
          </a:p>
          <a:p>
            <a:endParaRPr lang="hu-HU" baseline="0" dirty="0" smtClean="0"/>
          </a:p>
          <a:p>
            <a:r>
              <a:rPr lang="hu-HU" baseline="0" dirty="0" smtClean="0"/>
              <a:t>- Elsőnek a lassú jelek előállítására képes berendezést fejlesztett.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képen látható szimulátor hardver egy különálló egység, nem része az </a:t>
            </a:r>
            <a:r>
              <a:rPr lang="hu-HU" baseline="0" dirty="0" err="1" smtClean="0"/>
              <a:t>interlocknak</a:t>
            </a:r>
            <a:r>
              <a:rPr lang="hu-HU" baseline="0" dirty="0" smtClean="0"/>
              <a:t>. Külön vezérlője van, külön I/O moduljai és külön számítógépes grafikus felülete.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bal oldali képen látható.</a:t>
            </a:r>
          </a:p>
          <a:p>
            <a:r>
              <a:rPr lang="hu-HU" baseline="0" dirty="0" smtClean="0"/>
              <a:t>-   A jobb oldalon a szimulátor szerelés közben a kész </a:t>
            </a:r>
            <a:r>
              <a:rPr lang="hu-HU" baseline="0" dirty="0" err="1" smtClean="0"/>
              <a:t>PCB-vel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lassú jelekhez fejlesztett szimulátor elsődleges feladata a SIM PLC szoftver tesztelése: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jelek nagy száma miatt több jel egyidejű kezelése csak ilyen szimulátorral lehetséges, kézzel nem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 szimulátor nem csak jelek generálását végzi, hanem a SIM válaszjeleinek visszaellenőrzését is,</a:t>
            </a:r>
            <a:r>
              <a:rPr lang="hu-HU" baseline="0" dirty="0" smtClean="0"/>
              <a:t> és így el tudja dönteni, hogy a SIM jól működik-e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eredményeket automatikusan dokumentálja, így visszaellenőrizhető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Atomki-</a:t>
            </a:r>
            <a:r>
              <a:rPr lang="hu-HU" dirty="0" smtClean="0"/>
              <a:t> SIM szimulátor képes: </a:t>
            </a:r>
          </a:p>
          <a:p>
            <a:endParaRPr lang="hu-HU" dirty="0" smtClean="0"/>
          </a:p>
          <a:p>
            <a:r>
              <a:rPr lang="hu-HU" baseline="0" dirty="0" smtClean="0"/>
              <a:t>-   Analóg és digitális jelek szimulálására valamint rendhagyó módon 12Db PT100 hőmérő szoftveres szimulálására</a:t>
            </a:r>
          </a:p>
          <a:p>
            <a:r>
              <a:rPr lang="hu-HU" baseline="0" dirty="0" smtClean="0"/>
              <a:t>-   A jobb oldalon a külön erre a célra fejlesztett vezérlő szoftver látható amin a tesztesetek kezelhetőek.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Egy ilyen teszteseteket futtató és ellenőrző szoftver különösen előnyös, ha a tesztelendő programban (PLC program) módosítani kell. 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     Ilyenkor elegendő lefuttatni az összes tesztesetet automatikusan és meggyőződni, nem rontottunk-e el valamit.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-  Sorozatgyártásnál is (120db) tesztelhető vele a funkciók megfelelő működése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0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Most pedig térjük rá a </a:t>
            </a:r>
            <a:r>
              <a:rPr lang="hu-HU" dirty="0" err="1" smtClean="0"/>
              <a:t>FIM-re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gyors jelek vezérlőjére</a:t>
            </a:r>
            <a:r>
              <a:rPr lang="hu-HU" baseline="0" dirty="0" smtClean="0"/>
              <a:t> egy perc erejéig</a:t>
            </a:r>
          </a:p>
          <a:p>
            <a:r>
              <a:rPr lang="hu-HU" baseline="0" dirty="0" smtClean="0"/>
              <a:t>Aki már programozott </a:t>
            </a:r>
            <a:r>
              <a:rPr lang="hu-HU" baseline="0" dirty="0" err="1" smtClean="0"/>
              <a:t>LabVIEW-ben</a:t>
            </a:r>
            <a:r>
              <a:rPr lang="hu-HU" baseline="0" dirty="0" smtClean="0"/>
              <a:t> annak ismerősek lehetnek a képek.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teljesség igénye nélkül néhány funkció amit az </a:t>
            </a:r>
            <a:r>
              <a:rPr lang="hu-HU" baseline="0" dirty="0" err="1" smtClean="0"/>
              <a:t>Atomki-nak</a:t>
            </a:r>
            <a:r>
              <a:rPr lang="hu-HU" baseline="0" dirty="0" smtClean="0"/>
              <a:t> implementálni kellett: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Az</a:t>
            </a:r>
            <a:r>
              <a:rPr lang="en-US" baseline="0" dirty="0" smtClean="0"/>
              <a:t> 1 MHz-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mintav</a:t>
            </a:r>
            <a:r>
              <a:rPr lang="hu-HU" baseline="0" dirty="0" smtClean="0"/>
              <a:t>ételezést csak úgy lehet elérni, hogy „kézzel” kell megmondani a modulnak, hogy mikor vegyen mintát.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fenti kódrészlet ezt végzi el, valamint ellenőrzi, hogy az előző mintavétel eredménye ki lett-e olvasva, azaz nem veszett-e el jel.</a:t>
            </a:r>
          </a:p>
          <a:p>
            <a:r>
              <a:rPr lang="hu-HU" baseline="0" dirty="0" smtClean="0"/>
              <a:t>-  A digitális jelek kiolvasása az analóg jelek beolvasása után történik, így azokat is </a:t>
            </a:r>
            <a:r>
              <a:rPr lang="hu-HU" baseline="0" dirty="0" err="1" smtClean="0"/>
              <a:t>mikroszekundumonként</a:t>
            </a:r>
            <a:r>
              <a:rPr lang="hu-HU" baseline="0" dirty="0" smtClean="0"/>
              <a:t> mintavételezzük.</a:t>
            </a:r>
            <a:endParaRPr lang="hu-HU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- Az</a:t>
            </a:r>
            <a:r>
              <a:rPr lang="hu-HU" baseline="0" dirty="0" smtClean="0"/>
              <a:t> FPGA által kiolvasott jeleket átkonvertáljuk mérnöki értékekké, hogy azok az operátori felületen nyomon követhetőek legyenek</a:t>
            </a:r>
            <a:endParaRPr lang="hu-HU" dirty="0" smtClean="0"/>
          </a:p>
          <a:p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</a:t>
            </a:r>
            <a:r>
              <a:rPr lang="hu-HU" baseline="0" dirty="0" smtClean="0"/>
              <a:t> HMI továbbá m</a:t>
            </a:r>
            <a:r>
              <a:rPr lang="hu-HU" dirty="0" smtClean="0"/>
              <a:t>egjeleníti: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az állapotgép aktuális állapotát,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 CPU-k és a memória kihasználtságát,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az I/O modulok állapotát,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az esetleges hibakódokat, </a:t>
            </a:r>
            <a:r>
              <a:rPr lang="hu-HU" baseline="0" dirty="0" err="1" smtClean="0"/>
              <a:t>stb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Végezetül említettem, hogy a FIM logika teszteléséhez is készítettünk egy szimulátort.</a:t>
            </a:r>
          </a:p>
          <a:p>
            <a:endParaRPr lang="hu-HU" dirty="0" smtClean="0"/>
          </a:p>
          <a:p>
            <a:r>
              <a:rPr lang="hu-HU" dirty="0" smtClean="0"/>
              <a:t>- A FIM</a:t>
            </a:r>
            <a:r>
              <a:rPr lang="hu-HU" baseline="0" dirty="0" smtClean="0"/>
              <a:t> teszteléséhez is fejlesztett az </a:t>
            </a:r>
            <a:r>
              <a:rPr lang="hu-HU" baseline="0" dirty="0" err="1" smtClean="0"/>
              <a:t>Atomki</a:t>
            </a:r>
            <a:r>
              <a:rPr lang="hu-HU" baseline="0" dirty="0" smtClean="0"/>
              <a:t> egy hardver-szoftver csomagot, melynek alapját egy FPGA IO </a:t>
            </a:r>
            <a:r>
              <a:rPr lang="hu-HU" baseline="0" dirty="0" err="1" smtClean="0"/>
              <a:t>boarddal</a:t>
            </a:r>
            <a:r>
              <a:rPr lang="hu-HU" baseline="0" dirty="0" smtClean="0"/>
              <a:t> felszerelt NI PXI rendszer képezi.</a:t>
            </a:r>
          </a:p>
          <a:p>
            <a:pPr marL="171450" indent="-171450">
              <a:buFontTx/>
              <a:buNone/>
            </a:pPr>
            <a:r>
              <a:rPr lang="hu-HU" baseline="0" dirty="0" smtClean="0"/>
              <a:t>- Segítségével bonyolult jelformákat tudunk fizikailag szimulálni a FIM felé és mérni annak válaszidejét, </a:t>
            </a:r>
            <a:r>
              <a:rPr lang="hu-HU" baseline="0" dirty="0" err="1" smtClean="0"/>
              <a:t>interlock</a:t>
            </a:r>
            <a:r>
              <a:rPr lang="hu-HU" baseline="0" dirty="0" smtClean="0"/>
              <a:t> idejét.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1" indent="-171450">
              <a:buFontTx/>
              <a:buChar char="-"/>
            </a:pPr>
            <a:r>
              <a:rPr lang="hu-HU" baseline="0" dirty="0" smtClean="0"/>
              <a:t>8 analóg, 16 digitális kimenet és 8 digitális bemenet 1 MHz-en.</a:t>
            </a:r>
          </a:p>
          <a:p>
            <a:pPr marL="628650" lvl="1" indent="-171450">
              <a:buFontTx/>
              <a:buChar char="-"/>
            </a:pPr>
            <a:r>
              <a:rPr lang="hu-HU" baseline="0" dirty="0" smtClean="0"/>
              <a:t>Automatizálható funkcionális tesztelést tesz lehetővé. </a:t>
            </a:r>
          </a:p>
          <a:p>
            <a:pPr marL="628650" lvl="1" indent="-171450">
              <a:buFontTx/>
              <a:buChar char="-"/>
            </a:pPr>
            <a:r>
              <a:rPr lang="hu-HU" baseline="0" dirty="0" smtClean="0"/>
              <a:t>A jelek kézzel is állíthatóak </a:t>
            </a:r>
            <a:r>
              <a:rPr lang="hu-HU" baseline="0" dirty="0" err="1" smtClean="0"/>
              <a:t>ad-hoc</a:t>
            </a:r>
            <a:r>
              <a:rPr lang="hu-HU" baseline="0" dirty="0" smtClean="0"/>
              <a:t> teszteléshez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F2B2-33AA-4E8D-82B8-322235514DC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2016-10-04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5FF4-9566-41B3-9030-C17051CBE5C4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2016-10-04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631" y="288286"/>
            <a:ext cx="11071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A20A-0699-4677-8D0E-8450D544CDB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2016-10-04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CAA1-AC40-45FE-A24A-C72D4BA86A3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2016-10-04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4E49815-7C78-4BBA-9CC3-9C487677A97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2016-10-04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4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MTA </a:t>
            </a:r>
            <a:r>
              <a:rPr lang="hu-HU" sz="4000" dirty="0" err="1" smtClean="0"/>
              <a:t>Atomki</a:t>
            </a: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5455"/>
            <a:ext cx="7772400" cy="1752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In-kind Contribution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RadioFrequency</a:t>
            </a:r>
            <a:r>
              <a:rPr lang="en-US" sz="3200" dirty="0">
                <a:solidFill>
                  <a:schemeClr val="bg1"/>
                </a:solidFill>
              </a:rPr>
              <a:t> Local Protection System</a:t>
            </a:r>
            <a:endParaRPr lang="hu-HU" sz="1600" dirty="0">
              <a:solidFill>
                <a:schemeClr val="bg1"/>
              </a:solidFill>
            </a:endParaRPr>
          </a:p>
          <a:p>
            <a:r>
              <a:rPr lang="hu-HU" sz="1600" dirty="0" err="1" smtClean="0">
                <a:solidFill>
                  <a:schemeClr val="bg1"/>
                </a:solidFill>
              </a:rPr>
              <a:t>Presented</a:t>
            </a:r>
            <a:r>
              <a:rPr lang="hu-HU" sz="1600" dirty="0" smtClean="0">
                <a:solidFill>
                  <a:schemeClr val="bg1"/>
                </a:solidFill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</a:rPr>
              <a:t>by</a:t>
            </a:r>
            <a:r>
              <a:rPr lang="hu-HU" sz="1600" dirty="0" smtClean="0">
                <a:solidFill>
                  <a:schemeClr val="bg1"/>
                </a:solidFill>
              </a:rPr>
              <a:t> József Molnár 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398" y="321868"/>
            <a:ext cx="1327607" cy="8339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7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simulator</a:t>
            </a:r>
            <a:r>
              <a:rPr lang="hu-HU" dirty="0" smtClean="0"/>
              <a:t> </a:t>
            </a:r>
            <a:r>
              <a:rPr lang="hu-HU" err="1" smtClean="0"/>
              <a:t>for</a:t>
            </a:r>
            <a:r>
              <a:rPr lang="hu-HU" smtClean="0"/>
              <a:t> SIM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4" y="1910688"/>
            <a:ext cx="3796202" cy="4203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401" y="2842498"/>
            <a:ext cx="4778684" cy="3478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06229" y="2095354"/>
            <a:ext cx="158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During </a:t>
            </a:r>
            <a:r>
              <a:rPr lang="hu-HU" dirty="0">
                <a:solidFill>
                  <a:schemeClr val="tx2"/>
                </a:solidFill>
              </a:rPr>
              <a:t>the test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3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smtClean="0"/>
              <a:t>F</a:t>
            </a:r>
            <a:r>
              <a:rPr lang="en-US" dirty="0" smtClean="0"/>
              <a:t>IM</a:t>
            </a:r>
            <a:r>
              <a:rPr lang="hu-HU" dirty="0" smtClean="0"/>
              <a:t> functions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5897714" y="4138959"/>
            <a:ext cx="2863901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8001000" algn="r"/>
              </a:tabLst>
            </a:pPr>
            <a:r>
              <a:rPr lang="en-US" sz="1800" b="0" dirty="0" smtClean="0">
                <a:solidFill>
                  <a:schemeClr val="tx2"/>
                </a:solidFill>
              </a:rPr>
              <a:t>Sampling pulse </a:t>
            </a:r>
            <a:r>
              <a:rPr lang="en-US" sz="1800" b="0" dirty="0">
                <a:solidFill>
                  <a:schemeClr val="tx2"/>
                </a:solidFill>
              </a:rPr>
              <a:t>g</a:t>
            </a:r>
            <a:r>
              <a:rPr lang="en-US" sz="1800" b="0" dirty="0" smtClean="0">
                <a:solidFill>
                  <a:schemeClr val="tx2"/>
                </a:solidFill>
              </a:rPr>
              <a:t>eneration</a:t>
            </a:r>
            <a:r>
              <a:rPr lang="hu-HU" sz="1800" b="0" dirty="0" smtClean="0">
                <a:solidFill>
                  <a:schemeClr val="tx2"/>
                </a:solidFill>
              </a:rPr>
              <a:t> 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 algn="r">
              <a:tabLst>
                <a:tab pos="8001000" algn="r"/>
              </a:tabLst>
            </a:pPr>
            <a:r>
              <a:rPr lang="en-US" sz="1800" b="0" dirty="0" smtClean="0">
                <a:solidFill>
                  <a:schemeClr val="tx2"/>
                </a:solidFill>
              </a:rPr>
              <a:t>Signal acquisition</a:t>
            </a:r>
            <a:endParaRPr lang="en-US" sz="1800" b="0" dirty="0">
              <a:solidFill>
                <a:schemeClr val="tx2"/>
              </a:solidFill>
            </a:endParaRPr>
          </a:p>
        </p:txBody>
      </p:sp>
      <p:pic>
        <p:nvPicPr>
          <p:cNvPr id="8" name="Picture Placeholder 8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73" b="-7773"/>
          <a:stretch/>
        </p:blipFill>
        <p:spPr>
          <a:xfrm>
            <a:off x="5401617" y="1751672"/>
            <a:ext cx="3359999" cy="252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26" y="1751672"/>
            <a:ext cx="462304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47475" y="4402617"/>
            <a:ext cx="5971642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Power detectors – RF power exceeds the limits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HV I/V waveform interlocks and signal processing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Pulse width measurement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Power average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Ion-pump current interlock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PLC interface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Helvetica Light"/>
              </a:rPr>
              <a:t>Machine State – HV and RF Enable output interlocks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4762" y="4996917"/>
            <a:ext cx="302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protection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Pin diode RF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HV modulator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PLC output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8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smtClean="0"/>
              <a:t>F</a:t>
            </a:r>
            <a:r>
              <a:rPr lang="en-US" dirty="0" smtClean="0"/>
              <a:t>IM user interface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420788" y="5710571"/>
            <a:ext cx="6302424" cy="762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chemeClr val="tx2"/>
                </a:solidFill>
              </a:rPr>
              <a:t>General OPI</a:t>
            </a:r>
            <a:endParaRPr lang="hu-HU" sz="2400" b="0" dirty="0" smtClean="0">
              <a:solidFill>
                <a:schemeClr val="tx2"/>
              </a:solidFill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Displays important status information about the </a:t>
            </a:r>
            <a:r>
              <a:rPr lang="en-US" sz="1800" b="0" dirty="0" smtClean="0">
                <a:solidFill>
                  <a:schemeClr val="tx2"/>
                </a:solidFill>
              </a:rPr>
              <a:t>system</a:t>
            </a:r>
            <a:endParaRPr lang="en-US" sz="1800" b="0" dirty="0">
              <a:solidFill>
                <a:schemeClr val="tx2"/>
              </a:solidFill>
            </a:endParaRPr>
          </a:p>
        </p:txBody>
      </p:sp>
      <p:pic>
        <p:nvPicPr>
          <p:cNvPr id="7" name="Picture Placeholder 4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" r="-61"/>
          <a:stretch/>
        </p:blipFill>
        <p:spPr>
          <a:xfrm>
            <a:off x="760577" y="1595771"/>
            <a:ext cx="7622847" cy="411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smtClean="0"/>
              <a:t>Signal </a:t>
            </a:r>
            <a:r>
              <a:rPr lang="en-US" dirty="0" smtClean="0"/>
              <a:t>s</a:t>
            </a:r>
            <a:r>
              <a:rPr lang="hu-HU" dirty="0" smtClean="0"/>
              <a:t>imulator for FIM</a:t>
            </a:r>
            <a:endParaRPr lang="en-US" dirty="0"/>
          </a:p>
        </p:txBody>
      </p:sp>
      <p:pic>
        <p:nvPicPr>
          <p:cNvPr id="6" name="Kép 5" descr="20160927_1307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9" y="2081062"/>
            <a:ext cx="3125269" cy="2233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zövegdoboz 5"/>
          <p:cNvSpPr txBox="1"/>
          <p:nvPr/>
        </p:nvSpPr>
        <p:spPr>
          <a:xfrm>
            <a:off x="466349" y="4454612"/>
            <a:ext cx="349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Simulation results converted to a 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Value Change Dump file and 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inspected with a waveform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hu-HU" dirty="0" smtClean="0">
                <a:solidFill>
                  <a:schemeClr val="tx2"/>
                </a:solidFill>
              </a:rPr>
              <a:t>viewer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8" name="Kép 4" descr="ExampleWav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823" y="2081062"/>
            <a:ext cx="4803787" cy="36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4516"/>
            <a:ext cx="7139136" cy="1143000"/>
          </a:xfrm>
        </p:spPr>
        <p:txBody>
          <a:bodyPr/>
          <a:lstStyle/>
          <a:p>
            <a:r>
              <a:rPr lang="en-US" dirty="0" smtClean="0"/>
              <a:t>FIM s</a:t>
            </a:r>
            <a:r>
              <a:rPr lang="hu-HU" dirty="0" smtClean="0"/>
              <a:t>ignal </a:t>
            </a:r>
            <a:r>
              <a:rPr lang="en-US" dirty="0" smtClean="0"/>
              <a:t>s</a:t>
            </a:r>
            <a:r>
              <a:rPr lang="hu-HU" dirty="0" smtClean="0"/>
              <a:t>imulator </a:t>
            </a:r>
            <a:r>
              <a:rPr lang="en-US" dirty="0" smtClean="0"/>
              <a:t>user interface</a:t>
            </a:r>
            <a:endParaRPr lang="hu-HU" dirty="0"/>
          </a:p>
        </p:txBody>
      </p:sp>
      <p:pic>
        <p:nvPicPr>
          <p:cNvPr id="6" name="Kép 5" descr="FIMula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9" y="1573996"/>
            <a:ext cx="8778323" cy="48301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762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 concept for final design</a:t>
            </a:r>
            <a:endParaRPr lang="sv-SE" dirty="0"/>
          </a:p>
        </p:txBody>
      </p:sp>
      <p:sp>
        <p:nvSpPr>
          <p:cNvPr id="5" name="TextBox 9"/>
          <p:cNvSpPr txBox="1"/>
          <p:nvPr/>
        </p:nvSpPr>
        <p:spPr>
          <a:xfrm>
            <a:off x="320937" y="1759191"/>
            <a:ext cx="5904656" cy="403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There are some tasks required to assemble an operating prototype based on uTCA.4 crate focused to the final IFC board design.</a:t>
            </a:r>
          </a:p>
          <a:p>
            <a:pPr algn="just">
              <a:lnSpc>
                <a:spcPct val="110000"/>
              </a:lnSpc>
            </a:pPr>
            <a:endParaRPr lang="en-US" dirty="0">
              <a:latin typeface="Calibri" panose="020F0502020204030204" pitchFamily="34" charset="0"/>
              <a:cs typeface="Helvetica Light"/>
            </a:endParaRP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ADCXXXX FMC interfaces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DIOXXXX FMC interfaces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Analog inputs and digital I/O front-end pre-processing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RF-FIM IP cores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>
                <a:latin typeface="Calibri" panose="020F0502020204030204" pitchFamily="34" charset="0"/>
                <a:cs typeface="Helvetica Light"/>
              </a:rPr>
              <a:t>PCIe</a:t>
            </a:r>
            <a:r>
              <a:rPr lang="en-US" dirty="0" smtClean="0">
                <a:latin typeface="Calibri" panose="020F0502020204030204" pitchFamily="34" charset="0"/>
                <a:cs typeface="Helvetica Light"/>
              </a:rPr>
              <a:t> firmware interface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DMA firmware interface</a:t>
            </a:r>
          </a:p>
          <a:p>
            <a:pPr algn="just">
              <a:lnSpc>
                <a:spcPct val="110000"/>
              </a:lnSpc>
            </a:pPr>
            <a:endParaRPr lang="en-US" dirty="0" smtClean="0">
              <a:latin typeface="Calibri" panose="020F0502020204030204" pitchFamily="34" charset="0"/>
              <a:cs typeface="Helvetica Light"/>
            </a:endParaRP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Helvetica Light"/>
              </a:rPr>
              <a:t>The firmware structural blocks can be performed to adapt it according to the requirements needed by RF interlock.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426" y="1762207"/>
            <a:ext cx="2458638" cy="47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conditioning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7" y="1733260"/>
            <a:ext cx="3955134" cy="4548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11" y="2074467"/>
            <a:ext cx="4016278" cy="1856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461791" y="5555176"/>
            <a:ext cx="2721211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b="0" dirty="0" smtClean="0">
                <a:solidFill>
                  <a:schemeClr val="tx2"/>
                </a:solidFill>
              </a:rPr>
              <a:t>RF </a:t>
            </a:r>
            <a:r>
              <a:rPr lang="hu-HU" sz="1800" b="0" dirty="0" err="1" smtClean="0">
                <a:solidFill>
                  <a:schemeClr val="tx2"/>
                </a:solidFill>
              </a:rPr>
              <a:t>signal</a:t>
            </a:r>
            <a:r>
              <a:rPr lang="hu-HU" sz="1800" b="0" dirty="0" smtClean="0">
                <a:solidFill>
                  <a:schemeClr val="tx2"/>
                </a:solidFill>
              </a:rPr>
              <a:t> </a:t>
            </a:r>
            <a:r>
              <a:rPr lang="hu-HU" sz="1800" b="0" dirty="0" err="1" smtClean="0">
                <a:solidFill>
                  <a:schemeClr val="tx2"/>
                </a:solidFill>
              </a:rPr>
              <a:t>conditioning</a:t>
            </a:r>
            <a:endParaRPr lang="hu-HU" sz="1800" b="0" dirty="0" smtClean="0">
              <a:solidFill>
                <a:schemeClr val="tx2"/>
              </a:solidFill>
            </a:endParaRPr>
          </a:p>
          <a:p>
            <a:pPr algn="ctr"/>
            <a:r>
              <a:rPr lang="hu-HU" sz="1800" b="0" dirty="0" smtClean="0">
                <a:solidFill>
                  <a:schemeClr val="tx2"/>
                </a:solidFill>
              </a:rPr>
              <a:t>RF </a:t>
            </a:r>
            <a:r>
              <a:rPr lang="hu-H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1800" b="0" dirty="0" smtClean="0">
                <a:solidFill>
                  <a:schemeClr val="tx2"/>
                </a:solidFill>
              </a:rPr>
              <a:t> Analog (0-5V)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5362344" y="4065299"/>
            <a:ext cx="324256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dirty="0" smtClean="0">
                <a:solidFill>
                  <a:schemeClr val="tx2"/>
                </a:solidFill>
              </a:rPr>
              <a:t>Digital </a:t>
            </a:r>
            <a:r>
              <a:rPr lang="hu-HU" sz="1800" b="0" dirty="0" err="1" smtClean="0">
                <a:solidFill>
                  <a:schemeClr val="tx2"/>
                </a:solidFill>
              </a:rPr>
              <a:t>signal</a:t>
            </a:r>
            <a:r>
              <a:rPr lang="hu-HU" sz="1800" b="0" dirty="0" smtClean="0">
                <a:solidFill>
                  <a:schemeClr val="tx2"/>
                </a:solidFill>
              </a:rPr>
              <a:t> </a:t>
            </a:r>
            <a:r>
              <a:rPr lang="hu-HU" sz="1800" b="0" dirty="0" err="1" smtClean="0">
                <a:solidFill>
                  <a:schemeClr val="tx2"/>
                </a:solidFill>
              </a:rPr>
              <a:t>conditioning</a:t>
            </a:r>
            <a:endParaRPr lang="hu-HU" sz="1800" b="0" dirty="0" smtClean="0">
              <a:solidFill>
                <a:schemeClr val="tx2"/>
              </a:solidFill>
            </a:endParaRPr>
          </a:p>
          <a:p>
            <a:pPr algn="ctr"/>
            <a:r>
              <a:rPr lang="hu-HU" sz="1800" b="0" dirty="0" smtClean="0">
                <a:solidFill>
                  <a:schemeClr val="tx2"/>
                </a:solidFill>
              </a:rPr>
              <a:t>3.3V </a:t>
            </a:r>
            <a:r>
              <a:rPr lang="hu-HU" sz="1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hu-HU" sz="1800" b="0" dirty="0" smtClean="0">
                <a:solidFill>
                  <a:schemeClr val="tx2"/>
                </a:solidFill>
              </a:rPr>
              <a:t> 24V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901" y="2247526"/>
            <a:ext cx="6114198" cy="40742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Project staff</a:t>
            </a:r>
            <a:endParaRPr lang="sv-SE" dirty="0"/>
          </a:p>
        </p:txBody>
      </p:sp>
      <p:sp>
        <p:nvSpPr>
          <p:cNvPr id="5" name="Rounded Rectangle 4"/>
          <p:cNvSpPr/>
          <p:nvPr/>
        </p:nvSpPr>
        <p:spPr>
          <a:xfrm>
            <a:off x="5562055" y="1955387"/>
            <a:ext cx="1921395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Jozsef</a:t>
            </a:r>
            <a:r>
              <a:rPr lang="en-US" sz="1400" dirty="0">
                <a:solidFill>
                  <a:schemeClr val="tx1"/>
                </a:solidFill>
              </a:rPr>
              <a:t> MOLNAR</a:t>
            </a:r>
          </a:p>
          <a:p>
            <a:r>
              <a:rPr lang="en-US" sz="1400" dirty="0">
                <a:solidFill>
                  <a:schemeClr val="tx1"/>
                </a:solidFill>
              </a:rPr>
              <a:t>General coordinator</a:t>
            </a:r>
          </a:p>
          <a:p>
            <a:r>
              <a:rPr lang="en-US" sz="1400" dirty="0">
                <a:solidFill>
                  <a:schemeClr val="tx1"/>
                </a:solidFill>
              </a:rPr>
              <a:t>Work unit coordinator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00845" y="3099998"/>
            <a:ext cx="1772493" cy="5116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Mate VARGA</a:t>
            </a:r>
          </a:p>
          <a:p>
            <a:r>
              <a:rPr lang="en-US" sz="1400" dirty="0">
                <a:solidFill>
                  <a:schemeClr val="tx1"/>
                </a:solidFill>
              </a:rPr>
              <a:t>VHDL &amp; FPGA expert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32444" y="1955387"/>
            <a:ext cx="1905239" cy="55129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Krisztian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LOKI</a:t>
            </a:r>
          </a:p>
          <a:p>
            <a:r>
              <a:rPr lang="en-U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LabVIEW&amp;FPGA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expert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11880" y="1955387"/>
            <a:ext cx="1772493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Beata KIRALY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Provision of the works and services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0971" y="4466316"/>
            <a:ext cx="1344778" cy="5116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Miklos BOROS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PLC expert</a:t>
            </a:r>
          </a:p>
        </p:txBody>
      </p:sp>
    </p:spTree>
    <p:extLst>
      <p:ext uri="{BB962C8B-B14F-4D97-AF65-F5344CB8AC3E}">
        <p14:creationId xmlns:p14="http://schemas.microsoft.com/office/powerpoint/2010/main" val="12689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</a:t>
            </a:r>
            <a:r>
              <a:rPr lang="en-US" dirty="0" err="1" smtClean="0"/>
              <a:t>Atomki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962" y="1623327"/>
            <a:ext cx="3240536" cy="36480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Experiences</a:t>
            </a:r>
          </a:p>
          <a:p>
            <a:pPr marL="269875" indent="-269875">
              <a:tabLst>
                <a:tab pos="269875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CERN CMS </a:t>
            </a:r>
          </a:p>
          <a:p>
            <a:pPr marL="269875" indent="-269875">
              <a:buNone/>
              <a:tabLst>
                <a:tab pos="269875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	Muon </a:t>
            </a:r>
            <a:r>
              <a:rPr lang="en-US" sz="1800" dirty="0">
                <a:solidFill>
                  <a:schemeClr val="tx2"/>
                </a:solidFill>
              </a:rPr>
              <a:t>Barrel Alignment</a:t>
            </a:r>
          </a:p>
          <a:p>
            <a:pPr marL="269875" indent="-269875">
              <a:tabLst>
                <a:tab pos="269875" algn="l"/>
              </a:tabLst>
            </a:pPr>
            <a:r>
              <a:rPr lang="en-US" sz="1800" dirty="0">
                <a:solidFill>
                  <a:schemeClr val="tx2"/>
                </a:solidFill>
              </a:rPr>
              <a:t>BNL </a:t>
            </a:r>
            <a:r>
              <a:rPr lang="en-US" sz="1800" dirty="0" err="1">
                <a:solidFill>
                  <a:schemeClr val="tx2"/>
                </a:solidFill>
              </a:rPr>
              <a:t>Phenix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269875" indent="-269875">
              <a:buNone/>
              <a:tabLst>
                <a:tab pos="269875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	Electromagnetic </a:t>
            </a:r>
            <a:r>
              <a:rPr lang="en-US" sz="1800" dirty="0">
                <a:solidFill>
                  <a:schemeClr val="tx2"/>
                </a:solidFill>
              </a:rPr>
              <a:t>calorimeter</a:t>
            </a:r>
          </a:p>
          <a:p>
            <a:pPr marL="269875" indent="-269875">
              <a:tabLst>
                <a:tab pos="269875" algn="l"/>
              </a:tabLst>
            </a:pPr>
            <a:r>
              <a:rPr lang="en-US" sz="1800" dirty="0">
                <a:solidFill>
                  <a:schemeClr val="tx2"/>
                </a:solidFill>
              </a:rPr>
              <a:t>FP7 CSI project</a:t>
            </a:r>
          </a:p>
          <a:p>
            <a:pPr marL="269875" indent="-269875">
              <a:buNone/>
              <a:tabLst>
                <a:tab pos="269875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	Small </a:t>
            </a:r>
            <a:r>
              <a:rPr lang="en-US" sz="1800" dirty="0">
                <a:solidFill>
                  <a:schemeClr val="tx2"/>
                </a:solidFill>
              </a:rPr>
              <a:t>animal PET system</a:t>
            </a:r>
          </a:p>
          <a:p>
            <a:pPr marL="269875" indent="-269875">
              <a:tabLst>
                <a:tab pos="269875" algn="l"/>
              </a:tabLst>
            </a:pPr>
            <a:r>
              <a:rPr lang="en-US" sz="1800" dirty="0">
                <a:solidFill>
                  <a:schemeClr val="tx2"/>
                </a:solidFill>
              </a:rPr>
              <a:t>LIGO </a:t>
            </a:r>
          </a:p>
          <a:p>
            <a:pPr marL="269875" indent="-269875">
              <a:buNone/>
              <a:tabLst>
                <a:tab pos="269875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	Infrasound </a:t>
            </a:r>
            <a:r>
              <a:rPr lang="en-US" sz="1800" dirty="0">
                <a:solidFill>
                  <a:schemeClr val="tx2"/>
                </a:solidFill>
              </a:rPr>
              <a:t>detectors</a:t>
            </a:r>
          </a:p>
          <a:p>
            <a:pPr marL="269875" indent="-269875">
              <a:tabLst>
                <a:tab pos="269875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>
              <a:tabLst>
                <a:tab pos="358775" algn="l"/>
              </a:tabLst>
            </a:pPr>
            <a:endParaRPr lang="sv-SE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Image result for mta atomki debrec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23326"/>
            <a:ext cx="54673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PS-historic-neutrino-plaq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383" y="4921891"/>
            <a:ext cx="5511199" cy="1705548"/>
          </a:xfrm>
          <a:prstGeom prst="rect">
            <a:avLst/>
          </a:prstGeom>
          <a:ln w="63500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6671463" y="5646564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www.atomki.mta.hu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09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4267204"/>
            <a:ext cx="8761862" cy="2303334"/>
          </a:xfrm>
        </p:spPr>
        <p:txBody>
          <a:bodyPr>
            <a:normAutofit fontScale="55000" lnSpcReduction="20000"/>
          </a:bodyPr>
          <a:lstStyle/>
          <a:p>
            <a:pPr indent="-254000">
              <a:tabLst>
                <a:tab pos="1258888" algn="l"/>
              </a:tabLst>
            </a:pPr>
            <a:r>
              <a:rPr lang="hu-HU" dirty="0" smtClean="0">
                <a:solidFill>
                  <a:schemeClr val="tx2"/>
                </a:solidFill>
              </a:rPr>
              <a:t>Start date: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2015.12.01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indent="-254000">
              <a:tabLst>
                <a:tab pos="1258888" algn="l"/>
              </a:tabLst>
            </a:pPr>
            <a:r>
              <a:rPr lang="hu-HU" sz="2700" dirty="0">
                <a:solidFill>
                  <a:schemeClr val="tx2"/>
                </a:solidFill>
              </a:rPr>
              <a:t>End date: </a:t>
            </a:r>
            <a:r>
              <a:rPr lang="en-US" sz="2700" dirty="0" smtClean="0">
                <a:solidFill>
                  <a:schemeClr val="tx2"/>
                </a:solidFill>
              </a:rPr>
              <a:t>	</a:t>
            </a:r>
            <a:r>
              <a:rPr lang="hu-HU" sz="2700" dirty="0" smtClean="0">
                <a:solidFill>
                  <a:schemeClr val="tx2"/>
                </a:solidFill>
              </a:rPr>
              <a:t>2019.10.30</a:t>
            </a:r>
            <a:r>
              <a:rPr lang="hu-HU" sz="2700" dirty="0">
                <a:solidFill>
                  <a:schemeClr val="tx2"/>
                </a:solidFill>
              </a:rPr>
              <a:t>.</a:t>
            </a:r>
          </a:p>
          <a:p>
            <a:pPr indent="-254000">
              <a:tabLst>
                <a:tab pos="1258888" algn="l"/>
              </a:tabLst>
            </a:pPr>
            <a:r>
              <a:rPr lang="hu-HU" sz="2700" dirty="0">
                <a:solidFill>
                  <a:schemeClr val="tx2"/>
                </a:solidFill>
              </a:rPr>
              <a:t>Duration: </a:t>
            </a:r>
            <a:r>
              <a:rPr lang="en-US" sz="2700" dirty="0" smtClean="0">
                <a:solidFill>
                  <a:schemeClr val="tx2"/>
                </a:solidFill>
              </a:rPr>
              <a:t>	</a:t>
            </a:r>
            <a:r>
              <a:rPr lang="hu-HU" sz="2700" dirty="0" smtClean="0">
                <a:solidFill>
                  <a:schemeClr val="tx2"/>
                </a:solidFill>
              </a:rPr>
              <a:t>47 </a:t>
            </a:r>
            <a:r>
              <a:rPr lang="hu-HU" sz="2700" dirty="0">
                <a:solidFill>
                  <a:schemeClr val="tx2"/>
                </a:solidFill>
              </a:rPr>
              <a:t>months</a:t>
            </a:r>
          </a:p>
          <a:p>
            <a:pPr indent="-254000"/>
            <a:r>
              <a:rPr lang="hu-HU" dirty="0" smtClean="0">
                <a:solidFill>
                  <a:schemeClr val="tx2"/>
                </a:solidFill>
              </a:rPr>
              <a:t>In-kind contribution: 2.2 M€</a:t>
            </a:r>
          </a:p>
          <a:p>
            <a:pPr indent="-254000"/>
            <a:r>
              <a:rPr lang="hu-HU" dirty="0" smtClean="0">
                <a:solidFill>
                  <a:schemeClr val="tx2"/>
                </a:solidFill>
              </a:rPr>
              <a:t>Objective: </a:t>
            </a:r>
          </a:p>
          <a:p>
            <a:pPr marL="88900" indent="0">
              <a:buNone/>
            </a:pPr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develop, produce and deliver </a:t>
            </a:r>
            <a:r>
              <a:rPr lang="hu-HU" dirty="0">
                <a:solidFill>
                  <a:schemeClr val="tx2"/>
                </a:solidFill>
              </a:rPr>
              <a:t/>
            </a:r>
            <a:br>
              <a:rPr lang="hu-HU" dirty="0">
                <a:solidFill>
                  <a:schemeClr val="tx2"/>
                </a:solidFill>
              </a:rPr>
            </a:br>
            <a:r>
              <a:rPr lang="hu-HU" dirty="0" smtClean="0">
                <a:solidFill>
                  <a:schemeClr val="tx2"/>
                </a:solidFill>
              </a:rPr>
              <a:t>	the </a:t>
            </a:r>
            <a:r>
              <a:rPr lang="hu-HU" dirty="0">
                <a:solidFill>
                  <a:schemeClr val="tx2"/>
                </a:solidFill>
              </a:rPr>
              <a:t>Radiofrequency Local Protection System </a:t>
            </a:r>
            <a:r>
              <a:rPr lang="hu-HU" dirty="0" smtClean="0">
                <a:solidFill>
                  <a:schemeClr val="tx2"/>
                </a:solidFill>
              </a:rPr>
              <a:t>(interlock)</a:t>
            </a:r>
            <a:endParaRPr lang="hu-HU" dirty="0">
              <a:solidFill>
                <a:schemeClr val="tx2"/>
              </a:solidFill>
            </a:endParaRPr>
          </a:p>
          <a:p>
            <a:pPr marL="88900" indent="0">
              <a:buNone/>
            </a:pPr>
            <a:r>
              <a:rPr lang="hu-HU" dirty="0" smtClean="0">
                <a:solidFill>
                  <a:schemeClr val="tx2"/>
                </a:solidFill>
              </a:rPr>
              <a:t>	36 </a:t>
            </a:r>
            <a:r>
              <a:rPr lang="hu-HU" dirty="0">
                <a:solidFill>
                  <a:schemeClr val="tx2"/>
                </a:solidFill>
              </a:rPr>
              <a:t>for Medium Beta Linac elliptical cavities (</a:t>
            </a:r>
            <a:r>
              <a:rPr lang="el-GR" dirty="0">
                <a:solidFill>
                  <a:schemeClr val="tx2"/>
                </a:solidFill>
              </a:rPr>
              <a:t>β = 0.67) </a:t>
            </a:r>
          </a:p>
          <a:p>
            <a:pPr marL="88900" indent="0">
              <a:buNone/>
            </a:pPr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el-GR" dirty="0" smtClean="0">
                <a:solidFill>
                  <a:schemeClr val="tx2"/>
                </a:solidFill>
              </a:rPr>
              <a:t>84 </a:t>
            </a:r>
            <a:r>
              <a:rPr lang="hu-HU" dirty="0">
                <a:solidFill>
                  <a:schemeClr val="tx2"/>
                </a:solidFill>
              </a:rPr>
              <a:t>for High Beta Linac elliptical cavities (</a:t>
            </a:r>
            <a:r>
              <a:rPr lang="el-GR" dirty="0">
                <a:solidFill>
                  <a:schemeClr val="tx2"/>
                </a:solidFill>
              </a:rPr>
              <a:t>β = 0.86)</a:t>
            </a:r>
          </a:p>
          <a:p>
            <a:pPr indent="-254000"/>
            <a:endParaRPr lang="hu-HU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arallelogram 4"/>
          <p:cNvSpPr/>
          <p:nvPr/>
        </p:nvSpPr>
        <p:spPr>
          <a:xfrm rot="1005511">
            <a:off x="51952" y="4062412"/>
            <a:ext cx="9154152" cy="463586"/>
          </a:xfrm>
          <a:prstGeom prst="parallelogram">
            <a:avLst>
              <a:gd name="adj" fmla="val 32726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1520" y="1710238"/>
            <a:ext cx="8640960" cy="3672408"/>
            <a:chOff x="251520" y="548680"/>
            <a:chExt cx="8640960" cy="367240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8680"/>
              <a:ext cx="8640960" cy="122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eft-Right Arrow 8"/>
            <p:cNvSpPr/>
            <p:nvPr/>
          </p:nvSpPr>
          <p:spPr bwMode="auto">
            <a:xfrm>
              <a:off x="4512692" y="1706079"/>
              <a:ext cx="2621508" cy="360040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uperconducting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section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2048" y="2296738"/>
              <a:ext cx="227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rgbClr val="005500"/>
                  </a:solidFill>
                </a:rPr>
                <a:t>RadioFrequency Quadrupole</a:t>
              </a:r>
              <a:endParaRPr lang="en-US" sz="1400" dirty="0">
                <a:solidFill>
                  <a:srgbClr val="0055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712" y="2566167"/>
              <a:ext cx="2538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smtClean="0">
                  <a:solidFill>
                    <a:srgbClr val="005500"/>
                  </a:solidFill>
                </a:rPr>
                <a:t>Medium Energy Beam Transport</a:t>
              </a:r>
              <a:endParaRPr lang="en-US" sz="1400">
                <a:solidFill>
                  <a:srgbClr val="0055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2835596"/>
              <a:ext cx="13244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smtClean="0">
                  <a:solidFill>
                    <a:srgbClr val="005500"/>
                  </a:solidFill>
                </a:rPr>
                <a:t>Drift Tube Linac</a:t>
              </a:r>
              <a:endParaRPr lang="en-US" sz="1400">
                <a:solidFill>
                  <a:srgbClr val="0055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7524" y="3105025"/>
              <a:ext cx="2636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tx2"/>
                  </a:solidFill>
                </a:rPr>
                <a:t>26 double spoke cavities, </a:t>
              </a:r>
              <a:r>
                <a:rPr lang="el-GR" sz="1400" dirty="0" smtClean="0">
                  <a:solidFill>
                    <a:schemeClr val="tx2"/>
                  </a:solidFill>
                </a:rPr>
                <a:t>β</a:t>
              </a:r>
              <a:r>
                <a:rPr lang="hu-HU" sz="1400" dirty="0" smtClean="0">
                  <a:solidFill>
                    <a:schemeClr val="tx2"/>
                  </a:solidFill>
                </a:rPr>
                <a:t> = 0.50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2418" y="3374454"/>
              <a:ext cx="3366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solidFill>
                    <a:schemeClr val="tx2"/>
                  </a:solidFill>
                </a:rPr>
                <a:t>3</a:t>
              </a:r>
              <a:r>
                <a:rPr lang="hu-HU" sz="1400" b="1" dirty="0" smtClean="0">
                  <a:solidFill>
                    <a:schemeClr val="tx2"/>
                  </a:solidFill>
                </a:rPr>
                <a:t>6 Medium Beta elliptical cavities, </a:t>
              </a:r>
              <a:r>
                <a:rPr lang="el-GR" sz="1400" b="1" dirty="0" smtClean="0">
                  <a:solidFill>
                    <a:schemeClr val="tx2"/>
                  </a:solidFill>
                </a:rPr>
                <a:t>β</a:t>
              </a:r>
              <a:r>
                <a:rPr lang="hu-HU" sz="1400" b="1" dirty="0" smtClean="0">
                  <a:solidFill>
                    <a:schemeClr val="tx2"/>
                  </a:solidFill>
                </a:rPr>
                <a:t> = 0.67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6554" y="3643883"/>
              <a:ext cx="3076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smtClean="0">
                  <a:solidFill>
                    <a:schemeClr val="tx2"/>
                  </a:solidFill>
                </a:rPr>
                <a:t>84 High Beta elliptical cavities, </a:t>
              </a:r>
              <a:r>
                <a:rPr lang="el-GR" sz="1400" b="1" smtClean="0">
                  <a:solidFill>
                    <a:schemeClr val="tx2"/>
                  </a:solidFill>
                </a:rPr>
                <a:t>β</a:t>
              </a:r>
              <a:r>
                <a:rPr lang="hu-HU" sz="1400" b="1" smtClean="0">
                  <a:solidFill>
                    <a:schemeClr val="tx2"/>
                  </a:solidFill>
                </a:rPr>
                <a:t> = 0.86</a:t>
              </a:r>
              <a:endParaRPr lang="en-US" sz="1400" b="1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1080" y="3913311"/>
              <a:ext cx="2254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smtClean="0">
                  <a:solidFill>
                    <a:srgbClr val="005500"/>
                  </a:solidFill>
                </a:rPr>
                <a:t>High Energy Beam Transport</a:t>
              </a:r>
              <a:endParaRPr lang="en-US" sz="1400">
                <a:solidFill>
                  <a:srgbClr val="0055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810" y="2027309"/>
              <a:ext cx="2218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rgbClr val="005500"/>
                  </a:solidFill>
                </a:rPr>
                <a:t>Low Energy Beam Transport</a:t>
              </a:r>
              <a:endParaRPr lang="en-US" sz="1400" dirty="0">
                <a:solidFill>
                  <a:srgbClr val="005500"/>
                </a:solidFill>
              </a:endParaRPr>
            </a:p>
          </p:txBody>
        </p:sp>
      </p:grpSp>
      <p:sp>
        <p:nvSpPr>
          <p:cNvPr id="18" name="Title 4"/>
          <p:cNvSpPr txBox="1">
            <a:spLocks/>
          </p:cNvSpPr>
          <p:nvPr/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Atomki</a:t>
            </a:r>
            <a:r>
              <a:rPr lang="en-US" dirty="0" smtClean="0"/>
              <a:t> scope for 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57900" y="3458569"/>
            <a:ext cx="242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RF-LPS</a:t>
            </a:r>
            <a:endParaRPr lang="sv-SE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39965"/>
              </p:ext>
            </p:extLst>
          </p:nvPr>
        </p:nvGraphicFramePr>
        <p:xfrm>
          <a:off x="146313" y="1336860"/>
          <a:ext cx="8866020" cy="53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906"/>
                <a:gridCol w="362523"/>
                <a:gridCol w="951049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  <a:gridCol w="319326"/>
              </a:tblGrid>
              <a:tr h="338327">
                <a:tc rowSpan="2">
                  <a:txBody>
                    <a:bodyPr/>
                    <a:lstStyle/>
                    <a:p>
                      <a:r>
                        <a:rPr lang="en-US" sz="900" dirty="0" smtClean="0"/>
                        <a:t>Description</a:t>
                      </a:r>
                      <a:endParaRPr lang="sv-SE" sz="9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Mile</a:t>
                      </a:r>
                      <a:br>
                        <a:rPr lang="en-US" sz="900" dirty="0" smtClean="0"/>
                      </a:br>
                      <a:r>
                        <a:rPr lang="en-US" sz="900" dirty="0" smtClean="0"/>
                        <a:t>stone</a:t>
                      </a:r>
                      <a:endParaRPr lang="sv-SE" sz="9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Date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2015</a:t>
                      </a:r>
                      <a:endParaRPr lang="sv-SE" sz="900" dirty="0"/>
                    </a:p>
                  </a:txBody>
                  <a:tcPr vert="vert27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2016</a:t>
                      </a:r>
                      <a:endParaRPr lang="sv-SE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2017</a:t>
                      </a:r>
                      <a:endParaRPr lang="sv-SE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2018</a:t>
                      </a:r>
                      <a:endParaRPr lang="sv-SE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2019</a:t>
                      </a:r>
                      <a:endParaRPr lang="sv-SE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sv-SE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Start of the project</a:t>
                      </a:r>
                    </a:p>
                    <a:p>
                      <a:r>
                        <a:rPr lang="en-US" sz="900" b="1" dirty="0" smtClean="0"/>
                        <a:t>Stage 0</a:t>
                      </a:r>
                      <a:endParaRPr lang="sv-SE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2015.12.01.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PDR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(Preliminary Design Review)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2016.03.11.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Stage 1 </a:t>
                      </a:r>
                    </a:p>
                    <a:p>
                      <a:r>
                        <a:rPr lang="en-US" sz="900" dirty="0" smtClean="0"/>
                        <a:t>Design and prototype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PDR – CDR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Stage 1</a:t>
                      </a:r>
                      <a:endParaRPr lang="sv-SE" sz="9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CDR (Critical Design Review)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2016.03.30.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Stage 2</a:t>
                      </a:r>
                    </a:p>
                    <a:p>
                      <a:r>
                        <a:rPr lang="en-US" sz="900" dirty="0" smtClean="0"/>
                        <a:t>Final design, production and delivery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CDR – SAR – End 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Stage 2</a:t>
                      </a:r>
                      <a:endParaRPr lang="sv-SE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Final design ready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2016.09.30.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Subsystems ready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2017.03.31.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 (System Acceptance Review)</a:t>
                      </a:r>
                    </a:p>
                    <a:p>
                      <a:r>
                        <a:rPr lang="en-US" sz="900" dirty="0" smtClean="0"/>
                        <a:t>Medium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l-GR" sz="900" baseline="0" dirty="0" smtClean="0"/>
                        <a:t>β</a:t>
                      </a:r>
                      <a:r>
                        <a:rPr lang="en-US" sz="900" baseline="0" dirty="0" smtClean="0"/>
                        <a:t>, Hungary 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2017.10.25.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 (System Acceptance Review)</a:t>
                      </a:r>
                    </a:p>
                    <a:p>
                      <a:r>
                        <a:rPr lang="en-US" sz="900" dirty="0" smtClean="0"/>
                        <a:t>Medium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l-GR" sz="900" baseline="0" dirty="0" smtClean="0"/>
                        <a:t>β</a:t>
                      </a:r>
                      <a:r>
                        <a:rPr lang="en-US" sz="900" baseline="0" dirty="0" smtClean="0"/>
                        <a:t>, ESS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2018.04.25.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 (System Acceptance Review)</a:t>
                      </a:r>
                    </a:p>
                    <a:p>
                      <a:r>
                        <a:rPr lang="en-US" sz="900" dirty="0" smtClean="0"/>
                        <a:t>High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l-GR" sz="900" baseline="0" dirty="0" smtClean="0"/>
                        <a:t>β</a:t>
                      </a:r>
                      <a:r>
                        <a:rPr lang="en-US" sz="900" baseline="0" dirty="0" smtClean="0"/>
                        <a:t>, Hungary </a:t>
                      </a:r>
                      <a:endParaRPr lang="sv-SE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2018.10.29.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 (System Acceptance Review)</a:t>
                      </a:r>
                    </a:p>
                    <a:p>
                      <a:r>
                        <a:rPr lang="en-US" sz="900" dirty="0" smtClean="0"/>
                        <a:t>High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l-GR" sz="900" baseline="0" dirty="0" smtClean="0"/>
                        <a:t>β</a:t>
                      </a:r>
                      <a:r>
                        <a:rPr lang="en-US" sz="900" baseline="0" dirty="0" smtClean="0"/>
                        <a:t>, ESS</a:t>
                      </a:r>
                      <a:endParaRPr lang="sv-SE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2019.04.24.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Final report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2019.05.24.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 of the project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2019.10.30.</a:t>
                      </a:r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9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sv-SE" dirty="0"/>
          </a:p>
        </p:txBody>
      </p:sp>
      <p:sp>
        <p:nvSpPr>
          <p:cNvPr id="6" name="4-Point Star 5"/>
          <p:cNvSpPr/>
          <p:nvPr/>
        </p:nvSpPr>
        <p:spPr>
          <a:xfrm>
            <a:off x="2368910" y="3123590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4-Point Star 6"/>
          <p:cNvSpPr/>
          <p:nvPr/>
        </p:nvSpPr>
        <p:spPr>
          <a:xfrm>
            <a:off x="2368910" y="3846575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4-Point Star 7"/>
          <p:cNvSpPr/>
          <p:nvPr/>
        </p:nvSpPr>
        <p:spPr>
          <a:xfrm>
            <a:off x="2368910" y="4220625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4-Point Star 8"/>
          <p:cNvSpPr/>
          <p:nvPr/>
        </p:nvSpPr>
        <p:spPr>
          <a:xfrm>
            <a:off x="2368910" y="4594675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4-Point Star 9"/>
          <p:cNvSpPr/>
          <p:nvPr/>
        </p:nvSpPr>
        <p:spPr>
          <a:xfrm>
            <a:off x="2368910" y="4968725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4-Point Star 10"/>
          <p:cNvSpPr/>
          <p:nvPr/>
        </p:nvSpPr>
        <p:spPr>
          <a:xfrm>
            <a:off x="2368910" y="5342775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4-Point Star 11"/>
          <p:cNvSpPr/>
          <p:nvPr/>
        </p:nvSpPr>
        <p:spPr>
          <a:xfrm>
            <a:off x="2368910" y="5716827"/>
            <a:ext cx="175565" cy="160935"/>
          </a:xfrm>
          <a:prstGeom prst="star4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57446" y="3204058"/>
            <a:ext cx="8851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system architecture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6983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8077200" algn="r"/>
              </a:tabLst>
            </a:pPr>
            <a:r>
              <a:rPr lang="hu-HU" sz="4000" dirty="0" smtClean="0">
                <a:solidFill>
                  <a:schemeClr val="tx2"/>
                </a:solidFill>
              </a:rPr>
              <a:t>SIM	FIM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632" y="1521562"/>
            <a:ext cx="3962400" cy="37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303368" y="3376034"/>
            <a:ext cx="234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chemeClr val="tx2"/>
                </a:solidFill>
              </a:rPr>
              <a:t>Slow Interlock Module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76649" y="3411236"/>
            <a:ext cx="227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tx2"/>
                </a:solidFill>
              </a:rPr>
              <a:t>Fast </a:t>
            </a:r>
            <a:r>
              <a:rPr lang="hu-HU">
                <a:solidFill>
                  <a:schemeClr val="tx2"/>
                </a:solidFill>
              </a:rPr>
              <a:t>Interlock Module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512" y="5290175"/>
            <a:ext cx="414176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361950" indent="-285750" defTabSz="4703763">
              <a:spcBef>
                <a:spcPct val="5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4703763" eaLnBrk="0" hangingPunct="0">
              <a:defRPr sz="4000">
                <a:latin typeface="Arial" charset="0"/>
              </a:defRPr>
            </a:lvl2pPr>
            <a:lvl3pPr marL="1143000" indent="-228600" defTabSz="4703763" eaLnBrk="0" hangingPunct="0">
              <a:defRPr sz="4000">
                <a:latin typeface="Arial" charset="0"/>
              </a:defRPr>
            </a:lvl3pPr>
            <a:lvl4pPr marL="1600200" indent="-228600" defTabSz="4703763" eaLnBrk="0" hangingPunct="0">
              <a:defRPr sz="4000">
                <a:latin typeface="Arial" charset="0"/>
              </a:defRPr>
            </a:lvl4pPr>
            <a:lvl5pPr marL="2057400" indent="-228600" defTabSz="4703763" eaLnBrk="0" hangingPunct="0">
              <a:defRPr sz="4000"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9pPr>
          </a:lstStyle>
          <a:p>
            <a:r>
              <a:rPr lang="en-US" dirty="0"/>
              <a:t>PLC program flexible, upgradeable</a:t>
            </a:r>
          </a:p>
          <a:p>
            <a:r>
              <a:rPr lang="hu-HU" dirty="0"/>
              <a:t>Modular architecture, easy debugging</a:t>
            </a:r>
            <a:endParaRPr lang="en-US" dirty="0"/>
          </a:p>
          <a:p>
            <a:r>
              <a:rPr lang="hu-HU" dirty="0"/>
              <a:t>Post-mortem data archived on EPICS</a:t>
            </a:r>
          </a:p>
          <a:p>
            <a:r>
              <a:rPr lang="hu-HU" dirty="0"/>
              <a:t>Various operating modes</a:t>
            </a:r>
          </a:p>
          <a:p>
            <a:r>
              <a:rPr lang="hu-HU" dirty="0"/>
              <a:t>Diagnostics</a:t>
            </a:r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flipH="1">
            <a:off x="5868144" y="5290175"/>
            <a:ext cx="316835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361950" indent="-285750" defTabSz="4703763">
              <a:spcBef>
                <a:spcPct val="500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4703763" eaLnBrk="0" hangingPunct="0">
              <a:defRPr sz="4000">
                <a:latin typeface="Arial" charset="0"/>
              </a:defRPr>
            </a:lvl2pPr>
            <a:lvl3pPr marL="1143000" indent="-228600" defTabSz="4703763" eaLnBrk="0" hangingPunct="0">
              <a:defRPr sz="4000">
                <a:latin typeface="Arial" charset="0"/>
              </a:defRPr>
            </a:lvl3pPr>
            <a:lvl4pPr marL="1600200" indent="-228600" defTabSz="4703763" eaLnBrk="0" hangingPunct="0">
              <a:defRPr sz="4000">
                <a:latin typeface="Arial" charset="0"/>
              </a:defRPr>
            </a:lvl4pPr>
            <a:lvl5pPr marL="2057400" indent="-228600" defTabSz="4703763" eaLnBrk="0" hangingPunct="0">
              <a:defRPr sz="4000"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" charset="0"/>
              </a:defRPr>
            </a:lvl9pPr>
          </a:lstStyle>
          <a:p>
            <a:r>
              <a:rPr lang="en-US" dirty="0"/>
              <a:t>Less than 10 µsec reaction time</a:t>
            </a:r>
            <a:endParaRPr lang="hu-HU" dirty="0"/>
          </a:p>
          <a:p>
            <a:r>
              <a:rPr lang="en-US" dirty="0"/>
              <a:t>FPGA </a:t>
            </a:r>
            <a:r>
              <a:rPr lang="en-US" dirty="0" smtClean="0"/>
              <a:t>based, </a:t>
            </a:r>
            <a:r>
              <a:rPr lang="en-US" dirty="0"/>
              <a:t>1 MHz </a:t>
            </a:r>
            <a:r>
              <a:rPr lang="hu-HU" dirty="0"/>
              <a:t>s</a:t>
            </a:r>
            <a:r>
              <a:rPr lang="en-US" dirty="0" err="1"/>
              <a:t>ampling</a:t>
            </a:r>
            <a:r>
              <a:rPr lang="en-US" dirty="0"/>
              <a:t> </a:t>
            </a:r>
            <a:r>
              <a:rPr lang="hu-HU" dirty="0"/>
              <a:t>r</a:t>
            </a:r>
            <a:r>
              <a:rPr lang="en-US" dirty="0" smtClean="0"/>
              <a:t>ate</a:t>
            </a:r>
            <a:endParaRPr lang="hu-HU" dirty="0"/>
          </a:p>
          <a:p>
            <a:r>
              <a:rPr lang="en-US" dirty="0"/>
              <a:t>Post-</a:t>
            </a:r>
            <a:r>
              <a:rPr lang="hu-HU" dirty="0"/>
              <a:t>m</a:t>
            </a:r>
            <a:r>
              <a:rPr lang="en-US" dirty="0" err="1"/>
              <a:t>ortem</a:t>
            </a:r>
            <a:r>
              <a:rPr lang="en-US" dirty="0"/>
              <a:t> </a:t>
            </a:r>
            <a:r>
              <a:rPr lang="hu-HU" dirty="0"/>
              <a:t>b</a:t>
            </a:r>
            <a:r>
              <a:rPr lang="en-US" dirty="0" err="1"/>
              <a:t>uffer</a:t>
            </a:r>
            <a:endParaRPr lang="hu-HU" dirty="0"/>
          </a:p>
          <a:p>
            <a:r>
              <a:rPr lang="en-US" dirty="0" smtClean="0"/>
              <a:t>EPICS </a:t>
            </a:r>
            <a:r>
              <a:rPr lang="hu-HU" dirty="0"/>
              <a:t>i</a:t>
            </a:r>
            <a:r>
              <a:rPr lang="en-US" dirty="0" err="1"/>
              <a:t>ntegration</a:t>
            </a:r>
            <a:endParaRPr lang="hu-HU" dirty="0"/>
          </a:p>
          <a:p>
            <a:r>
              <a:rPr lang="en-US" dirty="0"/>
              <a:t>Signal </a:t>
            </a:r>
            <a:r>
              <a:rPr lang="hu-HU" dirty="0"/>
              <a:t>c</a:t>
            </a:r>
            <a:r>
              <a:rPr lang="en-US" dirty="0" err="1"/>
              <a:t>onditioning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348" y="5381685"/>
            <a:ext cx="2416796" cy="114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4030675" y="6453336"/>
            <a:ext cx="183746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6200" eaLnBrk="1" hangingPunct="1">
              <a:spcBef>
                <a:spcPct val="50000"/>
              </a:spcBef>
            </a:pPr>
            <a:r>
              <a:rPr lang="hu-HU" sz="1200" dirty="0" smtClean="0">
                <a:solidFill>
                  <a:schemeClr val="tx2"/>
                </a:solidFill>
              </a:rPr>
              <a:t>Opti</a:t>
            </a:r>
            <a:r>
              <a:rPr lang="en-US" sz="1200" dirty="0" err="1" smtClean="0">
                <a:solidFill>
                  <a:schemeClr val="tx2"/>
                </a:solidFill>
              </a:rPr>
              <a:t>cal</a:t>
            </a:r>
            <a:r>
              <a:rPr lang="en-US" sz="1200" dirty="0" smtClean="0">
                <a:solidFill>
                  <a:schemeClr val="tx2"/>
                </a:solidFill>
              </a:rPr>
              <a:t> isolation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Interlock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344" y="7107815"/>
            <a:ext cx="8229600" cy="4841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hu-HU" baseline="0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Képtalálat a következ&amp;odblac;re: „tia porta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27" y="2251836"/>
            <a:ext cx="3578852" cy="20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iemens 1500 plc”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728" y="3217877"/>
            <a:ext cx="2689803" cy="21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964798" y="1638177"/>
            <a:ext cx="28449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dirty="0">
                <a:ln w="0"/>
                <a:solidFill>
                  <a:schemeClr val="tx2"/>
                </a:solidFill>
              </a:rPr>
              <a:t>Slow Interlock Module (SIM)</a:t>
            </a:r>
          </a:p>
        </p:txBody>
      </p:sp>
      <p:sp>
        <p:nvSpPr>
          <p:cNvPr id="8" name="Téglalap 7"/>
          <p:cNvSpPr/>
          <p:nvPr/>
        </p:nvSpPr>
        <p:spPr>
          <a:xfrm>
            <a:off x="540327" y="4341412"/>
            <a:ext cx="13909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dirty="0">
                <a:ln w="0"/>
                <a:solidFill>
                  <a:schemeClr val="tx2"/>
                </a:solidFill>
              </a:rPr>
              <a:t>Siemens TIA </a:t>
            </a:r>
            <a:r>
              <a:rPr lang="hu-HU" sz="1200" dirty="0" err="1">
                <a:ln w="0"/>
                <a:solidFill>
                  <a:schemeClr val="tx2"/>
                </a:solidFill>
              </a:rPr>
              <a:t>Portal</a:t>
            </a:r>
            <a:r>
              <a:rPr lang="hu-HU" sz="1200" dirty="0">
                <a:ln w="0"/>
                <a:solidFill>
                  <a:schemeClr val="tx2"/>
                </a:solidFill>
              </a:rPr>
              <a:t/>
            </a:r>
            <a:br>
              <a:rPr lang="hu-HU" sz="1200" dirty="0">
                <a:ln w="0"/>
                <a:solidFill>
                  <a:schemeClr val="tx2"/>
                </a:solidFill>
              </a:rPr>
            </a:br>
            <a:r>
              <a:rPr lang="hu-HU" sz="1200" dirty="0">
                <a:ln w="0"/>
                <a:solidFill>
                  <a:schemeClr val="tx2"/>
                </a:solidFill>
              </a:rPr>
              <a:t>S71500 PLC</a:t>
            </a:r>
          </a:p>
        </p:txBody>
      </p:sp>
      <p:pic>
        <p:nvPicPr>
          <p:cNvPr id="1030" name="Picture 6" descr="Képtalálat a következ&amp;odblac;re: „NI labview”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601" y="2251836"/>
            <a:ext cx="3607681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&amp;odblac;re: „NI crio”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4286" y="3870859"/>
            <a:ext cx="3584864" cy="1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67601" y="5533365"/>
            <a:ext cx="3946550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Software work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Contribute to develop SIM and FIM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Testing SIM and FIM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235" y="5533365"/>
            <a:ext cx="4423316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Hardware work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Build simulator for SIM and FIM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Contribute to develop signal conditioning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311821" y="1638177"/>
            <a:ext cx="277454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b="0" cap="none" spc="0" dirty="0" smtClean="0">
                <a:ln w="0"/>
                <a:solidFill>
                  <a:schemeClr val="tx2"/>
                </a:solidFill>
              </a:rPr>
              <a:t>Fast Interlock Module (FIM)</a:t>
            </a:r>
            <a:r>
              <a:rPr lang="en-US" b="0" cap="none" spc="0" dirty="0" smtClean="0">
                <a:ln w="0"/>
                <a:solidFill>
                  <a:schemeClr val="tx2"/>
                </a:solidFill>
              </a:rPr>
              <a:t/>
            </a:r>
            <a:br>
              <a:rPr lang="en-US" b="0" cap="none" spc="0" dirty="0" smtClean="0">
                <a:ln w="0"/>
                <a:solidFill>
                  <a:schemeClr val="tx2"/>
                </a:solidFill>
              </a:rPr>
            </a:br>
            <a:r>
              <a:rPr lang="en-US" dirty="0" smtClean="0">
                <a:ln w="0"/>
                <a:solidFill>
                  <a:schemeClr val="tx2"/>
                </a:solidFill>
              </a:rPr>
              <a:t>prototype</a:t>
            </a:r>
            <a:endParaRPr lang="hu-HU" b="0" cap="none" spc="0" dirty="0">
              <a:ln w="0"/>
              <a:solidFill>
                <a:schemeClr val="tx2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626072" y="2251836"/>
            <a:ext cx="966931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200" dirty="0" smtClean="0">
                <a:ln w="0"/>
                <a:solidFill>
                  <a:schemeClr val="tx2"/>
                </a:solidFill>
              </a:rPr>
              <a:t>NI </a:t>
            </a:r>
            <a:r>
              <a:rPr lang="hu-HU" sz="1200" dirty="0" err="1" smtClean="0">
                <a:ln w="0"/>
                <a:solidFill>
                  <a:schemeClr val="tx2"/>
                </a:solidFill>
              </a:rPr>
              <a:t>LabVIEW</a:t>
            </a:r>
            <a:endParaRPr lang="hu-HU" sz="1200" dirty="0" smtClean="0">
              <a:ln w="0"/>
              <a:solidFill>
                <a:schemeClr val="tx2"/>
              </a:solidFill>
            </a:endParaRPr>
          </a:p>
          <a:p>
            <a:pPr algn="ctr"/>
            <a:r>
              <a:rPr lang="hu-HU" sz="1200" dirty="0" err="1" smtClean="0">
                <a:ln w="0"/>
                <a:solidFill>
                  <a:schemeClr val="tx2"/>
                </a:solidFill>
              </a:rPr>
              <a:t>CompactRIO</a:t>
            </a:r>
            <a:endParaRPr lang="hu-HU" sz="1200" dirty="0">
              <a:ln w="0"/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Sl</a:t>
            </a:r>
            <a:r>
              <a:rPr lang="en-US" dirty="0" smtClean="0"/>
              <a:t>M</a:t>
            </a:r>
            <a:r>
              <a:rPr lang="hu-HU" dirty="0" smtClean="0"/>
              <a:t> structure</a:t>
            </a:r>
            <a:endParaRPr lang="en-US" dirty="0"/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10531" y="4856736"/>
            <a:ext cx="5673333" cy="16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166577" y="2113291"/>
            <a:ext cx="415960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Field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hu-HU" dirty="0" smtClean="0">
                <a:solidFill>
                  <a:schemeClr val="tx2"/>
                </a:solidFill>
              </a:rPr>
              <a:t>ignal processing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Temperature, vacuum, current, voltage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nalog </a:t>
            </a:r>
            <a:r>
              <a:rPr lang="en-US" dirty="0">
                <a:solidFill>
                  <a:schemeClr val="tx2"/>
                </a:solidFill>
              </a:rPr>
              <a:t>and digital 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EPICS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Power supply management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Interlocking 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348789" y="4481457"/>
            <a:ext cx="237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dirty="0" err="1" smtClean="0">
                <a:solidFill>
                  <a:schemeClr val="tx2"/>
                </a:solidFill>
              </a:rPr>
              <a:t>Interlock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state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machine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074" name="Picture 2" descr="Képtalálat a következ&amp;odblac;re: „epics logo”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107" y="3525404"/>
            <a:ext cx="975693" cy="8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06" y="1820222"/>
            <a:ext cx="3303820" cy="320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Filament</a:t>
            </a:r>
            <a:r>
              <a:rPr lang="hu-HU" dirty="0" smtClean="0"/>
              <a:t> </a:t>
            </a:r>
            <a:r>
              <a:rPr lang="hu-HU" dirty="0" err="1" smtClean="0"/>
              <a:t>handling</a:t>
            </a:r>
            <a:r>
              <a:rPr lang="hu-HU" dirty="0" smtClean="0"/>
              <a:t> and testing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2041852" y="5983056"/>
            <a:ext cx="4569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chemeClr val="tx2"/>
                </a:solidFill>
              </a:rPr>
              <a:t>Filament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tester</a:t>
            </a:r>
            <a:r>
              <a:rPr lang="hu-HU" dirty="0" smtClean="0">
                <a:solidFill>
                  <a:schemeClr val="tx2"/>
                </a:solidFill>
              </a:rPr>
              <a:t> software </a:t>
            </a:r>
            <a:r>
              <a:rPr lang="hu-HU" dirty="0" err="1" smtClean="0">
                <a:solidFill>
                  <a:schemeClr val="tx2"/>
                </a:solidFill>
              </a:rPr>
              <a:t>developed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by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Atomki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</a:rPr>
              <a:t>HMI </a:t>
            </a:r>
            <a:r>
              <a:rPr lang="hu-HU" dirty="0" err="1" smtClean="0">
                <a:solidFill>
                  <a:schemeClr val="tx2"/>
                </a:solidFill>
              </a:rPr>
              <a:t>window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0" y="1780385"/>
            <a:ext cx="8408440" cy="4202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6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56" y="1839808"/>
            <a:ext cx="4139840" cy="4450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simulator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SIM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74" y="3643948"/>
            <a:ext cx="3880045" cy="2646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2574" y="1839808"/>
            <a:ext cx="40531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en-US" dirty="0" smtClean="0"/>
              <a:t>Generation of slow time-response signals</a:t>
            </a:r>
          </a:p>
          <a:p>
            <a:pPr marL="446088" indent="-198438">
              <a:buFont typeface="Arial" panose="020B0604020202020204" pitchFamily="34" charset="0"/>
              <a:buChar char="•"/>
            </a:pPr>
            <a:r>
              <a:rPr lang="en-US" dirty="0" smtClean="0"/>
              <a:t>Temperature</a:t>
            </a:r>
          </a:p>
          <a:p>
            <a:pPr marL="446088" indent="-198438">
              <a:buFont typeface="Arial" panose="020B0604020202020204" pitchFamily="34" charset="0"/>
              <a:buChar char="•"/>
            </a:pPr>
            <a:r>
              <a:rPr lang="en-US" dirty="0" smtClean="0"/>
              <a:t>Pressure</a:t>
            </a:r>
          </a:p>
          <a:p>
            <a:pPr marL="446088" indent="-198438">
              <a:buFont typeface="Arial" panose="020B0604020202020204" pitchFamily="34" charset="0"/>
              <a:buChar char="•"/>
            </a:pPr>
            <a:r>
              <a:rPr lang="en-US" dirty="0" smtClean="0"/>
              <a:t>Current</a:t>
            </a:r>
          </a:p>
          <a:p>
            <a:pPr marL="446088" indent="-198438">
              <a:buFont typeface="Arial" panose="020B0604020202020204" pitchFamily="34" charset="0"/>
              <a:buChar char="•"/>
            </a:pPr>
            <a:r>
              <a:rPr lang="en-US" dirty="0" smtClean="0"/>
              <a:t>Voltage</a:t>
            </a:r>
          </a:p>
          <a:p>
            <a:pPr marL="446088" indent="-198438">
              <a:buFont typeface="Arial" panose="020B0604020202020204" pitchFamily="34" charset="0"/>
              <a:buChar char="•"/>
            </a:pPr>
            <a:r>
              <a:rPr lang="en-US" dirty="0" smtClean="0"/>
              <a:t>Switches</a:t>
            </a:r>
          </a:p>
        </p:txBody>
      </p:sp>
    </p:spTree>
    <p:extLst>
      <p:ext uri="{BB962C8B-B14F-4D97-AF65-F5344CB8AC3E}">
        <p14:creationId xmlns:p14="http://schemas.microsoft.com/office/powerpoint/2010/main" val="11168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Custom 3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23839</TotalTime>
  <Words>1418</Words>
  <Application>Microsoft Office PowerPoint</Application>
  <PresentationFormat>On-screen Show (4:3)</PresentationFormat>
  <Paragraphs>299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 Core Powerpoint</vt:lpstr>
      <vt:lpstr>MTA Atomki</vt:lpstr>
      <vt:lpstr>MTA Atomki</vt:lpstr>
      <vt:lpstr>PowerPoint Presentation</vt:lpstr>
      <vt:lpstr>Schedule</vt:lpstr>
      <vt:lpstr>Interlock system architecture</vt:lpstr>
      <vt:lpstr>Interlock structure</vt:lpstr>
      <vt:lpstr>SlM structure</vt:lpstr>
      <vt:lpstr>Filament handling and testing</vt:lpstr>
      <vt:lpstr>Signal simulator for SIM</vt:lpstr>
      <vt:lpstr>Signal simulator for SIM</vt:lpstr>
      <vt:lpstr>FIM functions</vt:lpstr>
      <vt:lpstr>FIM user interface</vt:lpstr>
      <vt:lpstr>Signal simulator for FIM</vt:lpstr>
      <vt:lpstr>FIM signal simulator user interface</vt:lpstr>
      <vt:lpstr>FIM concept for final design</vt:lpstr>
      <vt:lpstr>Signal conditioning</vt:lpstr>
      <vt:lpstr>Project staff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Anders Sunesson</cp:lastModifiedBy>
  <cp:revision>228</cp:revision>
  <cp:lastPrinted>2016-04-21T06:02:55Z</cp:lastPrinted>
  <dcterms:created xsi:type="dcterms:W3CDTF">2015-03-24T10:23:58Z</dcterms:created>
  <dcterms:modified xsi:type="dcterms:W3CDTF">2016-10-04T13:38:20Z</dcterms:modified>
</cp:coreProperties>
</file>