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27" r:id="rId2"/>
    <p:sldId id="329" r:id="rId3"/>
    <p:sldId id="330" r:id="rId4"/>
    <p:sldId id="331" r:id="rId5"/>
    <p:sldId id="333" r:id="rId6"/>
    <p:sldId id="332" r:id="rId7"/>
    <p:sldId id="344" r:id="rId8"/>
    <p:sldId id="352" r:id="rId9"/>
    <p:sldId id="348" r:id="rId10"/>
    <p:sldId id="355" r:id="rId11"/>
    <p:sldId id="347" r:id="rId12"/>
    <p:sldId id="340" r:id="rId13"/>
    <p:sldId id="354" r:id="rId14"/>
    <p:sldId id="343" r:id="rId15"/>
    <p:sldId id="350" r:id="rId16"/>
    <p:sldId id="351" r:id="rId17"/>
    <p:sldId id="342" r:id="rId18"/>
    <p:sldId id="334" r:id="rId19"/>
    <p:sldId id="335" r:id="rId20"/>
    <p:sldId id="353" r:id="rId21"/>
    <p:sldId id="295" r:id="rId22"/>
    <p:sldId id="338" r:id="rId23"/>
    <p:sldId id="346" r:id="rId24"/>
    <p:sldId id="339" r:id="rId25"/>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6" d="100"/>
          <a:sy n="116" d="100"/>
        </p:scale>
        <p:origin x="-2080" y="-208"/>
      </p:cViewPr>
      <p:guideLst>
        <p:guide orient="horz" pos="4075"/>
        <p:guide pos="4538"/>
      </p:guideLst>
    </p:cSldViewPr>
  </p:slideViewPr>
  <p:notesTextViewPr>
    <p:cViewPr>
      <p:scale>
        <a:sx n="100" d="100"/>
        <a:sy n="100" d="100"/>
      </p:scale>
      <p:origin x="0" y="0"/>
    </p:cViewPr>
  </p:notesTextViewPr>
  <p:sorterViewPr>
    <p:cViewPr>
      <p:scale>
        <a:sx n="100" d="100"/>
        <a:sy n="100" d="100"/>
      </p:scale>
      <p:origin x="0" y="5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B37048C-6709-4F95-B88F-4F92E6601336}" type="datetimeFigureOut">
              <a:rPr lang="en-US" smtClean="0"/>
              <a:t>27/09/16</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7BBE10E-F4C2-4285-881A-B51CE08A0AC5}" type="slidenum">
              <a:rPr lang="en-US" smtClean="0"/>
              <a:t>‹#›</a:t>
            </a:fld>
            <a:endParaRPr lang="en-US"/>
          </a:p>
        </p:txBody>
      </p:sp>
    </p:spTree>
    <p:extLst>
      <p:ext uri="{BB962C8B-B14F-4D97-AF65-F5344CB8AC3E}">
        <p14:creationId xmlns:p14="http://schemas.microsoft.com/office/powerpoint/2010/main" val="175526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BE10E-F4C2-4285-881A-B51CE08A0AC5}" type="slidenum">
              <a:rPr lang="en-US" smtClean="0"/>
              <a:t>17</a:t>
            </a:fld>
            <a:endParaRPr lang="en-US"/>
          </a:p>
        </p:txBody>
      </p:sp>
    </p:spTree>
    <p:extLst>
      <p:ext uri="{BB962C8B-B14F-4D97-AF65-F5344CB8AC3E}">
        <p14:creationId xmlns:p14="http://schemas.microsoft.com/office/powerpoint/2010/main" val="52341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27/09/16</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pic>
        <p:nvPicPr>
          <p:cNvPr id="8" name="Immagine 1" descr="PPT_EST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450" y="223838"/>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a:xfrm>
            <a:off x="2590800" y="274638"/>
            <a:ext cx="5005536" cy="1143000"/>
          </a:xfrm>
        </p:spPr>
        <p:txBody>
          <a:body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27/09/16</a:t>
            </a:fld>
            <a:endParaRPr lang="sv-SE"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dirty="0" smtClean="0">
              <a:solidFill>
                <a:prstClr val="black">
                  <a:tint val="75000"/>
                </a:prstClr>
              </a:solidFill>
              <a:latin typeface="+mn-lt"/>
            </a:endParaRPr>
          </a:p>
          <a:p>
            <a:endParaRPr lang="sv-SE" dirty="0">
              <a:solidFill>
                <a:prstClr val="black">
                  <a:tint val="75000"/>
                </a:prstClr>
              </a:solidFill>
              <a:latin typeface="Calibri"/>
            </a:endParaRPr>
          </a:p>
        </p:txBody>
      </p:sp>
      <p:sp>
        <p:nvSpPr>
          <p:cNvPr id="6" name="Slide Number Placeholder 5"/>
          <p:cNvSpPr>
            <a:spLocks noGrp="1"/>
          </p:cNvSpPr>
          <p:nvPr>
            <p:ph type="sldNum" sz="quarter" idx="12"/>
          </p:nvPr>
        </p:nvSpPr>
        <p:spPr>
          <a:xfrm>
            <a:off x="5791291" y="6356350"/>
            <a:ext cx="2895509" cy="365125"/>
          </a:xfrm>
        </p:spPr>
        <p:txBody>
          <a:bodyPr/>
          <a:lstStyle/>
          <a:p>
            <a:r>
              <a:rPr lang="sv-SE" dirty="0" smtClean="0">
                <a:solidFill>
                  <a:prstClr val="black">
                    <a:tint val="75000"/>
                  </a:prstClr>
                </a:solidFill>
              </a:rPr>
              <a:t>A. Fabris, C. Pasotti     </a:t>
            </a:r>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pic>
        <p:nvPicPr>
          <p:cNvPr id="9" name="Immagine 1" descr="PPT_EST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8450" y="223838"/>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59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Click to edit Master text styles </a:t>
            </a:r>
          </a:p>
          <a:p>
            <a:pPr lvl="1"/>
            <a:r>
              <a:rPr lang="sv-SE" dirty="0" smtClean="0"/>
              <a:t>Second level</a:t>
            </a:r>
          </a:p>
          <a:p>
            <a:pPr lvl="2"/>
            <a:r>
              <a:rPr lang="sv-SE" dirty="0" smtClean="0"/>
              <a:t>Third level</a:t>
            </a:r>
          </a:p>
          <a:p>
            <a:pPr lvl="3"/>
            <a:r>
              <a:rPr lang="sv-SE" dirty="0"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27/09/16</a:t>
            </a:fld>
            <a:endParaRPr lang="sv-SE"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dirty="0" smtClean="0">
              <a:solidFill>
                <a:prstClr val="black">
                  <a:tint val="75000"/>
                </a:prstClr>
              </a:solidFill>
              <a:latin typeface="Calibri"/>
            </a:endParaRPr>
          </a:p>
          <a:p>
            <a:r>
              <a:rPr lang="sv-SE" dirty="0" smtClean="0">
                <a:solidFill>
                  <a:prstClr val="black">
                    <a:tint val="75000"/>
                  </a:prstClr>
                </a:solidFill>
                <a:latin typeface="+mn-lt"/>
              </a:rPr>
              <a:t>A. Fabris, C. Pasotti</a:t>
            </a:r>
          </a:p>
          <a:p>
            <a:endParaRPr lang="sv-SE"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pic>
        <p:nvPicPr>
          <p:cNvPr id="10" name="Immagine 1" descr="PPT_EST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72112" y="85292"/>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5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27/09/16</a:t>
            </a:fld>
            <a:endParaRPr lang="sv-SE"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dirty="0">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sv-SE" dirty="0">
              <a:solidFill>
                <a:srgbClr val="0094CA"/>
              </a:solidFill>
              <a:latin typeface="Calibri"/>
            </a:endParaRPr>
          </a:p>
        </p:txBody>
      </p:sp>
    </p:spTree>
    <p:extLst>
      <p:ext uri="{BB962C8B-B14F-4D97-AF65-F5344CB8AC3E}">
        <p14:creationId xmlns:p14="http://schemas.microsoft.com/office/powerpoint/2010/main" val="1760713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103233B-D569-4A6E-878F-CDE152514C47}" type="datetime1">
              <a:rPr lang="sv-SE" smtClean="0">
                <a:solidFill>
                  <a:prstClr val="black">
                    <a:tint val="75000"/>
                  </a:prstClr>
                </a:solidFill>
                <a:latin typeface="Calibri"/>
              </a:rPr>
              <a:pPr defTabSz="914400"/>
              <a:t>27/09/16</a:t>
            </a:fld>
            <a:endParaRPr lang="sv-S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sv-SE" dirty="0" smtClean="0">
              <a:solidFill>
                <a:prstClr val="black">
                  <a:tint val="75000"/>
                </a:prstClr>
              </a:solidFill>
              <a:latin typeface="+mn-lt"/>
            </a:endParaRPr>
          </a:p>
          <a:p>
            <a:pPr defTabSz="914400"/>
            <a:r>
              <a:rPr lang="sv-SE" dirty="0" smtClean="0">
                <a:solidFill>
                  <a:prstClr val="black">
                    <a:tint val="75000"/>
                  </a:prstClr>
                </a:solidFill>
                <a:latin typeface="+mn-lt"/>
              </a:rPr>
              <a:t>A. Fabris, C. Pasotti</a:t>
            </a:r>
          </a:p>
          <a:p>
            <a:pPr defTabSz="914400"/>
            <a:endParaRPr lang="sv-S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51115BC-487E-4422-894C-CB7CD3E79223}" type="slidenum">
              <a:rPr lang="sv-SE" smtClean="0">
                <a:solidFill>
                  <a:prstClr val="black">
                    <a:tint val="75000"/>
                  </a:prstClr>
                </a:solidFill>
                <a:latin typeface="Calibri"/>
              </a:rPr>
              <a:pPr defTabSz="914400"/>
              <a:t>‹#›</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306318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emf"/><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sv-SE" sz="4000" dirty="0" smtClean="0"/>
              <a:t>Spoke RF Transmitters</a:t>
            </a:r>
            <a:endParaRPr lang="sv-SE" sz="2000" dirty="0"/>
          </a:p>
        </p:txBody>
      </p:sp>
      <p:sp>
        <p:nvSpPr>
          <p:cNvPr id="3" name="Subtitle 2"/>
          <p:cNvSpPr>
            <a:spLocks noGrp="1"/>
          </p:cNvSpPr>
          <p:nvPr>
            <p:ph type="subTitle" idx="1"/>
          </p:nvPr>
        </p:nvSpPr>
        <p:spPr/>
        <p:txBody>
          <a:bodyPr>
            <a:noAutofit/>
          </a:bodyPr>
          <a:lstStyle/>
          <a:p>
            <a:r>
              <a:rPr lang="sv-SE" sz="1600" dirty="0" smtClean="0">
                <a:solidFill>
                  <a:schemeClr val="bg1"/>
                </a:solidFill>
              </a:rPr>
              <a:t>Alessandro Fabris, Cristina Pasotti</a:t>
            </a:r>
          </a:p>
          <a:p>
            <a:r>
              <a:rPr lang="sv-SE" sz="1600" dirty="0" smtClean="0">
                <a:solidFill>
                  <a:schemeClr val="bg1"/>
                </a:solidFill>
              </a:rPr>
              <a:t>Elettra Sincrotrone Trieste</a:t>
            </a:r>
            <a:endParaRPr lang="sv-SE" sz="1600" dirty="0">
              <a:solidFill>
                <a:schemeClr val="bg1"/>
              </a:solidFill>
            </a:endParaRPr>
          </a:p>
        </p:txBody>
      </p:sp>
      <p:sp>
        <p:nvSpPr>
          <p:cNvPr id="4" name="Rectangle 3"/>
          <p:cNvSpPr/>
          <p:nvPr/>
        </p:nvSpPr>
        <p:spPr>
          <a:xfrm>
            <a:off x="2286000" y="5810734"/>
            <a:ext cx="4572000" cy="970522"/>
          </a:xfrm>
          <a:prstGeom prst="rect">
            <a:avLst/>
          </a:prstGeom>
        </p:spPr>
        <p:txBody>
          <a:bodyPr>
            <a:spAutoFit/>
          </a:bodyPr>
          <a:lstStyle/>
          <a:p>
            <a:pPr algn="ctr" defTabSz="914400">
              <a:lnSpc>
                <a:spcPct val="120000"/>
              </a:lnSpc>
            </a:pPr>
            <a:r>
              <a:rPr lang="en-GB" sz="1600" dirty="0" smtClean="0">
                <a:solidFill>
                  <a:srgbClr val="FFFFFF"/>
                </a:solidFill>
                <a:latin typeface="Calibri"/>
              </a:rPr>
              <a:t>14</a:t>
            </a:r>
            <a:r>
              <a:rPr lang="en-GB" sz="1600" baseline="30000" dirty="0" smtClean="0">
                <a:solidFill>
                  <a:srgbClr val="FFFFFF"/>
                </a:solidFill>
                <a:latin typeface="Calibri"/>
              </a:rPr>
              <a:t>th</a:t>
            </a:r>
            <a:r>
              <a:rPr lang="en-GB" sz="1600" dirty="0" smtClean="0">
                <a:solidFill>
                  <a:srgbClr val="FFFFFF"/>
                </a:solidFill>
                <a:latin typeface="Calibri"/>
              </a:rPr>
              <a:t> ESS Technical Advisory Committee Meeting</a:t>
            </a:r>
          </a:p>
          <a:p>
            <a:pPr algn="ctr" defTabSz="914400">
              <a:lnSpc>
                <a:spcPct val="120000"/>
              </a:lnSpc>
            </a:pPr>
            <a:r>
              <a:rPr lang="en-GB" sz="1600" dirty="0" smtClean="0">
                <a:solidFill>
                  <a:srgbClr val="FFFFFF"/>
                </a:solidFill>
                <a:latin typeface="Calibri"/>
              </a:rPr>
              <a:t>October 5-7, 2016</a:t>
            </a:r>
          </a:p>
          <a:p>
            <a:pPr algn="ctr" defTabSz="914400">
              <a:lnSpc>
                <a:spcPct val="120000"/>
              </a:lnSpc>
            </a:pPr>
            <a:r>
              <a:rPr lang="en-GB" sz="1600" dirty="0" err="1" smtClean="0">
                <a:solidFill>
                  <a:srgbClr val="FFFFFF"/>
                </a:solidFill>
                <a:latin typeface="Calibri"/>
              </a:rPr>
              <a:t>www.europeanspallationsource.se</a:t>
            </a:r>
            <a:endParaRPr lang="en-GB" sz="1600" dirty="0">
              <a:solidFill>
                <a:srgbClr val="FFFFFF"/>
              </a:solidFill>
              <a:latin typeface="Calibri"/>
            </a:endParaRPr>
          </a:p>
        </p:txBody>
      </p:sp>
    </p:spTree>
    <p:extLst>
      <p:ext uri="{BB962C8B-B14F-4D97-AF65-F5344CB8AC3E}">
        <p14:creationId xmlns:p14="http://schemas.microsoft.com/office/powerpoint/2010/main" val="597710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Tetrode</a:t>
            </a:r>
            <a:endParaRPr lang="en-US" dirty="0"/>
          </a:p>
        </p:txBody>
      </p:sp>
      <p:sp>
        <p:nvSpPr>
          <p:cNvPr id="3" name="Content Placeholder 2"/>
          <p:cNvSpPr>
            <a:spLocks noGrp="1"/>
          </p:cNvSpPr>
          <p:nvPr>
            <p:ph idx="1"/>
          </p:nvPr>
        </p:nvSpPr>
        <p:spPr>
          <a:xfrm>
            <a:off x="103909" y="1426731"/>
            <a:ext cx="6219828" cy="1967370"/>
          </a:xfrm>
        </p:spPr>
        <p:txBody>
          <a:bodyPr>
            <a:normAutofit fontScale="92500" lnSpcReduction="20000"/>
          </a:bodyPr>
          <a:lstStyle/>
          <a:p>
            <a:pPr marL="0" lvl="1" indent="0">
              <a:spcBef>
                <a:spcPct val="0"/>
              </a:spcBef>
              <a:spcAft>
                <a:spcPts val="600"/>
              </a:spcAft>
              <a:buNone/>
              <a:defRPr/>
            </a:pPr>
            <a:r>
              <a:rPr lang="en-US" sz="1900" b="1" dirty="0" smtClean="0"/>
              <a:t>Baseline: TH </a:t>
            </a:r>
            <a:r>
              <a:rPr lang="en-US" sz="1900" b="1" dirty="0"/>
              <a:t>595 with </a:t>
            </a:r>
            <a:r>
              <a:rPr lang="en-US" sz="1900" b="1" dirty="0" smtClean="0"/>
              <a:t>input </a:t>
            </a:r>
            <a:r>
              <a:rPr lang="en-US" sz="1900" b="1" dirty="0"/>
              <a:t>circuit TH 18595A</a:t>
            </a:r>
            <a:r>
              <a:rPr lang="en-US" sz="1900" b="1" dirty="0" smtClean="0"/>
              <a:t>.</a:t>
            </a:r>
            <a:endParaRPr lang="en-US" sz="1900" b="1" dirty="0"/>
          </a:p>
          <a:p>
            <a:pPr marL="342900" lvl="1" indent="-342900">
              <a:spcBef>
                <a:spcPct val="0"/>
              </a:spcBef>
              <a:spcAft>
                <a:spcPts val="600"/>
              </a:spcAft>
              <a:defRPr/>
            </a:pPr>
            <a:r>
              <a:rPr lang="en-US" sz="1700" dirty="0" smtClean="0"/>
              <a:t>Designed for 200 kW pulsed operation at the ESS RF pulse </a:t>
            </a:r>
            <a:r>
              <a:rPr lang="en-US" sz="1700" dirty="0" smtClean="0"/>
              <a:t>requirements.</a:t>
            </a:r>
            <a:endParaRPr lang="en-US" sz="1700" dirty="0" smtClean="0"/>
          </a:p>
          <a:p>
            <a:pPr marL="342900" lvl="1" indent="-342900">
              <a:spcBef>
                <a:spcPct val="0"/>
              </a:spcBef>
              <a:spcAft>
                <a:spcPts val="600"/>
              </a:spcAft>
              <a:defRPr/>
            </a:pPr>
            <a:r>
              <a:rPr lang="en-US" sz="1700" dirty="0" smtClean="0"/>
              <a:t>The </a:t>
            </a:r>
            <a:r>
              <a:rPr lang="en-US" sz="1700" dirty="0"/>
              <a:t>proposed tube comes from an off the shelf air cooled tube.</a:t>
            </a:r>
          </a:p>
          <a:p>
            <a:pPr marL="342900" lvl="1" indent="-342900">
              <a:spcBef>
                <a:spcPct val="0"/>
              </a:spcBef>
              <a:spcAft>
                <a:spcPts val="600"/>
              </a:spcAft>
              <a:defRPr/>
            </a:pPr>
            <a:r>
              <a:rPr lang="en-US" sz="1700" dirty="0"/>
              <a:t>A specific water cooled version </a:t>
            </a:r>
            <a:r>
              <a:rPr lang="en-US" sz="1700" dirty="0" smtClean="0"/>
              <a:t>was designed </a:t>
            </a:r>
            <a:r>
              <a:rPr lang="en-US" sz="1700" dirty="0"/>
              <a:t>for CERN.</a:t>
            </a:r>
          </a:p>
          <a:p>
            <a:pPr marL="342900" lvl="1" indent="-342900">
              <a:spcBef>
                <a:spcPct val="0"/>
              </a:spcBef>
              <a:spcAft>
                <a:spcPts val="600"/>
              </a:spcAft>
              <a:defRPr/>
            </a:pPr>
            <a:r>
              <a:rPr lang="en-US" sz="1700" dirty="0"/>
              <a:t>The TH 18595A cavity </a:t>
            </a:r>
            <a:r>
              <a:rPr lang="en-US" sz="1700" dirty="0" smtClean="0"/>
              <a:t>was designed </a:t>
            </a:r>
            <a:r>
              <a:rPr lang="en-US" sz="1700" dirty="0"/>
              <a:t>for the ESS </a:t>
            </a:r>
            <a:r>
              <a:rPr lang="en-US" sz="1700" dirty="0" smtClean="0"/>
              <a:t>application.</a:t>
            </a:r>
          </a:p>
          <a:p>
            <a:pPr marL="342900" lvl="1" indent="-342900">
              <a:spcBef>
                <a:spcPct val="0"/>
              </a:spcBef>
              <a:spcAft>
                <a:spcPts val="600"/>
              </a:spcAft>
              <a:defRPr/>
            </a:pPr>
            <a:r>
              <a:rPr lang="en-US" sz="1700" dirty="0" smtClean="0"/>
              <a:t>Tube can operate with ESS Hot water </a:t>
            </a:r>
            <a:r>
              <a:rPr lang="en-US" sz="1700" dirty="0" smtClean="0"/>
              <a:t>circuit.</a:t>
            </a:r>
            <a:endParaRPr lang="en-US" sz="17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10</a:t>
            </a:fld>
            <a:endParaRPr lang="sv-SE" dirty="0">
              <a:solidFill>
                <a:prstClr val="black">
                  <a:tint val="75000"/>
                </a:prstClr>
              </a:solidFill>
              <a:latin typeface="Calibri"/>
            </a:endParaRPr>
          </a:p>
        </p:txBody>
      </p:sp>
      <p:pic>
        <p:nvPicPr>
          <p:cNvPr id="5" name="Picture 4"/>
          <p:cNvPicPr>
            <a:picLocks noChangeAspect="1"/>
          </p:cNvPicPr>
          <p:nvPr/>
        </p:nvPicPr>
        <p:blipFill rotWithShape="1">
          <a:blip r:embed="rId2"/>
          <a:srcRect l="10055" r="2549"/>
          <a:stretch/>
        </p:blipFill>
        <p:spPr>
          <a:xfrm>
            <a:off x="3932955" y="4242344"/>
            <a:ext cx="2947972" cy="2595880"/>
          </a:xfrm>
          <a:prstGeom prst="rect">
            <a:avLst/>
          </a:prstGeom>
        </p:spPr>
      </p:pic>
      <p:sp>
        <p:nvSpPr>
          <p:cNvPr id="12" name="Content Placeholder 2"/>
          <p:cNvSpPr txBox="1">
            <a:spLocks/>
          </p:cNvSpPr>
          <p:nvPr/>
        </p:nvSpPr>
        <p:spPr>
          <a:xfrm>
            <a:off x="103909" y="3328407"/>
            <a:ext cx="6416891" cy="15358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ct val="0"/>
              </a:spcBef>
              <a:spcAft>
                <a:spcPts val="600"/>
              </a:spcAft>
              <a:buFont typeface="Arial" panose="020B0604020202020204" pitchFamily="34" charset="0"/>
              <a:buNone/>
              <a:defRPr/>
            </a:pPr>
            <a:r>
              <a:rPr lang="en-US" sz="1800" dirty="0" smtClean="0"/>
              <a:t>An upgraded version (TH595A) has been released middle of September, specified for 210 kW at the ESS pulse specifications with the same input circuit and slightly increased PS requirements.</a:t>
            </a:r>
          </a:p>
        </p:txBody>
      </p:sp>
      <p:pic>
        <p:nvPicPr>
          <p:cNvPr id="10" name="Picture 9"/>
          <p:cNvPicPr>
            <a:picLocks noChangeAspect="1"/>
          </p:cNvPicPr>
          <p:nvPr/>
        </p:nvPicPr>
        <p:blipFill rotWithShape="1">
          <a:blip r:embed="rId3"/>
          <a:srcRect l="3889" r="5169" b="10200"/>
          <a:stretch/>
        </p:blipFill>
        <p:spPr>
          <a:xfrm>
            <a:off x="236865" y="4242345"/>
            <a:ext cx="2993665" cy="2650429"/>
          </a:xfrm>
          <a:prstGeom prst="rect">
            <a:avLst/>
          </a:prstGeom>
        </p:spPr>
      </p:pic>
      <p:grpSp>
        <p:nvGrpSpPr>
          <p:cNvPr id="13" name="Group 2"/>
          <p:cNvGrpSpPr>
            <a:grpSpLocks/>
          </p:cNvGrpSpPr>
          <p:nvPr/>
        </p:nvGrpSpPr>
        <p:grpSpPr bwMode="auto">
          <a:xfrm>
            <a:off x="7596336" y="3423127"/>
            <a:ext cx="1275261" cy="3064605"/>
            <a:chOff x="287784" y="2339677"/>
            <a:chExt cx="2016224" cy="3459162"/>
          </a:xfrm>
        </p:grpSpPr>
        <p:pic>
          <p:nvPicPr>
            <p:cNvPr id="1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784" y="2339677"/>
              <a:ext cx="2016125"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bwMode="auto">
            <a:xfrm>
              <a:off x="2016656" y="4571701"/>
              <a:ext cx="287352" cy="288925"/>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449263">
                <a:defRPr/>
              </a:pPr>
              <a:endParaRPr lang="en-US"/>
            </a:p>
          </p:txBody>
        </p:sp>
      </p:grpSp>
      <p:pic>
        <p:nvPicPr>
          <p:cNvPr id="1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5078" y="1554696"/>
            <a:ext cx="1168484" cy="225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631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Modulator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11</a:t>
            </a:fld>
            <a:endParaRPr lang="sv-SE" dirty="0">
              <a:solidFill>
                <a:prstClr val="black">
                  <a:tint val="75000"/>
                </a:prstClr>
              </a:solidFill>
              <a:latin typeface="Calibri"/>
            </a:endParaRPr>
          </a:p>
        </p:txBody>
      </p:sp>
      <p:sp>
        <p:nvSpPr>
          <p:cNvPr id="6" name="Content Placeholder 5"/>
          <p:cNvSpPr>
            <a:spLocks noGrp="1"/>
          </p:cNvSpPr>
          <p:nvPr>
            <p:ph idx="1"/>
          </p:nvPr>
        </p:nvSpPr>
        <p:spPr>
          <a:xfrm>
            <a:off x="208005" y="1457863"/>
            <a:ext cx="3988695" cy="4525963"/>
          </a:xfrm>
        </p:spPr>
        <p:txBody>
          <a:bodyPr>
            <a:noAutofit/>
          </a:bodyPr>
          <a:lstStyle/>
          <a:p>
            <a:pPr marL="0" lvl="1" indent="0">
              <a:spcBef>
                <a:spcPct val="0"/>
              </a:spcBef>
              <a:spcAft>
                <a:spcPts val="600"/>
              </a:spcAft>
              <a:buNone/>
              <a:defRPr/>
            </a:pPr>
            <a:r>
              <a:rPr lang="en-US" sz="1600" dirty="0"/>
              <a:t>The Modulator supplies the anode voltage </a:t>
            </a:r>
            <a:r>
              <a:rPr lang="en-US" sz="1600" dirty="0" smtClean="0"/>
              <a:t>to the TH </a:t>
            </a:r>
            <a:r>
              <a:rPr lang="en-US" sz="1600" dirty="0"/>
              <a:t>595 </a:t>
            </a:r>
            <a:r>
              <a:rPr lang="en-US" sz="1600" dirty="0" smtClean="0"/>
              <a:t>tubes</a:t>
            </a:r>
            <a:endParaRPr lang="en-US" sz="1600" dirty="0"/>
          </a:p>
          <a:p>
            <a:pPr marL="342900" lvl="1" indent="-342900">
              <a:spcBef>
                <a:spcPct val="0"/>
              </a:spcBef>
              <a:spcAft>
                <a:spcPts val="600"/>
              </a:spcAft>
              <a:defRPr/>
            </a:pPr>
            <a:r>
              <a:rPr lang="en-US" sz="1600" dirty="0"/>
              <a:t>o</a:t>
            </a:r>
            <a:r>
              <a:rPr lang="en-US" sz="1600" dirty="0" smtClean="0"/>
              <a:t>ne </a:t>
            </a:r>
            <a:r>
              <a:rPr lang="en-US" sz="1600" dirty="0"/>
              <a:t>modulator feeds two tubes </a:t>
            </a:r>
          </a:p>
          <a:p>
            <a:pPr marL="342900" lvl="1" indent="-342900">
              <a:spcBef>
                <a:spcPct val="0"/>
              </a:spcBef>
              <a:spcAft>
                <a:spcPts val="600"/>
              </a:spcAft>
              <a:defRPr/>
            </a:pPr>
            <a:r>
              <a:rPr lang="en-US" sz="1600" dirty="0"/>
              <a:t>b</a:t>
            </a:r>
            <a:r>
              <a:rPr lang="en-US" sz="1600" dirty="0" smtClean="0"/>
              <a:t>uilt </a:t>
            </a:r>
            <a:r>
              <a:rPr lang="en-US" sz="1600" dirty="0"/>
              <a:t>in a separate </a:t>
            </a:r>
            <a:r>
              <a:rPr lang="en-US" sz="1600" dirty="0" smtClean="0"/>
              <a:t>cabinet</a:t>
            </a:r>
            <a:endParaRPr lang="en-US" sz="1600" dirty="0"/>
          </a:p>
          <a:p>
            <a:pPr marL="342900" lvl="1" indent="-342900">
              <a:spcBef>
                <a:spcPct val="0"/>
              </a:spcBef>
              <a:spcAft>
                <a:spcPts val="600"/>
              </a:spcAft>
              <a:defRPr/>
            </a:pPr>
            <a:r>
              <a:rPr lang="en-US" sz="1600" dirty="0"/>
              <a:t>c</a:t>
            </a:r>
            <a:r>
              <a:rPr lang="en-US" sz="1600" dirty="0" smtClean="0"/>
              <a:t>ontrol </a:t>
            </a:r>
            <a:r>
              <a:rPr lang="en-US" sz="1600" dirty="0"/>
              <a:t>and supervisory system </a:t>
            </a:r>
            <a:r>
              <a:rPr lang="en-US" sz="1600" dirty="0" smtClean="0"/>
              <a:t>fully </a:t>
            </a:r>
            <a:r>
              <a:rPr lang="en-US" sz="1600" dirty="0"/>
              <a:t>integrated with the RFPS </a:t>
            </a:r>
            <a:r>
              <a:rPr lang="en-US" sz="1600" dirty="0" smtClean="0"/>
              <a:t>ones</a:t>
            </a:r>
            <a:endParaRPr lang="en-US" sz="1600" dirty="0"/>
          </a:p>
          <a:p>
            <a:pPr marL="0" indent="0">
              <a:buNone/>
            </a:pPr>
            <a:r>
              <a:rPr lang="en-US" sz="1600" dirty="0"/>
              <a:t>Main characteristic of the modulator </a:t>
            </a:r>
            <a:r>
              <a:rPr lang="en-US" sz="1600" dirty="0" smtClean="0"/>
              <a:t>will be:</a:t>
            </a:r>
            <a:endParaRPr lang="en-US" sz="1600" dirty="0"/>
          </a:p>
          <a:p>
            <a:pPr lvl="1">
              <a:spcAft>
                <a:spcPts val="600"/>
              </a:spcAft>
            </a:pPr>
            <a:r>
              <a:rPr lang="en-US" sz="1600" dirty="0"/>
              <a:t>HV stability regulation</a:t>
            </a:r>
          </a:p>
          <a:p>
            <a:pPr lvl="1">
              <a:spcAft>
                <a:spcPts val="600"/>
              </a:spcAft>
            </a:pPr>
            <a:r>
              <a:rPr lang="en-US" sz="1600" dirty="0"/>
              <a:t>output pulsed power reproducibility</a:t>
            </a:r>
          </a:p>
          <a:p>
            <a:pPr lvl="1">
              <a:spcAft>
                <a:spcPts val="600"/>
              </a:spcAft>
            </a:pPr>
            <a:r>
              <a:rPr lang="en-US" sz="1600" dirty="0"/>
              <a:t>voltage droop </a:t>
            </a:r>
            <a:r>
              <a:rPr lang="en-US" sz="1600" dirty="0" smtClean="0"/>
              <a:t>compensation</a:t>
            </a:r>
          </a:p>
          <a:p>
            <a:pPr lvl="1">
              <a:spcAft>
                <a:spcPts val="600"/>
              </a:spcAft>
            </a:pPr>
            <a:r>
              <a:rPr lang="en-US" sz="1600" dirty="0" smtClean="0"/>
              <a:t>solid state switches to protect the tube</a:t>
            </a:r>
          </a:p>
        </p:txBody>
      </p:sp>
      <p:sp>
        <p:nvSpPr>
          <p:cNvPr id="8" name="Content Placeholder 2"/>
          <p:cNvSpPr txBox="1">
            <a:spLocks/>
          </p:cNvSpPr>
          <p:nvPr/>
        </p:nvSpPr>
        <p:spPr bwMode="auto">
          <a:xfrm>
            <a:off x="21897" y="5376782"/>
            <a:ext cx="9119466" cy="9795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ct val="0"/>
              </a:spcBef>
              <a:spcAft>
                <a:spcPts val="600"/>
              </a:spcAft>
              <a:buFont typeface="Arial" panose="020B0604020202020204" pitchFamily="34" charset="0"/>
              <a:buNone/>
              <a:defRPr/>
            </a:pPr>
            <a:r>
              <a:rPr lang="en-US" sz="1600" dirty="0" smtClean="0"/>
              <a:t>The </a:t>
            </a:r>
            <a:r>
              <a:rPr lang="en-US" sz="1600" dirty="0" err="1" smtClean="0"/>
              <a:t>tetrode</a:t>
            </a:r>
            <a:r>
              <a:rPr lang="en-US" sz="1600" dirty="0" smtClean="0"/>
              <a:t> modulators shall be based on switched mode power converter technology with high voltage stability regulation, high reproducibility and voltage droop compensation.</a:t>
            </a:r>
          </a:p>
          <a:p>
            <a:pPr marL="0" lvl="1" indent="0">
              <a:spcBef>
                <a:spcPct val="0"/>
              </a:spcBef>
              <a:spcAft>
                <a:spcPts val="600"/>
              </a:spcAft>
              <a:buFont typeface="Arial" panose="020B0604020202020204" pitchFamily="34" charset="0"/>
              <a:buNone/>
              <a:defRPr/>
            </a:pPr>
            <a:r>
              <a:rPr lang="en-US" sz="1600" dirty="0" smtClean="0"/>
              <a:t>The recommended topology* for the modulator is a HV capacitor charger and main capacitor bank (160 </a:t>
            </a:r>
            <a:r>
              <a:rPr lang="en-US" sz="1600" dirty="0" smtClean="0">
                <a:latin typeface="Symbol" panose="05050102010706020507" pitchFamily="18" charset="2"/>
              </a:rPr>
              <a:t>m</a:t>
            </a:r>
            <a:r>
              <a:rPr lang="en-US" sz="1600" dirty="0" smtClean="0"/>
              <a:t>F).</a:t>
            </a:r>
          </a:p>
          <a:p>
            <a:pPr marL="342900" lvl="1" indent="-342900">
              <a:spcBef>
                <a:spcPct val="0"/>
              </a:spcBef>
              <a:spcAft>
                <a:spcPts val="600"/>
              </a:spcAft>
              <a:defRPr/>
            </a:pPr>
            <a:endParaRPr lang="en-US" sz="2000" dirty="0" smtClean="0"/>
          </a:p>
          <a:p>
            <a:pPr marL="0" lvl="1" indent="0">
              <a:spcBef>
                <a:spcPct val="0"/>
              </a:spcBef>
              <a:spcAft>
                <a:spcPts val="600"/>
              </a:spcAft>
              <a:buFont typeface="Arial" panose="020B0604020202020204" pitchFamily="34" charset="0"/>
              <a:buNone/>
              <a:defRPr/>
            </a:pPr>
            <a:endParaRPr lang="en-GB" sz="2000" dirty="0" smtClean="0">
              <a:solidFill>
                <a:schemeClr val="tx2">
                  <a:lumMod val="60000"/>
                  <a:lumOff val="40000"/>
                </a:schemeClr>
              </a:solidFill>
            </a:endParaRPr>
          </a:p>
        </p:txBody>
      </p:sp>
      <p:sp>
        <p:nvSpPr>
          <p:cNvPr id="11" name="Rectangle 10"/>
          <p:cNvSpPr/>
          <p:nvPr/>
        </p:nvSpPr>
        <p:spPr>
          <a:xfrm>
            <a:off x="4580895" y="1776297"/>
            <a:ext cx="4572000" cy="830997"/>
          </a:xfrm>
          <a:prstGeom prst="rect">
            <a:avLst/>
          </a:prstGeom>
          <a:solidFill>
            <a:schemeClr val="bg1">
              <a:lumMod val="75000"/>
            </a:schemeClr>
          </a:solidFill>
        </p:spPr>
        <p:txBody>
          <a:bodyPr>
            <a:spAutoFit/>
          </a:bodyPr>
          <a:lstStyle/>
          <a:p>
            <a:pPr marL="0" lvl="1" indent="0">
              <a:spcBef>
                <a:spcPct val="0"/>
              </a:spcBef>
              <a:buNone/>
              <a:defRPr/>
            </a:pPr>
            <a:r>
              <a:rPr lang="en-US" sz="1600" dirty="0" smtClean="0"/>
              <a:t>Maximum </a:t>
            </a:r>
            <a:r>
              <a:rPr lang="en-US" sz="1600" dirty="0"/>
              <a:t>voltage:      		 </a:t>
            </a:r>
            <a:r>
              <a:rPr lang="en-US" sz="1600" dirty="0" smtClean="0"/>
              <a:t>18 </a:t>
            </a:r>
            <a:r>
              <a:rPr lang="en-US" sz="1600" dirty="0"/>
              <a:t>kV</a:t>
            </a:r>
          </a:p>
          <a:p>
            <a:pPr marL="0" lvl="1" indent="0">
              <a:spcBef>
                <a:spcPct val="0"/>
              </a:spcBef>
              <a:buNone/>
              <a:defRPr/>
            </a:pPr>
            <a:r>
              <a:rPr lang="en-US" sz="1600" dirty="0"/>
              <a:t>Voltage drop : 		 </a:t>
            </a:r>
            <a:r>
              <a:rPr lang="en-US" sz="1600" dirty="0" smtClean="0"/>
              <a:t>	  </a:t>
            </a:r>
            <a:r>
              <a:rPr lang="en-US" sz="1600" dirty="0"/>
              <a:t>1 kV</a:t>
            </a:r>
          </a:p>
          <a:p>
            <a:pPr marL="0" lvl="1" indent="0">
              <a:spcBef>
                <a:spcPct val="0"/>
              </a:spcBef>
              <a:buNone/>
              <a:defRPr/>
            </a:pPr>
            <a:r>
              <a:rPr lang="en-US" sz="1600" dirty="0" smtClean="0"/>
              <a:t>Maximum Current</a:t>
            </a:r>
            <a:r>
              <a:rPr lang="en-US" sz="1600" dirty="0"/>
              <a:t>:		 </a:t>
            </a:r>
            <a:r>
              <a:rPr lang="en-US" sz="1600" dirty="0" smtClean="0"/>
              <a:t>22 </a:t>
            </a:r>
            <a:r>
              <a:rPr lang="en-US" sz="1600" dirty="0"/>
              <a:t>A + </a:t>
            </a:r>
            <a:r>
              <a:rPr lang="en-US" sz="1600" dirty="0" smtClean="0"/>
              <a:t>22 </a:t>
            </a:r>
            <a:r>
              <a:rPr lang="en-US" sz="1600" dirty="0"/>
              <a:t>A (pulsed)</a:t>
            </a:r>
          </a:p>
        </p:txBody>
      </p:sp>
      <p:pic>
        <p:nvPicPr>
          <p:cNvPr id="3" name="Picture 2"/>
          <p:cNvPicPr>
            <a:picLocks noChangeAspect="1"/>
          </p:cNvPicPr>
          <p:nvPr/>
        </p:nvPicPr>
        <p:blipFill>
          <a:blip r:embed="rId2"/>
          <a:stretch>
            <a:fillRect/>
          </a:stretch>
        </p:blipFill>
        <p:spPr>
          <a:xfrm>
            <a:off x="4123342" y="2829156"/>
            <a:ext cx="4947300" cy="2275177"/>
          </a:xfrm>
          <a:prstGeom prst="rect">
            <a:avLst/>
          </a:prstGeom>
          <a:ln>
            <a:solidFill>
              <a:srgbClr val="3366FF"/>
            </a:solidFill>
          </a:ln>
        </p:spPr>
      </p:pic>
      <p:sp>
        <p:nvSpPr>
          <p:cNvPr id="10" name="Rectangle 9"/>
          <p:cNvSpPr/>
          <p:nvPr/>
        </p:nvSpPr>
        <p:spPr>
          <a:xfrm>
            <a:off x="5997632" y="3025730"/>
            <a:ext cx="2912068" cy="307777"/>
          </a:xfrm>
          <a:prstGeom prst="rect">
            <a:avLst/>
          </a:prstGeom>
        </p:spPr>
        <p:txBody>
          <a:bodyPr wrap="square">
            <a:spAutoFit/>
          </a:bodyPr>
          <a:lstStyle/>
          <a:p>
            <a:pPr lvl="1">
              <a:spcAft>
                <a:spcPts val="600"/>
              </a:spcAft>
            </a:pPr>
            <a:r>
              <a:rPr lang="en-US" sz="1400" dirty="0" smtClean="0"/>
              <a:t>*C</a:t>
            </a:r>
            <a:r>
              <a:rPr lang="en-US" sz="1400" dirty="0"/>
              <a:t>. Martins, ESS</a:t>
            </a:r>
          </a:p>
        </p:txBody>
      </p:sp>
    </p:spTree>
    <p:extLst>
      <p:ext uri="{BB962C8B-B14F-4D97-AF65-F5344CB8AC3E}">
        <p14:creationId xmlns:p14="http://schemas.microsoft.com/office/powerpoint/2010/main" val="33785059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a:t>
            </a:r>
            <a:br>
              <a:rPr lang="en-US" dirty="0" smtClean="0"/>
            </a:br>
            <a:r>
              <a:rPr lang="en-US" dirty="0" smtClean="0"/>
              <a:t>Controls and Interlocks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12</a:t>
            </a:fld>
            <a:endParaRPr lang="sv-SE" dirty="0">
              <a:solidFill>
                <a:prstClr val="black">
                  <a:tint val="75000"/>
                </a:prstClr>
              </a:solidFill>
              <a:latin typeface="Calibri"/>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5162" y="1505230"/>
            <a:ext cx="3804298" cy="2239232"/>
          </a:xfrm>
          <a:prstGeom prst="rect">
            <a:avLst/>
          </a:prstGeom>
          <a:noFill/>
          <a:ln>
            <a:noFill/>
          </a:ln>
        </p:spPr>
      </p:pic>
      <p:sp>
        <p:nvSpPr>
          <p:cNvPr id="6" name="Rectangle 5"/>
          <p:cNvSpPr/>
          <p:nvPr/>
        </p:nvSpPr>
        <p:spPr>
          <a:xfrm>
            <a:off x="4214138" y="1688977"/>
            <a:ext cx="4929862" cy="1631216"/>
          </a:xfrm>
          <a:prstGeom prst="rect">
            <a:avLst/>
          </a:prstGeom>
        </p:spPr>
        <p:txBody>
          <a:bodyPr wrap="square">
            <a:spAutoFit/>
          </a:bodyPr>
          <a:lstStyle/>
          <a:p>
            <a:r>
              <a:rPr lang="en-US" b="1" dirty="0" smtClean="0"/>
              <a:t>LAYOUT</a:t>
            </a:r>
          </a:p>
          <a:p>
            <a:pPr marL="285750" indent="-285750">
              <a:buFont typeface="Arial"/>
              <a:buChar char="•"/>
            </a:pPr>
            <a:r>
              <a:rPr lang="en-US" sz="1600" dirty="0" smtClean="0"/>
              <a:t>The </a:t>
            </a:r>
            <a:r>
              <a:rPr lang="en-US" sz="1600" dirty="0"/>
              <a:t>ideal foot print for the RFPS including the Modulator unit is 3600 mm x 900 mm. </a:t>
            </a:r>
            <a:endParaRPr lang="en-US" sz="1600" dirty="0" smtClean="0"/>
          </a:p>
          <a:p>
            <a:pPr marL="285750" indent="-285750">
              <a:buFont typeface="Arial"/>
              <a:buChar char="•"/>
            </a:pPr>
            <a:r>
              <a:rPr lang="en-US" sz="1600" dirty="0" smtClean="0"/>
              <a:t>Having </a:t>
            </a:r>
            <a:r>
              <a:rPr lang="en-US" sz="1600" dirty="0"/>
              <a:t>this foot print, up to eight complete RFPS shall be hosted in a 14 m x 10 m surface, providing enough space to access the </a:t>
            </a:r>
            <a:r>
              <a:rPr lang="en-US" sz="1600" dirty="0" smtClean="0"/>
              <a:t>room</a:t>
            </a:r>
            <a:r>
              <a:rPr lang="en-US" dirty="0" smtClean="0"/>
              <a:t>.</a:t>
            </a:r>
            <a:endParaRPr lang="en-US" kern="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62" y="4013358"/>
            <a:ext cx="4038976" cy="2708117"/>
          </a:xfrm>
          <a:prstGeom prst="rect">
            <a:avLst/>
          </a:prstGeom>
        </p:spPr>
      </p:pic>
      <p:sp>
        <p:nvSpPr>
          <p:cNvPr id="8" name="Rectangle 7"/>
          <p:cNvSpPr/>
          <p:nvPr/>
        </p:nvSpPr>
        <p:spPr>
          <a:xfrm>
            <a:off x="4193988" y="3788518"/>
            <a:ext cx="4740320" cy="3154710"/>
          </a:xfrm>
          <a:prstGeom prst="rect">
            <a:avLst/>
          </a:prstGeom>
        </p:spPr>
        <p:txBody>
          <a:bodyPr wrap="square">
            <a:spAutoFit/>
          </a:bodyPr>
          <a:lstStyle/>
          <a:p>
            <a:pPr marL="0" lvl="1">
              <a:spcBef>
                <a:spcPct val="0"/>
              </a:spcBef>
              <a:spcAft>
                <a:spcPts val="600"/>
              </a:spcAft>
              <a:defRPr/>
            </a:pPr>
            <a:r>
              <a:rPr lang="en-US" b="1" dirty="0" smtClean="0"/>
              <a:t>CONTROLS AND INTERLOCKS</a:t>
            </a:r>
          </a:p>
          <a:p>
            <a:pPr marL="285750" lvl="1" indent="-285750">
              <a:spcBef>
                <a:spcPct val="0"/>
              </a:spcBef>
              <a:buFont typeface="Arial"/>
              <a:buChar char="•"/>
              <a:defRPr/>
            </a:pPr>
            <a:r>
              <a:rPr lang="en-US" sz="1600" dirty="0" smtClean="0"/>
              <a:t>RFPS integrated </a:t>
            </a:r>
            <a:r>
              <a:rPr lang="en-US" sz="1600" dirty="0"/>
              <a:t>control and monitoring equipment on board </a:t>
            </a:r>
            <a:r>
              <a:rPr lang="en-US" sz="1600" dirty="0" smtClean="0"/>
              <a:t>ensures </a:t>
            </a:r>
            <a:r>
              <a:rPr lang="en-US" sz="1600" dirty="0"/>
              <a:t>the correct and safe operation of </a:t>
            </a:r>
            <a:r>
              <a:rPr lang="en-US" sz="1600" dirty="0" smtClean="0"/>
              <a:t>in </a:t>
            </a:r>
            <a:r>
              <a:rPr lang="en-US" sz="1600" dirty="0"/>
              <a:t>automatic, unmanned standard operation.</a:t>
            </a:r>
          </a:p>
          <a:p>
            <a:pPr marL="285750" indent="-285750">
              <a:buFont typeface="Arial"/>
              <a:buChar char="•"/>
            </a:pPr>
            <a:r>
              <a:rPr lang="en-US" sz="1600" dirty="0" smtClean="0"/>
              <a:t>RFPS fully </a:t>
            </a:r>
            <a:r>
              <a:rPr lang="en-US" sz="1600" dirty="0"/>
              <a:t>integrated in the operating ESS </a:t>
            </a:r>
            <a:r>
              <a:rPr lang="en-US" sz="1600" dirty="0" smtClean="0"/>
              <a:t>EPICS based ICS.</a:t>
            </a:r>
          </a:p>
          <a:p>
            <a:pPr marL="285750" indent="-285750">
              <a:buFont typeface="Arial"/>
              <a:buChar char="•"/>
            </a:pPr>
            <a:r>
              <a:rPr lang="en-US" sz="1600" dirty="0" smtClean="0"/>
              <a:t>The </a:t>
            </a:r>
            <a:r>
              <a:rPr lang="en-US" sz="1600" dirty="0"/>
              <a:t>interlock control logic shall be a reliable, robust and independent system, separate from the control system but with a full communication capability.</a:t>
            </a:r>
          </a:p>
          <a:p>
            <a:pPr marL="285750" indent="-285750">
              <a:buFont typeface="Arial"/>
              <a:buChar char="•"/>
            </a:pPr>
            <a:r>
              <a:rPr lang="en-US" sz="1600" dirty="0"/>
              <a:t>The </a:t>
            </a:r>
            <a:r>
              <a:rPr lang="en-US" sz="1600" b="1" dirty="0"/>
              <a:t>Siemens S7- 1500 </a:t>
            </a:r>
            <a:r>
              <a:rPr lang="en-US" sz="1600" dirty="0"/>
              <a:t>controller is the suggested choice </a:t>
            </a:r>
            <a:r>
              <a:rPr lang="en-US" sz="1600" dirty="0" smtClean="0"/>
              <a:t>to allow </a:t>
            </a:r>
            <a:r>
              <a:rPr lang="en-US" sz="1600" dirty="0"/>
              <a:t>a full integration with the ESS interlock system. </a:t>
            </a:r>
            <a:endParaRPr lang="en-US" sz="1600" dirty="0" smtClean="0"/>
          </a:p>
        </p:txBody>
      </p:sp>
    </p:spTree>
    <p:extLst>
      <p:ext uri="{BB962C8B-B14F-4D97-AF65-F5344CB8AC3E}">
        <p14:creationId xmlns:p14="http://schemas.microsoft.com/office/powerpoint/2010/main" val="25925223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Plan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13</a:t>
            </a:fld>
            <a:endParaRPr lang="sv-SE" dirty="0">
              <a:solidFill>
                <a:prstClr val="black">
                  <a:tint val="75000"/>
                </a:prstClr>
              </a:solidFill>
              <a:latin typeface="Calibri"/>
            </a:endParaRPr>
          </a:p>
        </p:txBody>
      </p:sp>
      <p:sp>
        <p:nvSpPr>
          <p:cNvPr id="8" name="Content Placeholder 2"/>
          <p:cNvSpPr>
            <a:spLocks noGrp="1"/>
          </p:cNvSpPr>
          <p:nvPr>
            <p:ph idx="1"/>
          </p:nvPr>
        </p:nvSpPr>
        <p:spPr bwMode="auto">
          <a:xfrm>
            <a:off x="146149" y="1614901"/>
            <a:ext cx="8706645" cy="41714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marL="285750" indent="-285750">
              <a:spcAft>
                <a:spcPts val="600"/>
              </a:spcAft>
              <a:buFont typeface="Wingdings" charset="0"/>
              <a:buChar char="§"/>
            </a:pPr>
            <a:r>
              <a:rPr lang="en-US" sz="1600" b="1" dirty="0">
                <a:solidFill>
                  <a:srgbClr val="000090"/>
                </a:solidFill>
              </a:rPr>
              <a:t>Construction of one unit, followed by series construction in batches</a:t>
            </a:r>
            <a:r>
              <a:rPr lang="en-US" sz="1600" dirty="0"/>
              <a:t>. </a:t>
            </a:r>
          </a:p>
          <a:p>
            <a:pPr marL="285750" indent="-285750">
              <a:spcBef>
                <a:spcPts val="600"/>
              </a:spcBef>
              <a:spcAft>
                <a:spcPts val="600"/>
              </a:spcAft>
              <a:buFont typeface="Wingdings" charset="0"/>
              <a:buChar char="§"/>
            </a:pPr>
            <a:r>
              <a:rPr lang="en-US" sz="1600" dirty="0"/>
              <a:t>Constructions in collaboration with industry.</a:t>
            </a:r>
          </a:p>
          <a:p>
            <a:pPr marL="285750" indent="-285750">
              <a:spcBef>
                <a:spcPts val="600"/>
              </a:spcBef>
              <a:spcAft>
                <a:spcPts val="600"/>
              </a:spcAft>
              <a:buFont typeface="Wingdings" charset="0"/>
              <a:buChar char="§"/>
            </a:pPr>
            <a:r>
              <a:rPr lang="en-US" sz="1600" dirty="0"/>
              <a:t>The first unit to be extensively tested to validate the </a:t>
            </a:r>
            <a:r>
              <a:rPr lang="en-US" sz="1600" dirty="0" smtClean="0"/>
              <a:t>design.</a:t>
            </a:r>
          </a:p>
          <a:p>
            <a:pPr marL="285750" indent="-285750">
              <a:spcBef>
                <a:spcPts val="600"/>
              </a:spcBef>
              <a:spcAft>
                <a:spcPts val="600"/>
              </a:spcAft>
              <a:buFont typeface="Wingdings" charset="0"/>
              <a:buChar char="§"/>
            </a:pPr>
            <a:r>
              <a:rPr lang="en-US" sz="1600" b="1" dirty="0" smtClean="0">
                <a:solidFill>
                  <a:srgbClr val="000090"/>
                </a:solidFill>
              </a:rPr>
              <a:t>FAT </a:t>
            </a:r>
            <a:r>
              <a:rPr lang="en-US" sz="1600" b="1" dirty="0">
                <a:solidFill>
                  <a:srgbClr val="000090"/>
                </a:solidFill>
              </a:rPr>
              <a:t>shall demonstrate:</a:t>
            </a:r>
          </a:p>
          <a:p>
            <a:pPr marL="1027113" lvl="1">
              <a:buFont typeface="Wingdings" charset="0"/>
              <a:buChar char="§"/>
            </a:pPr>
            <a:r>
              <a:rPr lang="en-US" sz="1600" dirty="0"/>
              <a:t>Modulator reproducibility, stability and AC grid quality rating at the nominal voltage and output power amplitude.</a:t>
            </a:r>
          </a:p>
          <a:p>
            <a:pPr marL="1027113" lvl="1">
              <a:buFont typeface="Wingdings" charset="0"/>
              <a:buChar char="§"/>
            </a:pPr>
            <a:r>
              <a:rPr lang="en-US" sz="1600" dirty="0"/>
              <a:t>RFPS reproducibility, stability and efficiency at the nominal output RF power.</a:t>
            </a:r>
          </a:p>
          <a:p>
            <a:pPr marL="1027113" lvl="1">
              <a:buFont typeface="Wingdings" charset="0"/>
              <a:buChar char="§"/>
            </a:pPr>
            <a:r>
              <a:rPr lang="en-US" sz="1600" dirty="0"/>
              <a:t>The endurance test, 24 hours with no main fault, failure or interruption at the nominal RF output power on the ideal </a:t>
            </a:r>
            <a:r>
              <a:rPr lang="en-US" sz="1600" dirty="0" smtClean="0"/>
              <a:t>load.</a:t>
            </a:r>
            <a:endParaRPr lang="en-US" sz="1600" dirty="0"/>
          </a:p>
          <a:p>
            <a:pPr marL="1027113" lvl="1">
              <a:buFont typeface="Wingdings" charset="0"/>
              <a:buChar char="§"/>
            </a:pPr>
            <a:r>
              <a:rPr lang="en-US" sz="1600" dirty="0"/>
              <a:t>The full compliance with the </a:t>
            </a:r>
            <a:r>
              <a:rPr lang="en-US" sz="1600" dirty="0" err="1"/>
              <a:t>tetrode</a:t>
            </a:r>
            <a:r>
              <a:rPr lang="en-US" sz="1600" dirty="0"/>
              <a:t> switching on/off procedure and protection </a:t>
            </a:r>
            <a:r>
              <a:rPr lang="en-US" sz="1600" dirty="0" smtClean="0"/>
              <a:t>specification.</a:t>
            </a:r>
            <a:endParaRPr lang="en-US" sz="1600" dirty="0"/>
          </a:p>
          <a:p>
            <a:pPr marL="1027113" lvl="1">
              <a:buFont typeface="Wingdings" charset="0"/>
              <a:buChar char="§"/>
            </a:pPr>
            <a:r>
              <a:rPr lang="en-US" sz="1600" dirty="0"/>
              <a:t>The full compliance with the human safety rule and machinery safety </a:t>
            </a:r>
            <a:r>
              <a:rPr lang="en-US" sz="1600" dirty="0" smtClean="0"/>
              <a:t>standard.</a:t>
            </a:r>
            <a:endParaRPr lang="en-US" sz="1600" dirty="0"/>
          </a:p>
          <a:p>
            <a:pPr marL="1027113" lvl="1">
              <a:buFont typeface="Wingdings" charset="0"/>
              <a:buChar char="§"/>
            </a:pPr>
            <a:r>
              <a:rPr lang="en-US" sz="1600" dirty="0"/>
              <a:t>The full implementation of the interlock and supervisory </a:t>
            </a:r>
            <a:r>
              <a:rPr lang="en-US" sz="1600" dirty="0" smtClean="0"/>
              <a:t>system.</a:t>
            </a:r>
            <a:endParaRPr lang="en-US" sz="1600" dirty="0"/>
          </a:p>
          <a:p>
            <a:pPr marL="1027113" lvl="1">
              <a:spcAft>
                <a:spcPts val="600"/>
              </a:spcAft>
              <a:buFont typeface="Wingdings" charset="0"/>
              <a:buChar char="§"/>
            </a:pPr>
            <a:r>
              <a:rPr lang="en-US" sz="1600" dirty="0"/>
              <a:t>The full operability of the local and the remote commands.</a:t>
            </a:r>
          </a:p>
          <a:p>
            <a:pPr marL="285750" indent="-285750">
              <a:spcBef>
                <a:spcPts val="600"/>
              </a:spcBef>
              <a:spcAft>
                <a:spcPts val="600"/>
              </a:spcAft>
              <a:buFont typeface="Wingdings" charset="0"/>
              <a:buChar char="§"/>
            </a:pPr>
            <a:r>
              <a:rPr lang="en-US" sz="1600" dirty="0"/>
              <a:t>Once installed at the ESS site, the start-up and commissioning procedure will be carried out on each RFPS to ensure the proper operating parameters.</a:t>
            </a:r>
          </a:p>
          <a:p>
            <a:pPr marL="0" lvl="1" indent="0" eaLnBrk="1" hangingPunct="1">
              <a:spcBef>
                <a:spcPct val="0"/>
              </a:spcBef>
              <a:spcAft>
                <a:spcPts val="600"/>
              </a:spcAft>
              <a:buNone/>
              <a:defRPr/>
            </a:pPr>
            <a:endParaRPr lang="en-US" sz="1600" dirty="0" smtClean="0"/>
          </a:p>
        </p:txBody>
      </p:sp>
      <p:sp>
        <p:nvSpPr>
          <p:cNvPr id="3" name="TextBox 2"/>
          <p:cNvSpPr txBox="1"/>
          <p:nvPr/>
        </p:nvSpPr>
        <p:spPr>
          <a:xfrm>
            <a:off x="4499472" y="66766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209072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the Project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14</a:t>
            </a:fld>
            <a:endParaRPr lang="sv-SE" dirty="0">
              <a:solidFill>
                <a:prstClr val="black">
                  <a:tint val="75000"/>
                </a:prstClr>
              </a:solidFill>
              <a:latin typeface="Calibri"/>
            </a:endParaRPr>
          </a:p>
        </p:txBody>
      </p:sp>
      <p:sp>
        <p:nvSpPr>
          <p:cNvPr id="6" name="Content Placeholder 2"/>
          <p:cNvSpPr>
            <a:spLocks noGrp="1"/>
          </p:cNvSpPr>
          <p:nvPr>
            <p:ph idx="1"/>
          </p:nvPr>
        </p:nvSpPr>
        <p:spPr bwMode="auto">
          <a:xfrm>
            <a:off x="457200" y="1446915"/>
            <a:ext cx="8229600" cy="27026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marL="0" lvl="1" indent="0" eaLnBrk="1" hangingPunct="1">
              <a:spcAft>
                <a:spcPts val="600"/>
              </a:spcAft>
              <a:buNone/>
              <a:defRPr/>
            </a:pPr>
            <a:r>
              <a:rPr lang="en-US" sz="2000" b="1" dirty="0" smtClean="0">
                <a:solidFill>
                  <a:srgbClr val="000090"/>
                </a:solidFill>
              </a:rPr>
              <a:t>STAGE 1 - DESIGN PHASE</a:t>
            </a:r>
          </a:p>
          <a:p>
            <a:pPr marL="800100" lvl="2" indent="-342900" eaLnBrk="1" hangingPunct="1">
              <a:spcAft>
                <a:spcPts val="600"/>
              </a:spcAft>
              <a:buFont typeface="Wingdings" charset="2"/>
              <a:buChar char="§"/>
              <a:defRPr/>
            </a:pPr>
            <a:r>
              <a:rPr lang="en-GB" sz="1800" i="0" dirty="0" smtClean="0">
                <a:solidFill>
                  <a:schemeClr val="tx1"/>
                </a:solidFill>
              </a:rPr>
              <a:t>Detailed design and engineering phase</a:t>
            </a:r>
          </a:p>
          <a:p>
            <a:pPr marL="800100" lvl="2" indent="-342900">
              <a:buFont typeface="Wingdings" charset="2"/>
              <a:buChar char="§"/>
              <a:defRPr/>
            </a:pPr>
            <a:r>
              <a:rPr lang="en-GB" sz="1800" b="1" dirty="0" smtClean="0">
                <a:solidFill>
                  <a:schemeClr val="tx1"/>
                </a:solidFill>
              </a:rPr>
              <a:t>SCOPE:</a:t>
            </a:r>
            <a:endParaRPr lang="en-GB" sz="1800" b="1" dirty="0">
              <a:solidFill>
                <a:schemeClr val="tx1"/>
              </a:solidFill>
            </a:endParaRPr>
          </a:p>
          <a:p>
            <a:pPr marL="1198563" lvl="3" indent="-342900">
              <a:buFont typeface="Wingdings" charset="2"/>
              <a:buChar char="§"/>
              <a:defRPr/>
            </a:pPr>
            <a:r>
              <a:rPr lang="en-GB" dirty="0">
                <a:solidFill>
                  <a:schemeClr val="tx1"/>
                </a:solidFill>
              </a:rPr>
              <a:t>Prepare a technical specification for the procurement phase</a:t>
            </a:r>
          </a:p>
          <a:p>
            <a:pPr marL="1198563" lvl="3" indent="-342900">
              <a:buFont typeface="Wingdings" charset="2"/>
              <a:buChar char="§"/>
              <a:defRPr/>
            </a:pPr>
            <a:r>
              <a:rPr lang="en-GB" dirty="0">
                <a:solidFill>
                  <a:schemeClr val="tx1"/>
                </a:solidFill>
              </a:rPr>
              <a:t>Investigate and consolidate construction and procurement </a:t>
            </a:r>
            <a:r>
              <a:rPr lang="en-GB" dirty="0" smtClean="0">
                <a:solidFill>
                  <a:schemeClr val="tx1"/>
                </a:solidFill>
              </a:rPr>
              <a:t>strategies</a:t>
            </a:r>
          </a:p>
          <a:p>
            <a:pPr marL="1198563" lvl="3" indent="-342900">
              <a:spcAft>
                <a:spcPts val="600"/>
              </a:spcAft>
              <a:buFont typeface="Wingdings" charset="2"/>
              <a:buChar char="§"/>
              <a:defRPr/>
            </a:pPr>
            <a:r>
              <a:rPr lang="en-GB" dirty="0" smtClean="0">
                <a:solidFill>
                  <a:schemeClr val="tx1"/>
                </a:solidFill>
              </a:rPr>
              <a:t>Prepare tender documents</a:t>
            </a:r>
            <a:endParaRPr lang="en-GB" dirty="0">
              <a:solidFill>
                <a:schemeClr val="tx1"/>
              </a:solidFill>
            </a:endParaRPr>
          </a:p>
          <a:p>
            <a:pPr marL="800100" lvl="2" indent="-342900" eaLnBrk="1" hangingPunct="1">
              <a:buFont typeface="Wingdings" charset="2"/>
              <a:buChar char="§"/>
              <a:defRPr/>
            </a:pPr>
            <a:r>
              <a:rPr lang="en-GB" sz="1800" dirty="0" smtClean="0">
                <a:solidFill>
                  <a:schemeClr val="tx1"/>
                </a:solidFill>
              </a:rPr>
              <a:t>Tendering</a:t>
            </a:r>
          </a:p>
          <a:p>
            <a:pPr marL="1257300" lvl="3" indent="-342900">
              <a:buFont typeface="Wingdings" charset="2"/>
              <a:buChar char="§"/>
              <a:defRPr/>
            </a:pPr>
            <a:r>
              <a:rPr lang="en-GB" i="0" dirty="0" smtClean="0">
                <a:solidFill>
                  <a:schemeClr val="tx1"/>
                </a:solidFill>
              </a:rPr>
              <a:t>Tubes</a:t>
            </a:r>
          </a:p>
          <a:p>
            <a:pPr marL="1257300" lvl="3" indent="-342900">
              <a:spcAft>
                <a:spcPts val="600"/>
              </a:spcAft>
              <a:buFont typeface="Wingdings" charset="2"/>
              <a:buChar char="§"/>
              <a:defRPr/>
            </a:pPr>
            <a:r>
              <a:rPr lang="en-GB" dirty="0" smtClean="0">
                <a:solidFill>
                  <a:schemeClr val="tx1"/>
                </a:solidFill>
              </a:rPr>
              <a:t>Transmitters</a:t>
            </a:r>
          </a:p>
          <a:p>
            <a:pPr marL="800100" lvl="2" indent="-342900">
              <a:spcAft>
                <a:spcPts val="600"/>
              </a:spcAft>
              <a:buFont typeface="Wingdings" charset="2"/>
              <a:buChar char="§"/>
              <a:defRPr/>
            </a:pPr>
            <a:r>
              <a:rPr lang="en-GB" sz="1800" b="1" dirty="0" smtClean="0"/>
              <a:t>Ends with the Critical Design Review</a:t>
            </a:r>
          </a:p>
          <a:p>
            <a:pPr marL="342900" lvl="1" indent="-342900" eaLnBrk="1" hangingPunct="1">
              <a:spcAft>
                <a:spcPts val="600"/>
              </a:spcAft>
              <a:buFont typeface="Wingdings" charset="2"/>
              <a:buChar char="§"/>
              <a:defRPr/>
            </a:pPr>
            <a:endParaRPr lang="en-GB" sz="1600" dirty="0" smtClean="0">
              <a:solidFill>
                <a:schemeClr val="tx1"/>
              </a:solidFill>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44195867"/>
              </p:ext>
            </p:extLst>
          </p:nvPr>
        </p:nvGraphicFramePr>
        <p:xfrm>
          <a:off x="319760" y="5340754"/>
          <a:ext cx="8482125" cy="1417319"/>
        </p:xfrm>
        <a:graphic>
          <a:graphicData uri="http://schemas.openxmlformats.org/drawingml/2006/table">
            <a:tbl>
              <a:tblPr firstRow="1" bandRow="1">
                <a:tableStyleId>{69012ECD-51FC-41F1-AA8D-1B2483CD663E}</a:tableStyleId>
              </a:tblPr>
              <a:tblGrid>
                <a:gridCol w="2827375"/>
                <a:gridCol w="1330441"/>
                <a:gridCol w="4324309"/>
              </a:tblGrid>
              <a:tr h="0">
                <a:tc>
                  <a:txBody>
                    <a:bodyPr/>
                    <a:lstStyle/>
                    <a:p>
                      <a:r>
                        <a:rPr lang="en-US" sz="1400" dirty="0" smtClean="0">
                          <a:latin typeface="+mn-lt"/>
                        </a:rPr>
                        <a:t>Short description</a:t>
                      </a:r>
                      <a:endParaRPr lang="en-US" sz="1400" dirty="0">
                        <a:latin typeface="+mn-lt"/>
                      </a:endParaRPr>
                    </a:p>
                  </a:txBody>
                  <a:tcPr/>
                </a:tc>
                <a:tc>
                  <a:txBody>
                    <a:bodyPr/>
                    <a:lstStyle/>
                    <a:p>
                      <a:r>
                        <a:rPr lang="en-US" sz="1400" dirty="0" smtClean="0">
                          <a:latin typeface="+mn-lt"/>
                        </a:rPr>
                        <a:t>Planned</a:t>
                      </a:r>
                      <a:r>
                        <a:rPr lang="en-US" sz="1400" baseline="0" dirty="0" smtClean="0">
                          <a:latin typeface="+mn-lt"/>
                        </a:rPr>
                        <a:t> date</a:t>
                      </a:r>
                      <a:endParaRPr lang="en-US" sz="1400" dirty="0">
                        <a:latin typeface="+mn-lt"/>
                      </a:endParaRPr>
                    </a:p>
                  </a:txBody>
                  <a:tcPr/>
                </a:tc>
                <a:tc>
                  <a:txBody>
                    <a:bodyPr/>
                    <a:lstStyle/>
                    <a:p>
                      <a:r>
                        <a:rPr lang="en-US" sz="1400" dirty="0" smtClean="0">
                          <a:latin typeface="+mn-lt"/>
                        </a:rPr>
                        <a:t>Comment</a:t>
                      </a:r>
                      <a:endParaRPr lang="en-US" sz="1400" dirty="0">
                        <a:latin typeface="+mn-lt"/>
                      </a:endParaRPr>
                    </a:p>
                  </a:txBody>
                  <a:tcPr/>
                </a:tc>
              </a:tr>
              <a:tr h="370840">
                <a:tc>
                  <a:txBody>
                    <a:bodyPr/>
                    <a:lstStyle/>
                    <a:p>
                      <a:r>
                        <a:rPr lang="en-US" sz="1400" dirty="0">
                          <a:effectLst/>
                          <a:latin typeface="+mn-lt"/>
                        </a:rPr>
                        <a:t>PDR</a:t>
                      </a:r>
                    </a:p>
                  </a:txBody>
                  <a:tcPr marL="68580" marR="68580" marT="0" marB="0"/>
                </a:tc>
                <a:tc>
                  <a:txBody>
                    <a:bodyPr/>
                    <a:lstStyle/>
                    <a:p>
                      <a:r>
                        <a:rPr lang="en-US" sz="1400" dirty="0">
                          <a:effectLst/>
                          <a:latin typeface="+mn-lt"/>
                        </a:rPr>
                        <a:t>April 13, 2016</a:t>
                      </a:r>
                    </a:p>
                  </a:txBody>
                  <a:tcPr marL="68580" marR="68580" marT="0" marB="0"/>
                </a:tc>
                <a:tc>
                  <a:txBody>
                    <a:bodyPr/>
                    <a:lstStyle/>
                    <a:p>
                      <a:r>
                        <a:rPr lang="en-GB" sz="1400" kern="1200" dirty="0" smtClean="0">
                          <a:solidFill>
                            <a:schemeClr val="tx1"/>
                          </a:solidFill>
                          <a:effectLst/>
                          <a:latin typeface="+mn-lt"/>
                          <a:ea typeface="+mn-ea"/>
                          <a:cs typeface="+mn-cs"/>
                        </a:rPr>
                        <a:t>PDR approval</a:t>
                      </a:r>
                      <a:r>
                        <a:rPr lang="en-US" sz="1400" dirty="0" smtClean="0">
                          <a:effectLst/>
                          <a:latin typeface="+mn-lt"/>
                        </a:rPr>
                        <a:t> </a:t>
                      </a:r>
                      <a:endParaRPr lang="en-US" sz="1400" dirty="0">
                        <a:latin typeface="+mn-lt"/>
                      </a:endParaRPr>
                    </a:p>
                  </a:txBody>
                  <a:tcPr/>
                </a:tc>
              </a:tr>
              <a:tr h="370840">
                <a:tc>
                  <a:txBody>
                    <a:bodyPr/>
                    <a:lstStyle/>
                    <a:p>
                      <a:r>
                        <a:rPr lang="en-US" sz="1400" dirty="0">
                          <a:effectLst/>
                          <a:latin typeface="+mn-lt"/>
                        </a:rPr>
                        <a:t>Tendering Procedure</a:t>
                      </a:r>
                    </a:p>
                  </a:txBody>
                  <a:tcPr marL="68580" marR="68580" marT="0" marB="0"/>
                </a:tc>
                <a:tc>
                  <a:txBody>
                    <a:bodyPr/>
                    <a:lstStyle/>
                    <a:p>
                      <a:r>
                        <a:rPr lang="en-US" sz="1400" dirty="0">
                          <a:effectLst/>
                          <a:latin typeface="+mn-lt"/>
                        </a:rPr>
                        <a:t>April 14, 2017</a:t>
                      </a:r>
                    </a:p>
                  </a:txBody>
                  <a:tcPr marL="68580" marR="68580" marT="0" marB="0"/>
                </a:tc>
                <a:tc>
                  <a:txBody>
                    <a:bodyPr/>
                    <a:lstStyle/>
                    <a:p>
                      <a:r>
                        <a:rPr lang="en-US" sz="1400" kern="1200" dirty="0" smtClean="0">
                          <a:solidFill>
                            <a:schemeClr val="tx1"/>
                          </a:solidFill>
                          <a:effectLst/>
                          <a:latin typeface="+mn-lt"/>
                          <a:ea typeface="+mn-ea"/>
                          <a:cs typeface="+mn-cs"/>
                        </a:rPr>
                        <a:t>Completion of tendering procedure</a:t>
                      </a:r>
                      <a:r>
                        <a:rPr lang="en-US" sz="1400" dirty="0" smtClean="0">
                          <a:effectLst/>
                          <a:latin typeface="+mn-lt"/>
                        </a:rPr>
                        <a:t> </a:t>
                      </a:r>
                      <a:endParaRPr lang="en-US" sz="1400" dirty="0">
                        <a:latin typeface="+mn-lt"/>
                      </a:endParaRPr>
                    </a:p>
                  </a:txBody>
                  <a:tcPr/>
                </a:tc>
              </a:tr>
              <a:tr h="370840">
                <a:tc>
                  <a:txBody>
                    <a:bodyPr/>
                    <a:lstStyle/>
                    <a:p>
                      <a:r>
                        <a:rPr lang="en-US" sz="1400" dirty="0">
                          <a:effectLst/>
                          <a:latin typeface="+mn-lt"/>
                        </a:rPr>
                        <a:t>CDR</a:t>
                      </a:r>
                    </a:p>
                  </a:txBody>
                  <a:tcPr marL="68580" marR="68580" marT="0" marB="0"/>
                </a:tc>
                <a:tc>
                  <a:txBody>
                    <a:bodyPr/>
                    <a:lstStyle/>
                    <a:p>
                      <a:r>
                        <a:rPr lang="en-US" sz="1400" dirty="0">
                          <a:effectLst/>
                          <a:latin typeface="+mn-lt"/>
                        </a:rPr>
                        <a:t>June 9, 2017</a:t>
                      </a:r>
                    </a:p>
                  </a:txBody>
                  <a:tcPr marL="68580" marR="68580" marT="0" marB="0"/>
                </a:tc>
                <a:tc>
                  <a:txBody>
                    <a:bodyPr/>
                    <a:lstStyle/>
                    <a:p>
                      <a:r>
                        <a:rPr lang="en-GB" sz="1400" kern="1200" dirty="0" smtClean="0">
                          <a:solidFill>
                            <a:schemeClr val="tx1"/>
                          </a:solidFill>
                          <a:effectLst/>
                          <a:latin typeface="+mn-lt"/>
                          <a:ea typeface="+mn-ea"/>
                          <a:cs typeface="+mn-cs"/>
                        </a:rPr>
                        <a:t>CDR approval</a:t>
                      </a:r>
                      <a:r>
                        <a:rPr lang="en-US" sz="1400" dirty="0" smtClean="0">
                          <a:effectLst/>
                          <a:latin typeface="+mn-lt"/>
                        </a:rPr>
                        <a:t> </a:t>
                      </a:r>
                      <a:endParaRPr lang="en-US" sz="1400" dirty="0">
                        <a:latin typeface="+mn-lt"/>
                      </a:endParaRPr>
                    </a:p>
                  </a:txBody>
                  <a:tcPr/>
                </a:tc>
              </a:tr>
            </a:tbl>
          </a:graphicData>
        </a:graphic>
      </p:graphicFrame>
      <p:sp>
        <p:nvSpPr>
          <p:cNvPr id="8" name="TextBox 7"/>
          <p:cNvSpPr txBox="1"/>
          <p:nvPr/>
        </p:nvSpPr>
        <p:spPr>
          <a:xfrm>
            <a:off x="319760" y="5048066"/>
            <a:ext cx="1677149" cy="338554"/>
          </a:xfrm>
          <a:prstGeom prst="rect">
            <a:avLst/>
          </a:prstGeom>
          <a:noFill/>
        </p:spPr>
        <p:txBody>
          <a:bodyPr wrap="none" rtlCol="0">
            <a:spAutoFit/>
          </a:bodyPr>
          <a:lstStyle/>
          <a:p>
            <a:r>
              <a:rPr lang="en-US" sz="1600" i="1" dirty="0" smtClean="0"/>
              <a:t>Major milestones</a:t>
            </a:r>
            <a:endParaRPr lang="en-US" sz="1600" i="1" dirty="0"/>
          </a:p>
        </p:txBody>
      </p:sp>
    </p:spTree>
    <p:extLst>
      <p:ext uri="{BB962C8B-B14F-4D97-AF65-F5344CB8AC3E}">
        <p14:creationId xmlns:p14="http://schemas.microsoft.com/office/powerpoint/2010/main" val="35731653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the Project</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15</a:t>
            </a:fld>
            <a:endParaRPr lang="sv-SE" dirty="0">
              <a:solidFill>
                <a:prstClr val="black">
                  <a:tint val="75000"/>
                </a:prstClr>
              </a:solidFill>
              <a:latin typeface="Calibri"/>
            </a:endParaRPr>
          </a:p>
        </p:txBody>
      </p:sp>
      <p:sp>
        <p:nvSpPr>
          <p:cNvPr id="6" name="Content Placeholder 2"/>
          <p:cNvSpPr>
            <a:spLocks noGrp="1"/>
          </p:cNvSpPr>
          <p:nvPr>
            <p:ph idx="1"/>
          </p:nvPr>
        </p:nvSpPr>
        <p:spPr bwMode="auto">
          <a:xfrm>
            <a:off x="457200" y="1600201"/>
            <a:ext cx="8229600" cy="27026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marL="0" lvl="1" indent="0">
              <a:spcAft>
                <a:spcPts val="600"/>
              </a:spcAft>
              <a:buNone/>
              <a:defRPr/>
            </a:pPr>
            <a:r>
              <a:rPr lang="en-GB" sz="2000" b="1" dirty="0">
                <a:solidFill>
                  <a:srgbClr val="000090"/>
                </a:solidFill>
              </a:rPr>
              <a:t>STAGE 2.1 -  REALIZATION AND VALIDATION OF THE FIRST UNIT</a:t>
            </a:r>
          </a:p>
          <a:p>
            <a:pPr marL="800100" lvl="2" indent="-342900">
              <a:spcAft>
                <a:spcPts val="600"/>
              </a:spcAft>
              <a:buFont typeface="Wingdings" charset="2"/>
              <a:buChar char="§"/>
              <a:defRPr/>
            </a:pPr>
            <a:r>
              <a:rPr lang="en-GB" sz="1800" dirty="0">
                <a:solidFill>
                  <a:schemeClr val="tx1"/>
                </a:solidFill>
              </a:rPr>
              <a:t>Construction and test of the first unit</a:t>
            </a:r>
          </a:p>
          <a:p>
            <a:pPr marL="800100" lvl="2" indent="-342900">
              <a:buFont typeface="Wingdings" charset="2"/>
              <a:buChar char="§"/>
              <a:defRPr/>
            </a:pPr>
            <a:r>
              <a:rPr lang="en-GB" sz="1800" b="1" dirty="0">
                <a:solidFill>
                  <a:schemeClr val="tx1"/>
                </a:solidFill>
              </a:rPr>
              <a:t>SCOPE:</a:t>
            </a:r>
          </a:p>
          <a:p>
            <a:pPr marL="1198563" lvl="3" indent="-342900">
              <a:buFont typeface="Wingdings" charset="2"/>
              <a:buChar char="§"/>
              <a:defRPr/>
            </a:pPr>
            <a:r>
              <a:rPr lang="en-GB" dirty="0">
                <a:solidFill>
                  <a:schemeClr val="tx1"/>
                </a:solidFill>
              </a:rPr>
              <a:t>Verify and validate the design in all aspects.</a:t>
            </a:r>
          </a:p>
          <a:p>
            <a:pPr marL="1198563" lvl="3" indent="-342900">
              <a:spcAft>
                <a:spcPts val="600"/>
              </a:spcAft>
              <a:buFont typeface="Wingdings" charset="2"/>
              <a:buChar char="§"/>
              <a:defRPr/>
            </a:pPr>
            <a:r>
              <a:rPr lang="en-GB" dirty="0">
                <a:solidFill>
                  <a:schemeClr val="tx1"/>
                </a:solidFill>
              </a:rPr>
              <a:t>Consolidate the design for the construction of the series of 25 </a:t>
            </a:r>
            <a:r>
              <a:rPr lang="en-GB" dirty="0" smtClean="0">
                <a:solidFill>
                  <a:schemeClr val="tx1"/>
                </a:solidFill>
              </a:rPr>
              <a:t>units.</a:t>
            </a:r>
          </a:p>
          <a:p>
            <a:pPr marL="741363" lvl="2" indent="-342900">
              <a:buFont typeface="Wingdings" charset="2"/>
              <a:buChar char="§"/>
              <a:defRPr/>
            </a:pPr>
            <a:r>
              <a:rPr lang="en-GB" sz="1800" b="1" dirty="0" smtClean="0">
                <a:solidFill>
                  <a:schemeClr val="tx1"/>
                </a:solidFill>
              </a:rPr>
              <a:t>Ends with the Product Readiness Review.</a:t>
            </a:r>
          </a:p>
          <a:p>
            <a:pPr marL="342900" lvl="1" indent="-342900" eaLnBrk="1" hangingPunct="1">
              <a:buFont typeface="Wingdings" charset="2"/>
              <a:buChar char="§"/>
              <a:defRPr/>
            </a:pPr>
            <a:endParaRPr lang="en-GB" sz="1800" dirty="0" smtClean="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70536477"/>
              </p:ext>
            </p:extLst>
          </p:nvPr>
        </p:nvGraphicFramePr>
        <p:xfrm>
          <a:off x="204675" y="4782371"/>
          <a:ext cx="8482125" cy="1899919"/>
        </p:xfrm>
        <a:graphic>
          <a:graphicData uri="http://schemas.openxmlformats.org/drawingml/2006/table">
            <a:tbl>
              <a:tblPr firstRow="1" bandRow="1">
                <a:tableStyleId>{69012ECD-51FC-41F1-AA8D-1B2483CD663E}</a:tableStyleId>
              </a:tblPr>
              <a:tblGrid>
                <a:gridCol w="2827375"/>
                <a:gridCol w="1330441"/>
                <a:gridCol w="4324309"/>
              </a:tblGrid>
              <a:tr h="0">
                <a:tc>
                  <a:txBody>
                    <a:bodyPr/>
                    <a:lstStyle/>
                    <a:p>
                      <a:r>
                        <a:rPr lang="en-US" sz="1400" dirty="0" smtClean="0">
                          <a:latin typeface="+mn-lt"/>
                        </a:rPr>
                        <a:t>Short description</a:t>
                      </a:r>
                      <a:endParaRPr lang="en-US" sz="1400" dirty="0">
                        <a:latin typeface="+mn-lt"/>
                      </a:endParaRPr>
                    </a:p>
                  </a:txBody>
                  <a:tcPr/>
                </a:tc>
                <a:tc>
                  <a:txBody>
                    <a:bodyPr/>
                    <a:lstStyle/>
                    <a:p>
                      <a:r>
                        <a:rPr lang="en-US" sz="1400" dirty="0" smtClean="0">
                          <a:latin typeface="+mn-lt"/>
                        </a:rPr>
                        <a:t>Planned</a:t>
                      </a:r>
                      <a:r>
                        <a:rPr lang="en-US" sz="1400" baseline="0" dirty="0" smtClean="0">
                          <a:latin typeface="+mn-lt"/>
                        </a:rPr>
                        <a:t> date</a:t>
                      </a:r>
                      <a:endParaRPr lang="en-US" sz="1400" dirty="0">
                        <a:latin typeface="+mn-lt"/>
                      </a:endParaRPr>
                    </a:p>
                  </a:txBody>
                  <a:tcPr/>
                </a:tc>
                <a:tc>
                  <a:txBody>
                    <a:bodyPr/>
                    <a:lstStyle/>
                    <a:p>
                      <a:r>
                        <a:rPr lang="en-US" sz="1400" dirty="0" smtClean="0">
                          <a:latin typeface="+mn-lt"/>
                        </a:rPr>
                        <a:t>Comment</a:t>
                      </a:r>
                      <a:endParaRPr lang="en-US" sz="1400" dirty="0">
                        <a:latin typeface="+mn-lt"/>
                      </a:endParaRPr>
                    </a:p>
                  </a:txBody>
                  <a:tcPr/>
                </a:tc>
              </a:tr>
              <a:tr h="370840">
                <a:tc>
                  <a:txBody>
                    <a:bodyPr/>
                    <a:lstStyle/>
                    <a:p>
                      <a:r>
                        <a:rPr lang="en-US" sz="1400" dirty="0">
                          <a:effectLst/>
                          <a:latin typeface="+mn-lt"/>
                        </a:rPr>
                        <a:t>Construction of a TM first </a:t>
                      </a:r>
                      <a:r>
                        <a:rPr lang="en-US" sz="1400" dirty="0" smtClean="0">
                          <a:effectLst/>
                          <a:latin typeface="+mn-lt"/>
                        </a:rPr>
                        <a:t>unit-</a:t>
                      </a:r>
                      <a:r>
                        <a:rPr lang="en-US" sz="1400" baseline="0" dirty="0" smtClean="0">
                          <a:effectLst/>
                          <a:latin typeface="+mn-lt"/>
                        </a:rPr>
                        <a:t> </a:t>
                      </a:r>
                      <a:r>
                        <a:rPr lang="en-US" sz="1400" dirty="0" smtClean="0">
                          <a:effectLst/>
                          <a:latin typeface="+mn-lt"/>
                        </a:rPr>
                        <a:t>test </a:t>
                      </a:r>
                      <a:r>
                        <a:rPr lang="en-US" sz="1400" dirty="0">
                          <a:effectLst/>
                          <a:latin typeface="+mn-lt"/>
                        </a:rPr>
                        <a:t>report on a resistive dummy load</a:t>
                      </a:r>
                    </a:p>
                  </a:txBody>
                  <a:tcPr marL="68580" marR="68580" marT="0" marB="0"/>
                </a:tc>
                <a:tc>
                  <a:txBody>
                    <a:bodyPr/>
                    <a:lstStyle/>
                    <a:p>
                      <a:r>
                        <a:rPr lang="en-US" sz="1400" dirty="0" smtClean="0">
                          <a:effectLst/>
                          <a:latin typeface="+mn-lt"/>
                        </a:rPr>
                        <a:t>Sept.1</a:t>
                      </a:r>
                      <a:r>
                        <a:rPr lang="en-US" sz="1400" dirty="0">
                          <a:effectLst/>
                          <a:latin typeface="+mn-lt"/>
                        </a:rPr>
                        <a:t>, 2017</a:t>
                      </a:r>
                    </a:p>
                  </a:txBody>
                  <a:tcPr marL="68580" marR="68580" marT="0" marB="0"/>
                </a:tc>
                <a:tc>
                  <a:txBody>
                    <a:bodyPr/>
                    <a:lstStyle/>
                    <a:p>
                      <a:r>
                        <a:rPr lang="en-US" sz="1400" dirty="0">
                          <a:effectLst/>
                          <a:latin typeface="+mn-lt"/>
                        </a:rPr>
                        <a:t>Experimental validation of 1</a:t>
                      </a:r>
                      <a:r>
                        <a:rPr lang="en-US" sz="1400" baseline="30000" dirty="0">
                          <a:effectLst/>
                          <a:latin typeface="+mn-lt"/>
                        </a:rPr>
                        <a:t>st</a:t>
                      </a:r>
                      <a:r>
                        <a:rPr lang="en-US" sz="1400" dirty="0">
                          <a:effectLst/>
                          <a:latin typeface="+mn-lt"/>
                        </a:rPr>
                        <a:t> TM before assembling it to the RF transmitter</a:t>
                      </a:r>
                    </a:p>
                  </a:txBody>
                  <a:tcPr marL="68580" marR="68580" marT="0" marB="0"/>
                </a:tc>
              </a:tr>
              <a:tr h="370840">
                <a:tc>
                  <a:txBody>
                    <a:bodyPr/>
                    <a:lstStyle/>
                    <a:p>
                      <a:r>
                        <a:rPr lang="en-US" sz="1400">
                          <a:effectLst/>
                          <a:latin typeface="+mn-lt"/>
                        </a:rPr>
                        <a:t>First unit construction</a:t>
                      </a:r>
                    </a:p>
                  </a:txBody>
                  <a:tcPr marL="68580" marR="68580" marT="0" marB="0"/>
                </a:tc>
                <a:tc>
                  <a:txBody>
                    <a:bodyPr/>
                    <a:lstStyle/>
                    <a:p>
                      <a:r>
                        <a:rPr lang="en-US" sz="1400" dirty="0" smtClean="0">
                          <a:effectLst/>
                          <a:latin typeface="+mn-lt"/>
                        </a:rPr>
                        <a:t>Dec. </a:t>
                      </a:r>
                      <a:r>
                        <a:rPr lang="en-US" sz="1400" dirty="0">
                          <a:effectLst/>
                          <a:latin typeface="+mn-lt"/>
                        </a:rPr>
                        <a:t>1, 2017</a:t>
                      </a:r>
                    </a:p>
                  </a:txBody>
                  <a:tcPr marL="68580" marR="68580" marT="0" marB="0"/>
                </a:tc>
                <a:tc>
                  <a:txBody>
                    <a:bodyPr/>
                    <a:lstStyle/>
                    <a:p>
                      <a:r>
                        <a:rPr lang="en-US" sz="1400" dirty="0">
                          <a:effectLst/>
                          <a:latin typeface="+mn-lt"/>
                        </a:rPr>
                        <a:t>Construction of first unit finished</a:t>
                      </a:r>
                    </a:p>
                  </a:txBody>
                  <a:tcPr marL="68580" marR="68580" marT="0" marB="0"/>
                </a:tc>
              </a:tr>
              <a:tr h="370840">
                <a:tc>
                  <a:txBody>
                    <a:bodyPr/>
                    <a:lstStyle/>
                    <a:p>
                      <a:r>
                        <a:rPr lang="en-US" sz="1400" dirty="0">
                          <a:effectLst/>
                          <a:latin typeface="+mn-lt"/>
                        </a:rPr>
                        <a:t>First unit validation (Production Readiness Review, PRR)</a:t>
                      </a:r>
                    </a:p>
                  </a:txBody>
                  <a:tcPr marL="68580" marR="68580" marT="0" marB="0"/>
                </a:tc>
                <a:tc>
                  <a:txBody>
                    <a:bodyPr/>
                    <a:lstStyle/>
                    <a:p>
                      <a:r>
                        <a:rPr lang="en-US" sz="1400" dirty="0" smtClean="0">
                          <a:effectLst/>
                          <a:latin typeface="+mn-lt"/>
                        </a:rPr>
                        <a:t>Jan. </a:t>
                      </a:r>
                      <a:r>
                        <a:rPr lang="en-US" sz="1400" dirty="0">
                          <a:effectLst/>
                          <a:latin typeface="+mn-lt"/>
                        </a:rPr>
                        <a:t>25, 2018</a:t>
                      </a:r>
                    </a:p>
                  </a:txBody>
                  <a:tcPr marL="68580" marR="68580" marT="0" marB="0"/>
                </a:tc>
                <a:tc>
                  <a:txBody>
                    <a:bodyPr/>
                    <a:lstStyle/>
                    <a:p>
                      <a:r>
                        <a:rPr lang="en-US" sz="1400" dirty="0">
                          <a:effectLst/>
                          <a:latin typeface="+mn-lt"/>
                        </a:rPr>
                        <a:t>Completion of test on the first unit </a:t>
                      </a:r>
                    </a:p>
                  </a:txBody>
                  <a:tcPr marL="68580" marR="68580" marT="0" marB="0"/>
                </a:tc>
              </a:tr>
              <a:tr h="370840">
                <a:tc>
                  <a:txBody>
                    <a:bodyPr/>
                    <a:lstStyle/>
                    <a:p>
                      <a:r>
                        <a:rPr lang="en-US" sz="1400" dirty="0">
                          <a:effectLst/>
                          <a:latin typeface="+mn-lt"/>
                        </a:rPr>
                        <a:t>First unit delivery to Lund</a:t>
                      </a:r>
                    </a:p>
                  </a:txBody>
                  <a:tcPr marL="68580" marR="68580" marT="0" marB="0"/>
                </a:tc>
                <a:tc>
                  <a:txBody>
                    <a:bodyPr/>
                    <a:lstStyle/>
                    <a:p>
                      <a:r>
                        <a:rPr lang="en-US" sz="1400" dirty="0" err="1" smtClean="0">
                          <a:effectLst/>
                          <a:latin typeface="+mn-lt"/>
                        </a:rPr>
                        <a:t>Febr</a:t>
                      </a:r>
                      <a:r>
                        <a:rPr lang="en-US" sz="1400" dirty="0" smtClean="0">
                          <a:effectLst/>
                          <a:latin typeface="+mn-lt"/>
                        </a:rPr>
                        <a:t>. </a:t>
                      </a:r>
                      <a:r>
                        <a:rPr lang="en-US" sz="1400" dirty="0">
                          <a:effectLst/>
                          <a:latin typeface="+mn-lt"/>
                        </a:rPr>
                        <a:t>28, 2018</a:t>
                      </a:r>
                    </a:p>
                  </a:txBody>
                  <a:tcPr marL="68580" marR="68580" marT="0" marB="0"/>
                </a:tc>
                <a:tc>
                  <a:txBody>
                    <a:bodyPr/>
                    <a:lstStyle/>
                    <a:p>
                      <a:r>
                        <a:rPr lang="en-US" sz="1400" dirty="0">
                          <a:effectLst/>
                          <a:latin typeface="+mn-lt"/>
                        </a:rPr>
                        <a:t>Delivery of first unit to Lund</a:t>
                      </a:r>
                    </a:p>
                  </a:txBody>
                  <a:tcPr marL="68580" marR="68580" marT="0" marB="0"/>
                </a:tc>
              </a:tr>
            </a:tbl>
          </a:graphicData>
        </a:graphic>
      </p:graphicFrame>
      <p:sp>
        <p:nvSpPr>
          <p:cNvPr id="8" name="TextBox 7"/>
          <p:cNvSpPr txBox="1"/>
          <p:nvPr/>
        </p:nvSpPr>
        <p:spPr>
          <a:xfrm>
            <a:off x="457200" y="4413039"/>
            <a:ext cx="1677149" cy="338554"/>
          </a:xfrm>
          <a:prstGeom prst="rect">
            <a:avLst/>
          </a:prstGeom>
          <a:noFill/>
        </p:spPr>
        <p:txBody>
          <a:bodyPr wrap="none" rtlCol="0">
            <a:spAutoFit/>
          </a:bodyPr>
          <a:lstStyle/>
          <a:p>
            <a:r>
              <a:rPr lang="en-US" sz="1600" i="1" dirty="0" smtClean="0"/>
              <a:t>Major milestones</a:t>
            </a:r>
            <a:endParaRPr lang="en-US" sz="1600" i="1" dirty="0"/>
          </a:p>
        </p:txBody>
      </p:sp>
    </p:spTree>
    <p:extLst>
      <p:ext uri="{BB962C8B-B14F-4D97-AF65-F5344CB8AC3E}">
        <p14:creationId xmlns:p14="http://schemas.microsoft.com/office/powerpoint/2010/main" val="18529587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the Project</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16</a:t>
            </a:fld>
            <a:endParaRPr lang="sv-SE" dirty="0">
              <a:solidFill>
                <a:prstClr val="black">
                  <a:tint val="75000"/>
                </a:prstClr>
              </a:solidFill>
              <a:latin typeface="Calibri"/>
            </a:endParaRPr>
          </a:p>
        </p:txBody>
      </p:sp>
      <p:sp>
        <p:nvSpPr>
          <p:cNvPr id="6" name="Content Placeholder 2"/>
          <p:cNvSpPr>
            <a:spLocks noGrp="1"/>
          </p:cNvSpPr>
          <p:nvPr>
            <p:ph idx="1"/>
          </p:nvPr>
        </p:nvSpPr>
        <p:spPr bwMode="auto">
          <a:xfrm>
            <a:off x="457200" y="1545456"/>
            <a:ext cx="8229600" cy="27026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marL="0" lvl="1" indent="0">
              <a:spcAft>
                <a:spcPts val="600"/>
              </a:spcAft>
              <a:buNone/>
              <a:defRPr/>
            </a:pPr>
            <a:r>
              <a:rPr lang="en-GB" sz="2000" b="1" dirty="0">
                <a:solidFill>
                  <a:srgbClr val="000090"/>
                </a:solidFill>
              </a:rPr>
              <a:t>STAGE 2.2 - SERIAL PRODUCTION OF 25 UNIT</a:t>
            </a:r>
          </a:p>
          <a:p>
            <a:pPr marL="800100" lvl="2" indent="-342900">
              <a:spcAft>
                <a:spcPts val="600"/>
              </a:spcAft>
              <a:buFont typeface="Wingdings" charset="2"/>
              <a:buChar char="§"/>
              <a:defRPr/>
            </a:pPr>
            <a:r>
              <a:rPr lang="en-GB" sz="1800" dirty="0">
                <a:solidFill>
                  <a:schemeClr val="tx1"/>
                </a:solidFill>
              </a:rPr>
              <a:t>Procurement, construction and test of 25 units</a:t>
            </a:r>
          </a:p>
          <a:p>
            <a:pPr marL="800100" lvl="2" indent="-342900">
              <a:spcAft>
                <a:spcPts val="600"/>
              </a:spcAft>
              <a:buFont typeface="Wingdings" charset="2"/>
              <a:buChar char="§"/>
              <a:defRPr/>
            </a:pPr>
            <a:r>
              <a:rPr lang="en-GB" sz="1800" b="1" dirty="0"/>
              <a:t>SCOPE:</a:t>
            </a:r>
          </a:p>
          <a:p>
            <a:pPr marL="1198563" lvl="3" indent="-342900">
              <a:buFont typeface="Wingdings" charset="2"/>
              <a:buChar char="§"/>
              <a:defRPr/>
            </a:pPr>
            <a:r>
              <a:rPr lang="en-GB" dirty="0">
                <a:solidFill>
                  <a:schemeClr val="tx1"/>
                </a:solidFill>
              </a:rPr>
              <a:t>Build the units and deliver them to Lund</a:t>
            </a:r>
            <a:r>
              <a:rPr lang="en-GB" dirty="0" smtClean="0">
                <a:solidFill>
                  <a:schemeClr val="tx1"/>
                </a:solidFill>
              </a:rPr>
              <a:t>.</a:t>
            </a:r>
          </a:p>
          <a:p>
            <a:pPr marL="1198563" lvl="3" indent="-342900">
              <a:buFont typeface="Wingdings" charset="2"/>
              <a:buChar char="§"/>
              <a:defRPr/>
            </a:pPr>
            <a:r>
              <a:rPr lang="en-GB" dirty="0" smtClean="0">
                <a:solidFill>
                  <a:schemeClr val="tx1"/>
                </a:solidFill>
              </a:rPr>
              <a:t>Construction, delivery and installation performed in batches</a:t>
            </a:r>
            <a:endParaRPr lang="en-GB" dirty="0">
              <a:solidFill>
                <a:schemeClr val="tx1"/>
              </a:solidFill>
            </a:endParaRPr>
          </a:p>
          <a:p>
            <a:pPr marL="1198563" lvl="3" indent="-342900">
              <a:buFont typeface="Wingdings" charset="2"/>
              <a:buChar char="§"/>
              <a:defRPr/>
            </a:pPr>
            <a:r>
              <a:rPr lang="en-GB" dirty="0">
                <a:solidFill>
                  <a:schemeClr val="tx1"/>
                </a:solidFill>
              </a:rPr>
              <a:t>Assist in the installation and setting to work of the units on </a:t>
            </a:r>
            <a:r>
              <a:rPr lang="en-GB" dirty="0" smtClean="0">
                <a:solidFill>
                  <a:schemeClr val="tx1"/>
                </a:solidFill>
              </a:rPr>
              <a:t>site.</a:t>
            </a:r>
            <a:endParaRPr lang="en-GB" dirty="0">
              <a:solidFill>
                <a:schemeClr val="tx1"/>
              </a:solidFill>
            </a:endParaRPr>
          </a:p>
          <a:p>
            <a:pPr marL="342900" lvl="1" indent="-342900" eaLnBrk="1" hangingPunct="1">
              <a:spcAft>
                <a:spcPts val="600"/>
              </a:spcAft>
              <a:buFont typeface="Wingdings" charset="2"/>
              <a:buChar char="§"/>
              <a:defRPr/>
            </a:pPr>
            <a:endParaRPr lang="en-GB" sz="1600" dirty="0" smtClean="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42065234"/>
              </p:ext>
            </p:extLst>
          </p:nvPr>
        </p:nvGraphicFramePr>
        <p:xfrm>
          <a:off x="319760" y="4234905"/>
          <a:ext cx="8482125" cy="2438399"/>
        </p:xfrm>
        <a:graphic>
          <a:graphicData uri="http://schemas.openxmlformats.org/drawingml/2006/table">
            <a:tbl>
              <a:tblPr firstRow="1" bandRow="1">
                <a:tableStyleId>{69012ECD-51FC-41F1-AA8D-1B2483CD663E}</a:tableStyleId>
              </a:tblPr>
              <a:tblGrid>
                <a:gridCol w="2827375"/>
                <a:gridCol w="1330441"/>
                <a:gridCol w="4324309"/>
              </a:tblGrid>
              <a:tr h="0">
                <a:tc>
                  <a:txBody>
                    <a:bodyPr/>
                    <a:lstStyle/>
                    <a:p>
                      <a:r>
                        <a:rPr lang="en-US" sz="1400" dirty="0" smtClean="0">
                          <a:latin typeface="+mn-lt"/>
                        </a:rPr>
                        <a:t>Short description</a:t>
                      </a:r>
                      <a:endParaRPr lang="en-US" sz="1400" dirty="0">
                        <a:latin typeface="+mn-lt"/>
                      </a:endParaRPr>
                    </a:p>
                  </a:txBody>
                  <a:tcPr marL="45720" marR="45720" marT="0" marB="0"/>
                </a:tc>
                <a:tc>
                  <a:txBody>
                    <a:bodyPr/>
                    <a:lstStyle/>
                    <a:p>
                      <a:r>
                        <a:rPr lang="en-US" sz="1400" dirty="0" smtClean="0">
                          <a:latin typeface="+mn-lt"/>
                        </a:rPr>
                        <a:t>Planned</a:t>
                      </a:r>
                      <a:r>
                        <a:rPr lang="en-US" sz="1400" baseline="0" dirty="0" smtClean="0">
                          <a:latin typeface="+mn-lt"/>
                        </a:rPr>
                        <a:t> date</a:t>
                      </a:r>
                      <a:endParaRPr lang="en-US" sz="1400" dirty="0">
                        <a:latin typeface="+mn-lt"/>
                      </a:endParaRPr>
                    </a:p>
                  </a:txBody>
                  <a:tcPr marL="45720" marR="45720" marT="0" marB="0"/>
                </a:tc>
                <a:tc>
                  <a:txBody>
                    <a:bodyPr/>
                    <a:lstStyle/>
                    <a:p>
                      <a:r>
                        <a:rPr lang="en-US" sz="1400" dirty="0" smtClean="0">
                          <a:latin typeface="+mn-lt"/>
                        </a:rPr>
                        <a:t>Comment</a:t>
                      </a:r>
                      <a:endParaRPr lang="en-US" sz="1400" dirty="0">
                        <a:latin typeface="+mn-lt"/>
                      </a:endParaRPr>
                    </a:p>
                  </a:txBody>
                  <a:tcPr marL="45720" marR="45720" marT="0" marB="0"/>
                </a:tc>
              </a:tr>
              <a:tr h="370840">
                <a:tc>
                  <a:txBody>
                    <a:bodyPr/>
                    <a:lstStyle/>
                    <a:p>
                      <a:r>
                        <a:rPr lang="en-GB" sz="1400" dirty="0" smtClean="0">
                          <a:solidFill>
                            <a:srgbClr val="000000"/>
                          </a:solidFill>
                          <a:effectLst/>
                          <a:latin typeface="+mn-lt"/>
                        </a:rPr>
                        <a:t>RFPS </a:t>
                      </a:r>
                      <a:r>
                        <a:rPr lang="en-GB" sz="1400" dirty="0">
                          <a:solidFill>
                            <a:srgbClr val="000000"/>
                          </a:solidFill>
                          <a:effectLst/>
                          <a:latin typeface="+mn-lt"/>
                        </a:rPr>
                        <a:t>2-6 construction completed</a:t>
                      </a:r>
                      <a:endParaRPr lang="en-US" sz="1400" dirty="0">
                        <a:effectLst/>
                        <a:latin typeface="+mn-lt"/>
                      </a:endParaRPr>
                    </a:p>
                  </a:txBody>
                  <a:tcPr marL="45720" marR="45720" marT="0" marB="0"/>
                </a:tc>
                <a:tc>
                  <a:txBody>
                    <a:bodyPr/>
                    <a:lstStyle/>
                    <a:p>
                      <a:r>
                        <a:rPr lang="en-GB" sz="1400" dirty="0">
                          <a:effectLst/>
                          <a:latin typeface="+mn-lt"/>
                        </a:rPr>
                        <a:t>March 31, 2018</a:t>
                      </a:r>
                      <a:endParaRPr lang="en-US" sz="1400" dirty="0">
                        <a:effectLst/>
                        <a:latin typeface="+mn-lt"/>
                      </a:endParaRPr>
                    </a:p>
                  </a:txBody>
                  <a:tcPr marL="45720" marR="45720" marT="0" marB="0"/>
                </a:tc>
                <a:tc>
                  <a:txBody>
                    <a:bodyPr/>
                    <a:lstStyle/>
                    <a:p>
                      <a:r>
                        <a:rPr lang="en-US" sz="1400" kern="1200" dirty="0" smtClean="0">
                          <a:solidFill>
                            <a:schemeClr val="tx1"/>
                          </a:solidFill>
                          <a:effectLst/>
                          <a:latin typeface="+mn-lt"/>
                          <a:ea typeface="+mn-ea"/>
                          <a:cs typeface="+mn-cs"/>
                        </a:rPr>
                        <a:t>FAT</a:t>
                      </a:r>
                      <a:endParaRPr lang="en-US" sz="1400" dirty="0">
                        <a:latin typeface="+mn-lt"/>
                      </a:endParaRPr>
                    </a:p>
                  </a:txBody>
                  <a:tcPr marL="45720" marR="45720" marT="0" marB="0"/>
                </a:tc>
              </a:tr>
              <a:tr h="370840">
                <a:tc>
                  <a:txBody>
                    <a:bodyPr/>
                    <a:lstStyle/>
                    <a:p>
                      <a:r>
                        <a:rPr lang="en-GB" sz="1400" dirty="0" smtClean="0">
                          <a:solidFill>
                            <a:srgbClr val="000000"/>
                          </a:solidFill>
                          <a:effectLst/>
                          <a:latin typeface="+mn-lt"/>
                        </a:rPr>
                        <a:t>RFPS </a:t>
                      </a:r>
                      <a:r>
                        <a:rPr lang="en-GB" sz="1400" dirty="0">
                          <a:solidFill>
                            <a:srgbClr val="000000"/>
                          </a:solidFill>
                          <a:effectLst/>
                          <a:latin typeface="+mn-lt"/>
                        </a:rPr>
                        <a:t>7-11 construction completed</a:t>
                      </a:r>
                      <a:endParaRPr lang="en-US" sz="1400" dirty="0">
                        <a:effectLst/>
                        <a:latin typeface="+mn-lt"/>
                      </a:endParaRPr>
                    </a:p>
                  </a:txBody>
                  <a:tcPr marL="45720" marR="45720" marT="0" marB="0"/>
                </a:tc>
                <a:tc>
                  <a:txBody>
                    <a:bodyPr/>
                    <a:lstStyle/>
                    <a:p>
                      <a:r>
                        <a:rPr lang="en-GB" sz="1400" dirty="0">
                          <a:effectLst/>
                          <a:latin typeface="+mn-lt"/>
                        </a:rPr>
                        <a:t>May 31, 2018</a:t>
                      </a:r>
                      <a:endParaRPr lang="en-US" sz="1400" dirty="0">
                        <a:effectLst/>
                        <a:latin typeface="+mn-lt"/>
                      </a:endParaRPr>
                    </a:p>
                  </a:txBody>
                  <a:tcPr marL="45720" marR="45720" marT="0" marB="0"/>
                </a:tc>
                <a:tc>
                  <a:txBody>
                    <a:bodyPr/>
                    <a:lstStyle/>
                    <a:p>
                      <a:r>
                        <a:rPr lang="en-US" sz="1400" kern="1200" dirty="0" smtClean="0">
                          <a:solidFill>
                            <a:schemeClr val="tx1"/>
                          </a:solidFill>
                          <a:effectLst/>
                          <a:latin typeface="+mn-lt"/>
                          <a:ea typeface="+mn-ea"/>
                          <a:cs typeface="+mn-cs"/>
                        </a:rPr>
                        <a:t>FAT</a:t>
                      </a:r>
                      <a:endParaRPr lang="en-US" sz="1400" dirty="0">
                        <a:latin typeface="+mn-lt"/>
                      </a:endParaRPr>
                    </a:p>
                  </a:txBody>
                  <a:tcPr marL="45720" marR="45720" marT="0" marB="0"/>
                </a:tc>
              </a:tr>
              <a:tr h="370840">
                <a:tc>
                  <a:txBody>
                    <a:bodyPr/>
                    <a:lstStyle/>
                    <a:p>
                      <a:r>
                        <a:rPr lang="en-GB" sz="1400" dirty="0" smtClean="0">
                          <a:solidFill>
                            <a:srgbClr val="000000"/>
                          </a:solidFill>
                          <a:effectLst/>
                          <a:latin typeface="+mn-lt"/>
                        </a:rPr>
                        <a:t>RFPS </a:t>
                      </a:r>
                      <a:r>
                        <a:rPr lang="en-GB" sz="1400" dirty="0">
                          <a:solidFill>
                            <a:srgbClr val="000000"/>
                          </a:solidFill>
                          <a:effectLst/>
                          <a:latin typeface="+mn-lt"/>
                        </a:rPr>
                        <a:t>12-16 construction completed</a:t>
                      </a:r>
                      <a:endParaRPr lang="en-US" sz="1400" dirty="0">
                        <a:effectLst/>
                        <a:latin typeface="+mn-lt"/>
                      </a:endParaRPr>
                    </a:p>
                  </a:txBody>
                  <a:tcPr marL="45720" marR="45720" marT="0" marB="0"/>
                </a:tc>
                <a:tc>
                  <a:txBody>
                    <a:bodyPr/>
                    <a:lstStyle/>
                    <a:p>
                      <a:r>
                        <a:rPr lang="en-GB" sz="1400" dirty="0">
                          <a:effectLst/>
                          <a:latin typeface="+mn-lt"/>
                        </a:rPr>
                        <a:t>August 31, 2018</a:t>
                      </a:r>
                      <a:endParaRPr lang="en-US" sz="1400" dirty="0">
                        <a:effectLst/>
                        <a:latin typeface="+mn-lt"/>
                      </a:endParaRPr>
                    </a:p>
                  </a:txBody>
                  <a:tcPr marL="45720" marR="45720" marT="0" marB="0"/>
                </a:tc>
                <a:tc>
                  <a:txBody>
                    <a:bodyPr/>
                    <a:lstStyle/>
                    <a:p>
                      <a:r>
                        <a:rPr lang="en-US" sz="1400" kern="1200" dirty="0" smtClean="0">
                          <a:solidFill>
                            <a:schemeClr val="tx1"/>
                          </a:solidFill>
                          <a:effectLst/>
                          <a:latin typeface="+mn-lt"/>
                          <a:ea typeface="+mn-ea"/>
                          <a:cs typeface="+mn-cs"/>
                        </a:rPr>
                        <a:t>FAT</a:t>
                      </a:r>
                      <a:endParaRPr lang="en-US" sz="1400" dirty="0">
                        <a:latin typeface="+mn-lt"/>
                      </a:endParaRPr>
                    </a:p>
                  </a:txBody>
                  <a:tcPr marL="45720" marR="45720" marT="0" marB="0"/>
                </a:tc>
              </a:tr>
              <a:tr h="370840">
                <a:tc>
                  <a:txBody>
                    <a:bodyPr/>
                    <a:lstStyle/>
                    <a:p>
                      <a:r>
                        <a:rPr lang="en-GB" sz="1400" dirty="0" smtClean="0">
                          <a:solidFill>
                            <a:srgbClr val="000000"/>
                          </a:solidFill>
                          <a:effectLst/>
                          <a:latin typeface="+mn-lt"/>
                        </a:rPr>
                        <a:t>RFPS </a:t>
                      </a:r>
                      <a:r>
                        <a:rPr lang="en-GB" sz="1400" dirty="0">
                          <a:solidFill>
                            <a:srgbClr val="000000"/>
                          </a:solidFill>
                          <a:effectLst/>
                          <a:latin typeface="+mn-lt"/>
                        </a:rPr>
                        <a:t>17-21 construction completed</a:t>
                      </a:r>
                      <a:endParaRPr lang="en-US" sz="1400" dirty="0">
                        <a:effectLst/>
                        <a:latin typeface="+mn-lt"/>
                      </a:endParaRPr>
                    </a:p>
                  </a:txBody>
                  <a:tcPr marL="45720" marR="45720" marT="0" marB="0"/>
                </a:tc>
                <a:tc>
                  <a:txBody>
                    <a:bodyPr/>
                    <a:lstStyle/>
                    <a:p>
                      <a:r>
                        <a:rPr lang="en-GB" sz="1400" dirty="0" smtClean="0">
                          <a:effectLst/>
                          <a:latin typeface="+mn-lt"/>
                        </a:rPr>
                        <a:t>Oct. </a:t>
                      </a:r>
                      <a:r>
                        <a:rPr lang="en-GB" sz="1400" dirty="0">
                          <a:effectLst/>
                          <a:latin typeface="+mn-lt"/>
                        </a:rPr>
                        <a:t>31, 2018</a:t>
                      </a:r>
                      <a:endParaRPr lang="en-US" sz="1400" dirty="0">
                        <a:effectLst/>
                        <a:latin typeface="+mn-lt"/>
                      </a:endParaRPr>
                    </a:p>
                  </a:txBody>
                  <a:tcPr marL="45720" marR="4572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FAT</a:t>
                      </a:r>
                      <a:endParaRPr lang="en-US" sz="1400" dirty="0" smtClean="0">
                        <a:latin typeface="+mn-lt"/>
                      </a:endParaRPr>
                    </a:p>
                  </a:txBody>
                  <a:tcPr marL="45720" marR="45720" marT="0" marB="0"/>
                </a:tc>
              </a:tr>
              <a:tr h="370840">
                <a:tc>
                  <a:txBody>
                    <a:bodyPr/>
                    <a:lstStyle/>
                    <a:p>
                      <a:r>
                        <a:rPr lang="en-GB" sz="1400" dirty="0" smtClean="0">
                          <a:solidFill>
                            <a:srgbClr val="000000"/>
                          </a:solidFill>
                          <a:effectLst/>
                          <a:latin typeface="+mn-lt"/>
                        </a:rPr>
                        <a:t>RFPS </a:t>
                      </a:r>
                      <a:r>
                        <a:rPr lang="en-GB" sz="1400" dirty="0">
                          <a:solidFill>
                            <a:srgbClr val="000000"/>
                          </a:solidFill>
                          <a:effectLst/>
                          <a:latin typeface="+mn-lt"/>
                        </a:rPr>
                        <a:t>22-26 construction completed</a:t>
                      </a:r>
                      <a:endParaRPr lang="en-US" sz="1400" dirty="0">
                        <a:effectLst/>
                        <a:latin typeface="+mn-lt"/>
                      </a:endParaRPr>
                    </a:p>
                  </a:txBody>
                  <a:tcPr marL="45720" marR="45720" marT="0" marB="0"/>
                </a:tc>
                <a:tc>
                  <a:txBody>
                    <a:bodyPr/>
                    <a:lstStyle/>
                    <a:p>
                      <a:r>
                        <a:rPr lang="en-GB" sz="1400" dirty="0" smtClean="0">
                          <a:effectLst/>
                          <a:latin typeface="+mn-lt"/>
                        </a:rPr>
                        <a:t>Dec. </a:t>
                      </a:r>
                      <a:r>
                        <a:rPr lang="en-GB" sz="1400" dirty="0">
                          <a:effectLst/>
                          <a:latin typeface="+mn-lt"/>
                        </a:rPr>
                        <a:t>1, 2018</a:t>
                      </a:r>
                      <a:endParaRPr lang="en-US" sz="1400" dirty="0">
                        <a:effectLst/>
                        <a:latin typeface="+mn-lt"/>
                      </a:endParaRPr>
                    </a:p>
                  </a:txBody>
                  <a:tcPr marL="45720" marR="4572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FAT</a:t>
                      </a:r>
                      <a:endParaRPr lang="en-US" sz="1400" dirty="0" smtClean="0">
                        <a:latin typeface="+mn-lt"/>
                      </a:endParaRPr>
                    </a:p>
                  </a:txBody>
                  <a:tcPr marL="45720" marR="45720" marT="0" marB="0"/>
                </a:tc>
              </a:tr>
              <a:tr h="370840">
                <a:tc>
                  <a:txBody>
                    <a:bodyPr/>
                    <a:lstStyle/>
                    <a:p>
                      <a:r>
                        <a:rPr lang="en-US" sz="1400" dirty="0">
                          <a:effectLst/>
                          <a:latin typeface="+mn-lt"/>
                        </a:rPr>
                        <a:t>SAR - System Acceptance Review</a:t>
                      </a:r>
                    </a:p>
                  </a:txBody>
                  <a:tcPr marL="45720" marR="45720" marT="0" marB="0"/>
                </a:tc>
                <a:tc>
                  <a:txBody>
                    <a:bodyPr/>
                    <a:lstStyle/>
                    <a:p>
                      <a:r>
                        <a:rPr lang="en-GB" sz="1400" dirty="0">
                          <a:effectLst/>
                          <a:latin typeface="+mn-lt"/>
                        </a:rPr>
                        <a:t>Dec. 31, 2018</a:t>
                      </a:r>
                      <a:endParaRPr lang="en-US" sz="1400" dirty="0">
                        <a:effectLst/>
                        <a:latin typeface="+mn-lt"/>
                      </a:endParaRPr>
                    </a:p>
                  </a:txBody>
                  <a:tcPr marL="45720" marR="4572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SAR</a:t>
                      </a:r>
                    </a:p>
                  </a:txBody>
                  <a:tcPr marL="45720" marR="45720" marT="0" marB="0"/>
                </a:tc>
              </a:tr>
            </a:tbl>
          </a:graphicData>
        </a:graphic>
      </p:graphicFrame>
      <p:sp>
        <p:nvSpPr>
          <p:cNvPr id="8" name="TextBox 7"/>
          <p:cNvSpPr txBox="1"/>
          <p:nvPr/>
        </p:nvSpPr>
        <p:spPr>
          <a:xfrm>
            <a:off x="319760" y="3865607"/>
            <a:ext cx="1677149" cy="338554"/>
          </a:xfrm>
          <a:prstGeom prst="rect">
            <a:avLst/>
          </a:prstGeom>
          <a:noFill/>
        </p:spPr>
        <p:txBody>
          <a:bodyPr wrap="none" rtlCol="0">
            <a:spAutoFit/>
          </a:bodyPr>
          <a:lstStyle/>
          <a:p>
            <a:r>
              <a:rPr lang="en-US" sz="1600" i="1" dirty="0" smtClean="0"/>
              <a:t>Major milestones</a:t>
            </a:r>
            <a:endParaRPr lang="en-US" sz="1600" i="1" dirty="0"/>
          </a:p>
        </p:txBody>
      </p:sp>
    </p:spTree>
    <p:extLst>
      <p:ext uri="{BB962C8B-B14F-4D97-AF65-F5344CB8AC3E}">
        <p14:creationId xmlns:p14="http://schemas.microsoft.com/office/powerpoint/2010/main" val="23215812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schedule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17</a:t>
            </a:fld>
            <a:endParaRPr lang="sv-SE" dirty="0">
              <a:solidFill>
                <a:prstClr val="black">
                  <a:tint val="75000"/>
                </a:prstClr>
              </a:solidFill>
              <a:latin typeface="Calibri"/>
            </a:endParaRPr>
          </a:p>
        </p:txBody>
      </p:sp>
      <p:pic>
        <p:nvPicPr>
          <p:cNvPr id="6" name="Picture 5" descr="Windows 8.1 printed document-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387" y="-109490"/>
            <a:ext cx="6045200" cy="8554720"/>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4171044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IKA status</a:t>
            </a:r>
            <a:endParaRPr lang="en-US" dirty="0"/>
          </a:p>
        </p:txBody>
      </p:sp>
      <p:sp>
        <p:nvSpPr>
          <p:cNvPr id="3" name="Content Placeholder 2"/>
          <p:cNvSpPr>
            <a:spLocks noGrp="1"/>
          </p:cNvSpPr>
          <p:nvPr>
            <p:ph idx="1"/>
          </p:nvPr>
        </p:nvSpPr>
        <p:spPr>
          <a:xfrm>
            <a:off x="457200" y="1943100"/>
            <a:ext cx="8229600" cy="4525963"/>
          </a:xfrm>
        </p:spPr>
        <p:txBody>
          <a:bodyPr>
            <a:normAutofit/>
          </a:bodyPr>
          <a:lstStyle/>
          <a:p>
            <a:r>
              <a:rPr lang="en-US" sz="2400" dirty="0" smtClean="0"/>
              <a:t>Schedule (Technical Annex) agreed between Elettra and ESS.</a:t>
            </a:r>
          </a:p>
          <a:p>
            <a:r>
              <a:rPr lang="en-US" sz="2400" dirty="0" smtClean="0"/>
              <a:t>Signature of Technical Annex is not yet done due to the need to clarify legal aspects due to the specific Italian case (one RE, three constructing bodies) on IKA and Schedules signatures.</a:t>
            </a:r>
          </a:p>
          <a:p>
            <a:r>
              <a:rPr lang="en-US" sz="2400" dirty="0" smtClean="0"/>
              <a:t>A “cover page” has been submitted to the last IKRC.</a:t>
            </a:r>
          </a:p>
          <a:p>
            <a:r>
              <a:rPr lang="en-US" sz="2400" dirty="0" smtClean="0"/>
              <a:t>Preparation of tender documents is in course.</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18</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1739717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142319" y="1600200"/>
            <a:ext cx="8769043" cy="4525963"/>
          </a:xfrm>
        </p:spPr>
        <p:txBody>
          <a:bodyPr>
            <a:normAutofit/>
          </a:bodyPr>
          <a:lstStyle/>
          <a:p>
            <a:pPr>
              <a:buFont typeface="Wingdings" charset="2"/>
              <a:buChar char="§"/>
            </a:pPr>
            <a:r>
              <a:rPr lang="en-US" sz="2400" b="1" i="1" dirty="0" smtClean="0"/>
              <a:t>Technical</a:t>
            </a:r>
          </a:p>
          <a:p>
            <a:pPr lvl="1">
              <a:buFont typeface="Wingdings" charset="2"/>
              <a:buChar char="§"/>
            </a:pPr>
            <a:r>
              <a:rPr lang="en-US" sz="2000" dirty="0" err="1" smtClean="0"/>
              <a:t>RoE</a:t>
            </a:r>
            <a:r>
              <a:rPr lang="en-US" sz="2000" dirty="0" smtClean="0"/>
              <a:t> with the chosen </a:t>
            </a:r>
            <a:r>
              <a:rPr lang="en-US" sz="2000" dirty="0" err="1" smtClean="0"/>
              <a:t>tetrode</a:t>
            </a:r>
            <a:r>
              <a:rPr lang="en-US" sz="2000" dirty="0" smtClean="0"/>
              <a:t> in other facilities should allow to mitigate risk in the design.</a:t>
            </a:r>
          </a:p>
          <a:p>
            <a:pPr lvl="1">
              <a:buFont typeface="Wingdings" charset="2"/>
              <a:buChar char="§"/>
            </a:pPr>
            <a:r>
              <a:rPr lang="en-US" sz="2000" dirty="0"/>
              <a:t>AC line flicker and harmonic </a:t>
            </a:r>
            <a:r>
              <a:rPr lang="en-US" sz="2000" dirty="0" smtClean="0"/>
              <a:t>content is important aspect which should be taken into account in the modulator design.</a:t>
            </a:r>
          </a:p>
          <a:p>
            <a:pPr lvl="1">
              <a:spcAft>
                <a:spcPts val="1200"/>
              </a:spcAft>
              <a:buFont typeface="Wingdings" charset="2"/>
              <a:buChar char="§"/>
            </a:pPr>
            <a:r>
              <a:rPr lang="en-GB" sz="2000" dirty="0" smtClean="0"/>
              <a:t>First unit extensively tested to </a:t>
            </a:r>
            <a:r>
              <a:rPr lang="en-GB" sz="2000" dirty="0"/>
              <a:t>fully evaluate </a:t>
            </a:r>
            <a:r>
              <a:rPr lang="en-GB" sz="2000" dirty="0" smtClean="0"/>
              <a:t>compliance to requirements and implement modifications if necessary.</a:t>
            </a:r>
            <a:endParaRPr lang="en-US" sz="2000" dirty="0" smtClean="0"/>
          </a:p>
          <a:p>
            <a:pPr>
              <a:buFont typeface="Wingdings" charset="2"/>
              <a:buChar char="§"/>
            </a:pPr>
            <a:r>
              <a:rPr lang="en-US" sz="2400" b="1" i="1" dirty="0" smtClean="0"/>
              <a:t>Schedule</a:t>
            </a:r>
          </a:p>
          <a:p>
            <a:pPr lvl="1">
              <a:buFont typeface="Wingdings" charset="2"/>
              <a:buChar char="§"/>
            </a:pPr>
            <a:r>
              <a:rPr lang="en-US" sz="2000" dirty="0" smtClean="0"/>
              <a:t>Schedule is very aggressive and requires careful attention on all </a:t>
            </a:r>
            <a:r>
              <a:rPr lang="en-US" sz="2000" dirty="0" smtClean="0"/>
              <a:t>steps.</a:t>
            </a:r>
            <a:endParaRPr lang="en-US" sz="2000" dirty="0" smtClean="0"/>
          </a:p>
          <a:p>
            <a:pPr lvl="1">
              <a:buFont typeface="Wingdings" charset="2"/>
              <a:buChar char="§"/>
            </a:pPr>
            <a:r>
              <a:rPr lang="en-US" sz="2000" dirty="0" smtClean="0"/>
              <a:t>Possibility of start tendering is fundamental to meet schedule.</a:t>
            </a:r>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19</a:t>
            </a:fld>
            <a:endParaRPr lang="sv-SE" dirty="0">
              <a:solidFill>
                <a:prstClr val="black">
                  <a:tint val="75000"/>
                </a:prstClr>
              </a:solidFill>
              <a:latin typeface="Calibri"/>
            </a:endParaRPr>
          </a:p>
        </p:txBody>
      </p:sp>
    </p:spTree>
    <p:extLst>
      <p:ext uri="{BB962C8B-B14F-4D97-AF65-F5344CB8AC3E}">
        <p14:creationId xmlns:p14="http://schemas.microsoft.com/office/powerpoint/2010/main" val="5452917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Elettra Sincrotrone Trieste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a:t>
            </a:fld>
            <a:endParaRPr lang="sv-SE" dirty="0">
              <a:solidFill>
                <a:prstClr val="black">
                  <a:tint val="75000"/>
                </a:prstClr>
              </a:solidFill>
              <a:latin typeface="Calibri"/>
            </a:endParaRPr>
          </a:p>
        </p:txBody>
      </p:sp>
      <p:pic>
        <p:nvPicPr>
          <p:cNvPr id="5" name="Picture 3" descr="_MG_307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561" y="1429183"/>
            <a:ext cx="8172183" cy="544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593452" y="2804527"/>
            <a:ext cx="8712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21" tIns="49763" rIns="99521" bIns="49763"/>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spcBef>
                <a:spcPts val="663"/>
              </a:spcBef>
            </a:pPr>
            <a:r>
              <a:rPr lang="en-US" sz="2000" i="1" dirty="0">
                <a:solidFill>
                  <a:srgbClr val="EB0000"/>
                </a:solidFill>
                <a:latin typeface="+mn-lt"/>
              </a:rPr>
              <a:t> </a:t>
            </a:r>
            <a:r>
              <a:rPr lang="en-US" sz="2000" b="1" i="1" dirty="0">
                <a:solidFill>
                  <a:srgbClr val="FFFF00"/>
                </a:solidFill>
                <a:latin typeface="+mn-lt"/>
              </a:rPr>
              <a:t>Elettra 2.0-2.4 GeV 3</a:t>
            </a:r>
            <a:r>
              <a:rPr lang="en-US" sz="2000" b="1" i="1" baseline="30000" dirty="0">
                <a:solidFill>
                  <a:srgbClr val="FFFF00"/>
                </a:solidFill>
                <a:latin typeface="+mn-lt"/>
              </a:rPr>
              <a:t>rd</a:t>
            </a:r>
            <a:r>
              <a:rPr lang="en-US" sz="2000" b="1" i="1" dirty="0">
                <a:solidFill>
                  <a:srgbClr val="FFFF00"/>
                </a:solidFill>
                <a:latin typeface="+mn-lt"/>
              </a:rPr>
              <a:t> generation Synchrotron Light Source</a:t>
            </a:r>
          </a:p>
        </p:txBody>
      </p:sp>
      <p:sp>
        <p:nvSpPr>
          <p:cNvPr id="7" name="TextBox 7"/>
          <p:cNvSpPr txBox="1">
            <a:spLocks noChangeArrowheads="1"/>
          </p:cNvSpPr>
          <p:nvPr/>
        </p:nvSpPr>
        <p:spPr bwMode="auto">
          <a:xfrm>
            <a:off x="2898670" y="6119091"/>
            <a:ext cx="5793074"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21" tIns="49763" rIns="99521" bIns="49763"/>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r>
              <a:rPr lang="en-US" sz="2600" i="1" dirty="0">
                <a:solidFill>
                  <a:srgbClr val="EB0000"/>
                </a:solidFill>
                <a:latin typeface="Times" charset="0"/>
              </a:rPr>
              <a:t> </a:t>
            </a:r>
            <a:r>
              <a:rPr lang="en-US" sz="2600" i="1" dirty="0">
                <a:solidFill>
                  <a:srgbClr val="FFFF00"/>
                </a:solidFill>
                <a:latin typeface="Times" charset="0"/>
              </a:rPr>
              <a:t> </a:t>
            </a:r>
            <a:r>
              <a:rPr lang="en-US" sz="2000" b="1" i="1" dirty="0">
                <a:solidFill>
                  <a:srgbClr val="FFFF00"/>
                </a:solidFill>
                <a:latin typeface="+mn-lt"/>
              </a:rPr>
              <a:t>FERMI 1.5 GeV seeded Free Electron Laser Facility </a:t>
            </a:r>
          </a:p>
        </p:txBody>
      </p:sp>
      <p:cxnSp>
        <p:nvCxnSpPr>
          <p:cNvPr id="8" name="Straight Arrow Connector 10"/>
          <p:cNvCxnSpPr>
            <a:cxnSpLocks noChangeShapeType="1"/>
          </p:cNvCxnSpPr>
          <p:nvPr/>
        </p:nvCxnSpPr>
        <p:spPr bwMode="auto">
          <a:xfrm>
            <a:off x="4283813" y="3151035"/>
            <a:ext cx="818074" cy="826376"/>
          </a:xfrm>
          <a:prstGeom prst="straightConnector1">
            <a:avLst/>
          </a:prstGeom>
          <a:noFill/>
          <a:ln w="50800">
            <a:solidFill>
              <a:srgbClr val="EB0000"/>
            </a:solidFill>
            <a:round/>
            <a:headEnd/>
            <a:tailEnd type="arrow" w="med" len="med"/>
          </a:ln>
          <a:extLst>
            <a:ext uri="{909E8E84-426E-40dd-AFC4-6F175D3DCCD1}">
              <a14:hiddenFill xmlns:a14="http://schemas.microsoft.com/office/drawing/2010/main">
                <a:noFill/>
              </a14:hiddenFill>
            </a:ext>
          </a:extLst>
        </p:spPr>
      </p:cxnSp>
      <p:cxnSp>
        <p:nvCxnSpPr>
          <p:cNvPr id="9" name="Straight Arrow Connector 11"/>
          <p:cNvCxnSpPr>
            <a:cxnSpLocks noChangeShapeType="1"/>
          </p:cNvCxnSpPr>
          <p:nvPr/>
        </p:nvCxnSpPr>
        <p:spPr bwMode="auto">
          <a:xfrm flipH="1" flipV="1">
            <a:off x="5964399" y="4989368"/>
            <a:ext cx="454890" cy="1164359"/>
          </a:xfrm>
          <a:prstGeom prst="straightConnector1">
            <a:avLst/>
          </a:prstGeom>
          <a:noFill/>
          <a:ln w="50800">
            <a:solidFill>
              <a:srgbClr val="EB0000"/>
            </a:solidFill>
            <a:round/>
            <a:headEnd/>
            <a:tailEnd type="arrow" w="med" len="med"/>
          </a:ln>
          <a:extLst>
            <a:ext uri="{909E8E84-426E-40dd-AFC4-6F175D3DCCD1}">
              <a14:hiddenFill xmlns:a14="http://schemas.microsoft.com/office/drawing/2010/main">
                <a:noFill/>
              </a14:hiddenFill>
            </a:ext>
          </a:extLst>
        </p:spPr>
      </p:cxnSp>
      <p:sp>
        <p:nvSpPr>
          <p:cNvPr id="10" name="Rectangle 9"/>
          <p:cNvSpPr>
            <a:spLocks noGrp="1" noChangeArrowheads="1"/>
          </p:cNvSpPr>
          <p:nvPr/>
        </p:nvSpPr>
        <p:spPr bwMode="auto">
          <a:xfrm>
            <a:off x="0" y="3588039"/>
            <a:ext cx="3929062" cy="2489344"/>
          </a:xfrm>
          <a:prstGeom prst="rect">
            <a:avLst/>
          </a:prstGeom>
          <a:solidFill>
            <a:srgbClr val="1067EA">
              <a:alpha val="67842"/>
            </a:srgbClr>
          </a:solidFill>
          <a:ln>
            <a:noFill/>
          </a:ln>
          <a:extLst/>
        </p:spPr>
        <p:txBody>
          <a:bodyPr lIns="82840" tIns="41422" rIns="82840" bIns="41422"/>
          <a:lstStyle>
            <a:lvl1pPr eaLnBrk="0">
              <a:defRPr sz="2400">
                <a:solidFill>
                  <a:schemeClr val="bg1"/>
                </a:solidFill>
                <a:latin typeface="Arial" pitchFamily="34" charset="0"/>
                <a:ea typeface="MS PGothic" pitchFamily="34" charset="-128"/>
              </a:defRPr>
            </a:lvl1pPr>
            <a:lvl2pPr marL="742950" indent="-285750" eaLnBrk="0">
              <a:defRPr sz="2400">
                <a:solidFill>
                  <a:schemeClr val="bg1"/>
                </a:solidFill>
                <a:latin typeface="Arial" pitchFamily="34" charset="0"/>
                <a:ea typeface="MS PGothic" pitchFamily="34" charset="-128"/>
              </a:defRPr>
            </a:lvl2pPr>
            <a:lvl3pPr marL="1143000" indent="-228600" eaLnBrk="0">
              <a:defRPr sz="2400">
                <a:solidFill>
                  <a:schemeClr val="bg1"/>
                </a:solidFill>
                <a:latin typeface="Arial" pitchFamily="34" charset="0"/>
                <a:ea typeface="MS PGothic" pitchFamily="34" charset="-128"/>
              </a:defRPr>
            </a:lvl3pPr>
            <a:lvl4pPr marL="1600200" indent="-228600" eaLnBrk="0">
              <a:defRPr sz="2400">
                <a:solidFill>
                  <a:schemeClr val="bg1"/>
                </a:solidFill>
                <a:latin typeface="Arial" pitchFamily="34" charset="0"/>
                <a:ea typeface="MS PGothic" pitchFamily="34" charset="-128"/>
              </a:defRPr>
            </a:lvl4pPr>
            <a:lvl5pPr marL="2057400" indent="-228600" eaLnBrk="0">
              <a:defRPr sz="2400">
                <a:solidFill>
                  <a:schemeClr val="bg1"/>
                </a:solidFill>
                <a:latin typeface="Arial" pitchFamily="34" charset="0"/>
                <a:ea typeface="MS PGothic" pitchFamily="34" charset="-128"/>
              </a:defRPr>
            </a:lvl5pPr>
            <a:lvl6pPr marL="2514600" indent="-228600" defTabSz="447675" eaLnBrk="0" fontAlgn="base" hangingPunct="0">
              <a:lnSpc>
                <a:spcPct val="93000"/>
              </a:lnSpc>
              <a:spcBef>
                <a:spcPct val="0"/>
              </a:spcBef>
              <a:spcAft>
                <a:spcPct val="0"/>
              </a:spcAft>
              <a:buClr>
                <a:srgbClr val="000000"/>
              </a:buClr>
              <a:buSzPct val="100000"/>
              <a:buFont typeface="Times New Roman" pitchFamily="18" charset="0"/>
              <a:defRPr sz="2400">
                <a:solidFill>
                  <a:schemeClr val="bg1"/>
                </a:solidFill>
                <a:latin typeface="Arial" pitchFamily="34" charset="0"/>
                <a:ea typeface="MS PGothic" pitchFamily="34" charset="-128"/>
              </a:defRPr>
            </a:lvl6pPr>
            <a:lvl7pPr marL="2971800" indent="-228600" defTabSz="447675" eaLnBrk="0" fontAlgn="base" hangingPunct="0">
              <a:lnSpc>
                <a:spcPct val="93000"/>
              </a:lnSpc>
              <a:spcBef>
                <a:spcPct val="0"/>
              </a:spcBef>
              <a:spcAft>
                <a:spcPct val="0"/>
              </a:spcAft>
              <a:buClr>
                <a:srgbClr val="000000"/>
              </a:buClr>
              <a:buSzPct val="100000"/>
              <a:buFont typeface="Times New Roman" pitchFamily="18" charset="0"/>
              <a:defRPr sz="2400">
                <a:solidFill>
                  <a:schemeClr val="bg1"/>
                </a:solidFill>
                <a:latin typeface="Arial" pitchFamily="34" charset="0"/>
                <a:ea typeface="MS PGothic" pitchFamily="34" charset="-128"/>
              </a:defRPr>
            </a:lvl7pPr>
            <a:lvl8pPr marL="3429000" indent="-228600" defTabSz="447675" eaLnBrk="0" fontAlgn="base" hangingPunct="0">
              <a:lnSpc>
                <a:spcPct val="93000"/>
              </a:lnSpc>
              <a:spcBef>
                <a:spcPct val="0"/>
              </a:spcBef>
              <a:spcAft>
                <a:spcPct val="0"/>
              </a:spcAft>
              <a:buClr>
                <a:srgbClr val="000000"/>
              </a:buClr>
              <a:buSzPct val="100000"/>
              <a:buFont typeface="Times New Roman" pitchFamily="18" charset="0"/>
              <a:defRPr sz="2400">
                <a:solidFill>
                  <a:schemeClr val="bg1"/>
                </a:solidFill>
                <a:latin typeface="Arial" pitchFamily="34" charset="0"/>
                <a:ea typeface="MS PGothic" pitchFamily="34" charset="-128"/>
              </a:defRPr>
            </a:lvl8pPr>
            <a:lvl9pPr marL="3886200" indent="-228600" defTabSz="447675" eaLnBrk="0" fontAlgn="base" hangingPunct="0">
              <a:lnSpc>
                <a:spcPct val="93000"/>
              </a:lnSpc>
              <a:spcBef>
                <a:spcPct val="0"/>
              </a:spcBef>
              <a:spcAft>
                <a:spcPct val="0"/>
              </a:spcAft>
              <a:buClr>
                <a:srgbClr val="000000"/>
              </a:buClr>
              <a:buSzPct val="100000"/>
              <a:buFont typeface="Times New Roman" pitchFamily="18" charset="0"/>
              <a:defRPr sz="2400">
                <a:solidFill>
                  <a:schemeClr val="bg1"/>
                </a:solidFill>
                <a:latin typeface="Arial" pitchFamily="34" charset="0"/>
                <a:ea typeface="MS PGothic" pitchFamily="34" charset="-128"/>
              </a:defRPr>
            </a:lvl9pPr>
          </a:lstStyle>
          <a:p>
            <a:pPr defTabSz="447582" eaLnBrk="1">
              <a:lnSpc>
                <a:spcPct val="90000"/>
              </a:lnSpc>
              <a:spcBef>
                <a:spcPct val="20000"/>
              </a:spcBef>
              <a:buClr>
                <a:srgbClr val="003399"/>
              </a:buClr>
              <a:buFont typeface="Wingdings" pitchFamily="2" charset="2"/>
              <a:buChar char="§"/>
              <a:defRPr/>
            </a:pPr>
            <a:r>
              <a:rPr lang="en-US" altLang="it-IT" dirty="0" smtClean="0">
                <a:solidFill>
                  <a:schemeClr val="accent3"/>
                </a:solidFill>
                <a:cs typeface="+mn-cs"/>
              </a:rPr>
              <a:t> </a:t>
            </a:r>
            <a:r>
              <a:rPr lang="en-US" altLang="it-IT" sz="2000" dirty="0" smtClean="0">
                <a:latin typeface="+mj-lt"/>
                <a:cs typeface="+mn-cs"/>
              </a:rPr>
              <a:t>357 staff (31.08.2015)</a:t>
            </a:r>
            <a:endParaRPr lang="en-US" altLang="it-IT" sz="2000" dirty="0">
              <a:latin typeface="+mj-lt"/>
              <a:cs typeface="+mn-cs"/>
            </a:endParaRPr>
          </a:p>
          <a:p>
            <a:pPr defTabSz="447582" eaLnBrk="1">
              <a:lnSpc>
                <a:spcPct val="110000"/>
              </a:lnSpc>
              <a:spcBef>
                <a:spcPct val="20000"/>
              </a:spcBef>
              <a:buClr>
                <a:srgbClr val="003399"/>
              </a:buClr>
              <a:buFont typeface="Wingdings" pitchFamily="2" charset="2"/>
              <a:buChar char="§"/>
              <a:defRPr/>
            </a:pPr>
            <a:r>
              <a:rPr lang="en-US" altLang="it-IT" sz="2000" dirty="0">
                <a:latin typeface="+mj-lt"/>
                <a:cs typeface="+mn-cs"/>
              </a:rPr>
              <a:t> 100000 m</a:t>
            </a:r>
            <a:r>
              <a:rPr lang="en-US" altLang="it-IT" sz="2000" baseline="30000" dirty="0">
                <a:latin typeface="+mj-lt"/>
                <a:cs typeface="+mn-cs"/>
              </a:rPr>
              <a:t>2</a:t>
            </a:r>
          </a:p>
          <a:p>
            <a:pPr defTabSz="447582" eaLnBrk="1">
              <a:lnSpc>
                <a:spcPct val="110000"/>
              </a:lnSpc>
              <a:spcBef>
                <a:spcPct val="20000"/>
              </a:spcBef>
              <a:buClr>
                <a:srgbClr val="003399"/>
              </a:buClr>
              <a:buFont typeface="Wingdings" pitchFamily="2" charset="2"/>
              <a:buChar char="§"/>
              <a:defRPr/>
            </a:pPr>
            <a:r>
              <a:rPr lang="en-US" altLang="it-IT" sz="2000" dirty="0">
                <a:latin typeface="+mj-lt"/>
                <a:cs typeface="+mn-cs"/>
              </a:rPr>
              <a:t> </a:t>
            </a:r>
            <a:r>
              <a:rPr lang="en-US" altLang="it-IT" sz="2000" dirty="0" smtClean="0">
                <a:latin typeface="+mj-lt"/>
                <a:cs typeface="+mn-cs"/>
              </a:rPr>
              <a:t>6500 </a:t>
            </a:r>
            <a:r>
              <a:rPr lang="en-US" altLang="it-IT" sz="2000" dirty="0">
                <a:latin typeface="+mj-lt"/>
                <a:cs typeface="+mn-cs"/>
              </a:rPr>
              <a:t>hours /year</a:t>
            </a:r>
          </a:p>
          <a:p>
            <a:pPr defTabSz="447582" eaLnBrk="1">
              <a:lnSpc>
                <a:spcPct val="110000"/>
              </a:lnSpc>
              <a:spcBef>
                <a:spcPct val="20000"/>
              </a:spcBef>
              <a:buClr>
                <a:srgbClr val="003399"/>
              </a:buClr>
              <a:buFont typeface="Wingdings" pitchFamily="2" charset="2"/>
              <a:buChar char="§"/>
              <a:defRPr/>
            </a:pPr>
            <a:r>
              <a:rPr lang="en-US" altLang="it-IT" sz="2000" dirty="0">
                <a:latin typeface="+mj-lt"/>
                <a:cs typeface="+mn-cs"/>
              </a:rPr>
              <a:t> 32 beamlines </a:t>
            </a:r>
          </a:p>
          <a:p>
            <a:pPr defTabSz="447582" eaLnBrk="1">
              <a:lnSpc>
                <a:spcPct val="110000"/>
              </a:lnSpc>
              <a:spcBef>
                <a:spcPct val="20000"/>
              </a:spcBef>
              <a:buClr>
                <a:srgbClr val="003399"/>
              </a:buClr>
              <a:buFont typeface="Wingdings" pitchFamily="2" charset="2"/>
              <a:buChar char="§"/>
              <a:defRPr/>
            </a:pPr>
            <a:r>
              <a:rPr lang="en-US" altLang="it-IT" sz="2000" dirty="0">
                <a:latin typeface="+mj-lt"/>
                <a:cs typeface="+mn-cs"/>
              </a:rPr>
              <a:t> more than </a:t>
            </a:r>
            <a:r>
              <a:rPr lang="en-US" altLang="it-IT" sz="2000" dirty="0" smtClean="0">
                <a:latin typeface="+mj-lt"/>
                <a:cs typeface="+mn-cs"/>
              </a:rPr>
              <a:t>1400 </a:t>
            </a:r>
            <a:r>
              <a:rPr lang="en-US" altLang="it-IT" sz="2000" dirty="0">
                <a:latin typeface="+mj-lt"/>
                <a:cs typeface="+mn-cs"/>
              </a:rPr>
              <a:t>Users</a:t>
            </a:r>
          </a:p>
          <a:p>
            <a:pPr defTabSz="447582" eaLnBrk="1">
              <a:lnSpc>
                <a:spcPct val="110000"/>
              </a:lnSpc>
              <a:spcBef>
                <a:spcPct val="20000"/>
              </a:spcBef>
              <a:buClr>
                <a:srgbClr val="003399"/>
              </a:buClr>
              <a:buFont typeface="Wingdings" pitchFamily="2" charset="2"/>
              <a:buChar char="§"/>
              <a:defRPr/>
            </a:pPr>
            <a:r>
              <a:rPr lang="en-US" altLang="it-IT" sz="2000" dirty="0">
                <a:latin typeface="+mj-lt"/>
                <a:cs typeface="+mn-cs"/>
              </a:rPr>
              <a:t> from more than 50 countries</a:t>
            </a:r>
            <a:endParaRPr lang="it-IT" altLang="it-IT" sz="2000" dirty="0">
              <a:latin typeface="+mj-lt"/>
              <a:cs typeface="+mn-cs"/>
            </a:endParaRPr>
          </a:p>
        </p:txBody>
      </p:sp>
      <p:sp>
        <p:nvSpPr>
          <p:cNvPr id="15" name="Rectangle 14"/>
          <p:cNvSpPr/>
          <p:nvPr/>
        </p:nvSpPr>
        <p:spPr>
          <a:xfrm>
            <a:off x="519560" y="1429475"/>
            <a:ext cx="8172183" cy="1200329"/>
          </a:xfrm>
          <a:prstGeom prst="rect">
            <a:avLst/>
          </a:prstGeom>
        </p:spPr>
        <p:txBody>
          <a:bodyPr wrap="square">
            <a:spAutoFit/>
          </a:bodyPr>
          <a:lstStyle/>
          <a:p>
            <a:pPr indent="0" defTabSz="447582">
              <a:spcBef>
                <a:spcPct val="0"/>
              </a:spcBef>
              <a:spcAft>
                <a:spcPct val="0"/>
              </a:spcAft>
              <a:buFont typeface="Wingdings" panose="05000000000000000000" pitchFamily="2" charset="2"/>
              <a:buNone/>
              <a:defRPr/>
            </a:pPr>
            <a:r>
              <a:rPr lang="en-GB" b="1" dirty="0">
                <a:solidFill>
                  <a:schemeClr val="bg1"/>
                </a:solidFill>
                <a:ea typeface="MS PGothic" pitchFamily="34" charset="-128"/>
              </a:rPr>
              <a:t>Who we </a:t>
            </a:r>
            <a:r>
              <a:rPr lang="en-GB" b="1" dirty="0" smtClean="0">
                <a:solidFill>
                  <a:schemeClr val="bg1"/>
                </a:solidFill>
                <a:ea typeface="MS PGothic" pitchFamily="34" charset="-128"/>
              </a:rPr>
              <a:t>are</a:t>
            </a:r>
            <a:endParaRPr lang="en-GB" dirty="0">
              <a:solidFill>
                <a:schemeClr val="bg1"/>
              </a:solidFill>
              <a:ea typeface="MS PGothic" pitchFamily="34" charset="-128"/>
            </a:endParaRPr>
          </a:p>
          <a:p>
            <a:pPr indent="0" defTabSz="447582">
              <a:spcBef>
                <a:spcPct val="0"/>
              </a:spcBef>
              <a:spcAft>
                <a:spcPct val="0"/>
              </a:spcAft>
              <a:buFont typeface="Wingdings" panose="05000000000000000000" pitchFamily="2" charset="2"/>
              <a:buNone/>
              <a:defRPr/>
            </a:pPr>
            <a:r>
              <a:rPr lang="en-GB" dirty="0">
                <a:solidFill>
                  <a:schemeClr val="bg1"/>
                </a:solidFill>
                <a:ea typeface="MS PGothic" pitchFamily="34" charset="-128"/>
              </a:rPr>
              <a:t>No profit shareholder company recognized of national </a:t>
            </a:r>
            <a:r>
              <a:rPr lang="en-GB" dirty="0" smtClean="0">
                <a:solidFill>
                  <a:schemeClr val="bg1"/>
                </a:solidFill>
                <a:ea typeface="MS PGothic" pitchFamily="34" charset="-128"/>
              </a:rPr>
              <a:t>interest pursuant to Law 370/99 of the Italian Republic.</a:t>
            </a:r>
            <a:endParaRPr lang="en-GB" dirty="0">
              <a:solidFill>
                <a:schemeClr val="bg1"/>
              </a:solidFill>
              <a:ea typeface="MS PGothic" pitchFamily="34" charset="-128"/>
            </a:endParaRPr>
          </a:p>
          <a:p>
            <a:pPr indent="0" defTabSz="447582">
              <a:spcBef>
                <a:spcPct val="0"/>
              </a:spcBef>
              <a:spcAft>
                <a:spcPct val="0"/>
              </a:spcAft>
              <a:buFont typeface="Wingdings" panose="05000000000000000000" pitchFamily="2" charset="2"/>
              <a:buNone/>
              <a:defRPr/>
            </a:pPr>
            <a:r>
              <a:rPr lang="en-GB" dirty="0">
                <a:solidFill>
                  <a:schemeClr val="bg1"/>
                </a:solidFill>
                <a:ea typeface="MS PGothic" pitchFamily="34" charset="-128"/>
              </a:rPr>
              <a:t>Shareholders: Area Science Park, Friuli </a:t>
            </a:r>
            <a:r>
              <a:rPr lang="en-GB" dirty="0" err="1">
                <a:solidFill>
                  <a:schemeClr val="bg1"/>
                </a:solidFill>
                <a:ea typeface="MS PGothic" pitchFamily="34" charset="-128"/>
              </a:rPr>
              <a:t>Venezia</a:t>
            </a:r>
            <a:r>
              <a:rPr lang="en-GB" dirty="0">
                <a:solidFill>
                  <a:schemeClr val="bg1"/>
                </a:solidFill>
                <a:ea typeface="MS PGothic" pitchFamily="34" charset="-128"/>
              </a:rPr>
              <a:t> Giulia Region, CNR, </a:t>
            </a:r>
            <a:r>
              <a:rPr lang="en-GB" dirty="0" err="1">
                <a:solidFill>
                  <a:schemeClr val="bg1"/>
                </a:solidFill>
                <a:ea typeface="MS PGothic" pitchFamily="34" charset="-128"/>
              </a:rPr>
              <a:t>Invitalia</a:t>
            </a:r>
            <a:r>
              <a:rPr lang="en-GB" dirty="0">
                <a:solidFill>
                  <a:schemeClr val="bg1"/>
                </a:solidFill>
                <a:ea typeface="MS PGothic" pitchFamily="34" charset="-128"/>
              </a:rPr>
              <a:t>.</a:t>
            </a:r>
          </a:p>
        </p:txBody>
      </p:sp>
    </p:spTree>
    <p:extLst>
      <p:ext uri="{BB962C8B-B14F-4D97-AF65-F5344CB8AC3E}">
        <p14:creationId xmlns:p14="http://schemas.microsoft.com/office/powerpoint/2010/main" val="10787054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386" y="2957791"/>
            <a:ext cx="8229600" cy="1756792"/>
          </a:xfrm>
        </p:spPr>
        <p:txBody>
          <a:bodyPr>
            <a:normAutofit/>
          </a:bodyPr>
          <a:lstStyle/>
          <a:p>
            <a:pPr marL="0" indent="0" algn="ctr">
              <a:buNone/>
            </a:pPr>
            <a:r>
              <a:rPr lang="en-US" sz="3600" dirty="0" smtClean="0"/>
              <a:t>THANK YOU FOR YOUR ATTENTION</a:t>
            </a:r>
            <a:endParaRPr lang="en-US" sz="3600"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a:p>
        </p:txBody>
      </p:sp>
    </p:spTree>
    <p:extLst>
      <p:ext uri="{BB962C8B-B14F-4D97-AF65-F5344CB8AC3E}">
        <p14:creationId xmlns:p14="http://schemas.microsoft.com/office/powerpoint/2010/main" val="376055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010" y="2924944"/>
            <a:ext cx="8229600" cy="1756792"/>
          </a:xfrm>
        </p:spPr>
        <p:txBody>
          <a:bodyPr>
            <a:normAutofit/>
          </a:bodyPr>
          <a:lstStyle/>
          <a:p>
            <a:pPr marL="0" indent="0" algn="ctr">
              <a:buNone/>
            </a:pPr>
            <a:r>
              <a:rPr lang="en-US" sz="3600" dirty="0" smtClean="0"/>
              <a:t>BACK UP SLIDES</a:t>
            </a:r>
            <a:endParaRPr lang="en-US" sz="3600"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a:p>
        </p:txBody>
      </p:sp>
    </p:spTree>
    <p:extLst>
      <p:ext uri="{BB962C8B-B14F-4D97-AF65-F5344CB8AC3E}">
        <p14:creationId xmlns:p14="http://schemas.microsoft.com/office/powerpoint/2010/main" val="111683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Pulse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22</a:t>
            </a:fld>
            <a:endParaRPr lang="sv-SE" dirty="0">
              <a:solidFill>
                <a:prstClr val="black">
                  <a:tint val="75000"/>
                </a:prstClr>
              </a:solidFill>
              <a:latin typeface="Calibri"/>
            </a:endParaRPr>
          </a:p>
        </p:txBody>
      </p:sp>
      <p:sp>
        <p:nvSpPr>
          <p:cNvPr id="5" name="Content Placeholder 2"/>
          <p:cNvSpPr>
            <a:spLocks noGrp="1"/>
          </p:cNvSpPr>
          <p:nvPr>
            <p:ph idx="1"/>
          </p:nvPr>
        </p:nvSpPr>
        <p:spPr>
          <a:xfrm>
            <a:off x="575816" y="1573845"/>
            <a:ext cx="8797449" cy="967826"/>
          </a:xfrm>
        </p:spPr>
        <p:txBody>
          <a:bodyPr>
            <a:normAutofit lnSpcReduction="10000"/>
          </a:bodyPr>
          <a:lstStyle/>
          <a:p>
            <a:pPr marL="0" indent="0">
              <a:buNone/>
            </a:pPr>
            <a:r>
              <a:rPr lang="en-US" sz="2000" dirty="0"/>
              <a:t>During the flat-top, the quality of the output </a:t>
            </a:r>
            <a:r>
              <a:rPr lang="en-US" sz="2000" dirty="0" smtClean="0"/>
              <a:t>RF power </a:t>
            </a:r>
            <a:r>
              <a:rPr lang="en-US" sz="2000" dirty="0"/>
              <a:t>is mandatory in terms of amplitude and phase stability. No dips or sudden surge of these parameters are expected but a smooth </a:t>
            </a:r>
            <a:r>
              <a:rPr lang="en-US" sz="2000" dirty="0" smtClean="0"/>
              <a:t>drop.</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43614319"/>
              </p:ext>
            </p:extLst>
          </p:nvPr>
        </p:nvGraphicFramePr>
        <p:xfrm>
          <a:off x="208513" y="5436021"/>
          <a:ext cx="8595360" cy="1046479"/>
        </p:xfrm>
        <a:graphic>
          <a:graphicData uri="http://schemas.openxmlformats.org/drawingml/2006/table">
            <a:tbl>
              <a:tblPr firstRow="1" bandRow="1">
                <a:tableStyleId>{5C22544A-7EE6-4342-B048-85BDC9FD1C3A}</a:tableStyleId>
              </a:tblPr>
              <a:tblGrid>
                <a:gridCol w="1719072"/>
                <a:gridCol w="1719072"/>
                <a:gridCol w="1719072"/>
                <a:gridCol w="1719072"/>
                <a:gridCol w="1719072"/>
              </a:tblGrid>
              <a:tr h="149736">
                <a:tc>
                  <a:txBody>
                    <a:bodyPr/>
                    <a:lstStyle/>
                    <a:p>
                      <a:pPr algn="ctr"/>
                      <a:r>
                        <a:rPr lang="en-US" sz="1400" dirty="0" smtClean="0"/>
                        <a:t>Time range</a:t>
                      </a:r>
                      <a:endParaRPr lang="en-US" sz="1400" dirty="0"/>
                    </a:p>
                  </a:txBody>
                  <a:tcPr/>
                </a:tc>
                <a:tc>
                  <a:txBody>
                    <a:bodyPr/>
                    <a:lstStyle/>
                    <a:p>
                      <a:pPr algn="ctr">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&lt; 5 </a:t>
                      </a:r>
                      <a:r>
                        <a:rPr lang="en-US" sz="1400" dirty="0" err="1">
                          <a:effectLst/>
                          <a:latin typeface="Symbol" panose="05050102010706020507" pitchFamily="18" charset="2"/>
                          <a:ea typeface="Calibri" panose="020F0502020204030204" pitchFamily="34" charset="0"/>
                          <a:cs typeface="Times New Roman" panose="02020603050405020304" pitchFamily="18" charset="0"/>
                        </a:rPr>
                        <a:t>m</a:t>
                      </a:r>
                      <a:r>
                        <a:rPr lang="en-US" sz="1400" dirty="0" err="1">
                          <a:effectLst/>
                          <a:latin typeface="Arial" panose="020B0604020202020204" pitchFamily="34" charset="0"/>
                          <a:ea typeface="Calibri" panose="020F0502020204030204" pitchFamily="34" charset="0"/>
                          <a:cs typeface="Times New Roman" panose="02020603050405020304" pitchFamily="18" charset="0"/>
                        </a:rPr>
                        <a:t>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5 </a:t>
                      </a:r>
                      <a:r>
                        <a:rPr lang="en-US" sz="1400" dirty="0" err="1">
                          <a:effectLst/>
                          <a:latin typeface="Symbol" panose="05050102010706020507" pitchFamily="18" charset="2"/>
                          <a:ea typeface="Calibri" panose="020F0502020204030204" pitchFamily="34" charset="0"/>
                          <a:cs typeface="Times New Roman" panose="02020603050405020304" pitchFamily="18" charset="0"/>
                        </a:rPr>
                        <a:t>m</a:t>
                      </a:r>
                      <a:r>
                        <a:rPr lang="en-US" sz="1400" dirty="0" err="1">
                          <a:effectLst/>
                          <a:latin typeface="Arial" panose="020B0604020202020204" pitchFamily="34" charset="0"/>
                          <a:ea typeface="Calibri" panose="020F0502020204030204" pitchFamily="34" charset="0"/>
                          <a:cs typeface="Times New Roman" panose="02020603050405020304" pitchFamily="18" charset="0"/>
                        </a:rPr>
                        <a:t>s</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 10 </a:t>
                      </a:r>
                      <a:r>
                        <a:rPr lang="en-US" sz="1400" dirty="0" err="1">
                          <a:effectLst/>
                          <a:latin typeface="Symbol" panose="05050102010706020507" pitchFamily="18" charset="2"/>
                          <a:ea typeface="Calibri" panose="020F0502020204030204" pitchFamily="34" charset="0"/>
                          <a:cs typeface="Times New Roman" panose="02020603050405020304" pitchFamily="18" charset="0"/>
                        </a:rPr>
                        <a:t>m</a:t>
                      </a:r>
                      <a:r>
                        <a:rPr lang="en-US" sz="1400" dirty="0" err="1">
                          <a:effectLst/>
                          <a:latin typeface="Arial" panose="020B0604020202020204" pitchFamily="34" charset="0"/>
                          <a:ea typeface="Calibri" panose="020F0502020204030204" pitchFamily="34" charset="0"/>
                          <a:cs typeface="Arial" panose="020B0604020202020204" pitchFamily="34" charset="0"/>
                        </a:rPr>
                        <a:t>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10</a:t>
                      </a:r>
                      <a:r>
                        <a:rPr lang="en-US" sz="1400" dirty="0">
                          <a:effectLst/>
                          <a:latin typeface="Symbol" panose="05050102010706020507" pitchFamily="18" charset="2"/>
                          <a:ea typeface="Calibri" panose="020F0502020204030204" pitchFamily="34" charset="0"/>
                          <a:cs typeface="Times New Roman" panose="02020603050405020304" pitchFamily="18" charset="0"/>
                        </a:rPr>
                        <a:t>m</a:t>
                      </a:r>
                      <a:r>
                        <a:rPr lang="en-US" sz="1400" dirty="0">
                          <a:effectLst/>
                          <a:latin typeface="Arial" panose="020B0604020202020204" pitchFamily="34" charset="0"/>
                          <a:ea typeface="Calibri" panose="020F0502020204030204" pitchFamily="34" charset="0"/>
                          <a:cs typeface="Times New Roman" panose="02020603050405020304" pitchFamily="18" charset="0"/>
                        </a:rPr>
                        <a:t>s </a:t>
                      </a:r>
                      <a:r>
                        <a:rPr lang="en-US" sz="1400" dirty="0">
                          <a:effectLst/>
                          <a:latin typeface="Arial" panose="020B0604020202020204" pitchFamily="34" charset="0"/>
                          <a:ea typeface="Calibri" panose="020F0502020204030204" pitchFamily="34" charset="0"/>
                          <a:cs typeface="Arial" panose="020B0604020202020204" pitchFamily="34" charset="0"/>
                        </a:rPr>
                        <a:t>÷ 1 </a:t>
                      </a:r>
                      <a:r>
                        <a:rPr lang="en-US" sz="1400" dirty="0" err="1">
                          <a:effectLst/>
                          <a:latin typeface="Arial" panose="020B0604020202020204" pitchFamily="34" charset="0"/>
                          <a:ea typeface="Calibri" panose="020F0502020204030204" pitchFamily="34" charset="0"/>
                          <a:cs typeface="Arial" panose="020B0604020202020204" pitchFamily="34" charset="0"/>
                        </a:rPr>
                        <a:t>ms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1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ms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 3 </a:t>
                      </a:r>
                      <a:r>
                        <a:rPr lang="en-US" sz="1200" dirty="0" err="1">
                          <a:effectLst/>
                          <a:latin typeface="Arial" panose="020B0604020202020204" pitchFamily="34" charset="0"/>
                          <a:ea typeface="Calibri" panose="020F0502020204030204" pitchFamily="34" charset="0"/>
                          <a:cs typeface="Arial" panose="020B0604020202020204" pitchFamily="34" charset="0"/>
                        </a:rPr>
                        <a:t>ms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70840">
                <a:tc>
                  <a:txBody>
                    <a:bodyPr/>
                    <a:lstStyle/>
                    <a:p>
                      <a:pPr algn="ctr"/>
                      <a:r>
                        <a:rPr lang="en-US" dirty="0" smtClean="0">
                          <a:latin typeface="Symbol" panose="05050102010706020507" pitchFamily="18" charset="2"/>
                        </a:rPr>
                        <a:t>D</a:t>
                      </a:r>
                      <a:r>
                        <a:rPr lang="en-US" dirty="0" smtClean="0"/>
                        <a:t> </a:t>
                      </a:r>
                      <a:r>
                        <a:rPr lang="en-US" dirty="0" smtClean="0">
                          <a:latin typeface="Symbol" panose="05050102010706020507" pitchFamily="18" charset="2"/>
                        </a:rPr>
                        <a:t>f</a:t>
                      </a:r>
                      <a:endParaRPr lang="en-US" dirty="0">
                        <a:latin typeface="Symbol" panose="05050102010706020507" pitchFamily="18" charset="2"/>
                      </a:endParaRPr>
                    </a:p>
                  </a:txBody>
                  <a:tcPr/>
                </a:tc>
                <a:tc>
                  <a:txBody>
                    <a:bodyPr/>
                    <a:lstStyle/>
                    <a:p>
                      <a:pPr algn="ctr"/>
                      <a:r>
                        <a:rPr lang="en-US" sz="1800" kern="1200" dirty="0" smtClean="0">
                          <a:solidFill>
                            <a:schemeClr val="dk1"/>
                          </a:solidFill>
                          <a:effectLst/>
                          <a:latin typeface="+mn-lt"/>
                          <a:ea typeface="+mn-ea"/>
                          <a:cs typeface="+mn-cs"/>
                        </a:rPr>
                        <a:t>&lt; 0.1 ⁰</a:t>
                      </a:r>
                      <a:endParaRPr lang="en-US" dirty="0"/>
                    </a:p>
                  </a:txBody>
                  <a:tcPr/>
                </a:tc>
                <a:tc>
                  <a:txBody>
                    <a:bodyPr/>
                    <a:lstStyle/>
                    <a:p>
                      <a:pPr algn="ctr"/>
                      <a:r>
                        <a:rPr lang="en-US" sz="1800" kern="1200" dirty="0" smtClean="0">
                          <a:solidFill>
                            <a:schemeClr val="dk1"/>
                          </a:solidFill>
                          <a:effectLst/>
                          <a:latin typeface="+mn-lt"/>
                          <a:ea typeface="+mn-ea"/>
                          <a:cs typeface="+mn-cs"/>
                        </a:rPr>
                        <a:t>&lt; ±0.2 ⁰</a:t>
                      </a:r>
                      <a:endParaRPr lang="en-US" dirty="0"/>
                    </a:p>
                  </a:txBody>
                  <a:tcPr/>
                </a:tc>
                <a:tc>
                  <a:txBody>
                    <a:bodyPr/>
                    <a:lstStyle/>
                    <a:p>
                      <a:pPr algn="ctr"/>
                      <a:r>
                        <a:rPr lang="en-US" sz="1800" kern="1200" dirty="0" smtClean="0">
                          <a:solidFill>
                            <a:schemeClr val="dk1"/>
                          </a:solidFill>
                          <a:effectLst/>
                          <a:latin typeface="+mn-lt"/>
                          <a:ea typeface="+mn-ea"/>
                          <a:cs typeface="+mn-cs"/>
                        </a:rPr>
                        <a:t>&lt; ± 1 ⁰</a:t>
                      </a:r>
                      <a:endParaRPr lang="en-US" dirty="0"/>
                    </a:p>
                  </a:txBody>
                  <a:tcPr/>
                </a:tc>
                <a:tc>
                  <a:txBody>
                    <a:bodyPr/>
                    <a:lstStyle/>
                    <a:p>
                      <a:pPr algn="ctr"/>
                      <a:r>
                        <a:rPr lang="en-US" sz="1800" kern="1200" dirty="0" smtClean="0">
                          <a:solidFill>
                            <a:schemeClr val="dk1"/>
                          </a:solidFill>
                          <a:effectLst/>
                          <a:latin typeface="+mn-lt"/>
                          <a:ea typeface="+mn-ea"/>
                          <a:cs typeface="+mn-cs"/>
                        </a:rPr>
                        <a:t>&lt; ± 2 ⁰</a:t>
                      </a:r>
                      <a:endParaRPr lang="en-US" dirty="0"/>
                    </a:p>
                  </a:txBody>
                  <a:tcPr/>
                </a:tc>
              </a:tr>
              <a:tr h="370840">
                <a:tc>
                  <a:txBody>
                    <a:bodyPr/>
                    <a:lstStyle/>
                    <a:p>
                      <a:pPr algn="ctr"/>
                      <a:r>
                        <a:rPr lang="en-US" dirty="0" smtClean="0">
                          <a:latin typeface="Symbol" panose="05050102010706020507" pitchFamily="18" charset="2"/>
                        </a:rPr>
                        <a:t>D</a:t>
                      </a:r>
                      <a:r>
                        <a:rPr lang="en-US" dirty="0" smtClean="0"/>
                        <a:t> l </a:t>
                      </a:r>
                      <a:endParaRPr lang="en-US" dirty="0"/>
                    </a:p>
                  </a:txBody>
                  <a:tcPr/>
                </a:tc>
                <a:tc>
                  <a:txBody>
                    <a:bodyPr/>
                    <a:lstStyle/>
                    <a:p>
                      <a:pPr algn="ctr"/>
                      <a:r>
                        <a:rPr lang="en-US" sz="1800" kern="1200" dirty="0" smtClean="0">
                          <a:solidFill>
                            <a:schemeClr val="dk1"/>
                          </a:solidFill>
                          <a:effectLst/>
                          <a:latin typeface="+mn-lt"/>
                          <a:ea typeface="+mn-ea"/>
                          <a:cs typeface="+mn-cs"/>
                        </a:rPr>
                        <a:t>&lt; 0.1%</a:t>
                      </a:r>
                      <a:endParaRPr lang="en-US" dirty="0"/>
                    </a:p>
                  </a:txBody>
                  <a:tcPr/>
                </a:tc>
                <a:tc>
                  <a:txBody>
                    <a:bodyPr/>
                    <a:lstStyle/>
                    <a:p>
                      <a:pPr algn="ctr"/>
                      <a:r>
                        <a:rPr lang="en-US" sz="1800" kern="1200" dirty="0" smtClean="0">
                          <a:solidFill>
                            <a:schemeClr val="dk1"/>
                          </a:solidFill>
                          <a:effectLst/>
                          <a:latin typeface="+mn-lt"/>
                          <a:ea typeface="+mn-ea"/>
                          <a:cs typeface="+mn-cs"/>
                        </a:rPr>
                        <a:t>&lt; ± 0.2%</a:t>
                      </a:r>
                      <a:endParaRPr lang="en-US" dirty="0"/>
                    </a:p>
                  </a:txBody>
                  <a:tcPr/>
                </a:tc>
                <a:tc>
                  <a:txBody>
                    <a:bodyPr/>
                    <a:lstStyle/>
                    <a:p>
                      <a:pPr algn="ctr"/>
                      <a:r>
                        <a:rPr lang="en-US" sz="1800" kern="1200" dirty="0" smtClean="0">
                          <a:solidFill>
                            <a:schemeClr val="dk1"/>
                          </a:solidFill>
                          <a:effectLst/>
                          <a:latin typeface="+mn-lt"/>
                          <a:ea typeface="+mn-ea"/>
                          <a:cs typeface="+mn-cs"/>
                        </a:rPr>
                        <a:t>&lt; ± 2 %</a:t>
                      </a:r>
                      <a:endParaRPr lang="en-US" dirty="0"/>
                    </a:p>
                  </a:txBody>
                  <a:tcPr/>
                </a:tc>
                <a:tc>
                  <a:txBody>
                    <a:bodyPr/>
                    <a:lstStyle/>
                    <a:p>
                      <a:pPr algn="ctr"/>
                      <a:r>
                        <a:rPr lang="en-US" sz="1800" kern="1200" dirty="0" smtClean="0">
                          <a:solidFill>
                            <a:schemeClr val="dk1"/>
                          </a:solidFill>
                          <a:effectLst/>
                          <a:latin typeface="+mn-lt"/>
                          <a:ea typeface="+mn-ea"/>
                          <a:cs typeface="+mn-cs"/>
                        </a:rPr>
                        <a:t>&lt; ± 4 %</a:t>
                      </a:r>
                      <a:endParaRPr lang="en-US" dirty="0"/>
                    </a:p>
                  </a:txBody>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067" y="2717830"/>
            <a:ext cx="4739640" cy="2542032"/>
          </a:xfrm>
          <a:prstGeom prst="rect">
            <a:avLst/>
          </a:prstGeom>
        </p:spPr>
      </p:pic>
    </p:spTree>
    <p:extLst>
      <p:ext uri="{BB962C8B-B14F-4D97-AF65-F5344CB8AC3E}">
        <p14:creationId xmlns:p14="http://schemas.microsoft.com/office/powerpoint/2010/main" val="6285761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 pre amplifier</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23</a:t>
            </a:fld>
            <a:endParaRPr lang="sv-SE" dirty="0">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392573676"/>
              </p:ext>
            </p:extLst>
          </p:nvPr>
        </p:nvGraphicFramePr>
        <p:xfrm>
          <a:off x="4729373" y="1454598"/>
          <a:ext cx="4280520" cy="2912376"/>
        </p:xfrm>
        <a:graphic>
          <a:graphicData uri="http://schemas.openxmlformats.org/drawingml/2006/table">
            <a:tbl>
              <a:tblPr firstRow="1" firstCol="1" bandRow="1">
                <a:tableStyleId>{5C22544A-7EE6-4342-B048-85BDC9FD1C3A}</a:tableStyleId>
              </a:tblPr>
              <a:tblGrid>
                <a:gridCol w="2791643"/>
                <a:gridCol w="1488877"/>
              </a:tblGrid>
              <a:tr h="74701">
                <a:tc>
                  <a:txBody>
                    <a:bodyPr/>
                    <a:lstStyle/>
                    <a:p>
                      <a:pPr algn="just">
                        <a:spcAft>
                          <a:spcPts val="600"/>
                        </a:spcAft>
                      </a:pPr>
                      <a:r>
                        <a:rPr lang="en-US" sz="1600" b="0" dirty="0">
                          <a:effectLst/>
                          <a:latin typeface="+mn-lt"/>
                        </a:rPr>
                        <a:t>CF monotone</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352.21 MHz</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smtClean="0">
                          <a:effectLst/>
                          <a:latin typeface="+mn-lt"/>
                        </a:rPr>
                        <a:t>P</a:t>
                      </a:r>
                      <a:r>
                        <a:rPr lang="en-US" sz="1600" b="0" baseline="-25000" dirty="0" smtClean="0">
                          <a:effectLst/>
                          <a:latin typeface="+mn-lt"/>
                        </a:rPr>
                        <a:t>N </a:t>
                      </a:r>
                      <a:r>
                        <a:rPr lang="en-US" sz="1600" b="0" baseline="0" dirty="0" smtClean="0">
                          <a:effectLst/>
                          <a:latin typeface="+mn-lt"/>
                        </a:rPr>
                        <a:t>at amplifier input</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rPr>
                        <a:t>6.5</a:t>
                      </a:r>
                      <a:r>
                        <a:rPr lang="en-US" sz="1600" baseline="0" dirty="0" smtClean="0">
                          <a:effectLst/>
                          <a:latin typeface="+mn-lt"/>
                        </a:rPr>
                        <a:t> kW</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BW</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&gt; ± </a:t>
                      </a:r>
                      <a:r>
                        <a:rPr lang="en-US" sz="1600" dirty="0" smtClean="0">
                          <a:effectLst/>
                          <a:latin typeface="+mn-lt"/>
                        </a:rPr>
                        <a:t>5 </a:t>
                      </a:r>
                      <a:r>
                        <a:rPr lang="en-US" sz="1600" dirty="0">
                          <a:effectLst/>
                          <a:latin typeface="+mn-lt"/>
                        </a:rPr>
                        <a:t>MHz</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Gain at P</a:t>
                      </a:r>
                      <a:r>
                        <a:rPr lang="en-US" sz="1600" b="0" baseline="-25000" dirty="0">
                          <a:effectLst/>
                          <a:latin typeface="+mn-lt"/>
                        </a:rPr>
                        <a:t>N</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rPr>
                        <a:t>≥ 71.3dB</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Operation</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Periodic Pulsed</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smtClean="0">
                          <a:effectLst/>
                          <a:latin typeface="+mn-lt"/>
                        </a:rPr>
                        <a:t>Repetition </a:t>
                      </a:r>
                      <a:r>
                        <a:rPr lang="en-US" sz="1600" b="0" dirty="0">
                          <a:effectLst/>
                          <a:latin typeface="+mn-lt"/>
                        </a:rPr>
                        <a:t>Frequency </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14 Hz</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Nominal Pulse Width, flat-top</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3.5 </a:t>
                      </a:r>
                      <a:r>
                        <a:rPr lang="en-US" sz="1600" dirty="0" err="1">
                          <a:effectLst/>
                          <a:latin typeface="+mn-lt"/>
                        </a:rPr>
                        <a:t>ms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Input / Output impedance</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50 </a:t>
                      </a:r>
                      <a:r>
                        <a:rPr lang="en-US" sz="1600" dirty="0">
                          <a:effectLst/>
                          <a:latin typeface="Symbol" charset="2"/>
                          <a:cs typeface="Symbol" charset="2"/>
                        </a:rPr>
                        <a:t>W</a:t>
                      </a:r>
                      <a:endParaRPr lang="en-US" sz="1600" dirty="0">
                        <a:effectLst/>
                        <a:latin typeface="Symbol" charset="2"/>
                        <a:ea typeface="Calibri" panose="020F0502020204030204" pitchFamily="34" charset="0"/>
                        <a:cs typeface="Symbol" charset="2"/>
                      </a:endParaRPr>
                    </a:p>
                  </a:txBody>
                  <a:tcPr marL="68580" marR="68580" marT="0" marB="0" anchor="ctr"/>
                </a:tc>
              </a:tr>
              <a:tr h="296504">
                <a:tc>
                  <a:txBody>
                    <a:bodyPr/>
                    <a:lstStyle/>
                    <a:p>
                      <a:pPr marL="0" marR="0" indent="0" algn="just" defTabSz="914400" rtl="0" eaLnBrk="1" fontAlgn="auto" latinLnBrk="0" hangingPunct="1">
                        <a:lnSpc>
                          <a:spcPct val="100000"/>
                        </a:lnSpc>
                        <a:spcBef>
                          <a:spcPts val="0"/>
                        </a:spcBef>
                        <a:spcAft>
                          <a:spcPts val="600"/>
                        </a:spcAft>
                        <a:buClrTx/>
                        <a:buSzTx/>
                        <a:buFontTx/>
                        <a:buNone/>
                        <a:tabLst/>
                        <a:defRPr/>
                      </a:pPr>
                      <a:r>
                        <a:rPr lang="en-US" sz="1600" b="0" dirty="0">
                          <a:effectLst/>
                          <a:latin typeface="+mn-lt"/>
                        </a:rPr>
                        <a:t>RF efficiency </a:t>
                      </a:r>
                      <a:r>
                        <a:rPr lang="en-US" sz="1600" b="0" dirty="0" err="1" smtClean="0">
                          <a:effectLst/>
                          <a:latin typeface="Symbol"/>
                        </a:rPr>
                        <a:t>h</a:t>
                      </a:r>
                      <a:r>
                        <a:rPr lang="en-US" sz="1600" b="0" baseline="-25000" dirty="0" err="1" smtClean="0">
                          <a:effectLst/>
                          <a:latin typeface="+mn-lt"/>
                        </a:rPr>
                        <a:t>RF</a:t>
                      </a:r>
                      <a:endParaRPr lang="en-US" sz="1600" b="0"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 </a:t>
                      </a:r>
                      <a:r>
                        <a:rPr lang="en-US" sz="1600" dirty="0" smtClean="0">
                          <a:effectLst/>
                          <a:latin typeface="+mn-lt"/>
                        </a:rPr>
                        <a:t>60 </a:t>
                      </a:r>
                      <a:r>
                        <a:rPr lang="en-US" sz="1600" dirty="0">
                          <a:effectLst/>
                          <a:latin typeface="+mn-lt"/>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Overall efficiency </a:t>
                      </a:r>
                      <a:r>
                        <a:rPr lang="en-US" sz="1600" b="0" dirty="0" err="1" smtClean="0">
                          <a:effectLst/>
                          <a:latin typeface="Symbol" charset="2"/>
                          <a:cs typeface="Symbol" charset="2"/>
                        </a:rPr>
                        <a:t>h</a:t>
                      </a:r>
                      <a:r>
                        <a:rPr lang="en-US" sz="1600" b="0" baseline="-25000" dirty="0" err="1" smtClean="0">
                          <a:effectLst/>
                          <a:latin typeface="+mn-lt"/>
                        </a:rPr>
                        <a:t>O</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 </a:t>
                      </a:r>
                      <a:r>
                        <a:rPr lang="en-US" sz="1600" dirty="0" smtClean="0">
                          <a:effectLst/>
                          <a:latin typeface="+mn-lt"/>
                        </a:rPr>
                        <a:t>40 %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Content Placeholder 2"/>
          <p:cNvSpPr>
            <a:spLocks noGrp="1"/>
          </p:cNvSpPr>
          <p:nvPr>
            <p:ph idx="1"/>
          </p:nvPr>
        </p:nvSpPr>
        <p:spPr bwMode="auto">
          <a:xfrm>
            <a:off x="294572" y="1497804"/>
            <a:ext cx="4434801" cy="26715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marL="0" lvl="1" indent="0" eaLnBrk="1" hangingPunct="1">
              <a:spcBef>
                <a:spcPct val="0"/>
              </a:spcBef>
              <a:spcAft>
                <a:spcPts val="600"/>
              </a:spcAft>
              <a:buNone/>
              <a:defRPr/>
            </a:pPr>
            <a:r>
              <a:rPr lang="en-US" sz="1600" dirty="0" smtClean="0"/>
              <a:t>Transmitter power ratings and thermal management shall be specified in </a:t>
            </a:r>
            <a:r>
              <a:rPr lang="en-US" sz="1600" dirty="0" err="1" smtClean="0"/>
              <a:t>cw</a:t>
            </a:r>
            <a:r>
              <a:rPr lang="en-US" sz="1600" dirty="0" smtClean="0"/>
              <a:t> regime. </a:t>
            </a:r>
          </a:p>
          <a:p>
            <a:pPr marL="0" lvl="1" indent="0" eaLnBrk="1" hangingPunct="1">
              <a:spcBef>
                <a:spcPct val="0"/>
              </a:spcBef>
              <a:spcAft>
                <a:spcPts val="600"/>
              </a:spcAft>
              <a:buNone/>
              <a:defRPr/>
            </a:pPr>
            <a:r>
              <a:rPr lang="en-US" sz="1600" dirty="0" smtClean="0"/>
              <a:t>SSA power supply rated for high efficiency, low noise and </a:t>
            </a:r>
            <a:r>
              <a:rPr lang="en-US" sz="1600" dirty="0" smtClean="0"/>
              <a:t>ripple.</a:t>
            </a:r>
            <a:endParaRPr lang="en-US" sz="1600" dirty="0" smtClean="0"/>
          </a:p>
          <a:p>
            <a:pPr marL="0" lvl="1" indent="0" eaLnBrk="1" hangingPunct="1">
              <a:spcBef>
                <a:spcPct val="0"/>
              </a:spcBef>
              <a:spcAft>
                <a:spcPts val="600"/>
              </a:spcAft>
              <a:buNone/>
              <a:defRPr/>
            </a:pPr>
            <a:r>
              <a:rPr lang="en-US" sz="1600" dirty="0" smtClean="0"/>
              <a:t>Water cooled as from medium ESS water </a:t>
            </a:r>
            <a:r>
              <a:rPr lang="en-US" sz="1600" dirty="0" smtClean="0"/>
              <a:t>circuit.</a:t>
            </a:r>
            <a:endParaRPr lang="en-US" sz="1600" dirty="0" smtClean="0"/>
          </a:p>
          <a:p>
            <a:pPr marL="0" lvl="1" indent="0" eaLnBrk="1" hangingPunct="1">
              <a:spcBef>
                <a:spcPct val="0"/>
              </a:spcBef>
              <a:spcAft>
                <a:spcPts val="600"/>
              </a:spcAft>
              <a:buNone/>
              <a:defRPr/>
            </a:pPr>
            <a:r>
              <a:rPr lang="en-US" sz="1600" dirty="0" smtClean="0"/>
              <a:t>Design and positioning in the transmitter to profit of modularity and allow easy </a:t>
            </a:r>
            <a:r>
              <a:rPr lang="en-US" sz="1600" dirty="0" smtClean="0"/>
              <a:t>maintenance.</a:t>
            </a:r>
            <a:endParaRPr lang="en-US" sz="1600" dirty="0" smtClean="0"/>
          </a:p>
          <a:p>
            <a:pPr marL="0" lvl="1" indent="0" eaLnBrk="1" hangingPunct="1">
              <a:spcBef>
                <a:spcPct val="0"/>
              </a:spcBef>
              <a:spcAft>
                <a:spcPts val="600"/>
              </a:spcAft>
              <a:buNone/>
              <a:defRPr/>
            </a:pPr>
            <a:r>
              <a:rPr lang="en-US" sz="1600" dirty="0" smtClean="0"/>
              <a:t>All preamplifier built and calibrated to minimize variance of performance and operating </a:t>
            </a:r>
            <a:r>
              <a:rPr lang="en-US" sz="1600" dirty="0" smtClean="0"/>
              <a:t>parameters.</a:t>
            </a:r>
            <a:endParaRPr lang="en-US" sz="1600" dirty="0" smtClean="0"/>
          </a:p>
        </p:txBody>
      </p:sp>
      <p:pic>
        <p:nvPicPr>
          <p:cNvPr id="8" name="Picture 7"/>
          <p:cNvPicPr>
            <a:picLocks noChangeAspect="1"/>
          </p:cNvPicPr>
          <p:nvPr/>
        </p:nvPicPr>
        <p:blipFill>
          <a:blip r:embed="rId2"/>
          <a:stretch>
            <a:fillRect/>
          </a:stretch>
        </p:blipFill>
        <p:spPr>
          <a:xfrm>
            <a:off x="91065" y="4167727"/>
            <a:ext cx="5352639" cy="2690273"/>
          </a:xfrm>
          <a:prstGeom prst="rect">
            <a:avLst/>
          </a:prstGeom>
        </p:spPr>
      </p:pic>
      <p:sp>
        <p:nvSpPr>
          <p:cNvPr id="9" name="Content Placeholder 2"/>
          <p:cNvSpPr txBox="1">
            <a:spLocks/>
          </p:cNvSpPr>
          <p:nvPr/>
        </p:nvSpPr>
        <p:spPr bwMode="auto">
          <a:xfrm>
            <a:off x="5252978" y="4366974"/>
            <a:ext cx="3756915" cy="26715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ct val="0"/>
              </a:spcBef>
              <a:spcAft>
                <a:spcPts val="600"/>
              </a:spcAft>
              <a:buFont typeface="Arial" panose="020B0604020202020204" pitchFamily="34" charset="0"/>
              <a:buNone/>
              <a:defRPr/>
            </a:pPr>
            <a:r>
              <a:rPr lang="en-US" sz="1600" dirty="0" smtClean="0"/>
              <a:t>Different topologies are possible.</a:t>
            </a:r>
          </a:p>
          <a:p>
            <a:pPr marL="0" lvl="1" indent="0">
              <a:spcBef>
                <a:spcPct val="0"/>
              </a:spcBef>
              <a:spcAft>
                <a:spcPts val="600"/>
              </a:spcAft>
              <a:buFont typeface="Arial" panose="020B0604020202020204" pitchFamily="34" charset="0"/>
              <a:buNone/>
              <a:defRPr/>
            </a:pPr>
            <a:r>
              <a:rPr lang="en-US" sz="1600" dirty="0" smtClean="0"/>
              <a:t>A typical one could  be the combination of 8 branches, each on composed by three cascading </a:t>
            </a:r>
            <a:r>
              <a:rPr lang="en-US" sz="1600" dirty="0" smtClean="0"/>
              <a:t>stages. </a:t>
            </a:r>
            <a:endParaRPr lang="en-US" sz="1600" dirty="0" smtClean="0"/>
          </a:p>
        </p:txBody>
      </p:sp>
      <p:graphicFrame>
        <p:nvGraphicFramePr>
          <p:cNvPr id="11" name="Table 10"/>
          <p:cNvGraphicFramePr>
            <a:graphicFrameLocks noGrp="1"/>
          </p:cNvGraphicFramePr>
          <p:nvPr>
            <p:extLst>
              <p:ext uri="{D42A27DB-BD31-4B8C-83A1-F6EECF244321}">
                <p14:modId xmlns:p14="http://schemas.microsoft.com/office/powerpoint/2010/main" val="3867842194"/>
              </p:ext>
            </p:extLst>
          </p:nvPr>
        </p:nvGraphicFramePr>
        <p:xfrm>
          <a:off x="5721488" y="5602143"/>
          <a:ext cx="2567352" cy="1133352"/>
        </p:xfrm>
        <a:graphic>
          <a:graphicData uri="http://schemas.openxmlformats.org/drawingml/2006/table">
            <a:tbl>
              <a:tblPr firstRow="1" firstCol="1" bandRow="1">
                <a:tableStyleId>{5C22544A-7EE6-4342-B048-85BDC9FD1C3A}</a:tableStyleId>
              </a:tblPr>
              <a:tblGrid>
                <a:gridCol w="903313"/>
                <a:gridCol w="470748"/>
                <a:gridCol w="624014"/>
                <a:gridCol w="569277"/>
              </a:tblGrid>
              <a:tr h="0">
                <a:tc>
                  <a:txBody>
                    <a:bodyPr/>
                    <a:lstStyle/>
                    <a:p>
                      <a:pPr algn="just">
                        <a:spcAft>
                          <a:spcPts val="600"/>
                        </a:spcAft>
                      </a:pPr>
                      <a:r>
                        <a:rPr lang="en-US" sz="1600" b="0" dirty="0" smtClean="0">
                          <a:effectLst/>
                          <a:latin typeface="+mn-lt"/>
                        </a:rPr>
                        <a:t>Stage</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rPr>
                        <a:t>G</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Calibri" panose="020F0502020204030204" pitchFamily="34" charset="0"/>
                          <a:cs typeface="Times New Roman" panose="02020603050405020304" pitchFamily="18" charset="0"/>
                        </a:rPr>
                        <a:t>Gain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Calibri" panose="020F0502020204030204" pitchFamily="34" charset="0"/>
                          <a:cs typeface="Times New Roman" panose="02020603050405020304" pitchFamily="18" charset="0"/>
                        </a:rPr>
                        <a:t>#</a:t>
                      </a:r>
                      <a:r>
                        <a:rPr lang="en-US" sz="1600" dirty="0" err="1" smtClean="0">
                          <a:effectLst/>
                          <a:latin typeface="+mn-lt"/>
                          <a:ea typeface="Calibri" panose="020F0502020204030204" pitchFamily="34" charset="0"/>
                          <a:cs typeface="Times New Roman" panose="02020603050405020304" pitchFamily="18" charset="0"/>
                        </a:rPr>
                        <a:t>tr</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smtClean="0">
                          <a:effectLst/>
                          <a:latin typeface="+mn-lt"/>
                        </a:rPr>
                        <a:t>LDMOS2</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rPr>
                        <a:t>G3</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Calibri" panose="020F0502020204030204" pitchFamily="34" charset="0"/>
                          <a:cs typeface="Times New Roman" panose="02020603050405020304" pitchFamily="18" charset="0"/>
                        </a:rPr>
                        <a:t>23 dB</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smtClean="0">
                          <a:effectLst/>
                          <a:latin typeface="+mn-lt"/>
                        </a:rPr>
                        <a:t>LDMOS1</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mn-ea"/>
                          <a:cs typeface="+mn-cs"/>
                        </a:rPr>
                        <a:t>G2</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Calibri" panose="020F0502020204030204" pitchFamily="34" charset="0"/>
                          <a:cs typeface="Times New Roman" panose="02020603050405020304" pitchFamily="18" charset="0"/>
                        </a:rPr>
                        <a:t>26 dB</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Calibri" panose="020F0502020204030204" pitchFamily="34" charset="0"/>
                          <a:cs typeface="Times New Roman" panose="02020603050405020304" pitchFamily="18" charset="0"/>
                        </a:rPr>
                        <a:t>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smtClean="0">
                          <a:effectLst/>
                          <a:latin typeface="+mn-lt"/>
                        </a:rPr>
                        <a:t>LPRF</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mn-ea"/>
                          <a:cs typeface="+mn-cs"/>
                        </a:rPr>
                        <a:t>G1</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Calibri" panose="020F0502020204030204" pitchFamily="34" charset="0"/>
                          <a:cs typeface="Times New Roman" panose="02020603050405020304" pitchFamily="18" charset="0"/>
                        </a:rPr>
                        <a:t>24 dB</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ea typeface="Calibri" panose="020F0502020204030204" pitchFamily="34" charset="0"/>
                          <a:cs typeface="Times New Roman" panose="02020603050405020304" pitchFamily="18" charset="0"/>
                        </a:rPr>
                        <a:t>4</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2089907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Heater, G1, G2 </a:t>
            </a:r>
            <a:br>
              <a:rPr lang="en-US" dirty="0" smtClean="0"/>
            </a:br>
            <a:r>
              <a:rPr lang="en-US" dirty="0" smtClean="0"/>
              <a:t>Power Supplies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24</a:t>
            </a:fld>
            <a:endParaRPr lang="sv-SE" dirty="0">
              <a:solidFill>
                <a:prstClr val="black">
                  <a:tint val="75000"/>
                </a:prstClr>
              </a:solidFill>
              <a:latin typeface="Calibri"/>
            </a:endParaRPr>
          </a:p>
        </p:txBody>
      </p:sp>
      <p:graphicFrame>
        <p:nvGraphicFramePr>
          <p:cNvPr id="5" name="Content Placeholder 8"/>
          <p:cNvGraphicFramePr>
            <a:graphicFrameLocks/>
          </p:cNvGraphicFramePr>
          <p:nvPr>
            <p:extLst>
              <p:ext uri="{D42A27DB-BD31-4B8C-83A1-F6EECF244321}">
                <p14:modId xmlns:p14="http://schemas.microsoft.com/office/powerpoint/2010/main" val="3522786017"/>
              </p:ext>
            </p:extLst>
          </p:nvPr>
        </p:nvGraphicFramePr>
        <p:xfrm>
          <a:off x="322799" y="1649898"/>
          <a:ext cx="4752340" cy="1623308"/>
        </p:xfrm>
        <a:graphic>
          <a:graphicData uri="http://schemas.openxmlformats.org/drawingml/2006/table">
            <a:tbl>
              <a:tblPr firstRow="1" firstCol="1" bandRow="1">
                <a:tableStyleId>{5C22544A-7EE6-4342-B048-85BDC9FD1C3A}</a:tableStyleId>
              </a:tblPr>
              <a:tblGrid>
                <a:gridCol w="3313488"/>
                <a:gridCol w="1438852"/>
              </a:tblGrid>
              <a:tr h="432048">
                <a:tc gridSpan="2">
                  <a:txBody>
                    <a:bodyPr/>
                    <a:lstStyle/>
                    <a:p>
                      <a:pPr>
                        <a:spcBef>
                          <a:spcPts val="600"/>
                        </a:spcBef>
                        <a:spcAft>
                          <a:spcPts val="0"/>
                        </a:spcAft>
                      </a:pPr>
                      <a:r>
                        <a:rPr lang="en-GB" sz="1400" dirty="0" smtClean="0">
                          <a:effectLst/>
                        </a:rPr>
                        <a:t>Heater </a:t>
                      </a:r>
                      <a:r>
                        <a:rPr lang="en-GB" sz="1400" dirty="0">
                          <a:effectLst/>
                        </a:rPr>
                        <a:t>DC PSU (option UPS) – Voltage Controlled</a:t>
                      </a:r>
                      <a:endParaRPr lang="en-US" sz="14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r>
              <a:tr h="252095">
                <a:tc>
                  <a:txBody>
                    <a:bodyPr/>
                    <a:lstStyle/>
                    <a:p>
                      <a:pPr>
                        <a:spcBef>
                          <a:spcPts val="600"/>
                        </a:spcBef>
                        <a:spcAft>
                          <a:spcPts val="0"/>
                        </a:spcAft>
                      </a:pPr>
                      <a:r>
                        <a:rPr lang="en-GB" sz="1200" dirty="0">
                          <a:effectLst/>
                        </a:rPr>
                        <a:t>Rating Maximum</a:t>
                      </a:r>
                      <a:r>
                        <a:rPr lang="en-GB" sz="1200" baseline="300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200">
                          <a:effectLst/>
                        </a:rPr>
                        <a:t>8.8 V, 200 A</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0">
                <a:tc>
                  <a:txBody>
                    <a:bodyPr/>
                    <a:lstStyle/>
                    <a:p>
                      <a:pPr>
                        <a:spcBef>
                          <a:spcPts val="600"/>
                        </a:spcBef>
                        <a:spcAft>
                          <a:spcPts val="0"/>
                        </a:spcAft>
                      </a:pPr>
                      <a:r>
                        <a:rPr lang="en-GB" sz="1200" dirty="0">
                          <a:effectLst/>
                        </a:rPr>
                        <a:t>Maximum heater surge limit at</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200" dirty="0">
                          <a:effectLst/>
                        </a:rPr>
                        <a:t>250 A</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dirty="0">
                          <a:effectLst/>
                        </a:rPr>
                        <a:t>Warm up time from zero to full power (V ramp)</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a:effectLst/>
                        </a:rPr>
                        <a:t>&gt; 8 minutes</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dirty="0">
                          <a:effectLst/>
                        </a:rPr>
                        <a:t>Voltage resolution</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a:effectLst/>
                        </a:rPr>
                        <a:t>&lt; 2.5 %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dirty="0" smtClean="0">
                          <a:effectLst/>
                        </a:rPr>
                        <a:t>Voltage</a:t>
                      </a:r>
                      <a:r>
                        <a:rPr lang="en-GB" sz="1200" baseline="0" dirty="0" smtClean="0">
                          <a:effectLst/>
                        </a:rPr>
                        <a:t> stability</a:t>
                      </a:r>
                      <a:endParaRPr lang="en-GB" sz="1200" dirty="0">
                        <a:effectLst/>
                      </a:endParaRPr>
                    </a:p>
                  </a:txBody>
                  <a:tcPr marL="68580" marR="68580" marT="0" marB="0" anchor="ctr"/>
                </a:tc>
                <a:tc>
                  <a:txBody>
                    <a:bodyPr/>
                    <a:lstStyle/>
                    <a:p>
                      <a:pPr marL="19050">
                        <a:spcBef>
                          <a:spcPts val="600"/>
                        </a:spcBef>
                        <a:spcAft>
                          <a:spcPts val="0"/>
                        </a:spcAft>
                      </a:pPr>
                      <a:r>
                        <a:rPr lang="en-GB" sz="1200" dirty="0">
                          <a:effectLst/>
                        </a:rPr>
                        <a:t>&lt; 1 %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95719126"/>
              </p:ext>
            </p:extLst>
          </p:nvPr>
        </p:nvGraphicFramePr>
        <p:xfrm>
          <a:off x="322799" y="3575592"/>
          <a:ext cx="6912610" cy="2376800"/>
        </p:xfrm>
        <a:graphic>
          <a:graphicData uri="http://schemas.openxmlformats.org/drawingml/2006/table">
            <a:tbl>
              <a:tblPr firstRow="1" firstCol="1" bandRow="1">
                <a:tableStyleId>{5C22544A-7EE6-4342-B048-85BDC9FD1C3A}</a:tableStyleId>
              </a:tblPr>
              <a:tblGrid>
                <a:gridCol w="3312160"/>
                <a:gridCol w="1800225"/>
                <a:gridCol w="1800225"/>
              </a:tblGrid>
              <a:tr h="360040">
                <a:tc>
                  <a:txBody>
                    <a:bodyPr/>
                    <a:lstStyle/>
                    <a:p>
                      <a:pPr>
                        <a:spcBef>
                          <a:spcPts val="600"/>
                        </a:spcBef>
                        <a:spcAft>
                          <a:spcPts val="0"/>
                        </a:spcAft>
                      </a:pPr>
                      <a:r>
                        <a:rPr lang="en-GB" sz="1400" dirty="0">
                          <a:effectLst/>
                        </a:rPr>
                        <a:t>DC PSU – Voltage Controlled</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400" dirty="0">
                          <a:effectLst/>
                        </a:rPr>
                        <a:t>G1 Control Grid</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400">
                          <a:effectLst/>
                        </a:rPr>
                        <a:t>G2 Screen Grid</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a:effectLst/>
                        </a:rPr>
                        <a:t>Rating Maximum</a:t>
                      </a:r>
                      <a:r>
                        <a:rPr lang="en-GB" sz="1200" baseline="30000">
                          <a:effectLst/>
                        </a:rPr>
                        <a:t>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200">
                          <a:effectLst/>
                        </a:rPr>
                        <a:t>-200 V, 1.5 A pulse</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200" dirty="0">
                          <a:effectLst/>
                        </a:rPr>
                        <a:t>900 V, 0.24 A pulse</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a:effectLst/>
                        </a:rPr>
                        <a:t>Voltage resolution</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200">
                          <a:effectLst/>
                        </a:rPr>
                        <a:t>&lt; 0.5 %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200">
                          <a:effectLst/>
                        </a:rPr>
                        <a:t>&lt; 2 %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a:effectLst/>
                        </a:rPr>
                        <a:t>Voltage stability</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200">
                          <a:effectLst/>
                        </a:rPr>
                        <a:t>&lt; 0.5 %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600"/>
                        </a:spcBef>
                        <a:spcAft>
                          <a:spcPts val="0"/>
                        </a:spcAft>
                      </a:pPr>
                      <a:r>
                        <a:rPr lang="en-GB" sz="1200" dirty="0">
                          <a:effectLst/>
                        </a:rPr>
                        <a:t>&lt; 0.5 %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a:effectLst/>
                        </a:rPr>
                        <a:t>Overcurrent protection level</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a:effectLst/>
                        </a:rPr>
                        <a:t>1.5 x I nominal</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a:effectLst/>
                        </a:rPr>
                        <a:t>1.5 x I nominal</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a:effectLst/>
                        </a:rPr>
                        <a:t>Switch OFF in case of overcurrent protection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a:effectLst/>
                        </a:rPr>
                        <a:t>20 msec</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a:effectLst/>
                        </a:rPr>
                        <a:t>20 msec</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a:effectLst/>
                        </a:rPr>
                        <a:t>Reverse current protection level</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a:effectLst/>
                        </a:rPr>
                        <a:t>0.5 A</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a:effectLst/>
                        </a:rPr>
                        <a:t> </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a:effectLst/>
                        </a:rPr>
                        <a:t>RF switch OFF in case of reverse current</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dirty="0" smtClean="0">
                          <a:effectLst/>
                        </a:rPr>
                        <a:t>100 us</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r h="252095">
                <a:tc>
                  <a:txBody>
                    <a:bodyPr/>
                    <a:lstStyle/>
                    <a:p>
                      <a:pPr>
                        <a:spcBef>
                          <a:spcPts val="600"/>
                        </a:spcBef>
                        <a:spcAft>
                          <a:spcPts val="0"/>
                        </a:spcAft>
                      </a:pPr>
                      <a:r>
                        <a:rPr lang="en-GB" sz="1200">
                          <a:effectLst/>
                        </a:rPr>
                        <a:t>G1 switch OFF in case of reverse current</a:t>
                      </a:r>
                      <a:endParaRPr lang="en-US" sz="110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dirty="0">
                          <a:effectLst/>
                        </a:rPr>
                        <a:t>20 </a:t>
                      </a:r>
                      <a:r>
                        <a:rPr lang="en-GB" sz="1200" dirty="0" err="1">
                          <a:effectLst/>
                        </a:rPr>
                        <a:t>msec</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9050">
                        <a:spcBef>
                          <a:spcPts val="600"/>
                        </a:spcBef>
                        <a:spcAft>
                          <a:spcPts val="0"/>
                        </a:spcAft>
                      </a:pPr>
                      <a:r>
                        <a:rPr lang="en-GB" sz="1200" dirty="0">
                          <a:effectLst/>
                        </a:rPr>
                        <a:t> </a:t>
                      </a:r>
                      <a:endParaRPr lang="en-US" sz="1100" dirty="0">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890" y="1554772"/>
            <a:ext cx="1813560" cy="1813560"/>
          </a:xfrm>
          <a:prstGeom prst="rect">
            <a:avLst/>
          </a:prstGeom>
        </p:spPr>
      </p:pic>
    </p:spTree>
    <p:extLst>
      <p:ext uri="{BB962C8B-B14F-4D97-AF65-F5344CB8AC3E}">
        <p14:creationId xmlns:p14="http://schemas.microsoft.com/office/powerpoint/2010/main" val="28469424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3</a:t>
            </a:fld>
            <a:endParaRPr lang="sv-SE" dirty="0">
              <a:solidFill>
                <a:prstClr val="black">
                  <a:tint val="75000"/>
                </a:prstClr>
              </a:solidFill>
              <a:latin typeface="Calibri"/>
            </a:endParaRPr>
          </a:p>
        </p:txBody>
      </p:sp>
      <p:sp>
        <p:nvSpPr>
          <p:cNvPr id="5" name="Text Box 83"/>
          <p:cNvSpPr txBox="1">
            <a:spLocks noChangeArrowheads="1"/>
          </p:cNvSpPr>
          <p:nvPr/>
        </p:nvSpPr>
        <p:spPr bwMode="auto">
          <a:xfrm>
            <a:off x="56056" y="2300868"/>
            <a:ext cx="9055100" cy="1938992"/>
          </a:xfrm>
          <a:prstGeom prst="rect">
            <a:avLst/>
          </a:prstGeom>
          <a:solidFill>
            <a:schemeClr val="bg1">
              <a:lumMod val="65000"/>
            </a:schemeClr>
          </a:solidFill>
          <a:ln>
            <a:noFill/>
          </a:ln>
        </p:spPr>
        <p:txBody>
          <a:bodyPr wrap="square">
            <a:spAutoFit/>
          </a:bodyPr>
          <a:lstStyle>
            <a:lvl1pPr marL="342900" indent="-342900">
              <a:defRPr sz="2400">
                <a:solidFill>
                  <a:schemeClr val="bg1"/>
                </a:solidFill>
                <a:latin typeface="Arial" charset="0"/>
                <a:ea typeface="ＭＳ Ｐゴシック" charset="0"/>
                <a:cs typeface="MS PGothic" charset="0"/>
              </a:defRPr>
            </a:lvl1pPr>
            <a:lvl2pPr marL="96838" indent="-15875">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lvl="1" eaLnBrk="1">
              <a:spcAft>
                <a:spcPts val="1200"/>
              </a:spcAft>
            </a:pPr>
            <a:r>
              <a:rPr lang="en-GB" sz="2000" dirty="0">
                <a:solidFill>
                  <a:schemeClr val="tx1"/>
                </a:solidFill>
                <a:latin typeface="+mn-lt"/>
                <a:ea typeface="ＭＳ Ｐゴシック" charset="0"/>
              </a:rPr>
              <a:t>Elettra, INFN and CNR are the three Institutions committed to the realization of the Italian in-kind contribution for the construction of ESS.</a:t>
            </a:r>
          </a:p>
          <a:p>
            <a:pPr lvl="1" eaLnBrk="1">
              <a:spcAft>
                <a:spcPts val="1200"/>
              </a:spcAft>
            </a:pPr>
            <a:r>
              <a:rPr lang="en-GB" sz="2000" dirty="0">
                <a:solidFill>
                  <a:schemeClr val="tx1"/>
                </a:solidFill>
                <a:latin typeface="+mn-lt"/>
                <a:ea typeface="ＭＳ Ｐゴシック" charset="0"/>
              </a:rPr>
              <a:t>INFN is the Representing Entity for Italy in the European Spallation Source ERIC.</a:t>
            </a:r>
          </a:p>
          <a:p>
            <a:pPr lvl="1" eaLnBrk="1">
              <a:spcAft>
                <a:spcPts val="1200"/>
              </a:spcAft>
            </a:pPr>
            <a:r>
              <a:rPr lang="en-GB" sz="2000" dirty="0">
                <a:solidFill>
                  <a:schemeClr val="tx1"/>
                </a:solidFill>
                <a:latin typeface="+mn-lt"/>
                <a:ea typeface="ＭＳ Ｐゴシック" charset="0"/>
              </a:rPr>
              <a:t>In August 2015 Elettra has signed the Accession Agreement  to Collaboration Agreement for Design, Development and Construction of the ESS Accelerator.</a:t>
            </a:r>
            <a:endParaRPr lang="en-GB" sz="2000" b="1" dirty="0">
              <a:solidFill>
                <a:schemeClr val="tx1"/>
              </a:solidFill>
              <a:latin typeface="+mn-lt"/>
              <a:ea typeface="ＭＳ Ｐゴシック" charset="0"/>
            </a:endParaRPr>
          </a:p>
        </p:txBody>
      </p:sp>
    </p:spTree>
    <p:extLst>
      <p:ext uri="{BB962C8B-B14F-4D97-AF65-F5344CB8AC3E}">
        <p14:creationId xmlns:p14="http://schemas.microsoft.com/office/powerpoint/2010/main" val="30121262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Elettra for ESS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4</a:t>
            </a:fld>
            <a:endParaRPr lang="sv-SE" dirty="0">
              <a:solidFill>
                <a:prstClr val="black">
                  <a:tint val="75000"/>
                </a:prstClr>
              </a:solidFill>
              <a:latin typeface="Calibri"/>
            </a:endParaRPr>
          </a:p>
        </p:txBody>
      </p:sp>
      <p:grpSp>
        <p:nvGrpSpPr>
          <p:cNvPr id="5" name="Group 1"/>
          <p:cNvGrpSpPr>
            <a:grpSpLocks/>
          </p:cNvGrpSpPr>
          <p:nvPr/>
        </p:nvGrpSpPr>
        <p:grpSpPr bwMode="auto">
          <a:xfrm>
            <a:off x="153277" y="4697412"/>
            <a:ext cx="8555037" cy="2024063"/>
            <a:chOff x="-1030982" y="3789953"/>
            <a:chExt cx="8553778" cy="1892718"/>
          </a:xfrm>
        </p:grpSpPr>
        <p:grpSp>
          <p:nvGrpSpPr>
            <p:cNvPr id="6" name="Group 1"/>
            <p:cNvGrpSpPr>
              <a:grpSpLocks/>
            </p:cNvGrpSpPr>
            <p:nvPr/>
          </p:nvGrpSpPr>
          <p:grpSpPr bwMode="auto">
            <a:xfrm>
              <a:off x="-1030982" y="5077001"/>
              <a:ext cx="8425210" cy="605670"/>
              <a:chOff x="-4774630" y="5509842"/>
              <a:chExt cx="8425210" cy="605670"/>
            </a:xfrm>
          </p:grpSpPr>
          <p:sp>
            <p:nvSpPr>
              <p:cNvPr id="25" name="TextBox 9"/>
              <p:cNvSpPr txBox="1">
                <a:spLocks noChangeArrowheads="1"/>
              </p:cNvSpPr>
              <p:nvPr/>
            </p:nvSpPr>
            <p:spPr bwMode="auto">
              <a:xfrm>
                <a:off x="-4774630" y="5543313"/>
                <a:ext cx="1077488" cy="5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gn="ctr" eaLnBrk="1"/>
                <a:r>
                  <a:rPr lang="en-US" sz="1200" b="1">
                    <a:solidFill>
                      <a:schemeClr val="tx1"/>
                    </a:solidFill>
                    <a:latin typeface="Calibri" charset="0"/>
                  </a:rPr>
                  <a:t>WP1</a:t>
                </a:r>
              </a:p>
              <a:p>
                <a:pPr algn="ctr" eaLnBrk="1"/>
                <a:r>
                  <a:rPr lang="en-US" sz="1200" b="1">
                    <a:solidFill>
                      <a:schemeClr val="tx1"/>
                    </a:solidFill>
                    <a:latin typeface="Calibri" charset="0"/>
                  </a:rPr>
                  <a:t>Management</a:t>
                </a:r>
              </a:p>
              <a:p>
                <a:pPr algn="ctr" eaLnBrk="1"/>
                <a:r>
                  <a:rPr lang="en-US" sz="1200" b="1">
                    <a:solidFill>
                      <a:schemeClr val="tx1"/>
                    </a:solidFill>
                    <a:latin typeface="Calibri" charset="0"/>
                  </a:rPr>
                  <a:t>A. Fabris</a:t>
                </a:r>
              </a:p>
            </p:txBody>
          </p:sp>
          <p:sp>
            <p:nvSpPr>
              <p:cNvPr id="26" name="Rectangle 25"/>
              <p:cNvSpPr>
                <a:spLocks noChangeArrowheads="1"/>
              </p:cNvSpPr>
              <p:nvPr/>
            </p:nvSpPr>
            <p:spPr bwMode="auto">
              <a:xfrm>
                <a:off x="-3546086" y="5509842"/>
                <a:ext cx="1079341" cy="605670"/>
              </a:xfrm>
              <a:prstGeom prst="rect">
                <a:avLst/>
              </a:prstGeom>
              <a:noFill/>
              <a:ln w="9525">
                <a:solidFill>
                  <a:srgbClr val="4A7EBB"/>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7" name="Rectangle 26"/>
              <p:cNvSpPr>
                <a:spLocks noChangeArrowheads="1"/>
              </p:cNvSpPr>
              <p:nvPr/>
            </p:nvSpPr>
            <p:spPr bwMode="auto">
              <a:xfrm>
                <a:off x="-2323891" y="5509842"/>
                <a:ext cx="1080928" cy="605670"/>
              </a:xfrm>
              <a:prstGeom prst="rect">
                <a:avLst/>
              </a:prstGeom>
              <a:noFill/>
              <a:ln w="9525">
                <a:solidFill>
                  <a:srgbClr val="4A7EBB"/>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8" name="Rectangle 27"/>
              <p:cNvSpPr>
                <a:spLocks noChangeArrowheads="1"/>
              </p:cNvSpPr>
              <p:nvPr/>
            </p:nvSpPr>
            <p:spPr bwMode="auto">
              <a:xfrm>
                <a:off x="1347456" y="5509842"/>
                <a:ext cx="1079341" cy="605670"/>
              </a:xfrm>
              <a:prstGeom prst="rect">
                <a:avLst/>
              </a:prstGeom>
              <a:noFill/>
              <a:ln w="9525">
                <a:solidFill>
                  <a:srgbClr val="4A7EBB"/>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29" name="Rectangle 28"/>
              <p:cNvSpPr>
                <a:spLocks noChangeArrowheads="1"/>
              </p:cNvSpPr>
              <p:nvPr/>
            </p:nvSpPr>
            <p:spPr bwMode="auto">
              <a:xfrm>
                <a:off x="-1074713" y="5509842"/>
                <a:ext cx="1080929" cy="605670"/>
              </a:xfrm>
              <a:prstGeom prst="rect">
                <a:avLst/>
              </a:prstGeom>
              <a:noFill/>
              <a:ln w="9525">
                <a:solidFill>
                  <a:srgbClr val="4A7EBB"/>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0" name="Rectangle 29"/>
              <p:cNvSpPr>
                <a:spLocks noChangeArrowheads="1"/>
              </p:cNvSpPr>
              <p:nvPr/>
            </p:nvSpPr>
            <p:spPr bwMode="auto">
              <a:xfrm>
                <a:off x="123674" y="5509842"/>
                <a:ext cx="1079341" cy="605670"/>
              </a:xfrm>
              <a:prstGeom prst="rect">
                <a:avLst/>
              </a:prstGeom>
              <a:noFill/>
              <a:ln w="9525">
                <a:solidFill>
                  <a:srgbClr val="4A7EBB"/>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1" name="Rectangle 30"/>
              <p:cNvSpPr>
                <a:spLocks noChangeArrowheads="1"/>
              </p:cNvSpPr>
              <p:nvPr/>
            </p:nvSpPr>
            <p:spPr bwMode="auto">
              <a:xfrm>
                <a:off x="2569651" y="5509842"/>
                <a:ext cx="1080929" cy="605670"/>
              </a:xfrm>
              <a:prstGeom prst="rect">
                <a:avLst/>
              </a:prstGeom>
              <a:noFill/>
              <a:ln w="9525">
                <a:solidFill>
                  <a:srgbClr val="4A7EBB"/>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32" name="Rectangle 31"/>
              <p:cNvSpPr>
                <a:spLocks noChangeArrowheads="1"/>
              </p:cNvSpPr>
              <p:nvPr/>
            </p:nvSpPr>
            <p:spPr bwMode="auto">
              <a:xfrm>
                <a:off x="-4774630" y="5509842"/>
                <a:ext cx="1080928" cy="605670"/>
              </a:xfrm>
              <a:prstGeom prst="rect">
                <a:avLst/>
              </a:prstGeom>
              <a:noFill/>
              <a:ln w="9525">
                <a:solidFill>
                  <a:srgbClr val="4A7EBB"/>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sp>
          <p:nvSpPr>
            <p:cNvPr id="7" name="TextBox 9"/>
            <p:cNvSpPr txBox="1">
              <a:spLocks noChangeArrowheads="1"/>
            </p:cNvSpPr>
            <p:nvPr/>
          </p:nvSpPr>
          <p:spPr bwMode="auto">
            <a:xfrm>
              <a:off x="149447" y="5110472"/>
              <a:ext cx="1197764" cy="5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gn="ctr" eaLnBrk="1"/>
              <a:r>
                <a:rPr lang="en-US" sz="1200" b="1" dirty="0">
                  <a:solidFill>
                    <a:schemeClr val="tx1"/>
                  </a:solidFill>
                  <a:latin typeface="Calibri" charset="0"/>
                </a:rPr>
                <a:t>WP2 </a:t>
              </a:r>
            </a:p>
            <a:p>
              <a:pPr algn="ctr" eaLnBrk="1"/>
              <a:r>
                <a:rPr lang="en-US" sz="1200" b="1" dirty="0">
                  <a:solidFill>
                    <a:schemeClr val="tx1"/>
                  </a:solidFill>
                  <a:latin typeface="Calibri" charset="0"/>
                </a:rPr>
                <a:t>Radiofrequency</a:t>
              </a:r>
            </a:p>
            <a:p>
              <a:pPr algn="ctr" eaLnBrk="1"/>
              <a:r>
                <a:rPr lang="en-US" sz="1200" b="1" dirty="0">
                  <a:solidFill>
                    <a:schemeClr val="tx1"/>
                  </a:solidFill>
                  <a:latin typeface="Calibri" charset="0"/>
                </a:rPr>
                <a:t>C. </a:t>
              </a:r>
              <a:r>
                <a:rPr lang="en-US" sz="1200" b="1" dirty="0" err="1">
                  <a:solidFill>
                    <a:schemeClr val="tx1"/>
                  </a:solidFill>
                  <a:latin typeface="Calibri" charset="0"/>
                </a:rPr>
                <a:t>Pasotti</a:t>
              </a:r>
              <a:endParaRPr lang="en-US" sz="1200" b="1" dirty="0">
                <a:solidFill>
                  <a:schemeClr val="tx1"/>
                </a:solidFill>
                <a:latin typeface="Calibri" charset="0"/>
              </a:endParaRPr>
            </a:p>
          </p:txBody>
        </p:sp>
        <p:sp>
          <p:nvSpPr>
            <p:cNvPr id="8" name="TextBox 9"/>
            <p:cNvSpPr txBox="1">
              <a:spLocks noChangeArrowheads="1"/>
            </p:cNvSpPr>
            <p:nvPr/>
          </p:nvSpPr>
          <p:spPr bwMode="auto">
            <a:xfrm>
              <a:off x="1409402" y="5110472"/>
              <a:ext cx="1088008" cy="5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gn="ctr" eaLnBrk="1"/>
              <a:r>
                <a:rPr lang="en-US" sz="1200" b="1" dirty="0">
                  <a:solidFill>
                    <a:schemeClr val="tx1"/>
                  </a:solidFill>
                  <a:latin typeface="Calibri" charset="0"/>
                </a:rPr>
                <a:t>WP3 </a:t>
              </a:r>
            </a:p>
            <a:p>
              <a:pPr algn="ctr" eaLnBrk="1"/>
              <a:r>
                <a:rPr lang="en-US" sz="1200" b="1" dirty="0">
                  <a:solidFill>
                    <a:schemeClr val="tx1"/>
                  </a:solidFill>
                  <a:latin typeface="Calibri" charset="0"/>
                </a:rPr>
                <a:t>Magnets</a:t>
              </a:r>
            </a:p>
            <a:p>
              <a:pPr algn="ctr" eaLnBrk="1"/>
              <a:r>
                <a:rPr lang="en-US" sz="1200" b="1" dirty="0">
                  <a:solidFill>
                    <a:schemeClr val="tx1"/>
                  </a:solidFill>
                  <a:latin typeface="Calibri" charset="0"/>
                </a:rPr>
                <a:t>D. </a:t>
              </a:r>
              <a:r>
                <a:rPr lang="en-US" sz="1200" b="1" dirty="0" err="1">
                  <a:solidFill>
                    <a:schemeClr val="tx1"/>
                  </a:solidFill>
                  <a:latin typeface="Calibri" charset="0"/>
                </a:rPr>
                <a:t>Castronovo</a:t>
              </a:r>
              <a:endParaRPr lang="en-US" sz="1200" b="1" dirty="0">
                <a:solidFill>
                  <a:schemeClr val="tx1"/>
                </a:solidFill>
                <a:latin typeface="Calibri" charset="0"/>
              </a:endParaRPr>
            </a:p>
          </p:txBody>
        </p:sp>
        <p:sp>
          <p:nvSpPr>
            <p:cNvPr id="9" name="TextBox 9"/>
            <p:cNvSpPr txBox="1">
              <a:spLocks noChangeArrowheads="1"/>
            </p:cNvSpPr>
            <p:nvPr/>
          </p:nvSpPr>
          <p:spPr bwMode="auto">
            <a:xfrm>
              <a:off x="2597359" y="5110472"/>
              <a:ext cx="1152128" cy="5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gn="ctr" eaLnBrk="1"/>
              <a:r>
                <a:rPr lang="en-US" sz="1200" b="1">
                  <a:solidFill>
                    <a:schemeClr val="tx1"/>
                  </a:solidFill>
                  <a:latin typeface="Calibri" charset="0"/>
                </a:rPr>
                <a:t>WP4 </a:t>
              </a:r>
            </a:p>
            <a:p>
              <a:pPr algn="ctr" eaLnBrk="1"/>
              <a:r>
                <a:rPr lang="en-US" sz="1200" b="1">
                  <a:solidFill>
                    <a:schemeClr val="tx1"/>
                  </a:solidFill>
                  <a:latin typeface="Calibri" charset="0"/>
                </a:rPr>
                <a:t>Power Supplies</a:t>
              </a:r>
            </a:p>
            <a:p>
              <a:pPr algn="ctr" eaLnBrk="1"/>
              <a:r>
                <a:rPr lang="en-US" sz="1200" b="1">
                  <a:solidFill>
                    <a:schemeClr val="tx1"/>
                  </a:solidFill>
                  <a:latin typeface="Calibri" charset="0"/>
                </a:rPr>
                <a:t>R. Visintini</a:t>
              </a:r>
            </a:p>
          </p:txBody>
        </p:sp>
        <p:grpSp>
          <p:nvGrpSpPr>
            <p:cNvPr id="10" name="Group 71"/>
            <p:cNvGrpSpPr>
              <a:grpSpLocks/>
            </p:cNvGrpSpPr>
            <p:nvPr/>
          </p:nvGrpSpPr>
          <p:grpSpPr bwMode="auto">
            <a:xfrm>
              <a:off x="1754261" y="3789953"/>
              <a:ext cx="1535237" cy="574399"/>
              <a:chOff x="1969838" y="2349544"/>
              <a:chExt cx="1535237" cy="574399"/>
            </a:xfrm>
          </p:grpSpPr>
          <p:sp>
            <p:nvSpPr>
              <p:cNvPr id="23" name="Rectangle 22"/>
              <p:cNvSpPr>
                <a:spLocks noChangeArrowheads="1"/>
              </p:cNvSpPr>
              <p:nvPr/>
            </p:nvSpPr>
            <p:spPr bwMode="auto">
              <a:xfrm>
                <a:off x="1970247" y="2349544"/>
                <a:ext cx="1534887" cy="574496"/>
              </a:xfrm>
              <a:prstGeom prst="rect">
                <a:avLst/>
              </a:prstGeom>
              <a:noFill/>
              <a:ln w="9525">
                <a:solidFill>
                  <a:srgbClr val="4A7EBB"/>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4" name="TextBox 9"/>
              <p:cNvSpPr txBox="1">
                <a:spLocks noChangeArrowheads="1"/>
              </p:cNvSpPr>
              <p:nvPr/>
            </p:nvSpPr>
            <p:spPr bwMode="auto">
              <a:xfrm>
                <a:off x="2181055" y="2452723"/>
                <a:ext cx="1107996" cy="40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gn="ctr" eaLnBrk="1"/>
                <a:r>
                  <a:rPr lang="en-US" sz="1200" b="1" dirty="0">
                    <a:solidFill>
                      <a:schemeClr val="tx1"/>
                    </a:solidFill>
                    <a:latin typeface="Calibri" charset="0"/>
                  </a:rPr>
                  <a:t>Project Leader</a:t>
                </a:r>
              </a:p>
              <a:p>
                <a:pPr algn="ctr" eaLnBrk="1"/>
                <a:r>
                  <a:rPr lang="en-US" sz="1200" b="1" dirty="0">
                    <a:solidFill>
                      <a:schemeClr val="tx1"/>
                    </a:solidFill>
                    <a:latin typeface="Calibri" charset="0"/>
                  </a:rPr>
                  <a:t>A. Fabris</a:t>
                </a:r>
              </a:p>
            </p:txBody>
          </p:sp>
        </p:grpSp>
        <p:sp>
          <p:nvSpPr>
            <p:cNvPr id="11" name="TextBox 9"/>
            <p:cNvSpPr txBox="1">
              <a:spLocks noChangeArrowheads="1"/>
            </p:cNvSpPr>
            <p:nvPr/>
          </p:nvSpPr>
          <p:spPr bwMode="auto">
            <a:xfrm>
              <a:off x="6241826" y="5110472"/>
              <a:ext cx="1280970" cy="5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gn="ctr" eaLnBrk="1"/>
              <a:r>
                <a:rPr lang="en-US" sz="1200" b="1">
                  <a:solidFill>
                    <a:schemeClr val="tx1"/>
                  </a:solidFill>
                  <a:latin typeface="Calibri" charset="0"/>
                </a:rPr>
                <a:t>WP7  </a:t>
              </a:r>
            </a:p>
            <a:p>
              <a:pPr algn="ctr" eaLnBrk="1"/>
              <a:r>
                <a:rPr lang="en-US" sz="1200" b="1">
                  <a:solidFill>
                    <a:schemeClr val="tx1"/>
                  </a:solidFill>
                  <a:latin typeface="Calibri" charset="0"/>
                </a:rPr>
                <a:t>Neutron Science</a:t>
              </a:r>
            </a:p>
            <a:p>
              <a:pPr algn="ctr" eaLnBrk="1"/>
              <a:r>
                <a:rPr lang="en-US" sz="1200" b="1">
                  <a:solidFill>
                    <a:schemeClr val="tx1"/>
                  </a:solidFill>
                  <a:latin typeface="Calibri" charset="0"/>
                </a:rPr>
                <a:t>C. Masciovecchio</a:t>
              </a:r>
            </a:p>
          </p:txBody>
        </p:sp>
        <p:sp>
          <p:nvSpPr>
            <p:cNvPr id="12" name="TextBox 9"/>
            <p:cNvSpPr txBox="1">
              <a:spLocks noChangeArrowheads="1"/>
            </p:cNvSpPr>
            <p:nvPr/>
          </p:nvSpPr>
          <p:spPr bwMode="auto">
            <a:xfrm>
              <a:off x="3937570" y="5110472"/>
              <a:ext cx="910977" cy="5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gn="ctr" eaLnBrk="1"/>
              <a:r>
                <a:rPr lang="en-US" sz="1200" b="1">
                  <a:solidFill>
                    <a:schemeClr val="tx1"/>
                  </a:solidFill>
                  <a:latin typeface="Calibri" charset="0"/>
                </a:rPr>
                <a:t>WP5 </a:t>
              </a:r>
            </a:p>
            <a:p>
              <a:pPr algn="ctr" eaLnBrk="1"/>
              <a:r>
                <a:rPr lang="en-US" sz="1200" b="1">
                  <a:solidFill>
                    <a:schemeClr val="tx1"/>
                  </a:solidFill>
                  <a:latin typeface="Calibri" charset="0"/>
                </a:rPr>
                <a:t>Diagnostics</a:t>
              </a:r>
            </a:p>
            <a:p>
              <a:pPr algn="ctr" eaLnBrk="1"/>
              <a:r>
                <a:rPr lang="en-US" sz="1200" b="1">
                  <a:solidFill>
                    <a:schemeClr val="tx1"/>
                  </a:solidFill>
                  <a:latin typeface="Calibri" charset="0"/>
                </a:rPr>
                <a:t>M. Ferianis</a:t>
              </a:r>
            </a:p>
          </p:txBody>
        </p:sp>
        <p:sp>
          <p:nvSpPr>
            <p:cNvPr id="13" name="TextBox 9"/>
            <p:cNvSpPr txBox="1">
              <a:spLocks noChangeArrowheads="1"/>
            </p:cNvSpPr>
            <p:nvPr/>
          </p:nvSpPr>
          <p:spPr bwMode="auto">
            <a:xfrm>
              <a:off x="5130478" y="5110472"/>
              <a:ext cx="967332" cy="5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gn="ctr" eaLnBrk="1"/>
              <a:r>
                <a:rPr lang="en-US" sz="1200" b="1">
                  <a:solidFill>
                    <a:schemeClr val="tx1"/>
                  </a:solidFill>
                  <a:latin typeface="Calibri" charset="0"/>
                </a:rPr>
                <a:t>WP6 </a:t>
              </a:r>
            </a:p>
            <a:p>
              <a:pPr algn="ctr" eaLnBrk="1"/>
              <a:r>
                <a:rPr lang="en-US" sz="1200" b="1">
                  <a:solidFill>
                    <a:schemeClr val="tx1"/>
                  </a:solidFill>
                  <a:latin typeface="Calibri" charset="0"/>
                </a:rPr>
                <a:t>Installations</a:t>
              </a:r>
            </a:p>
            <a:p>
              <a:pPr algn="ctr" eaLnBrk="1"/>
              <a:r>
                <a:rPr lang="en-US" sz="1200" b="1">
                  <a:solidFill>
                    <a:schemeClr val="tx1"/>
                  </a:solidFill>
                  <a:latin typeface="Calibri" charset="0"/>
                </a:rPr>
                <a:t>A. Fabris</a:t>
              </a:r>
            </a:p>
          </p:txBody>
        </p:sp>
        <p:cxnSp>
          <p:nvCxnSpPr>
            <p:cNvPr id="14" name="Straight Connector 13"/>
            <p:cNvCxnSpPr>
              <a:cxnSpLocks noChangeShapeType="1"/>
            </p:cNvCxnSpPr>
            <p:nvPr/>
          </p:nvCxnSpPr>
          <p:spPr bwMode="auto">
            <a:xfrm>
              <a:off x="-526231" y="4768229"/>
              <a:ext cx="7344281" cy="0"/>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flipH="1" flipV="1">
              <a:off x="2497511" y="4364449"/>
              <a:ext cx="0" cy="399326"/>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V="1">
              <a:off x="-526231" y="4740023"/>
              <a:ext cx="0" cy="336978"/>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flipV="1">
              <a:off x="697551" y="4740023"/>
              <a:ext cx="0" cy="336978"/>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flipV="1">
              <a:off x="1921333" y="4740023"/>
              <a:ext cx="0" cy="336978"/>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flipV="1">
              <a:off x="3145115" y="4740023"/>
              <a:ext cx="0" cy="336978"/>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flipV="1">
              <a:off x="4368898" y="4740023"/>
              <a:ext cx="0" cy="336978"/>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flipV="1">
              <a:off x="5594268" y="4740023"/>
              <a:ext cx="0" cy="336978"/>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flipV="1">
              <a:off x="6818050" y="4740023"/>
              <a:ext cx="0" cy="336978"/>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33" name="Rectangle 7"/>
          <p:cNvSpPr>
            <a:spLocks noChangeArrowheads="1"/>
          </p:cNvSpPr>
          <p:nvPr/>
        </p:nvSpPr>
        <p:spPr bwMode="auto">
          <a:xfrm>
            <a:off x="4474453" y="5218112"/>
            <a:ext cx="4669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1200"/>
              </a:spcAft>
              <a:buSzPct val="75000"/>
            </a:pPr>
            <a:r>
              <a:rPr lang="en-GB" sz="1400" b="1" i="1" dirty="0">
                <a:solidFill>
                  <a:srgbClr val="FF0000"/>
                </a:solidFill>
              </a:rPr>
              <a:t>Elettra ESS - Preparatory Phase (ESS-PP) Project Structure</a:t>
            </a:r>
          </a:p>
        </p:txBody>
      </p:sp>
      <p:sp>
        <p:nvSpPr>
          <p:cNvPr id="34" name="Content Placeholder 2"/>
          <p:cNvSpPr txBox="1">
            <a:spLocks/>
          </p:cNvSpPr>
          <p:nvPr/>
        </p:nvSpPr>
        <p:spPr>
          <a:xfrm>
            <a:off x="122754" y="1527890"/>
            <a:ext cx="8905010" cy="330459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GB" sz="2000" dirty="0" smtClean="0">
                <a:solidFill>
                  <a:schemeClr val="tx1"/>
                </a:solidFill>
              </a:rPr>
              <a:t>Possible Elettra in-kind contributions for the accelerator are identified in various specific technological areas:</a:t>
            </a:r>
          </a:p>
          <a:p>
            <a:pPr lvl="2">
              <a:buSzPct val="75000"/>
              <a:buFont typeface="Wingdings" charset="0"/>
              <a:buChar char="§"/>
            </a:pPr>
            <a:r>
              <a:rPr lang="en-GB" b="1" i="1" dirty="0" smtClean="0">
                <a:ea typeface="ＭＳ Ｐゴシック" charset="0"/>
              </a:rPr>
              <a:t>RF systems (power stations for the spoke cavities)</a:t>
            </a:r>
          </a:p>
          <a:p>
            <a:pPr lvl="2">
              <a:buSzPct val="75000"/>
              <a:buFont typeface="Wingdings" charset="0"/>
              <a:buChar char="§"/>
            </a:pPr>
            <a:r>
              <a:rPr lang="en-GB" b="1" i="1" dirty="0" smtClean="0">
                <a:ea typeface="ＭＳ Ｐゴシック" charset="0"/>
              </a:rPr>
              <a:t>Magnets for the </a:t>
            </a:r>
            <a:r>
              <a:rPr lang="en-GB" b="1" i="1" dirty="0" err="1" smtClean="0">
                <a:ea typeface="ＭＳ Ｐゴシック" charset="0"/>
              </a:rPr>
              <a:t>sc</a:t>
            </a:r>
            <a:r>
              <a:rPr lang="en-GB" b="1" i="1" dirty="0" smtClean="0">
                <a:ea typeface="ＭＳ Ｐゴシック" charset="0"/>
              </a:rPr>
              <a:t> linac and transfer lines</a:t>
            </a:r>
          </a:p>
          <a:p>
            <a:pPr lvl="2">
              <a:buSzPct val="75000"/>
              <a:buFont typeface="Wingdings" charset="0"/>
              <a:buChar char="§"/>
            </a:pPr>
            <a:r>
              <a:rPr lang="en-GB" b="1" i="1" dirty="0" smtClean="0">
                <a:ea typeface="ＭＳ Ｐゴシック" charset="0"/>
              </a:rPr>
              <a:t>Magnet Power Converters</a:t>
            </a:r>
          </a:p>
          <a:p>
            <a:pPr lvl="2">
              <a:buSzPct val="75000"/>
              <a:buFont typeface="Wingdings" charset="0"/>
              <a:buChar char="§"/>
            </a:pPr>
            <a:r>
              <a:rPr lang="en-GB" b="1" i="1" dirty="0" smtClean="0">
                <a:ea typeface="ＭＳ Ｐゴシック" charset="0"/>
              </a:rPr>
              <a:t>Diagnostics (wire scanner acquisition system)</a:t>
            </a:r>
          </a:p>
          <a:p>
            <a:pPr lvl="2">
              <a:buSzPct val="75000"/>
              <a:buFont typeface="Wingdings" charset="0"/>
              <a:buChar char="§"/>
            </a:pPr>
            <a:r>
              <a:rPr lang="en-GB" b="1" i="1" dirty="0" smtClean="0">
                <a:ea typeface="ＭＳ Ｐゴシック" charset="0"/>
              </a:rPr>
              <a:t>Installations</a:t>
            </a:r>
          </a:p>
          <a:p>
            <a:pPr marL="0" indent="0">
              <a:buNone/>
              <a:tabLst>
                <a:tab pos="2060575" algn="l"/>
              </a:tabLst>
              <a:defRPr/>
            </a:pPr>
            <a:endParaRPr lang="en-GB" sz="2000" dirty="0" smtClean="0"/>
          </a:p>
          <a:p>
            <a:pPr marL="0" indent="0">
              <a:buNone/>
              <a:tabLst>
                <a:tab pos="2060575" algn="l"/>
              </a:tabLst>
              <a:defRPr/>
            </a:pPr>
            <a:r>
              <a:rPr lang="en-GB" sz="2000" dirty="0" smtClean="0"/>
              <a:t>An </a:t>
            </a:r>
            <a:r>
              <a:rPr lang="en-GB" sz="2000" dirty="0"/>
              <a:t>internal project has been </a:t>
            </a:r>
            <a:r>
              <a:rPr lang="en-GB" sz="2000" dirty="0" smtClean="0"/>
              <a:t>set up </a:t>
            </a:r>
            <a:r>
              <a:rPr lang="en-GB" sz="2000" dirty="0"/>
              <a:t>to manage the activities related to the involvement of Elettra in ESS.</a:t>
            </a:r>
          </a:p>
          <a:p>
            <a:pPr lvl="2">
              <a:buSzPct val="75000"/>
              <a:buFont typeface="Wingdings" charset="0"/>
              <a:buChar char="§"/>
            </a:pPr>
            <a:endParaRPr lang="en-GB" b="1" i="1" dirty="0">
              <a:ea typeface="ＭＳ Ｐゴシック" charset="0"/>
            </a:endParaRPr>
          </a:p>
        </p:txBody>
      </p:sp>
    </p:spTree>
    <p:extLst>
      <p:ext uri="{BB962C8B-B14F-4D97-AF65-F5344CB8AC3E}">
        <p14:creationId xmlns:p14="http://schemas.microsoft.com/office/powerpoint/2010/main" val="23733978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Contribution Scope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5</a:t>
            </a:fld>
            <a:endParaRPr lang="sv-SE" dirty="0">
              <a:solidFill>
                <a:prstClr val="black">
                  <a:tint val="75000"/>
                </a:prstClr>
              </a:solidFill>
              <a:latin typeface="Calibri"/>
            </a:endParaRPr>
          </a:p>
        </p:txBody>
      </p:sp>
      <p:sp>
        <p:nvSpPr>
          <p:cNvPr id="5" name="Text Box 83"/>
          <p:cNvSpPr txBox="1">
            <a:spLocks noChangeArrowheads="1"/>
          </p:cNvSpPr>
          <p:nvPr/>
        </p:nvSpPr>
        <p:spPr bwMode="auto">
          <a:xfrm>
            <a:off x="115455" y="4953152"/>
            <a:ext cx="8947727" cy="1631216"/>
          </a:xfrm>
          <a:prstGeom prst="rect">
            <a:avLst/>
          </a:prstGeom>
          <a:solidFill>
            <a:schemeClr val="tx2">
              <a:lumMod val="60000"/>
              <a:lumOff val="40000"/>
            </a:schemeClr>
          </a:solidFill>
          <a:ln>
            <a:noFill/>
          </a:ln>
          <a:extLst/>
        </p:spPr>
        <p:txBody>
          <a:bodyPr wrap="square">
            <a:spAutoFit/>
          </a:bodyPr>
          <a:lstStyle>
            <a:lvl1pPr marL="96838" indent="-15875" eaLnBrk="0">
              <a:defRPr sz="2400">
                <a:solidFill>
                  <a:schemeClr val="bg1"/>
                </a:solidFill>
                <a:latin typeface="Arial" charset="0"/>
                <a:ea typeface="ＭＳ Ｐゴシック" charset="0"/>
                <a:cs typeface="ＭＳ Ｐゴシック" charset="0"/>
              </a:defRPr>
            </a:lvl1pPr>
            <a:lvl2pPr marL="742950" indent="-285750" eaLnBrk="0">
              <a:defRPr sz="2400">
                <a:solidFill>
                  <a:schemeClr val="bg1"/>
                </a:solidFill>
                <a:latin typeface="Arial" charset="0"/>
                <a:ea typeface="ＭＳ Ｐゴシック" charset="0"/>
              </a:defRPr>
            </a:lvl2pPr>
            <a:lvl3pPr marL="1143000" indent="-228600" eaLnBrk="0">
              <a:defRPr sz="2400">
                <a:solidFill>
                  <a:schemeClr val="bg1"/>
                </a:solidFill>
                <a:latin typeface="Arial" charset="0"/>
                <a:ea typeface="ＭＳ Ｐゴシック" charset="0"/>
              </a:defRPr>
            </a:lvl3pPr>
            <a:lvl4pPr marL="1600200" indent="-228600" eaLnBrk="0">
              <a:defRPr sz="2400">
                <a:solidFill>
                  <a:schemeClr val="bg1"/>
                </a:solidFill>
                <a:latin typeface="Arial" charset="0"/>
                <a:ea typeface="ＭＳ Ｐゴシック" charset="0"/>
              </a:defRPr>
            </a:lvl4pPr>
            <a:lvl5pPr marL="2057400" indent="-228600" eaLnBrk="0">
              <a:defRPr sz="2400">
                <a:solidFill>
                  <a:schemeClr val="bg1"/>
                </a:solidFill>
                <a:latin typeface="Arial" charset="0"/>
                <a:ea typeface="ＭＳ Ｐゴシック" charset="0"/>
              </a:defRPr>
            </a:lvl5pPr>
            <a:lvl6pPr marL="2514600" indent="-228600" defTabSz="447675"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6pPr>
            <a:lvl7pPr marL="2971800" indent="-228600" defTabSz="447675"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7pPr>
            <a:lvl8pPr marL="3429000" indent="-228600" defTabSz="447675"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8pPr>
            <a:lvl9pPr marL="3886200" indent="-228600" defTabSz="447675"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ＭＳ Ｐゴシック" charset="0"/>
              </a:defRPr>
            </a:lvl9pPr>
          </a:lstStyle>
          <a:p>
            <a:pPr marL="423863" indent="-342900">
              <a:spcBef>
                <a:spcPts val="600"/>
              </a:spcBef>
              <a:spcAft>
                <a:spcPts val="600"/>
              </a:spcAft>
              <a:buFont typeface="Wingdings" charset="2"/>
              <a:buChar char="§"/>
              <a:defRPr/>
            </a:pPr>
            <a:r>
              <a:rPr lang="en-US" sz="2000" dirty="0" smtClean="0">
                <a:latin typeface="+mn-lt"/>
              </a:rPr>
              <a:t>One power source/one cavity scheme. </a:t>
            </a:r>
          </a:p>
          <a:p>
            <a:pPr marL="423863" indent="-342900">
              <a:spcBef>
                <a:spcPts val="600"/>
              </a:spcBef>
              <a:spcAft>
                <a:spcPts val="600"/>
              </a:spcAft>
              <a:buFont typeface="Wingdings" charset="2"/>
              <a:buChar char="§"/>
              <a:defRPr/>
            </a:pPr>
            <a:r>
              <a:rPr lang="en-US" sz="2000" dirty="0" smtClean="0">
                <a:latin typeface="+mn-lt"/>
              </a:rPr>
              <a:t>This scheme ensures </a:t>
            </a:r>
            <a:r>
              <a:rPr lang="en-US" sz="2000" dirty="0">
                <a:latin typeface="+mn-lt"/>
              </a:rPr>
              <a:t>the independent management </a:t>
            </a:r>
            <a:r>
              <a:rPr lang="en-US" sz="2000" dirty="0" smtClean="0">
                <a:latin typeface="+mn-lt"/>
              </a:rPr>
              <a:t>and regulation of </a:t>
            </a:r>
            <a:r>
              <a:rPr lang="en-US" sz="2000" dirty="0">
                <a:latin typeface="+mn-lt"/>
              </a:rPr>
              <a:t>each system </a:t>
            </a:r>
            <a:r>
              <a:rPr lang="en-US" sz="2000" dirty="0" smtClean="0">
                <a:latin typeface="+mn-lt"/>
              </a:rPr>
              <a:t>in terms of phase, </a:t>
            </a:r>
            <a:r>
              <a:rPr lang="en-US" sz="2000" dirty="0">
                <a:latin typeface="+mn-lt"/>
              </a:rPr>
              <a:t>amplitude level and power set </a:t>
            </a:r>
            <a:r>
              <a:rPr lang="en-US" sz="2000" dirty="0" smtClean="0">
                <a:latin typeface="+mn-lt"/>
              </a:rPr>
              <a:t>required</a:t>
            </a:r>
            <a:r>
              <a:rPr lang="en-GB" sz="2000" dirty="0" smtClean="0">
                <a:latin typeface="+mn-lt"/>
              </a:rPr>
              <a:t>.</a:t>
            </a:r>
          </a:p>
          <a:p>
            <a:pPr marL="423863" indent="-342900">
              <a:spcBef>
                <a:spcPts val="600"/>
              </a:spcBef>
              <a:spcAft>
                <a:spcPts val="600"/>
              </a:spcAft>
              <a:buFont typeface="Wingdings" charset="2"/>
              <a:buChar char="§"/>
              <a:defRPr/>
            </a:pPr>
            <a:r>
              <a:rPr lang="en-US" sz="2000" dirty="0" smtClean="0">
                <a:latin typeface="+mn-lt"/>
                <a:ea typeface="MS PGothic" charset="0"/>
                <a:cs typeface="MS PGothic" charset="0"/>
              </a:rPr>
              <a:t>RFPS design </a:t>
            </a:r>
            <a:r>
              <a:rPr lang="en-US" sz="2000" dirty="0">
                <a:latin typeface="+mn-lt"/>
                <a:ea typeface="MS PGothic" charset="0"/>
                <a:cs typeface="MS PGothic" charset="0"/>
              </a:rPr>
              <a:t>benefits from </a:t>
            </a:r>
            <a:r>
              <a:rPr lang="en-US" sz="2000" dirty="0" smtClean="0">
                <a:latin typeface="+mn-lt"/>
                <a:ea typeface="MS PGothic" charset="0"/>
                <a:cs typeface="MS PGothic" charset="0"/>
              </a:rPr>
              <a:t>return of experience </a:t>
            </a:r>
            <a:r>
              <a:rPr lang="en-US" sz="2000" dirty="0">
                <a:latin typeface="+mn-lt"/>
                <a:ea typeface="MS PGothic" charset="0"/>
                <a:cs typeface="MS PGothic" charset="0"/>
              </a:rPr>
              <a:t>at </a:t>
            </a:r>
            <a:r>
              <a:rPr lang="en-US" sz="2000" dirty="0" smtClean="0">
                <a:latin typeface="+mn-lt"/>
                <a:ea typeface="MS PGothic" charset="0"/>
                <a:cs typeface="MS PGothic" charset="0"/>
              </a:rPr>
              <a:t>FREIA.</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19" y="2239529"/>
            <a:ext cx="77295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3"/>
          <p:cNvSpPr txBox="1">
            <a:spLocks noChangeArrowheads="1"/>
          </p:cNvSpPr>
          <p:nvPr/>
        </p:nvSpPr>
        <p:spPr bwMode="auto">
          <a:xfrm>
            <a:off x="0" y="1518804"/>
            <a:ext cx="9144000" cy="830997"/>
          </a:xfrm>
          <a:prstGeom prst="rect">
            <a:avLst/>
          </a:prstGeom>
          <a:solidFill>
            <a:schemeClr val="bg1">
              <a:lumMod val="65000"/>
            </a:schemeClr>
          </a:solidFill>
          <a:ln>
            <a:noFill/>
          </a:ln>
        </p:spPr>
        <p:txBody>
          <a:bodyPr wrap="square">
            <a:spAutoFit/>
          </a:bodyPr>
          <a:lstStyle>
            <a:lvl1pPr>
              <a:defRPr sz="2400">
                <a:solidFill>
                  <a:schemeClr val="bg1"/>
                </a:solidFill>
                <a:latin typeface="Arial" charset="0"/>
                <a:ea typeface="MS PGothic"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defRPr sz="2400">
                <a:solidFill>
                  <a:schemeClr val="bg1"/>
                </a:solidFill>
                <a:latin typeface="Arial" charset="0"/>
                <a:ea typeface="MS PGothic" charset="0"/>
                <a:cs typeface="MS PGothic" charset="0"/>
              </a:defRPr>
            </a:lvl9pPr>
          </a:lstStyle>
          <a:p>
            <a:pPr algn="ctr" eaLnBrk="1"/>
            <a:r>
              <a:rPr lang="en-GB" b="1" dirty="0" smtClean="0">
                <a:latin typeface="+mn-lt"/>
                <a:ea typeface="ＭＳ Ｐゴシック" charset="0"/>
                <a:cs typeface="ＭＳ Ｐゴシック" charset="0"/>
              </a:rPr>
              <a:t>Build twenty</a:t>
            </a:r>
            <a:r>
              <a:rPr lang="en-GB" b="1" dirty="0">
                <a:latin typeface="+mn-lt"/>
                <a:ea typeface="ＭＳ Ｐゴシック" charset="0"/>
                <a:cs typeface="ＭＳ Ｐゴシック" charset="0"/>
              </a:rPr>
              <a:t>-six pulsed 400 kW@352 MHz RF power stations for the spoke </a:t>
            </a:r>
            <a:r>
              <a:rPr lang="en-GB" b="1" dirty="0" smtClean="0">
                <a:latin typeface="+mn-lt"/>
                <a:ea typeface="ＭＳ Ｐゴシック" charset="0"/>
                <a:cs typeface="ＭＳ Ｐゴシック" charset="0"/>
              </a:rPr>
              <a:t>cavities</a:t>
            </a:r>
            <a:endParaRPr lang="en-GB" b="1" dirty="0">
              <a:latin typeface="+mn-lt"/>
              <a:ea typeface="ＭＳ Ｐゴシック" charset="0"/>
              <a:cs typeface="ＭＳ Ｐゴシック" charset="0"/>
            </a:endParaRPr>
          </a:p>
        </p:txBody>
      </p:sp>
      <p:sp>
        <p:nvSpPr>
          <p:cNvPr id="8" name="Text Box 83"/>
          <p:cNvSpPr txBox="1">
            <a:spLocks noChangeArrowheads="1"/>
          </p:cNvSpPr>
          <p:nvPr/>
        </p:nvSpPr>
        <p:spPr bwMode="auto">
          <a:xfrm>
            <a:off x="115455" y="3759784"/>
            <a:ext cx="894772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tabLst>
                <a:tab pos="2060575" algn="l"/>
              </a:tabLst>
              <a:defRPr sz="2400">
                <a:solidFill>
                  <a:schemeClr val="bg1"/>
                </a:solidFill>
                <a:latin typeface="Arial" charset="0"/>
                <a:ea typeface="MS PGothic" charset="0"/>
                <a:cs typeface="MS PGothic" charset="0"/>
              </a:defRPr>
            </a:lvl1pPr>
            <a:lvl2pPr marL="742950" indent="-285750">
              <a:tabLst>
                <a:tab pos="2060575" algn="l"/>
              </a:tabLst>
              <a:defRPr sz="2400">
                <a:solidFill>
                  <a:schemeClr val="bg1"/>
                </a:solidFill>
                <a:latin typeface="Arial" charset="0"/>
                <a:ea typeface="MS PGothic" charset="0"/>
                <a:cs typeface="MS PGothic" charset="0"/>
              </a:defRPr>
            </a:lvl2pPr>
            <a:lvl3pPr marL="1143000" indent="-228600">
              <a:tabLst>
                <a:tab pos="2060575" algn="l"/>
              </a:tabLst>
              <a:defRPr sz="2400">
                <a:solidFill>
                  <a:schemeClr val="bg1"/>
                </a:solidFill>
                <a:latin typeface="Arial" charset="0"/>
                <a:ea typeface="MS PGothic" charset="0"/>
                <a:cs typeface="MS PGothic" charset="0"/>
              </a:defRPr>
            </a:lvl3pPr>
            <a:lvl4pPr marL="1600200" indent="-228600">
              <a:tabLst>
                <a:tab pos="2060575" algn="l"/>
              </a:tabLst>
              <a:defRPr sz="2400">
                <a:solidFill>
                  <a:schemeClr val="bg1"/>
                </a:solidFill>
                <a:latin typeface="Arial" charset="0"/>
                <a:ea typeface="MS PGothic" charset="0"/>
                <a:cs typeface="MS PGothic" charset="0"/>
              </a:defRPr>
            </a:lvl4pPr>
            <a:lvl5pPr marL="2057400" indent="-228600">
              <a:tabLst>
                <a:tab pos="2060575" algn="l"/>
              </a:tabLst>
              <a:defRPr sz="2400">
                <a:solidFill>
                  <a:schemeClr val="bg1"/>
                </a:solidFill>
                <a:latin typeface="Arial" charset="0"/>
                <a:ea typeface="MS PGothic" charset="0"/>
                <a:cs typeface="MS PGothic" charset="0"/>
              </a:defRPr>
            </a:lvl5pPr>
            <a:lvl6pPr marL="2514600" indent="-228600" defTabSz="447675" eaLnBrk="0" fontAlgn="base" hangingPunct="0">
              <a:spcBef>
                <a:spcPct val="0"/>
              </a:spcBef>
              <a:spcAft>
                <a:spcPct val="0"/>
              </a:spcAft>
              <a:tabLst>
                <a:tab pos="2060575" algn="l"/>
              </a:tabLst>
              <a:defRPr sz="2400">
                <a:solidFill>
                  <a:schemeClr val="bg1"/>
                </a:solidFill>
                <a:latin typeface="Arial" charset="0"/>
                <a:ea typeface="MS PGothic" charset="0"/>
                <a:cs typeface="MS PGothic" charset="0"/>
              </a:defRPr>
            </a:lvl6pPr>
            <a:lvl7pPr marL="2971800" indent="-228600" defTabSz="447675" eaLnBrk="0" fontAlgn="base" hangingPunct="0">
              <a:spcBef>
                <a:spcPct val="0"/>
              </a:spcBef>
              <a:spcAft>
                <a:spcPct val="0"/>
              </a:spcAft>
              <a:tabLst>
                <a:tab pos="2060575" algn="l"/>
              </a:tabLst>
              <a:defRPr sz="2400">
                <a:solidFill>
                  <a:schemeClr val="bg1"/>
                </a:solidFill>
                <a:latin typeface="Arial" charset="0"/>
                <a:ea typeface="MS PGothic" charset="0"/>
                <a:cs typeface="MS PGothic" charset="0"/>
              </a:defRPr>
            </a:lvl7pPr>
            <a:lvl8pPr marL="3429000" indent="-228600" defTabSz="447675" eaLnBrk="0" fontAlgn="base" hangingPunct="0">
              <a:spcBef>
                <a:spcPct val="0"/>
              </a:spcBef>
              <a:spcAft>
                <a:spcPct val="0"/>
              </a:spcAft>
              <a:tabLst>
                <a:tab pos="2060575" algn="l"/>
              </a:tabLst>
              <a:defRPr sz="2400">
                <a:solidFill>
                  <a:schemeClr val="bg1"/>
                </a:solidFill>
                <a:latin typeface="Arial" charset="0"/>
                <a:ea typeface="MS PGothic" charset="0"/>
                <a:cs typeface="MS PGothic" charset="0"/>
              </a:defRPr>
            </a:lvl8pPr>
            <a:lvl9pPr marL="3886200" indent="-228600" defTabSz="447675" eaLnBrk="0" fontAlgn="base" hangingPunct="0">
              <a:spcBef>
                <a:spcPct val="0"/>
              </a:spcBef>
              <a:spcAft>
                <a:spcPct val="0"/>
              </a:spcAft>
              <a:tabLst>
                <a:tab pos="2060575" algn="l"/>
              </a:tabLst>
              <a:defRPr sz="2400">
                <a:solidFill>
                  <a:schemeClr val="bg1"/>
                </a:solidFill>
                <a:latin typeface="Arial" charset="0"/>
                <a:ea typeface="MS PGothic" charset="0"/>
                <a:cs typeface="MS PGothic" charset="0"/>
              </a:defRPr>
            </a:lvl9pPr>
          </a:lstStyle>
          <a:p>
            <a:pPr eaLnBrk="1">
              <a:spcBef>
                <a:spcPts val="600"/>
              </a:spcBef>
              <a:spcAft>
                <a:spcPts val="600"/>
              </a:spcAft>
              <a:buFont typeface="Wingdings" charset="0"/>
              <a:buChar char="§"/>
            </a:pPr>
            <a:r>
              <a:rPr lang="en-GB" sz="2000" dirty="0">
                <a:solidFill>
                  <a:srgbClr val="000000"/>
                </a:solidFill>
                <a:latin typeface="+mn-lt"/>
                <a:ea typeface="ＭＳ Ｐゴシック" charset="0"/>
                <a:cs typeface="ＭＳ Ｐゴシック" charset="0"/>
              </a:rPr>
              <a:t>RF power requirements ranges between 260 kW and 335 kW</a:t>
            </a:r>
          </a:p>
          <a:p>
            <a:pPr eaLnBrk="1">
              <a:spcBef>
                <a:spcPts val="600"/>
              </a:spcBef>
              <a:spcAft>
                <a:spcPts val="600"/>
              </a:spcAft>
              <a:buFont typeface="Wingdings" charset="0"/>
              <a:buChar char="§"/>
            </a:pPr>
            <a:r>
              <a:rPr lang="en-GB" sz="2000" dirty="0">
                <a:solidFill>
                  <a:schemeClr val="tx1"/>
                </a:solidFill>
                <a:latin typeface="+mn-lt"/>
                <a:ea typeface="ＭＳ Ｐゴシック" charset="0"/>
                <a:cs typeface="ＭＳ Ｐゴシック" charset="0"/>
              </a:rPr>
              <a:t>Power size standardised to 400 kW to take into account distribution losses and provide some safety margin.</a:t>
            </a:r>
          </a:p>
        </p:txBody>
      </p:sp>
    </p:spTree>
    <p:extLst>
      <p:ext uri="{BB962C8B-B14F-4D97-AF65-F5344CB8AC3E}">
        <p14:creationId xmlns:p14="http://schemas.microsoft.com/office/powerpoint/2010/main" val="2255290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Personnel</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6</a:t>
            </a:fld>
            <a:endParaRPr lang="sv-SE" dirty="0">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4068242054"/>
              </p:ext>
            </p:extLst>
          </p:nvPr>
        </p:nvGraphicFramePr>
        <p:xfrm>
          <a:off x="161636" y="1463819"/>
          <a:ext cx="8116455" cy="5339676"/>
        </p:xfrm>
        <a:graphic>
          <a:graphicData uri="http://schemas.openxmlformats.org/drawingml/2006/table">
            <a:tbl>
              <a:tblPr firstRow="1" bandRow="1">
                <a:tableStyleId>{2D5ABB26-0587-4C30-8999-92F81FD0307C}</a:tableStyleId>
              </a:tblPr>
              <a:tblGrid>
                <a:gridCol w="3429194"/>
                <a:gridCol w="4687261"/>
              </a:tblGrid>
              <a:tr h="354180">
                <a:tc>
                  <a:txBody>
                    <a:bodyPr/>
                    <a:lstStyle/>
                    <a:p>
                      <a:pPr marL="0" marR="0" lvl="2" indent="0" algn="l" defTabSz="457152" rtl="0" eaLnBrk="1" fontAlgn="auto" latinLnBrk="0" hangingPunct="1">
                        <a:lnSpc>
                          <a:spcPct val="100000"/>
                        </a:lnSpc>
                        <a:spcBef>
                          <a:spcPts val="0"/>
                        </a:spcBef>
                        <a:spcAft>
                          <a:spcPts val="0"/>
                        </a:spcAft>
                        <a:buClrTx/>
                        <a:buSzTx/>
                        <a:buFontTx/>
                        <a:buNone/>
                        <a:tabLst/>
                        <a:defRPr/>
                      </a:pPr>
                      <a:r>
                        <a:rPr lang="en-GB" sz="1400" b="1" i="1" dirty="0" smtClean="0">
                          <a:solidFill>
                            <a:schemeClr val="tx1"/>
                          </a:solidFill>
                          <a:latin typeface="+mn-lt"/>
                        </a:rPr>
                        <a:t>Defined in the </a:t>
                      </a:r>
                      <a:r>
                        <a:rPr lang="en-GB" sz="1400" b="1" i="1" dirty="0" err="1" smtClean="0">
                          <a:solidFill>
                            <a:schemeClr val="tx1"/>
                          </a:solidFill>
                          <a:latin typeface="+mn-lt"/>
                        </a:rPr>
                        <a:t>HoA</a:t>
                      </a:r>
                      <a:r>
                        <a:rPr lang="en-GB" sz="1400" b="1" i="1" dirty="0" smtClean="0">
                          <a:solidFill>
                            <a:schemeClr val="tx1"/>
                          </a:solidFill>
                          <a:latin typeface="+mn-lt"/>
                        </a:rPr>
                        <a:t> agreement</a:t>
                      </a:r>
                    </a:p>
                  </a:txBody>
                  <a:tcPr marT="45703" marB="45703"/>
                </a:tc>
                <a:tc>
                  <a:txBody>
                    <a:bodyPr/>
                    <a:lstStyle/>
                    <a:p>
                      <a:endParaRPr lang="en-US"/>
                    </a:p>
                  </a:txBody>
                  <a:tcPr marT="45703" marB="45703"/>
                </a:tc>
              </a:tr>
              <a:tr h="400673">
                <a:tc>
                  <a:txBody>
                    <a:bodyPr/>
                    <a:lstStyle/>
                    <a:p>
                      <a:pPr marL="285750" marR="0" indent="-285750" algn="l" defTabSz="457152" rtl="0" eaLnBrk="1" fontAlgn="auto" latinLnBrk="0" hangingPunct="1">
                        <a:lnSpc>
                          <a:spcPct val="100000"/>
                        </a:lnSpc>
                        <a:spcBef>
                          <a:spcPts val="0"/>
                        </a:spcBef>
                        <a:spcAft>
                          <a:spcPts val="0"/>
                        </a:spcAft>
                        <a:buClrTx/>
                        <a:buSzTx/>
                        <a:buFont typeface="Wingdings" charset="2"/>
                        <a:buChar char="§"/>
                        <a:tabLst/>
                        <a:defRPr/>
                      </a:pPr>
                      <a:r>
                        <a:rPr lang="en-US" sz="1400" dirty="0" smtClean="0">
                          <a:latin typeface="+mn-lt"/>
                        </a:rPr>
                        <a:t>General Coordinator</a:t>
                      </a:r>
                    </a:p>
                  </a:txBody>
                  <a:tcPr marT="45703" marB="45703"/>
                </a:tc>
                <a:tc>
                  <a:txBody>
                    <a:bodyPr/>
                    <a:lstStyle/>
                    <a:p>
                      <a:pPr marL="0" indent="0">
                        <a:buFont typeface="Wingdings" charset="2"/>
                        <a:buNone/>
                      </a:pPr>
                      <a:r>
                        <a:rPr lang="en-GB" sz="1400" i="0" dirty="0" smtClean="0">
                          <a:solidFill>
                            <a:schemeClr val="tx1"/>
                          </a:solidFill>
                          <a:latin typeface="+mn-lt"/>
                        </a:rPr>
                        <a:t>Alessandro Fabris </a:t>
                      </a:r>
                      <a:endParaRPr lang="en-US" sz="1400" dirty="0">
                        <a:latin typeface="+mn-lt"/>
                      </a:endParaRPr>
                    </a:p>
                  </a:txBody>
                  <a:tcPr marT="45703" marB="45703"/>
                </a:tc>
              </a:tr>
              <a:tr h="389223">
                <a:tc gridSpan="2">
                  <a:txBody>
                    <a:bodyPr/>
                    <a:lstStyle/>
                    <a:p>
                      <a:pPr marL="0" marR="0" lvl="2" indent="0" algn="l" defTabSz="457152" rtl="0" eaLnBrk="1" fontAlgn="auto" latinLnBrk="0" hangingPunct="1">
                        <a:lnSpc>
                          <a:spcPct val="100000"/>
                        </a:lnSpc>
                        <a:spcBef>
                          <a:spcPts val="0"/>
                        </a:spcBef>
                        <a:spcAft>
                          <a:spcPts val="0"/>
                        </a:spcAft>
                        <a:buClrTx/>
                        <a:buSzTx/>
                        <a:buFont typeface="Wingdings" charset="2"/>
                        <a:buNone/>
                        <a:tabLst/>
                        <a:defRPr/>
                      </a:pPr>
                      <a:r>
                        <a:rPr lang="en-GB" sz="1400" b="1" i="1" dirty="0" smtClean="0">
                          <a:solidFill>
                            <a:schemeClr val="tx1"/>
                          </a:solidFill>
                          <a:latin typeface="+mn-lt"/>
                        </a:rPr>
                        <a:t>Defined in the schedule annexed to the agreement</a:t>
                      </a:r>
                    </a:p>
                  </a:txBody>
                  <a:tcPr marT="45703" marB="45703"/>
                </a:tc>
                <a:tc hMerge="1">
                  <a:txBody>
                    <a:bodyPr/>
                    <a:lstStyle/>
                    <a:p>
                      <a:endParaRPr lang="en-US"/>
                    </a:p>
                  </a:txBody>
                  <a:tcPr/>
                </a:tc>
              </a:tr>
              <a:tr h="334341">
                <a:tc>
                  <a:txBody>
                    <a:bodyPr/>
                    <a:lstStyle/>
                    <a:p>
                      <a:pPr marL="285750" indent="-285750">
                        <a:buFont typeface="Wingdings" charset="2"/>
                        <a:buChar char="§"/>
                      </a:pPr>
                      <a:r>
                        <a:rPr lang="en-US" sz="1400" dirty="0" smtClean="0">
                          <a:latin typeface="+mn-lt"/>
                        </a:rPr>
                        <a:t>Contract Coordinator</a:t>
                      </a:r>
                      <a:endParaRPr lang="en-US" sz="1400" dirty="0">
                        <a:latin typeface="+mn-lt"/>
                      </a:endParaRPr>
                    </a:p>
                  </a:txBody>
                  <a:tcPr marT="45703" marB="45703"/>
                </a:tc>
                <a:tc>
                  <a:txBody>
                    <a:bodyPr/>
                    <a:lstStyle/>
                    <a:p>
                      <a:r>
                        <a:rPr lang="en-US" sz="1400" dirty="0" smtClean="0">
                          <a:latin typeface="+mn-lt"/>
                        </a:rPr>
                        <a:t>Cristina </a:t>
                      </a:r>
                      <a:r>
                        <a:rPr lang="en-US" sz="1400" dirty="0" err="1" smtClean="0">
                          <a:latin typeface="+mn-lt"/>
                        </a:rPr>
                        <a:t>Pasotti</a:t>
                      </a:r>
                      <a:endParaRPr lang="en-US" sz="1400" dirty="0">
                        <a:latin typeface="+mn-lt"/>
                      </a:endParaRPr>
                    </a:p>
                  </a:txBody>
                  <a:tcPr marT="45703" marB="45703"/>
                </a:tc>
              </a:tr>
              <a:tr h="334341">
                <a:tc>
                  <a:txBody>
                    <a:bodyPr/>
                    <a:lstStyle/>
                    <a:p>
                      <a:r>
                        <a:rPr lang="en-US" sz="1400" b="1" i="1" dirty="0" smtClean="0">
                          <a:latin typeface="+mn-lt"/>
                        </a:rPr>
                        <a:t>Engineering</a:t>
                      </a:r>
                      <a:endParaRPr lang="en-US" sz="1400" b="1" i="1" dirty="0">
                        <a:latin typeface="+mn-lt"/>
                      </a:endParaRPr>
                    </a:p>
                  </a:txBody>
                  <a:tcPr marT="45703" marB="45703"/>
                </a:tc>
                <a:tc>
                  <a:txBody>
                    <a:bodyPr/>
                    <a:lstStyle/>
                    <a:p>
                      <a:endParaRPr lang="en-US"/>
                    </a:p>
                  </a:txBody>
                  <a:tcPr marT="45703" marB="45703"/>
                </a:tc>
              </a:tr>
              <a:tr h="399825">
                <a:tc>
                  <a:txBody>
                    <a:bodyPr/>
                    <a:lstStyle/>
                    <a:p>
                      <a:pPr marL="285750" indent="-285750">
                        <a:buFont typeface="Wingdings" charset="2"/>
                        <a:buChar char="§"/>
                      </a:pPr>
                      <a:r>
                        <a:rPr lang="en-US" sz="1400" dirty="0" smtClean="0">
                          <a:latin typeface="+mn-lt"/>
                        </a:rPr>
                        <a:t>RF</a:t>
                      </a:r>
                      <a:endParaRPr lang="en-US" sz="1400" dirty="0">
                        <a:latin typeface="+mn-lt"/>
                      </a:endParaRPr>
                    </a:p>
                  </a:txBody>
                  <a:tcPr marT="45703" marB="45703"/>
                </a:tc>
                <a:tc>
                  <a:txBody>
                    <a:bodyPr/>
                    <a:lstStyle/>
                    <a:p>
                      <a:pPr marL="0" marR="0" indent="0" algn="l" defTabSz="457152" rtl="0" eaLnBrk="1" fontAlgn="auto" latinLnBrk="0" hangingPunct="1">
                        <a:lnSpc>
                          <a:spcPct val="100000"/>
                        </a:lnSpc>
                        <a:spcBef>
                          <a:spcPts val="0"/>
                        </a:spcBef>
                        <a:spcAft>
                          <a:spcPts val="0"/>
                        </a:spcAft>
                        <a:buClrTx/>
                        <a:buSzTx/>
                        <a:buFontTx/>
                        <a:buNone/>
                        <a:tabLst/>
                        <a:defRPr/>
                      </a:pPr>
                      <a:r>
                        <a:rPr lang="en-US" sz="1400" i="0" dirty="0" smtClean="0">
                          <a:solidFill>
                            <a:schemeClr val="tx1"/>
                          </a:solidFill>
                          <a:latin typeface="+mn-lt"/>
                        </a:rPr>
                        <a:t>Vincenzo </a:t>
                      </a:r>
                      <a:r>
                        <a:rPr lang="en-US" sz="1400" i="0" dirty="0" err="1" smtClean="0">
                          <a:solidFill>
                            <a:schemeClr val="tx1"/>
                          </a:solidFill>
                          <a:latin typeface="+mn-lt"/>
                        </a:rPr>
                        <a:t>Ingravallo</a:t>
                      </a:r>
                      <a:endParaRPr lang="en-US" sz="1400" dirty="0" smtClean="0">
                        <a:latin typeface="+mn-lt"/>
                      </a:endParaRPr>
                    </a:p>
                  </a:txBody>
                  <a:tcPr marT="45703" marB="45703"/>
                </a:tc>
              </a:tr>
              <a:tr h="366328">
                <a:tc>
                  <a:txBody>
                    <a:bodyPr/>
                    <a:lstStyle/>
                    <a:p>
                      <a:pPr marL="285750" marR="0" indent="-285750" algn="l" defTabSz="457152" rtl="0" eaLnBrk="1" fontAlgn="auto" latinLnBrk="0" hangingPunct="1">
                        <a:lnSpc>
                          <a:spcPct val="100000"/>
                        </a:lnSpc>
                        <a:spcBef>
                          <a:spcPts val="0"/>
                        </a:spcBef>
                        <a:spcAft>
                          <a:spcPts val="0"/>
                        </a:spcAft>
                        <a:buClrTx/>
                        <a:buSzTx/>
                        <a:buFont typeface="Wingdings" charset="2"/>
                        <a:buChar char="§"/>
                        <a:tabLst/>
                        <a:defRPr/>
                      </a:pPr>
                      <a:r>
                        <a:rPr lang="en-US" sz="1400" dirty="0" smtClean="0">
                          <a:latin typeface="+mn-lt"/>
                        </a:rPr>
                        <a:t>Power</a:t>
                      </a:r>
                      <a:r>
                        <a:rPr lang="en-US" sz="1400" baseline="0" dirty="0" smtClean="0">
                          <a:latin typeface="+mn-lt"/>
                        </a:rPr>
                        <a:t> Electronics</a:t>
                      </a:r>
                      <a:endParaRPr lang="en-US" sz="1400" dirty="0" smtClean="0">
                        <a:latin typeface="+mn-lt"/>
                      </a:endParaRPr>
                    </a:p>
                  </a:txBody>
                  <a:tcPr marT="45703" marB="45703"/>
                </a:tc>
                <a:tc>
                  <a: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US" sz="1400" dirty="0" smtClean="0">
                          <a:latin typeface="+mn-lt"/>
                        </a:rPr>
                        <a:t>One Engineer to</a:t>
                      </a:r>
                      <a:r>
                        <a:rPr lang="en-US" sz="1400" baseline="0" dirty="0" smtClean="0">
                          <a:latin typeface="+mn-lt"/>
                        </a:rPr>
                        <a:t> be hired, selections in course</a:t>
                      </a:r>
                    </a:p>
                  </a:txBody>
                  <a:tcPr marT="45703" marB="45703"/>
                </a:tc>
              </a:tr>
              <a:tr h="400673">
                <a:tc>
                  <a:txBody>
                    <a:bodyPr/>
                    <a:lstStyle/>
                    <a:p>
                      <a:pPr marL="285750" marR="0" indent="-285750" algn="l" defTabSz="457152" rtl="0" eaLnBrk="1" fontAlgn="auto" latinLnBrk="0" hangingPunct="1">
                        <a:lnSpc>
                          <a:spcPct val="100000"/>
                        </a:lnSpc>
                        <a:spcBef>
                          <a:spcPts val="0"/>
                        </a:spcBef>
                        <a:spcAft>
                          <a:spcPts val="0"/>
                        </a:spcAft>
                        <a:buClrTx/>
                        <a:buSzTx/>
                        <a:buFont typeface="Wingdings" charset="2"/>
                        <a:buChar char="§"/>
                        <a:tabLst/>
                        <a:defRPr/>
                      </a:pPr>
                      <a:r>
                        <a:rPr lang="en-US" sz="1400" dirty="0" smtClean="0">
                          <a:latin typeface="+mn-lt"/>
                        </a:rPr>
                        <a:t>Senior Technicians</a:t>
                      </a:r>
                    </a:p>
                  </a:txBody>
                  <a:tcPr marT="45703" marB="45703"/>
                </a:tc>
                <a:tc>
                  <a:txBody>
                    <a:bodyPr/>
                    <a:lstStyle/>
                    <a:p>
                      <a:pPr marL="0" indent="0">
                        <a:buFont typeface="Wingdings" charset="2"/>
                        <a:buNone/>
                      </a:pPr>
                      <a:r>
                        <a:rPr lang="en-US" sz="1400" dirty="0" smtClean="0">
                          <a:latin typeface="+mn-lt"/>
                        </a:rPr>
                        <a:t>M. </a:t>
                      </a:r>
                      <a:r>
                        <a:rPr lang="en-US" sz="1400" dirty="0" err="1" smtClean="0">
                          <a:latin typeface="+mn-lt"/>
                        </a:rPr>
                        <a:t>Rinaldi</a:t>
                      </a:r>
                      <a:r>
                        <a:rPr lang="en-US" sz="1400" dirty="0" smtClean="0">
                          <a:latin typeface="+mn-lt"/>
                        </a:rPr>
                        <a:t>, M. </a:t>
                      </a:r>
                      <a:r>
                        <a:rPr lang="en-US" sz="1400" dirty="0" err="1" smtClean="0">
                          <a:latin typeface="+mn-lt"/>
                        </a:rPr>
                        <a:t>Bocciai</a:t>
                      </a:r>
                      <a:endParaRPr lang="en-US" sz="1400" dirty="0">
                        <a:latin typeface="+mn-lt"/>
                      </a:endParaRPr>
                    </a:p>
                  </a:txBody>
                  <a:tcPr marT="45703" marB="45703"/>
                </a:tc>
              </a:tr>
              <a:tr h="480807">
                <a:tc gridSpan="2">
                  <a:txBody>
                    <a:bodyPr/>
                    <a:lstStyle/>
                    <a:p>
                      <a:pPr marL="285750" marR="0" lvl="2" indent="-285750" algn="l" defTabSz="457152" rtl="0" eaLnBrk="1" fontAlgn="auto" latinLnBrk="0" hangingPunct="1">
                        <a:lnSpc>
                          <a:spcPct val="100000"/>
                        </a:lnSpc>
                        <a:spcBef>
                          <a:spcPts val="0"/>
                        </a:spcBef>
                        <a:spcAft>
                          <a:spcPts val="0"/>
                        </a:spcAft>
                        <a:buClrTx/>
                        <a:buSzTx/>
                        <a:buFont typeface="Wingdings" charset="2"/>
                        <a:buChar char="§"/>
                        <a:tabLst/>
                        <a:defRPr/>
                      </a:pPr>
                      <a:r>
                        <a:rPr lang="en-GB" sz="1400" i="0" dirty="0" smtClean="0">
                          <a:solidFill>
                            <a:schemeClr val="tx1"/>
                          </a:solidFill>
                          <a:latin typeface="+mn-lt"/>
                        </a:rPr>
                        <a:t>Support from infrastructure group,</a:t>
                      </a:r>
                      <a:r>
                        <a:rPr lang="en-GB" sz="1400" i="0" baseline="0" dirty="0" smtClean="0">
                          <a:solidFill>
                            <a:schemeClr val="tx1"/>
                          </a:solidFill>
                          <a:latin typeface="+mn-lt"/>
                        </a:rPr>
                        <a:t> </a:t>
                      </a:r>
                      <a:r>
                        <a:rPr lang="en-GB" sz="1400" i="0" dirty="0" smtClean="0">
                          <a:solidFill>
                            <a:schemeClr val="tx1"/>
                          </a:solidFill>
                          <a:latin typeface="+mn-lt"/>
                        </a:rPr>
                        <a:t>technical office and other technical</a:t>
                      </a:r>
                      <a:r>
                        <a:rPr lang="en-GB" sz="1400" i="0" baseline="0" dirty="0" smtClean="0">
                          <a:solidFill>
                            <a:schemeClr val="tx1"/>
                          </a:solidFill>
                          <a:latin typeface="+mn-lt"/>
                        </a:rPr>
                        <a:t> groups as needed</a:t>
                      </a:r>
                      <a:endParaRPr lang="en-GB" sz="1400" i="0" dirty="0" smtClean="0">
                        <a:solidFill>
                          <a:schemeClr val="tx1"/>
                        </a:solidFill>
                        <a:latin typeface="+mn-lt"/>
                      </a:endParaRPr>
                    </a:p>
                  </a:txBody>
                  <a:tcPr marT="45703" marB="45703"/>
                </a:tc>
                <a:tc hMerge="1">
                  <a:txBody>
                    <a:bodyPr/>
                    <a:lstStyle/>
                    <a:p>
                      <a:endParaRPr lang="en-US"/>
                    </a:p>
                  </a:txBody>
                  <a:tcPr/>
                </a:tc>
              </a:tr>
              <a:tr h="423567">
                <a:tc gridSpan="2">
                  <a:txBody>
                    <a:bodyPr/>
                    <a:lstStyle/>
                    <a:p>
                      <a:r>
                        <a:rPr lang="en-US" sz="1400" b="1" i="1" dirty="0" smtClean="0">
                          <a:latin typeface="+mn-lt"/>
                        </a:rPr>
                        <a:t>Management Support (transverse to</a:t>
                      </a:r>
                      <a:r>
                        <a:rPr lang="en-US" sz="1400" b="1" i="1" baseline="0" dirty="0" smtClean="0">
                          <a:latin typeface="+mn-lt"/>
                        </a:rPr>
                        <a:t> all Elettra Contributions)</a:t>
                      </a:r>
                      <a:endParaRPr lang="en-US" sz="1400" b="1" i="1" dirty="0">
                        <a:latin typeface="+mn-lt"/>
                      </a:endParaRPr>
                    </a:p>
                  </a:txBody>
                  <a:tcPr marT="45703" marB="45703"/>
                </a:tc>
                <a:tc hMerge="1">
                  <a:txBody>
                    <a:bodyPr/>
                    <a:lstStyle/>
                    <a:p>
                      <a:endParaRPr lang="en-US"/>
                    </a:p>
                  </a:txBody>
                  <a:tcPr/>
                </a:tc>
              </a:tr>
              <a:tr h="354881">
                <a:tc>
                  <a:txBody>
                    <a:bodyPr/>
                    <a:lstStyle/>
                    <a:p>
                      <a:pPr marL="285750" indent="-285750">
                        <a:buFont typeface="Arial"/>
                        <a:buChar char="•"/>
                      </a:pPr>
                      <a:r>
                        <a:rPr lang="en-US" sz="1400" dirty="0" smtClean="0">
                          <a:latin typeface="+mn-lt"/>
                        </a:rPr>
                        <a:t>Infrastructure Group Coordinator</a:t>
                      </a:r>
                      <a:endParaRPr lang="en-US" sz="1400" dirty="0">
                        <a:latin typeface="+mn-lt"/>
                      </a:endParaRPr>
                    </a:p>
                  </a:txBody>
                  <a:tcPr marT="45703" marB="45703"/>
                </a:tc>
                <a:tc>
                  <a:txBody>
                    <a:bodyPr/>
                    <a:lstStyle/>
                    <a:p>
                      <a:pPr marL="0" marR="0" indent="0" algn="l" defTabSz="457152" rtl="0" eaLnBrk="1" fontAlgn="auto" latinLnBrk="0" hangingPunct="1">
                        <a:lnSpc>
                          <a:spcPct val="100000"/>
                        </a:lnSpc>
                        <a:spcBef>
                          <a:spcPts val="0"/>
                        </a:spcBef>
                        <a:spcAft>
                          <a:spcPts val="0"/>
                        </a:spcAft>
                        <a:buClrTx/>
                        <a:buSzTx/>
                        <a:buFontTx/>
                        <a:buNone/>
                        <a:tabLst/>
                        <a:defRPr/>
                      </a:pPr>
                      <a:r>
                        <a:rPr lang="en-US" sz="1400" dirty="0" smtClean="0">
                          <a:latin typeface="+mn-lt"/>
                        </a:rPr>
                        <a:t>Dino</a:t>
                      </a:r>
                      <a:r>
                        <a:rPr lang="en-US" sz="1400" baseline="0" dirty="0" smtClean="0">
                          <a:latin typeface="+mn-lt"/>
                        </a:rPr>
                        <a:t> </a:t>
                      </a:r>
                      <a:r>
                        <a:rPr lang="en-US" sz="1400" baseline="0" dirty="0" err="1" smtClean="0">
                          <a:latin typeface="+mn-lt"/>
                        </a:rPr>
                        <a:t>Zangrando</a:t>
                      </a:r>
                      <a:r>
                        <a:rPr lang="en-US" sz="1400" baseline="0" dirty="0" smtClean="0">
                          <a:latin typeface="+mn-lt"/>
                        </a:rPr>
                        <a:t> (Head of Engineering, FERMI Project )</a:t>
                      </a:r>
                      <a:endParaRPr lang="en-US" sz="1400" dirty="0" smtClean="0">
                        <a:latin typeface="+mn-lt"/>
                      </a:endParaRPr>
                    </a:p>
                  </a:txBody>
                  <a:tcPr marT="45703" marB="45703"/>
                </a:tc>
              </a:tr>
              <a:tr h="389224">
                <a:tc>
                  <a:txBody>
                    <a:bodyPr/>
                    <a:lstStyle/>
                    <a:p>
                      <a:pPr marL="285750" indent="-285750">
                        <a:buFont typeface="Arial"/>
                        <a:buChar char="•"/>
                      </a:pPr>
                      <a:r>
                        <a:rPr lang="en-US" sz="1400" dirty="0" smtClean="0">
                          <a:latin typeface="+mn-lt"/>
                        </a:rPr>
                        <a:t>Documentation harmonization</a:t>
                      </a:r>
                      <a:endParaRPr lang="en-US" sz="1400" dirty="0">
                        <a:latin typeface="+mn-lt"/>
                      </a:endParaRPr>
                    </a:p>
                  </a:txBody>
                  <a:tcPr marT="45703" marB="45703"/>
                </a:tc>
                <a:tc>
                  <a:txBody>
                    <a:bodyPr/>
                    <a:lstStyle/>
                    <a:p>
                      <a:pPr marL="0" marR="0" indent="0" algn="l" defTabSz="457152" rtl="0" eaLnBrk="1" fontAlgn="auto" latinLnBrk="0" hangingPunct="1">
                        <a:lnSpc>
                          <a:spcPct val="100000"/>
                        </a:lnSpc>
                        <a:spcBef>
                          <a:spcPts val="0"/>
                        </a:spcBef>
                        <a:spcAft>
                          <a:spcPts val="0"/>
                        </a:spcAft>
                        <a:buClrTx/>
                        <a:buSzTx/>
                        <a:buFontTx/>
                        <a:buNone/>
                        <a:tabLst/>
                        <a:defRPr/>
                      </a:pPr>
                      <a:r>
                        <a:rPr lang="en-US" sz="1400" dirty="0" smtClean="0">
                          <a:latin typeface="+mn-lt"/>
                        </a:rPr>
                        <a:t>Riccardo</a:t>
                      </a:r>
                      <a:r>
                        <a:rPr lang="en-US" sz="1400" baseline="0" dirty="0" smtClean="0">
                          <a:latin typeface="+mn-lt"/>
                        </a:rPr>
                        <a:t> Fabris</a:t>
                      </a:r>
                      <a:endParaRPr lang="en-US" sz="1400" dirty="0" smtClean="0">
                        <a:latin typeface="+mn-lt"/>
                      </a:endParaRPr>
                    </a:p>
                  </a:txBody>
                  <a:tcPr marT="45703" marB="45703"/>
                </a:tc>
              </a:tr>
              <a:tr h="334341">
                <a:tc>
                  <a:txBody>
                    <a:bodyPr/>
                    <a:lstStyle/>
                    <a:p>
                      <a:pPr marL="285750" indent="-285750">
                        <a:buFont typeface="Arial"/>
                        <a:buChar char="•"/>
                      </a:pPr>
                      <a:r>
                        <a:rPr lang="en-US" sz="1400" dirty="0" smtClean="0">
                          <a:latin typeface="+mn-lt"/>
                        </a:rPr>
                        <a:t>Project</a:t>
                      </a:r>
                      <a:r>
                        <a:rPr lang="en-US" sz="1400" baseline="0" dirty="0" smtClean="0">
                          <a:latin typeface="+mn-lt"/>
                        </a:rPr>
                        <a:t> assistant</a:t>
                      </a:r>
                      <a:endParaRPr lang="en-US" sz="1400" dirty="0">
                        <a:latin typeface="+mn-lt"/>
                      </a:endParaRPr>
                    </a:p>
                  </a:txBody>
                  <a:tcPr marT="45703" marB="45703"/>
                </a:tc>
                <a:tc>
                  <a:txBody>
                    <a:bodyPr/>
                    <a:lstStyle/>
                    <a:p>
                      <a:pPr marL="0" marR="0" indent="0" algn="l" defTabSz="457152" rtl="0" eaLnBrk="1" fontAlgn="auto" latinLnBrk="0" hangingPunct="1">
                        <a:lnSpc>
                          <a:spcPct val="100000"/>
                        </a:lnSpc>
                        <a:spcBef>
                          <a:spcPts val="0"/>
                        </a:spcBef>
                        <a:spcAft>
                          <a:spcPts val="0"/>
                        </a:spcAft>
                        <a:buClrTx/>
                        <a:buSzTx/>
                        <a:buFontTx/>
                        <a:buNone/>
                        <a:tabLst/>
                        <a:defRPr/>
                      </a:pPr>
                      <a:r>
                        <a:rPr lang="en-US" sz="1400" dirty="0" smtClean="0">
                          <a:latin typeface="+mn-lt"/>
                        </a:rPr>
                        <a:t>Rodolfo </a:t>
                      </a:r>
                      <a:r>
                        <a:rPr lang="en-US" sz="1400" dirty="0" err="1" smtClean="0">
                          <a:latin typeface="+mn-lt"/>
                        </a:rPr>
                        <a:t>Laghi</a:t>
                      </a:r>
                      <a:endParaRPr lang="en-US" sz="1400" dirty="0" smtClean="0">
                        <a:latin typeface="+mn-lt"/>
                      </a:endParaRPr>
                    </a:p>
                  </a:txBody>
                  <a:tcPr marT="45703" marB="45703"/>
                </a:tc>
              </a:tr>
              <a:tr h="334341">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latin typeface="+mn-lt"/>
                        </a:rPr>
                        <a:t>Secretarial support</a:t>
                      </a:r>
                    </a:p>
                  </a:txBody>
                  <a:tcPr marT="45703" marB="45703"/>
                </a:tc>
                <a:tc>
                  <a:txBody>
                    <a:bodyPr/>
                    <a:lstStyle/>
                    <a:p>
                      <a:pPr marL="0" marR="0" indent="0" algn="l" defTabSz="457152" rtl="0" eaLnBrk="1" fontAlgn="auto" latinLnBrk="0" hangingPunct="1">
                        <a:lnSpc>
                          <a:spcPct val="100000"/>
                        </a:lnSpc>
                        <a:spcBef>
                          <a:spcPts val="0"/>
                        </a:spcBef>
                        <a:spcAft>
                          <a:spcPts val="0"/>
                        </a:spcAft>
                        <a:buClrTx/>
                        <a:buSzTx/>
                        <a:buFontTx/>
                        <a:buNone/>
                        <a:tabLst/>
                        <a:defRPr/>
                      </a:pPr>
                      <a:r>
                        <a:rPr lang="en-US" sz="1400" dirty="0" smtClean="0">
                          <a:latin typeface="+mn-lt"/>
                        </a:rPr>
                        <a:t>Roberta </a:t>
                      </a:r>
                      <a:r>
                        <a:rPr lang="en-US" sz="1400" dirty="0" err="1" smtClean="0">
                          <a:latin typeface="+mn-lt"/>
                        </a:rPr>
                        <a:t>Casson</a:t>
                      </a:r>
                      <a:endParaRPr lang="en-US" sz="1400" dirty="0" smtClean="0">
                        <a:latin typeface="+mn-lt"/>
                      </a:endParaRPr>
                    </a:p>
                  </a:txBody>
                  <a:tcPr marT="45703" marB="45703"/>
                </a:tc>
              </a:tr>
            </a:tbl>
          </a:graphicData>
        </a:graphic>
      </p:graphicFrame>
      <p:sp>
        <p:nvSpPr>
          <p:cNvPr id="7" name="TextBox 6"/>
          <p:cNvSpPr txBox="1"/>
          <p:nvPr/>
        </p:nvSpPr>
        <p:spPr>
          <a:xfrm>
            <a:off x="5380182" y="6014901"/>
            <a:ext cx="3763818" cy="461665"/>
          </a:xfrm>
          <a:prstGeom prst="rect">
            <a:avLst/>
          </a:prstGeom>
          <a:noFill/>
        </p:spPr>
        <p:txBody>
          <a:bodyPr wrap="square" rtlCol="0">
            <a:spAutoFit/>
          </a:bodyPr>
          <a:lstStyle/>
          <a:p>
            <a:r>
              <a:rPr lang="en-US" sz="2400" dirty="0" smtClean="0"/>
              <a:t>Total 8 FTE in three years</a:t>
            </a:r>
            <a:endParaRPr lang="en-US" sz="2400" dirty="0"/>
          </a:p>
        </p:txBody>
      </p:sp>
    </p:spTree>
    <p:extLst>
      <p:ext uri="{BB962C8B-B14F-4D97-AF65-F5344CB8AC3E}">
        <p14:creationId xmlns:p14="http://schemas.microsoft.com/office/powerpoint/2010/main" val="30190446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Solution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7</a:t>
            </a:fld>
            <a:endParaRPr lang="sv-SE" dirty="0">
              <a:solidFill>
                <a:prstClr val="black">
                  <a:tint val="75000"/>
                </a:prstClr>
              </a:solidFill>
              <a:latin typeface="Calibri"/>
            </a:endParaRPr>
          </a:p>
        </p:txBody>
      </p:sp>
      <p:sp>
        <p:nvSpPr>
          <p:cNvPr id="8" name="Content Placeholder 2"/>
          <p:cNvSpPr>
            <a:spLocks noGrp="1"/>
          </p:cNvSpPr>
          <p:nvPr>
            <p:ph idx="1"/>
          </p:nvPr>
        </p:nvSpPr>
        <p:spPr bwMode="auto">
          <a:xfrm>
            <a:off x="150091" y="1467099"/>
            <a:ext cx="8881696" cy="101517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p>
            <a:pPr marL="0" lvl="1" indent="0" eaLnBrk="1" hangingPunct="1">
              <a:spcBef>
                <a:spcPct val="0"/>
              </a:spcBef>
              <a:spcAft>
                <a:spcPts val="600"/>
              </a:spcAft>
              <a:buNone/>
              <a:defRPr/>
            </a:pPr>
            <a:r>
              <a:rPr lang="en-US" sz="2000" dirty="0" smtClean="0"/>
              <a:t>At </a:t>
            </a:r>
            <a:r>
              <a:rPr lang="en-US" sz="2000" dirty="0"/>
              <a:t>present the tetrode is the simpler and the already available RF power source to achieve </a:t>
            </a:r>
            <a:r>
              <a:rPr lang="en-US" sz="2000" dirty="0" smtClean="0"/>
              <a:t>400 kW peak power by </a:t>
            </a:r>
            <a:r>
              <a:rPr lang="en-US" sz="2000" dirty="0"/>
              <a:t>means of the effortless combination of two </a:t>
            </a:r>
            <a:r>
              <a:rPr lang="en-US" sz="2000" dirty="0" smtClean="0"/>
              <a:t>tubes working in parallel. </a:t>
            </a:r>
          </a:p>
          <a:p>
            <a:pPr marL="0" lvl="1" indent="0">
              <a:spcBef>
                <a:spcPct val="0"/>
              </a:spcBef>
              <a:spcAft>
                <a:spcPts val="600"/>
              </a:spcAft>
              <a:buNone/>
              <a:defRPr/>
            </a:pPr>
            <a:r>
              <a:rPr lang="en-US" sz="2000" dirty="0"/>
              <a:t>Construction will be outsourced to industry under Elettra </a:t>
            </a:r>
            <a:r>
              <a:rPr lang="en-US" sz="2000" dirty="0" smtClean="0"/>
              <a:t>supervision.</a:t>
            </a:r>
            <a:endParaRPr lang="en-US" sz="2000" dirty="0"/>
          </a:p>
          <a:p>
            <a:pPr marL="0" lvl="1" indent="0" eaLnBrk="1" hangingPunct="1">
              <a:spcBef>
                <a:spcPct val="0"/>
              </a:spcBef>
              <a:spcAft>
                <a:spcPts val="600"/>
              </a:spcAft>
              <a:buNone/>
              <a:defRPr/>
            </a:pPr>
            <a:endParaRPr lang="en-US" sz="2000"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3212" y="3347244"/>
            <a:ext cx="5243588" cy="2693676"/>
          </a:xfrm>
          <a:prstGeom prst="rect">
            <a:avLst/>
          </a:prstGeom>
          <a:noFill/>
          <a:ln>
            <a:noFill/>
          </a:ln>
        </p:spPr>
      </p:pic>
      <p:sp>
        <p:nvSpPr>
          <p:cNvPr id="10" name="Content Placeholder 2"/>
          <p:cNvSpPr txBox="1">
            <a:spLocks/>
          </p:cNvSpPr>
          <p:nvPr/>
        </p:nvSpPr>
        <p:spPr bwMode="auto">
          <a:xfrm>
            <a:off x="201043" y="2751330"/>
            <a:ext cx="3527368" cy="37370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47675" rtl="0" eaLnBrk="0" fontAlgn="base" hangingPunct="0">
              <a:lnSpc>
                <a:spcPct val="100000"/>
              </a:lnSpc>
              <a:spcBef>
                <a:spcPts val="0"/>
              </a:spcBef>
              <a:spcAft>
                <a:spcPts val="600"/>
              </a:spcAft>
              <a:buClr>
                <a:srgbClr val="000000"/>
              </a:buClr>
              <a:buSzPct val="100000"/>
              <a:buFont typeface="Wingdings" panose="05000000000000000000" pitchFamily="2" charset="2"/>
              <a:buChar char="ü"/>
              <a:defRPr sz="2400" b="0">
                <a:solidFill>
                  <a:srgbClr val="000000"/>
                </a:solidFill>
                <a:latin typeface="+mn-lt"/>
                <a:ea typeface="MS PGothic" panose="020B0600070205080204" pitchFamily="34" charset="-128"/>
                <a:cs typeface="MS PGothic" charset="0"/>
              </a:defRPr>
            </a:lvl1pPr>
            <a:lvl2pPr marL="742950" indent="-285750" algn="l" defTabSz="447675" rtl="0" eaLnBrk="0" fontAlgn="base" hangingPunct="0">
              <a:lnSpc>
                <a:spcPct val="100000"/>
              </a:lnSpc>
              <a:spcBef>
                <a:spcPts val="0"/>
              </a:spcBef>
              <a:spcAft>
                <a:spcPts val="0"/>
              </a:spcAft>
              <a:buClr>
                <a:srgbClr val="000000"/>
              </a:buClr>
              <a:buSzPct val="100000"/>
              <a:buFont typeface="Arial" panose="020B0604020202020204" pitchFamily="34" charset="0"/>
              <a:buChar char="•"/>
              <a:defRPr sz="2200">
                <a:solidFill>
                  <a:srgbClr val="000000"/>
                </a:solidFill>
                <a:latin typeface="+mn-lt"/>
                <a:ea typeface="MS PGothic" pitchFamily="34" charset="-128"/>
                <a:cs typeface="MS PGothic" charset="0"/>
              </a:defRPr>
            </a:lvl2pPr>
            <a:lvl3pPr marL="1200150" indent="-285750" algn="l" defTabSz="447675" rtl="0" eaLnBrk="0" fontAlgn="base" hangingPunct="0">
              <a:lnSpc>
                <a:spcPct val="100000"/>
              </a:lnSpc>
              <a:spcBef>
                <a:spcPts val="0"/>
              </a:spcBef>
              <a:spcAft>
                <a:spcPts val="0"/>
              </a:spcAft>
              <a:buClr>
                <a:srgbClr val="000000"/>
              </a:buClr>
              <a:buSzPct val="100000"/>
              <a:buFont typeface="Arial" panose="020B0604020202020204" pitchFamily="34" charset="0"/>
              <a:buChar char="−"/>
              <a:defRPr sz="2000" i="1" baseline="0">
                <a:solidFill>
                  <a:srgbClr val="000000"/>
                </a:solidFill>
                <a:latin typeface="+mn-lt"/>
                <a:ea typeface="MS PGothic" pitchFamily="34" charset="-128"/>
                <a:cs typeface="MS PGothic" charset="0"/>
              </a:defRPr>
            </a:lvl3pPr>
            <a:lvl4pPr marL="1598613" indent="-227013" algn="l" defTabSz="447675" rtl="0" eaLnBrk="0" fontAlgn="base" hangingPunct="0">
              <a:lnSpc>
                <a:spcPct val="93000"/>
              </a:lnSpc>
              <a:spcBef>
                <a:spcPct val="0"/>
              </a:spcBef>
              <a:spcAft>
                <a:spcPts val="575"/>
              </a:spcAft>
              <a:buClr>
                <a:srgbClr val="000000"/>
              </a:buClr>
              <a:buSzPct val="100000"/>
              <a:buFont typeface="Times New Roman" panose="02020603050405020304" pitchFamily="18" charset="0"/>
              <a:defRPr sz="1800">
                <a:solidFill>
                  <a:srgbClr val="000000"/>
                </a:solidFill>
                <a:latin typeface="+mn-lt"/>
                <a:ea typeface="MS PGothic" pitchFamily="34" charset="-128"/>
                <a:cs typeface="MS PGothic" charset="0"/>
              </a:defRPr>
            </a:lvl4pPr>
            <a:lvl5pPr marL="2055813" indent="-227013" algn="l" defTabSz="447675" rtl="0" eaLnBrk="0" fontAlgn="base" hangingPunct="0">
              <a:lnSpc>
                <a:spcPct val="93000"/>
              </a:lnSpc>
              <a:spcBef>
                <a:spcPct val="0"/>
              </a:spcBef>
              <a:spcAft>
                <a:spcPts val="288"/>
              </a:spcAft>
              <a:buClr>
                <a:srgbClr val="000000"/>
              </a:buClr>
              <a:buSzPct val="100000"/>
              <a:buFont typeface="Times New Roman" panose="02020603050405020304" pitchFamily="18" charset="0"/>
              <a:defRPr sz="1800">
                <a:solidFill>
                  <a:srgbClr val="000000"/>
                </a:solidFill>
                <a:latin typeface="+mn-lt"/>
                <a:ea typeface="MS PGothic" pitchFamily="34" charset="-128"/>
                <a:cs typeface="MS PGothic" charset="0"/>
              </a:defRPr>
            </a:lvl5pPr>
            <a:lvl6pPr marL="2514340"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492"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8645"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5797"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spcAft>
                <a:spcPts val="2400"/>
              </a:spcAft>
              <a:buFont typeface="Wingdings" panose="05000000000000000000" pitchFamily="2" charset="2"/>
              <a:buNone/>
            </a:pPr>
            <a:r>
              <a:rPr lang="en-US" sz="2000" kern="0" dirty="0" smtClean="0"/>
              <a:t>Each RFPS unit consists of:</a:t>
            </a:r>
          </a:p>
          <a:p>
            <a:pPr>
              <a:buFont typeface="Arial" panose="020B0604020202020204" pitchFamily="34" charset="0"/>
              <a:buChar char="•"/>
            </a:pPr>
            <a:r>
              <a:rPr lang="en-US" sz="1600" kern="0" dirty="0" smtClean="0"/>
              <a:t>RF distribution system.</a:t>
            </a:r>
          </a:p>
          <a:p>
            <a:pPr>
              <a:buFont typeface="Arial" panose="020B0604020202020204" pitchFamily="34" charset="0"/>
              <a:buChar char="•"/>
            </a:pPr>
            <a:r>
              <a:rPr lang="en-US" sz="1600" kern="0" dirty="0" smtClean="0"/>
              <a:t>Two equivalent transmitters with amplification chain composed by pre-amplifier – solid state and amplifier – tetrode.</a:t>
            </a:r>
          </a:p>
          <a:p>
            <a:pPr>
              <a:buFont typeface="Arial" panose="020B0604020202020204" pitchFamily="34" charset="0"/>
              <a:buChar char="•"/>
            </a:pPr>
            <a:r>
              <a:rPr lang="en-US" sz="1600" kern="0" dirty="0"/>
              <a:t>One Modulator </a:t>
            </a:r>
            <a:r>
              <a:rPr lang="en-US" sz="1600" kern="0" dirty="0" smtClean="0"/>
              <a:t>to supply both tetrodes.</a:t>
            </a:r>
            <a:endParaRPr lang="en-US" sz="1600" kern="0" dirty="0"/>
          </a:p>
          <a:p>
            <a:pPr>
              <a:buFont typeface="Arial" panose="020B0604020202020204" pitchFamily="34" charset="0"/>
              <a:buChar char="•"/>
            </a:pPr>
            <a:r>
              <a:rPr lang="en-US" sz="1600" kern="0" dirty="0" smtClean="0"/>
              <a:t>Interlock, control and monitors.</a:t>
            </a:r>
          </a:p>
          <a:p>
            <a:pPr>
              <a:buFont typeface="Arial" panose="020B0604020202020204" pitchFamily="34" charset="0"/>
              <a:buChar char="•"/>
            </a:pPr>
            <a:r>
              <a:rPr lang="en-US" sz="1600" kern="0" dirty="0" smtClean="0"/>
              <a:t>Cooling, air and water.</a:t>
            </a:r>
          </a:p>
          <a:p>
            <a:pPr>
              <a:buFont typeface="Arial" panose="020B0604020202020204" pitchFamily="34" charset="0"/>
              <a:buChar char="•"/>
            </a:pPr>
            <a:r>
              <a:rPr lang="en-US" sz="1600" kern="0" dirty="0" smtClean="0"/>
              <a:t>Electrical grid distribution.</a:t>
            </a:r>
          </a:p>
        </p:txBody>
      </p:sp>
      <p:sp>
        <p:nvSpPr>
          <p:cNvPr id="3" name="TextBox 2"/>
          <p:cNvSpPr txBox="1"/>
          <p:nvPr/>
        </p:nvSpPr>
        <p:spPr>
          <a:xfrm>
            <a:off x="4499472" y="6676645"/>
            <a:ext cx="184666" cy="369332"/>
          </a:xfrm>
          <a:prstGeom prst="rect">
            <a:avLst/>
          </a:prstGeom>
          <a:noFill/>
        </p:spPr>
        <p:txBody>
          <a:bodyPr wrap="none" rtlCol="0">
            <a:spAutoFit/>
          </a:bodyPr>
          <a:lstStyle/>
          <a:p>
            <a:endParaRPr lang="en-US" dirty="0"/>
          </a:p>
        </p:txBody>
      </p:sp>
      <p:sp>
        <p:nvSpPr>
          <p:cNvPr id="5" name="TextBox 4"/>
          <p:cNvSpPr txBox="1"/>
          <p:nvPr/>
        </p:nvSpPr>
        <p:spPr>
          <a:xfrm>
            <a:off x="4225782" y="6219309"/>
            <a:ext cx="3354855" cy="400110"/>
          </a:xfrm>
          <a:prstGeom prst="rect">
            <a:avLst/>
          </a:prstGeom>
          <a:solidFill>
            <a:schemeClr val="tx2">
              <a:lumMod val="60000"/>
              <a:lumOff val="40000"/>
            </a:schemeClr>
          </a:solidFill>
        </p:spPr>
        <p:txBody>
          <a:bodyPr wrap="none" rtlCol="0">
            <a:spAutoFit/>
          </a:bodyPr>
          <a:lstStyle/>
          <a:p>
            <a:r>
              <a:rPr lang="en-US" sz="2000" b="1" dirty="0" smtClean="0">
                <a:solidFill>
                  <a:schemeClr val="bg1"/>
                </a:solidFill>
              </a:rPr>
              <a:t>PDR held on April 12-13, 2016 </a:t>
            </a:r>
            <a:endParaRPr lang="en-US" sz="2000" b="1" dirty="0">
              <a:solidFill>
                <a:schemeClr val="bg1"/>
              </a:solidFill>
            </a:endParaRPr>
          </a:p>
        </p:txBody>
      </p:sp>
    </p:spTree>
    <p:extLst>
      <p:ext uri="{BB962C8B-B14F-4D97-AF65-F5344CB8AC3E}">
        <p14:creationId xmlns:p14="http://schemas.microsoft.com/office/powerpoint/2010/main" val="16133913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PDR Documents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8</a:t>
            </a:fld>
            <a:endParaRPr lang="sv-SE" dirty="0">
              <a:solidFill>
                <a:prstClr val="black">
                  <a:tint val="75000"/>
                </a:prstClr>
              </a:solidFill>
              <a:latin typeface="Calibri"/>
            </a:endParaRPr>
          </a:p>
        </p:txBody>
      </p:sp>
      <p:sp>
        <p:nvSpPr>
          <p:cNvPr id="3" name="TextBox 2"/>
          <p:cNvSpPr txBox="1"/>
          <p:nvPr/>
        </p:nvSpPr>
        <p:spPr>
          <a:xfrm>
            <a:off x="4499472" y="6676645"/>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39482921"/>
              </p:ext>
            </p:extLst>
          </p:nvPr>
        </p:nvGraphicFramePr>
        <p:xfrm>
          <a:off x="1523999" y="1651000"/>
          <a:ext cx="6993249" cy="5019840"/>
        </p:xfrm>
        <a:graphic>
          <a:graphicData uri="http://schemas.openxmlformats.org/drawingml/2006/table">
            <a:tbl>
              <a:tblPr firstRow="1" bandRow="1">
                <a:tableStyleId>{2D5ABB26-0587-4C30-8999-92F81FD0307C}</a:tableStyleId>
              </a:tblPr>
              <a:tblGrid>
                <a:gridCol w="6993249"/>
              </a:tblGrid>
              <a:tr h="370417">
                <a:tc>
                  <a:txBody>
                    <a:bodyPr/>
                    <a:lstStyle/>
                    <a:p>
                      <a:pPr marL="285750" indent="-285750">
                        <a:spcBef>
                          <a:spcPts val="600"/>
                        </a:spcBef>
                        <a:spcAft>
                          <a:spcPts val="600"/>
                        </a:spcAft>
                        <a:buFont typeface="Wingdings" charset="2"/>
                        <a:buChar char="ü"/>
                      </a:pPr>
                      <a:r>
                        <a:rPr lang="en-US" dirty="0" smtClean="0"/>
                        <a:t>Specification for the 352 MHz, 400 kW Spoke RF Power Station</a:t>
                      </a:r>
                      <a:endParaRPr lang="en-US" b="0" dirty="0"/>
                    </a:p>
                  </a:txBody>
                  <a:tcPr marT="72000" marB="72000"/>
                </a:tc>
              </a:tr>
              <a:tr h="370417">
                <a:tc>
                  <a:txBody>
                    <a:bodyPr/>
                    <a:lstStyle/>
                    <a:p>
                      <a:pPr marL="285750" indent="-285750">
                        <a:spcBef>
                          <a:spcPts val="600"/>
                        </a:spcBef>
                        <a:spcAft>
                          <a:spcPts val="600"/>
                        </a:spcAft>
                        <a:buFont typeface="Wingdings" charset="2"/>
                        <a:buChar char="ü"/>
                      </a:pPr>
                      <a:r>
                        <a:rPr lang="en-US" b="0" dirty="0" smtClean="0"/>
                        <a:t>352 MHz,</a:t>
                      </a:r>
                      <a:r>
                        <a:rPr lang="en-US" b="0" baseline="0" dirty="0" smtClean="0"/>
                        <a:t> 400 kW Spoke RF Power Station Test and Commissioning</a:t>
                      </a:r>
                      <a:endParaRPr lang="en-US" b="0" dirty="0"/>
                    </a:p>
                  </a:txBody>
                  <a:tcPr marT="72000" marB="72000"/>
                </a:tc>
              </a:tr>
              <a:tr h="370417">
                <a:tc>
                  <a:txBody>
                    <a:bodyPr/>
                    <a:lstStyle/>
                    <a:p>
                      <a:pPr marL="285750" indent="-285750">
                        <a:spcBef>
                          <a:spcPts val="600"/>
                        </a:spcBef>
                        <a:spcAft>
                          <a:spcPts val="600"/>
                        </a:spcAft>
                        <a:buFont typeface="Wingdings" charset="2"/>
                        <a:buChar char="ü"/>
                      </a:pPr>
                      <a:r>
                        <a:rPr lang="en-US" b="0" dirty="0" smtClean="0"/>
                        <a:t>Spoke RF Power Station Interface</a:t>
                      </a:r>
                      <a:endParaRPr lang="en-US" b="0" dirty="0"/>
                    </a:p>
                  </a:txBody>
                  <a:tcPr marT="72000" marB="72000"/>
                </a:tc>
              </a:tr>
              <a:tr h="370417">
                <a:tc>
                  <a:txBody>
                    <a:bodyPr/>
                    <a:lstStyle/>
                    <a:p>
                      <a:pPr marL="285750" marR="0" indent="-285750" algn="l" defTabSz="914400" rtl="0" eaLnBrk="1" fontAlgn="auto" latinLnBrk="0" hangingPunct="1">
                        <a:lnSpc>
                          <a:spcPct val="100000"/>
                        </a:lnSpc>
                        <a:spcBef>
                          <a:spcPts val="600"/>
                        </a:spcBef>
                        <a:spcAft>
                          <a:spcPts val="600"/>
                        </a:spcAft>
                        <a:buClrTx/>
                        <a:buSzTx/>
                        <a:buFont typeface="Wingdings" charset="2"/>
                        <a:buChar char="ü"/>
                        <a:tabLst/>
                        <a:defRPr/>
                      </a:pPr>
                      <a:r>
                        <a:rPr lang="en-US" b="0" dirty="0" smtClean="0"/>
                        <a:t>352 MHz,</a:t>
                      </a:r>
                      <a:r>
                        <a:rPr lang="en-US" b="0" baseline="0" dirty="0" smtClean="0"/>
                        <a:t> 400 kW Spoke RF Power Station Safety and Standards</a:t>
                      </a:r>
                      <a:endParaRPr lang="en-US" b="0" dirty="0" smtClean="0"/>
                    </a:p>
                  </a:txBody>
                  <a:tcPr marT="72000" marB="72000"/>
                </a:tc>
              </a:tr>
              <a:tr h="370417">
                <a:tc>
                  <a:txBody>
                    <a:bodyPr/>
                    <a:lstStyle/>
                    <a:p>
                      <a:pPr marL="285750" indent="-285750">
                        <a:spcBef>
                          <a:spcPts val="600"/>
                        </a:spcBef>
                        <a:spcAft>
                          <a:spcPts val="600"/>
                        </a:spcAft>
                        <a:buFont typeface="Wingdings" charset="2"/>
                        <a:buChar char="ü"/>
                      </a:pPr>
                      <a:r>
                        <a:rPr lang="en-US" b="0" dirty="0" smtClean="0"/>
                        <a:t>Preliminary RAMI Considerations</a:t>
                      </a:r>
                      <a:r>
                        <a:rPr lang="en-US" b="0" baseline="0" dirty="0" smtClean="0"/>
                        <a:t> for the Spoke RF Power Stations</a:t>
                      </a:r>
                      <a:endParaRPr lang="en-US" b="0" dirty="0"/>
                    </a:p>
                  </a:txBody>
                  <a:tcPr marT="72000" marB="72000"/>
                </a:tc>
              </a:tr>
              <a:tr h="370417">
                <a:tc>
                  <a:txBody>
                    <a:bodyPr/>
                    <a:lstStyle/>
                    <a:p>
                      <a:pPr marL="285750" indent="-285750">
                        <a:spcBef>
                          <a:spcPts val="600"/>
                        </a:spcBef>
                        <a:spcAft>
                          <a:spcPts val="600"/>
                        </a:spcAft>
                        <a:buFont typeface="Wingdings" charset="2"/>
                        <a:buChar char="ü"/>
                      </a:pPr>
                      <a:r>
                        <a:rPr lang="en-US" b="0" dirty="0" smtClean="0"/>
                        <a:t>Spoke RF Power Station Contract Management and Quality Control</a:t>
                      </a:r>
                      <a:endParaRPr lang="en-US" b="0" dirty="0"/>
                    </a:p>
                  </a:txBody>
                  <a:tcPr marT="72000" marB="72000"/>
                </a:tc>
              </a:tr>
              <a:tr h="370417">
                <a:tc>
                  <a:txBody>
                    <a:bodyPr/>
                    <a:lstStyle/>
                    <a:p>
                      <a:pPr marL="285750" indent="-285750">
                        <a:spcBef>
                          <a:spcPts val="600"/>
                        </a:spcBef>
                        <a:spcAft>
                          <a:spcPts val="600"/>
                        </a:spcAft>
                        <a:buFont typeface="Wingdings" charset="2"/>
                        <a:buChar char="ü"/>
                      </a:pPr>
                      <a:r>
                        <a:rPr lang="en-US" b="0" dirty="0" smtClean="0"/>
                        <a:t>Spoke RF Power Station Schedule</a:t>
                      </a:r>
                      <a:endParaRPr lang="en-US" b="0" dirty="0"/>
                    </a:p>
                  </a:txBody>
                  <a:tcPr marT="72000" marB="72000"/>
                </a:tc>
              </a:tr>
              <a:tr h="370417">
                <a:tc>
                  <a:txBody>
                    <a:bodyPr/>
                    <a:lstStyle/>
                    <a:p>
                      <a:pPr marL="285750" indent="-285750">
                        <a:spcBef>
                          <a:spcPts val="600"/>
                        </a:spcBef>
                        <a:spcAft>
                          <a:spcPts val="600"/>
                        </a:spcAft>
                        <a:buFont typeface="Wingdings" charset="2"/>
                        <a:buChar char="ü"/>
                      </a:pPr>
                      <a:r>
                        <a:rPr lang="en-US" b="0" dirty="0" smtClean="0"/>
                        <a:t>Spoke RF Power Station IKC Risk register</a:t>
                      </a:r>
                      <a:endParaRPr lang="en-US" b="0" dirty="0"/>
                    </a:p>
                  </a:txBody>
                  <a:tcPr marT="72000" marB="72000"/>
                </a:tc>
              </a:tr>
              <a:tr h="370417">
                <a:tc>
                  <a:txBody>
                    <a:bodyPr/>
                    <a:lstStyle/>
                    <a:p>
                      <a:pPr marL="285750" indent="-285750">
                        <a:spcBef>
                          <a:spcPts val="600"/>
                        </a:spcBef>
                        <a:spcAft>
                          <a:spcPts val="600"/>
                        </a:spcAft>
                        <a:buFont typeface="Wingdings" charset="2"/>
                        <a:buChar char="ü"/>
                      </a:pPr>
                      <a:r>
                        <a:rPr lang="en-US" b="0" dirty="0" smtClean="0"/>
                        <a:t>Flicker</a:t>
                      </a:r>
                      <a:r>
                        <a:rPr lang="en-US" b="0" baseline="0" dirty="0" smtClean="0"/>
                        <a:t> and Harmonic Emission evaluation and Discussion</a:t>
                      </a:r>
                      <a:endParaRPr lang="en-US" b="0" dirty="0"/>
                    </a:p>
                  </a:txBody>
                  <a:tcPr marT="72000" marB="72000"/>
                </a:tc>
              </a:tr>
              <a:tr h="370417">
                <a:tc>
                  <a:txBody>
                    <a:bodyPr/>
                    <a:lstStyle/>
                    <a:p>
                      <a:pPr marL="285750" indent="-285750">
                        <a:spcBef>
                          <a:spcPts val="600"/>
                        </a:spcBef>
                        <a:spcAft>
                          <a:spcPts val="600"/>
                        </a:spcAft>
                        <a:buFont typeface="Wingdings" charset="2"/>
                        <a:buChar char="ü"/>
                      </a:pPr>
                      <a:r>
                        <a:rPr lang="en-US" b="0" dirty="0" smtClean="0"/>
                        <a:t>Power Factor and</a:t>
                      </a:r>
                      <a:r>
                        <a:rPr lang="en-US" b="0" baseline="0" dirty="0" smtClean="0"/>
                        <a:t> Flicker Measurements on FREIA Stations</a:t>
                      </a:r>
                      <a:endParaRPr lang="en-US" b="0" dirty="0"/>
                    </a:p>
                  </a:txBody>
                  <a:tcPr marT="72000" marB="72000"/>
                </a:tc>
              </a:tr>
              <a:tr h="370417">
                <a:tc>
                  <a:txBody>
                    <a:bodyPr/>
                    <a:lstStyle/>
                    <a:p>
                      <a:pPr marL="285750" indent="-285750">
                        <a:spcBef>
                          <a:spcPts val="600"/>
                        </a:spcBef>
                        <a:spcAft>
                          <a:spcPts val="600"/>
                        </a:spcAft>
                        <a:buFont typeface="Wingdings" charset="2"/>
                        <a:buChar char="ü"/>
                      </a:pPr>
                      <a:r>
                        <a:rPr lang="en-US" b="0" dirty="0" smtClean="0"/>
                        <a:t>Tetrode</a:t>
                      </a:r>
                      <a:r>
                        <a:rPr lang="en-US" b="0" baseline="0" dirty="0" smtClean="0"/>
                        <a:t> Type TH 595 Thales Technical Specifications</a:t>
                      </a:r>
                      <a:endParaRPr lang="en-US" b="0" dirty="0"/>
                    </a:p>
                  </a:txBody>
                  <a:tcPr marT="72000" marB="72000"/>
                </a:tc>
              </a:tr>
              <a:tr h="370417">
                <a:tc>
                  <a:txBody>
                    <a:bodyPr/>
                    <a:lstStyle/>
                    <a:p>
                      <a:pPr marL="285750" indent="-285750">
                        <a:spcBef>
                          <a:spcPts val="600"/>
                        </a:spcBef>
                        <a:spcAft>
                          <a:spcPts val="600"/>
                        </a:spcAft>
                        <a:buFont typeface="Wingdings" charset="2"/>
                        <a:buChar char="ü"/>
                      </a:pPr>
                      <a:r>
                        <a:rPr lang="en-US" b="0" dirty="0" smtClean="0"/>
                        <a:t>RF Cavity type TH 18395A Thales Technical Specifications</a:t>
                      </a:r>
                    </a:p>
                  </a:txBody>
                  <a:tcPr marT="72000" marB="72000"/>
                </a:tc>
              </a:tr>
            </a:tbl>
          </a:graphicData>
        </a:graphic>
      </p:graphicFrame>
    </p:spTree>
    <p:extLst>
      <p:ext uri="{BB962C8B-B14F-4D97-AF65-F5344CB8AC3E}">
        <p14:creationId xmlns:p14="http://schemas.microsoft.com/office/powerpoint/2010/main" val="39062432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9</a:t>
            </a:fld>
            <a:endParaRPr lang="sv-SE" dirty="0">
              <a:solidFill>
                <a:prstClr val="black">
                  <a:tint val="75000"/>
                </a:prstClr>
              </a:solidFill>
              <a:latin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015009943"/>
              </p:ext>
            </p:extLst>
          </p:nvPr>
        </p:nvGraphicFramePr>
        <p:xfrm>
          <a:off x="699628" y="1653255"/>
          <a:ext cx="8208912" cy="4987904"/>
        </p:xfrm>
        <a:graphic>
          <a:graphicData uri="http://schemas.openxmlformats.org/drawingml/2006/table">
            <a:tbl>
              <a:tblPr firstRow="1" firstCol="1" bandRow="1">
                <a:tableStyleId>{5C22544A-7EE6-4342-B048-85BDC9FD1C3A}</a:tableStyleId>
              </a:tblPr>
              <a:tblGrid>
                <a:gridCol w="5128535"/>
                <a:gridCol w="3080377"/>
              </a:tblGrid>
              <a:tr h="89959">
                <a:tc>
                  <a:txBody>
                    <a:bodyPr/>
                    <a:lstStyle/>
                    <a:p>
                      <a:pPr algn="just">
                        <a:spcAft>
                          <a:spcPts val="600"/>
                        </a:spcAft>
                      </a:pPr>
                      <a:r>
                        <a:rPr lang="en-US" sz="1600" b="0" dirty="0">
                          <a:effectLst/>
                          <a:latin typeface="+mn-lt"/>
                        </a:rPr>
                        <a:t>CF monotone</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352.21 MHz</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P</a:t>
                      </a:r>
                      <a:r>
                        <a:rPr lang="en-US" sz="1600" b="0" baseline="-25000" dirty="0">
                          <a:effectLst/>
                          <a:latin typeface="+mn-lt"/>
                        </a:rPr>
                        <a:t>N</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400 kW</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err="1">
                          <a:effectLst/>
                          <a:latin typeface="+mn-lt"/>
                        </a:rPr>
                        <a:t>P</a:t>
                      </a:r>
                      <a:r>
                        <a:rPr lang="en-US" sz="1600" b="0" baseline="-25000" dirty="0" err="1">
                          <a:effectLst/>
                          <a:latin typeface="+mn-lt"/>
                        </a:rPr>
                        <a:t>ave,M</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  20 kW</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BW</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&gt; ± 1 MHz</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Gain at P</a:t>
                      </a:r>
                      <a:r>
                        <a:rPr lang="en-US" sz="1600" b="0" baseline="-25000" dirty="0">
                          <a:effectLst/>
                          <a:latin typeface="+mn-lt"/>
                        </a:rPr>
                        <a:t>N</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rPr>
                        <a:t>&gt; 86 </a:t>
                      </a:r>
                      <a:r>
                        <a:rPr lang="en-US" sz="1600" dirty="0">
                          <a:effectLst/>
                          <a:latin typeface="+mn-lt"/>
                        </a:rPr>
                        <a:t>dB</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smtClean="0">
                          <a:effectLst/>
                          <a:latin typeface="+mn-lt"/>
                          <a:ea typeface="Calibri" panose="020F0502020204030204" pitchFamily="34" charset="0"/>
                          <a:cs typeface="Times New Roman" panose="02020603050405020304" pitchFamily="18" charset="0"/>
                        </a:rPr>
                        <a:t>Linearity</a:t>
                      </a:r>
                      <a:r>
                        <a:rPr lang="en-US" sz="1600" b="0" baseline="0" dirty="0" smtClean="0">
                          <a:effectLst/>
                          <a:latin typeface="+mn-lt"/>
                          <a:ea typeface="Calibri" panose="020F0502020204030204" pitchFamily="34" charset="0"/>
                          <a:cs typeface="Times New Roman" panose="02020603050405020304" pitchFamily="18" charset="0"/>
                        </a:rPr>
                        <a:t> from 50 kW to 250 kW</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rPr>
                        <a:t>± 0.5</a:t>
                      </a:r>
                      <a:r>
                        <a:rPr lang="en-US" sz="1600" baseline="0" dirty="0" smtClean="0">
                          <a:effectLst/>
                          <a:latin typeface="+mn-lt"/>
                        </a:rPr>
                        <a:t> dB</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marL="0" marR="0" indent="0" algn="just" defTabSz="457152" rtl="0" eaLnBrk="1" fontAlgn="auto" latinLnBrk="0" hangingPunct="1">
                        <a:lnSpc>
                          <a:spcPct val="100000"/>
                        </a:lnSpc>
                        <a:spcBef>
                          <a:spcPts val="0"/>
                        </a:spcBef>
                        <a:spcAft>
                          <a:spcPts val="600"/>
                        </a:spcAft>
                        <a:buClrTx/>
                        <a:buSzTx/>
                        <a:buFontTx/>
                        <a:buNone/>
                        <a:tabLst/>
                        <a:defRPr/>
                      </a:pPr>
                      <a:r>
                        <a:rPr lang="en-US" sz="1600" b="0" dirty="0" smtClean="0">
                          <a:effectLst/>
                          <a:latin typeface="+mn-lt"/>
                          <a:ea typeface="Calibri" panose="020F0502020204030204" pitchFamily="34" charset="0"/>
                          <a:cs typeface="Times New Roman" panose="02020603050405020304" pitchFamily="18" charset="0"/>
                        </a:rPr>
                        <a:t>Linearity</a:t>
                      </a:r>
                      <a:r>
                        <a:rPr lang="en-US" sz="1600" b="0" baseline="0" dirty="0" smtClean="0">
                          <a:effectLst/>
                          <a:latin typeface="+mn-lt"/>
                          <a:ea typeface="Calibri" panose="020F0502020204030204" pitchFamily="34" charset="0"/>
                          <a:cs typeface="Times New Roman" panose="02020603050405020304" pitchFamily="18" charset="0"/>
                        </a:rPr>
                        <a:t> from 250 kW to 400 kW</a:t>
                      </a:r>
                      <a:endParaRPr lang="en-US" sz="1600" b="0"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152" rtl="0" eaLnBrk="1" fontAlgn="auto" latinLnBrk="0" hangingPunct="1">
                        <a:lnSpc>
                          <a:spcPct val="100000"/>
                        </a:lnSpc>
                        <a:spcBef>
                          <a:spcPts val="0"/>
                        </a:spcBef>
                        <a:spcAft>
                          <a:spcPts val="600"/>
                        </a:spcAft>
                        <a:buClrTx/>
                        <a:buSzTx/>
                        <a:buFontTx/>
                        <a:buNone/>
                        <a:tabLst/>
                        <a:defRPr/>
                      </a:pPr>
                      <a:r>
                        <a:rPr lang="en-US" sz="1600" dirty="0" smtClean="0">
                          <a:effectLst/>
                          <a:latin typeface="+mn-lt"/>
                        </a:rPr>
                        <a:t>± 0.3</a:t>
                      </a:r>
                      <a:r>
                        <a:rPr lang="en-US" sz="1600" baseline="0" dirty="0" smtClean="0">
                          <a:effectLst/>
                          <a:latin typeface="+mn-lt"/>
                        </a:rPr>
                        <a:t> dB</a:t>
                      </a:r>
                      <a:endParaRPr lang="en-US" sz="1600" dirty="0" smtClean="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RF Drive Maximum</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0 </a:t>
                      </a:r>
                      <a:r>
                        <a:rPr lang="en-US" sz="1600" dirty="0" err="1">
                          <a:effectLst/>
                          <a:latin typeface="+mn-lt"/>
                        </a:rPr>
                        <a:t>dBm</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smtClean="0">
                          <a:effectLst/>
                          <a:latin typeface="+mn-lt"/>
                          <a:ea typeface="+mn-ea"/>
                          <a:cs typeface="+mn-cs"/>
                        </a:rPr>
                        <a:t>Operation</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smtClean="0">
                          <a:effectLst/>
                          <a:latin typeface="+mn-lt"/>
                        </a:rPr>
                        <a:t>Periodic Pulsed</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Nominal &amp; Maximum Repetition Frequency </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14 Hz</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Nominal Pulse Width, flat-top</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3.5 </a:t>
                      </a:r>
                      <a:r>
                        <a:rPr lang="en-US" sz="1600" dirty="0" err="1">
                          <a:effectLst/>
                          <a:latin typeface="+mn-lt"/>
                        </a:rPr>
                        <a:t>ms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Minimum Pulse Width</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140 us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Maximum Pulse Width</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4.0 </a:t>
                      </a:r>
                      <a:r>
                        <a:rPr lang="en-US" sz="1600" dirty="0" err="1">
                          <a:effectLst/>
                          <a:latin typeface="+mn-lt"/>
                        </a:rPr>
                        <a:t>ms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Input / Output impedance</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50 </a:t>
                      </a:r>
                      <a:r>
                        <a:rPr lang="en-US" sz="1600" dirty="0">
                          <a:effectLst/>
                          <a:latin typeface="Symbol" charset="2"/>
                          <a:cs typeface="Symbol" charset="2"/>
                        </a:rPr>
                        <a:t>W</a:t>
                      </a:r>
                      <a:endParaRPr lang="en-US" sz="1600" dirty="0">
                        <a:effectLst/>
                        <a:latin typeface="Symbol" charset="2"/>
                        <a:ea typeface="Calibri" panose="020F0502020204030204" pitchFamily="34" charset="0"/>
                        <a:cs typeface="Symbol" charset="2"/>
                      </a:endParaRPr>
                    </a:p>
                  </a:txBody>
                  <a:tcPr marL="68580" marR="68580" marT="0" marB="0" anchor="ctr"/>
                </a:tc>
              </a:tr>
              <a:tr h="296504">
                <a:tc>
                  <a:txBody>
                    <a:bodyPr/>
                    <a:lstStyle/>
                    <a:p>
                      <a:pPr algn="just">
                        <a:spcAft>
                          <a:spcPts val="600"/>
                        </a:spcAft>
                      </a:pPr>
                      <a:r>
                        <a:rPr lang="en-US" sz="1600" b="0" dirty="0">
                          <a:effectLst/>
                          <a:latin typeface="+mn-lt"/>
                        </a:rPr>
                        <a:t>RF output line </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6 1/8 " EIA flange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RF efficiency </a:t>
                      </a:r>
                      <a:r>
                        <a:rPr lang="en-US" sz="1600" b="0" dirty="0" err="1">
                          <a:effectLst/>
                          <a:latin typeface="+mn-lt"/>
                        </a:rPr>
                        <a:t>h</a:t>
                      </a:r>
                      <a:r>
                        <a:rPr lang="en-US" sz="1600" b="0" baseline="-25000" dirty="0" err="1">
                          <a:effectLst/>
                          <a:latin typeface="+mn-lt"/>
                        </a:rPr>
                        <a:t>RF</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 50 %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r h="296504">
                <a:tc>
                  <a:txBody>
                    <a:bodyPr/>
                    <a:lstStyle/>
                    <a:p>
                      <a:pPr algn="just">
                        <a:spcAft>
                          <a:spcPts val="600"/>
                        </a:spcAft>
                      </a:pPr>
                      <a:r>
                        <a:rPr lang="en-US" sz="1600" b="0" dirty="0">
                          <a:effectLst/>
                          <a:latin typeface="+mn-lt"/>
                        </a:rPr>
                        <a:t>Overall efficiency </a:t>
                      </a:r>
                      <a:r>
                        <a:rPr lang="en-US" sz="1600" b="0" dirty="0" err="1" smtClean="0">
                          <a:effectLst/>
                          <a:latin typeface="+mn-lt"/>
                        </a:rPr>
                        <a:t>h</a:t>
                      </a:r>
                      <a:r>
                        <a:rPr lang="en-US" sz="1600" b="0" baseline="-25000" dirty="0" err="1" smtClean="0">
                          <a:effectLst/>
                          <a:latin typeface="+mn-lt"/>
                        </a:rPr>
                        <a:t>O</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600"/>
                        </a:spcAft>
                      </a:pPr>
                      <a:r>
                        <a:rPr lang="en-US" sz="1600" dirty="0">
                          <a:effectLst/>
                          <a:latin typeface="+mn-lt"/>
                        </a:rPr>
                        <a:t>≥ 35 %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Rounded Rectangle 6"/>
          <p:cNvSpPr/>
          <p:nvPr/>
        </p:nvSpPr>
        <p:spPr bwMode="auto">
          <a:xfrm>
            <a:off x="431800" y="4041258"/>
            <a:ext cx="8567144" cy="1368425"/>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defTabSz="406131">
              <a:defRPr/>
            </a:pPr>
            <a:endParaRPr lang="it-IT" sz="2215">
              <a:solidFill>
                <a:prstClr val="black"/>
              </a:solidFill>
            </a:endParaRPr>
          </a:p>
        </p:txBody>
      </p:sp>
      <p:sp>
        <p:nvSpPr>
          <p:cNvPr id="8" name="Rounded Rectangle 7"/>
          <p:cNvSpPr/>
          <p:nvPr/>
        </p:nvSpPr>
        <p:spPr bwMode="auto">
          <a:xfrm>
            <a:off x="431800" y="1653255"/>
            <a:ext cx="8712200" cy="919693"/>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anchor="ctr"/>
          <a:lstStyle/>
          <a:p>
            <a:pPr algn="ctr" defTabSz="406131">
              <a:defRPr/>
            </a:pPr>
            <a:endParaRPr lang="it-IT" sz="2215">
              <a:solidFill>
                <a:prstClr val="black"/>
              </a:solidFill>
            </a:endParaRPr>
          </a:p>
        </p:txBody>
      </p:sp>
    </p:spTree>
    <p:extLst>
      <p:ext uri="{BB962C8B-B14F-4D97-AF65-F5344CB8AC3E}">
        <p14:creationId xmlns:p14="http://schemas.microsoft.com/office/powerpoint/2010/main" val="2457621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16786</TotalTime>
  <Words>2245</Words>
  <Application>Microsoft Macintosh PowerPoint</Application>
  <PresentationFormat>On-screen Show (4:3)</PresentationFormat>
  <Paragraphs>408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ESS Core Powerpoint</vt:lpstr>
      <vt:lpstr>Spoke RF Transmitters</vt:lpstr>
      <vt:lpstr>Elettra Sincrotrone Trieste</vt:lpstr>
      <vt:lpstr>Background</vt:lpstr>
      <vt:lpstr>Elettra for ESS</vt:lpstr>
      <vt:lpstr>RF Contribution Scope</vt:lpstr>
      <vt:lpstr>Key Personnel</vt:lpstr>
      <vt:lpstr>Technical Solution</vt:lpstr>
      <vt:lpstr>PDR Documents</vt:lpstr>
      <vt:lpstr>Parameters</vt:lpstr>
      <vt:lpstr>Tetrode</vt:lpstr>
      <vt:lpstr>Modulator</vt:lpstr>
      <vt:lpstr>Layout Controls and Interlocks</vt:lpstr>
      <vt:lpstr>Construction Plan</vt:lpstr>
      <vt:lpstr>Phases of the Project</vt:lpstr>
      <vt:lpstr>Phases of the Project</vt:lpstr>
      <vt:lpstr>Phases of the Project</vt:lpstr>
      <vt:lpstr>Time schedule</vt:lpstr>
      <vt:lpstr>IKA status</vt:lpstr>
      <vt:lpstr>Challenges</vt:lpstr>
      <vt:lpstr>PowerPoint Presentation</vt:lpstr>
      <vt:lpstr>PowerPoint Presentation</vt:lpstr>
      <vt:lpstr>RF Pulse</vt:lpstr>
      <vt:lpstr>SSA pre amplifier</vt:lpstr>
      <vt:lpstr>Heater, G1, G2  Power Supplies</vt:lpstr>
    </vt:vector>
  </TitlesOfParts>
  <Company>European Spallation Source ESS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&lt;Project/topic&gt;</dc:title>
  <dc:creator>Mats Lindroos</dc:creator>
  <cp:lastModifiedBy>Alessandro Fabris</cp:lastModifiedBy>
  <cp:revision>216</cp:revision>
  <cp:lastPrinted>2016-04-21T06:02:55Z</cp:lastPrinted>
  <dcterms:created xsi:type="dcterms:W3CDTF">2015-03-24T10:23:58Z</dcterms:created>
  <dcterms:modified xsi:type="dcterms:W3CDTF">2016-09-27T09:11:55Z</dcterms:modified>
</cp:coreProperties>
</file>