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28" r:id="rId2"/>
    <p:sldId id="337" r:id="rId3"/>
    <p:sldId id="340" r:id="rId4"/>
    <p:sldId id="364" r:id="rId5"/>
    <p:sldId id="339" r:id="rId6"/>
    <p:sldId id="341" r:id="rId7"/>
    <p:sldId id="338" r:id="rId8"/>
    <p:sldId id="332" r:id="rId9"/>
    <p:sldId id="342" r:id="rId10"/>
    <p:sldId id="343" r:id="rId11"/>
    <p:sldId id="344" r:id="rId12"/>
    <p:sldId id="346" r:id="rId13"/>
    <p:sldId id="333" r:id="rId14"/>
    <p:sldId id="331" r:id="rId15"/>
    <p:sldId id="347" r:id="rId16"/>
    <p:sldId id="362" r:id="rId17"/>
    <p:sldId id="363" r:id="rId18"/>
    <p:sldId id="336" r:id="rId19"/>
    <p:sldId id="348" r:id="rId20"/>
    <p:sldId id="349" r:id="rId21"/>
    <p:sldId id="351" r:id="rId22"/>
    <p:sldId id="354" r:id="rId23"/>
    <p:sldId id="352" r:id="rId24"/>
    <p:sldId id="353" r:id="rId25"/>
    <p:sldId id="355" r:id="rId26"/>
    <p:sldId id="356" r:id="rId27"/>
    <p:sldId id="357" r:id="rId28"/>
    <p:sldId id="358" r:id="rId29"/>
    <p:sldId id="359" r:id="rId30"/>
    <p:sldId id="360" r:id="rId31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048C-6709-4F95-B88F-4F92E6601336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E10E-F4C2-4285-881A-B51CE08A0AC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6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49825" cy="3713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7F756E3-42E1-4929-BBA6-D5753A414358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37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49825" cy="3713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7F756E3-42E1-4929-BBA6-D5753A414358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06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49825" cy="3713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7F756E3-42E1-4929-BBA6-D5753A414358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8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8D4FFEB-988A-4E1E-BB63-C050F5BBD7BD}" type="slidenum">
              <a:rPr lang="es-ES" smtClean="0"/>
              <a:pPr/>
              <a:t>28</a:t>
            </a:fld>
            <a:endParaRPr lang="es-ES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4588" cy="371475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0838" cy="4459288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98678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8D4FFEB-988A-4E1E-BB63-C050F5BBD7BD}" type="slidenum">
              <a:rPr lang="es-ES" smtClean="0"/>
              <a:pPr/>
              <a:t>29</a:t>
            </a:fld>
            <a:endParaRPr lang="es-ES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4588" cy="371475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0838" cy="4459288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29742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8D4FFEB-988A-4E1E-BB63-C050F5BBD7BD}" type="slidenum">
              <a:rPr lang="es-ES" smtClean="0"/>
              <a:pPr/>
              <a:t>30</a:t>
            </a:fld>
            <a:endParaRPr lang="es-ES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4588" cy="371475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0838" cy="4459288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2429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2016-10-06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2016-10-06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2016-10-06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2016-10-06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09/02/15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Plan Estratégico de Comunicación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63645-7541-452C-A9F7-2E17FEBE35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27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2016-10-06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‹Nº›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5.emf"/><Relationship Id="rId4" Type="http://schemas.openxmlformats.org/officeDocument/2006/relationships/package" Target="../embeddings/Microsoft_Visio_Drawing11111111111111111111111111.vsd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/>
              <a:t>NC Linac RF Systems</a:t>
            </a:r>
            <a:endParaRPr lang="sv-SE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7526"/>
            <a:ext cx="6400800" cy="1752600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Pedro J. González, RF Project Manager</a:t>
            </a:r>
          </a:p>
          <a:p>
            <a:r>
              <a:rPr lang="sv-SE" sz="2000" dirty="0">
                <a:solidFill>
                  <a:schemeClr val="bg1"/>
                </a:solidFill>
              </a:rPr>
              <a:t>on behalf of ESS Bilbao team</a:t>
            </a:r>
            <a:endParaRPr lang="sv-SE" sz="2000" dirty="0" smtClean="0">
              <a:solidFill>
                <a:schemeClr val="bg1"/>
              </a:solidFill>
            </a:endParaRPr>
          </a:p>
          <a:p>
            <a:endParaRPr lang="sv-SE" sz="2000" dirty="0" smtClean="0">
              <a:solidFill>
                <a:schemeClr val="bg1"/>
              </a:solidFill>
            </a:endParaRPr>
          </a:p>
          <a:p>
            <a:endParaRPr lang="sv-SE" sz="2000" dirty="0" smtClean="0">
              <a:solidFill>
                <a:schemeClr val="bg1"/>
              </a:solidFill>
            </a:endParaRPr>
          </a:p>
          <a:p>
            <a:r>
              <a:rPr lang="sv-SE" sz="2000" dirty="0" smtClean="0">
                <a:solidFill>
                  <a:schemeClr val="bg1"/>
                </a:solidFill>
              </a:rPr>
              <a:t>Technical Advisory Board #14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Lund, October 5th, 6th and 7th, 2016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latin typeface="Calibri"/>
              </a:rPr>
              <a:t>www.europeanspallationsource.se</a:t>
            </a:r>
            <a:endParaRPr lang="en-GB" sz="16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146294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37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" y="1431524"/>
            <a:ext cx="9093225" cy="542647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RF Distribution 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6x WR2300 FH/HH </a:t>
            </a:r>
          </a:p>
          <a:p>
            <a:pPr lvl="2"/>
            <a:r>
              <a:rPr lang="en-US" dirty="0" smtClean="0">
                <a:ea typeface="ＭＳ Ｐゴシック"/>
              </a:rPr>
              <a:t>“Custom” components: Design of WG components for </a:t>
            </a:r>
            <a:r>
              <a:rPr lang="en-US" dirty="0">
                <a:ea typeface="ＭＳ Ｐゴシック"/>
              </a:rPr>
              <a:t>manufacturing </a:t>
            </a:r>
            <a:r>
              <a:rPr lang="en-US" dirty="0" smtClean="0">
                <a:ea typeface="ＭＳ Ｐゴシック"/>
              </a:rPr>
              <a:t>in metal workshop (Aluminum, chromate conversion,…), e.g.: straights, bends, FH/HH Transitions, Power Splitters, Dual/Quad Directional Couplers, Phase Shifters,…</a:t>
            </a:r>
          </a:p>
          <a:p>
            <a:pPr lvl="2"/>
            <a:r>
              <a:rPr lang="en-US" dirty="0">
                <a:ea typeface="ＭＳ Ｐゴシック"/>
              </a:rPr>
              <a:t>Commercial Components: Loads with high temp. water (developed by ESS), Circulators, Power Detectors, Arc Detectors…</a:t>
            </a:r>
          </a:p>
          <a:p>
            <a:pPr lvl="2"/>
            <a:endParaRPr lang="en-US" dirty="0" smtClean="0">
              <a:ea typeface="ＭＳ Ｐゴシック"/>
            </a:endParaRPr>
          </a:p>
          <a:p>
            <a:pPr lvl="1"/>
            <a:r>
              <a:rPr lang="en-US" dirty="0">
                <a:ea typeface="ＭＳ Ｐゴシック"/>
                <a:cs typeface="DejaVu Sans"/>
              </a:rPr>
              <a:t>3x 1-5/8in EIA Rigid Lines </a:t>
            </a:r>
            <a:endParaRPr lang="en-US" dirty="0" smtClean="0">
              <a:ea typeface="ＭＳ Ｐゴシック"/>
              <a:cs typeface="DejaVu Sans"/>
            </a:endParaRPr>
          </a:p>
          <a:p>
            <a:pPr lvl="2"/>
            <a:r>
              <a:rPr lang="en-US" dirty="0" smtClean="0">
                <a:ea typeface="ＭＳ Ｐゴシック"/>
                <a:cs typeface="DejaVu Sans"/>
              </a:rPr>
              <a:t>Mostly commercial</a:t>
            </a:r>
            <a:endParaRPr lang="en-US" dirty="0"/>
          </a:p>
          <a:p>
            <a:pPr lvl="2"/>
            <a:endParaRPr lang="en-US" dirty="0">
              <a:ea typeface="ＭＳ Ｐゴシック"/>
            </a:endParaRPr>
          </a:p>
          <a:p>
            <a:pPr lvl="2"/>
            <a:endParaRPr lang="en-US" dirty="0" smtClean="0">
              <a:ea typeface="ＭＳ Ｐゴシック"/>
            </a:endParaRPr>
          </a:p>
          <a:p>
            <a:pPr lvl="2"/>
            <a:endParaRPr lang="en-US" dirty="0" smtClean="0">
              <a:ea typeface="ＭＳ Ｐゴシック"/>
            </a:endParaRPr>
          </a:p>
          <a:p>
            <a:pPr lvl="1"/>
            <a:r>
              <a:rPr lang="en-US" dirty="0" smtClean="0">
                <a:ea typeface="ＭＳ Ｐゴシック"/>
              </a:rPr>
              <a:t>RFDS Layout Optimization almost ready</a:t>
            </a:r>
          </a:p>
          <a:p>
            <a:pPr lvl="2"/>
            <a:r>
              <a:rPr lang="en-US" dirty="0" smtClean="0">
                <a:ea typeface="ＭＳ Ｐゴシック"/>
              </a:rPr>
              <a:t>RFQ and DTL tanks require 2 couplers. </a:t>
            </a:r>
          </a:p>
          <a:p>
            <a:pPr lvl="2"/>
            <a:r>
              <a:rPr lang="en-US" dirty="0" smtClean="0">
                <a:ea typeface="ＭＳ Ｐゴシック"/>
              </a:rPr>
              <a:t>Amplitude and Phase matching is required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between both arms</a:t>
            </a:r>
            <a:endParaRPr lang="en-US" dirty="0" smtClean="0">
              <a:ea typeface="ＭＳ Ｐゴシック"/>
              <a:cs typeface="DejaVu Sans"/>
            </a:endParaRPr>
          </a:p>
          <a:p>
            <a:pPr lvl="1"/>
            <a:endParaRPr lang="en-US" dirty="0" smtClean="0">
              <a:ea typeface="ＭＳ Ｐゴシック"/>
              <a:cs typeface="DejaVu Sans"/>
            </a:endParaRPr>
          </a:p>
          <a:p>
            <a:pPr lvl="1"/>
            <a:endParaRPr lang="en-US" dirty="0" smtClean="0">
              <a:ea typeface="ＭＳ Ｐゴシック"/>
              <a:cs typeface="DejaVu Sans"/>
            </a:endParaRPr>
          </a:p>
          <a:p>
            <a:pPr lvl="1"/>
            <a:endParaRPr lang="en-US" dirty="0" smtClean="0">
              <a:ea typeface="ＭＳ Ｐゴシック"/>
              <a:cs typeface="DejaVu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13"/>
          <p:cNvPicPr/>
          <p:nvPr/>
        </p:nvPicPr>
        <p:blipFill rotWithShape="1">
          <a:blip r:embed="rId3"/>
          <a:srcRect r="3368"/>
          <a:stretch/>
        </p:blipFill>
        <p:spPr>
          <a:xfrm>
            <a:off x="5436451" y="4575779"/>
            <a:ext cx="3707549" cy="2282221"/>
          </a:xfrm>
          <a:prstGeom prst="rect">
            <a:avLst/>
          </a:prstGeom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92" y="3632057"/>
            <a:ext cx="1569769" cy="11399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10" y="3173825"/>
            <a:ext cx="1657990" cy="139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" y="1452159"/>
            <a:ext cx="856488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>
                <a:ea typeface="ＭＳ Ｐゴシック"/>
                <a:cs typeface="DejaVu Sans"/>
              </a:rPr>
              <a:t>LLR</a:t>
            </a:r>
            <a:r>
              <a:rPr lang="en-US" sz="3400" b="1" dirty="0" smtClean="0"/>
              <a:t>F (Low Level RF Control)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(6+3+26)x LLRF systems, based on MTCA4</a:t>
            </a:r>
          </a:p>
          <a:p>
            <a:endParaRPr lang="en-US" dirty="0" smtClean="0"/>
          </a:p>
          <a:p>
            <a:r>
              <a:rPr lang="en-US" dirty="0" smtClean="0"/>
              <a:t>LLRF Baseline Design by LTH (Lund University)</a:t>
            </a:r>
          </a:p>
          <a:p>
            <a:r>
              <a:rPr lang="en-US" dirty="0" smtClean="0"/>
              <a:t>Customization of the design for the RFQ, </a:t>
            </a:r>
            <a:br>
              <a:rPr lang="en-US" dirty="0" smtClean="0"/>
            </a:br>
            <a:r>
              <a:rPr lang="en-US" dirty="0" err="1" smtClean="0"/>
              <a:t>Buncher</a:t>
            </a:r>
            <a:r>
              <a:rPr lang="en-US" dirty="0" smtClean="0"/>
              <a:t> cavities, DTL tanks and the Spoke cavities:</a:t>
            </a:r>
          </a:p>
          <a:p>
            <a:pPr lvl="1"/>
            <a:r>
              <a:rPr lang="en-US" dirty="0" smtClean="0"/>
              <a:t>2 couplers per cavity,</a:t>
            </a:r>
          </a:p>
          <a:p>
            <a:pPr lvl="1"/>
            <a:r>
              <a:rPr lang="en-US" dirty="0" smtClean="0"/>
              <a:t>additional pickups </a:t>
            </a:r>
          </a:p>
          <a:p>
            <a:pPr lvl="1"/>
            <a:r>
              <a:rPr lang="en-US" dirty="0" smtClean="0"/>
              <a:t>slow frequency tuning by water temp. control/mechanical tuners</a:t>
            </a:r>
          </a:p>
          <a:p>
            <a:pPr lvl="1"/>
            <a:r>
              <a:rPr lang="en-US" dirty="0" smtClean="0"/>
              <a:t>fast (piezo) tuners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 phase noise LO/Clock box prototype </a:t>
            </a:r>
            <a:br>
              <a:rPr lang="en-US" dirty="0" smtClean="0"/>
            </a:br>
            <a:r>
              <a:rPr lang="en-US" dirty="0" smtClean="0"/>
              <a:t>for Down-Conversion to IF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endParaRPr lang="es-ES" dirty="0" smtClean="0">
              <a:ea typeface="ＭＳ Ｐゴシック"/>
              <a:cs typeface="DejaVu Sans"/>
            </a:endParaRPr>
          </a:p>
          <a:p>
            <a:pPr lvl="1"/>
            <a:endParaRPr lang="es-ES" dirty="0">
              <a:ea typeface="ＭＳ Ｐゴシック"/>
              <a:cs typeface="DejaVu Sans"/>
            </a:endParaRPr>
          </a:p>
          <a:p>
            <a:pPr lvl="1"/>
            <a:endParaRPr lang="es-ES" dirty="0" smtClean="0">
              <a:ea typeface="ＭＳ Ｐゴシック"/>
              <a:cs typeface="DejaVu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" b="20508"/>
          <a:stretch/>
        </p:blipFill>
        <p:spPr>
          <a:xfrm>
            <a:off x="6585929" y="1498216"/>
            <a:ext cx="2531000" cy="2455473"/>
          </a:xfrm>
          <a:prstGeom prst="rect">
            <a:avLst/>
          </a:prstGeom>
        </p:spPr>
      </p:pic>
      <p:pic>
        <p:nvPicPr>
          <p:cNvPr id="7" name="Imagen 6" descr="IMG_20160811_08203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8984" r="2348" b="13194"/>
          <a:stretch/>
        </p:blipFill>
        <p:spPr bwMode="auto">
          <a:xfrm>
            <a:off x="4885509" y="4005943"/>
            <a:ext cx="4231420" cy="2852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2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46" y="1443444"/>
            <a:ext cx="8814816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Interlocks </a:t>
            </a:r>
          </a:p>
          <a:p>
            <a:pPr lvl="1">
              <a:buSzPct val="45000"/>
            </a:pPr>
            <a:r>
              <a:rPr lang="en-US" dirty="0" smtClean="0">
                <a:ea typeface="ＭＳ Ｐゴシック"/>
                <a:cs typeface="DejaVu Sans"/>
              </a:rPr>
              <a:t>(6+3)x RF Local Protection Systems</a:t>
            </a:r>
          </a:p>
          <a:p>
            <a:pPr lvl="2">
              <a:buSzPct val="45000"/>
            </a:pPr>
            <a:r>
              <a:rPr lang="en-US" dirty="0" smtClean="0">
                <a:solidFill>
                  <a:schemeClr val="tx1"/>
                </a:solidFill>
                <a:ea typeface="ＭＳ Ｐゴシック"/>
                <a:cs typeface="DejaVu Sans"/>
              </a:rPr>
              <a:t>Fast Interlocks (FIM): based on Ni </a:t>
            </a:r>
            <a:r>
              <a:rPr lang="en-US" dirty="0" err="1" smtClean="0">
                <a:solidFill>
                  <a:schemeClr val="tx1"/>
                </a:solidFill>
                <a:ea typeface="ＭＳ Ｐゴシック"/>
                <a:cs typeface="DejaVu Sans"/>
              </a:rPr>
              <a:t>cRIO</a:t>
            </a:r>
            <a:r>
              <a:rPr lang="en-US" dirty="0" smtClean="0">
                <a:solidFill>
                  <a:schemeClr val="tx1"/>
                </a:solidFill>
                <a:ea typeface="ＭＳ Ｐゴシック"/>
                <a:cs typeface="DejaVu Sans"/>
              </a:rPr>
              <a:t> FPGA (prototype) and MTCA</a:t>
            </a:r>
          </a:p>
          <a:p>
            <a:pPr lvl="2">
              <a:buSzPct val="45000"/>
            </a:pPr>
            <a:r>
              <a:rPr lang="en-US" dirty="0" smtClean="0">
                <a:solidFill>
                  <a:schemeClr val="tx1"/>
                </a:solidFill>
                <a:ea typeface="ＭＳ Ｐゴシック"/>
                <a:cs typeface="DejaVu Sans"/>
              </a:rPr>
              <a:t>Slow Interlocks (SIM) &amp; Machine State: based on Siemens S7-1500 PLC </a:t>
            </a:r>
          </a:p>
          <a:p>
            <a:pPr lvl="1">
              <a:buSzPct val="45000"/>
            </a:pPr>
            <a:r>
              <a:rPr lang="en-US" dirty="0" smtClean="0">
                <a:solidFill>
                  <a:schemeClr val="tx1"/>
                </a:solidFill>
                <a:ea typeface="ＭＳ Ｐゴシック"/>
                <a:cs typeface="DejaVu Sans"/>
              </a:rPr>
              <a:t>Protection features for arcs, forward/reverse power, PS  voltage/current, temperature, cooling water flow/pressure/temp,…</a:t>
            </a:r>
          </a:p>
          <a:p>
            <a:pPr lvl="1">
              <a:buSzPct val="45000"/>
            </a:pPr>
            <a:r>
              <a:rPr lang="en-US" dirty="0" smtClean="0">
                <a:solidFill>
                  <a:schemeClr val="tx1"/>
                </a:solidFill>
                <a:ea typeface="ＭＳ Ｐゴシック"/>
                <a:cs typeface="DejaVu Sans"/>
              </a:rPr>
              <a:t>Baseline design by ESS</a:t>
            </a:r>
          </a:p>
          <a:p>
            <a:pPr lvl="1">
              <a:buSzPct val="45000"/>
            </a:pPr>
            <a:endParaRPr lang="es-ES" dirty="0" smtClean="0">
              <a:solidFill>
                <a:schemeClr val="tx1"/>
              </a:solidFill>
              <a:ea typeface="ＭＳ Ｐゴシック"/>
              <a:cs typeface="DejaVu Sans"/>
            </a:endParaRPr>
          </a:p>
          <a:p>
            <a:endParaRPr lang="es-ES" dirty="0">
              <a:solidFill>
                <a:prstClr val="black"/>
              </a:solidFill>
              <a:ea typeface="DejaVu Sans"/>
              <a:cs typeface="DejaVu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12" y="3857898"/>
            <a:ext cx="4671504" cy="297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4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7072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/>
              <a:t>Interfaces </a:t>
            </a:r>
            <a:endParaRPr lang="en-US" b="1" dirty="0" smtClean="0"/>
          </a:p>
          <a:p>
            <a:pPr lvl="1"/>
            <a:r>
              <a:rPr lang="en-US" dirty="0" smtClean="0"/>
              <a:t>With other systems (cavity, control, conventional facilities)</a:t>
            </a:r>
          </a:p>
          <a:p>
            <a:pPr lvl="1"/>
            <a:r>
              <a:rPr lang="en-US" dirty="0" smtClean="0"/>
              <a:t>Between RF subsystems (HVPC, HPA, RFDI, LLRF, LPS)</a:t>
            </a:r>
          </a:p>
          <a:p>
            <a:pPr lvl="1"/>
            <a:r>
              <a:rPr lang="en-US" dirty="0" smtClean="0"/>
              <a:t>Electrical/Mechanical/Software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 grid (600 </a:t>
            </a:r>
            <a:r>
              <a:rPr lang="en-US" dirty="0" err="1" smtClean="0"/>
              <a:t>Vac</a:t>
            </a:r>
            <a:r>
              <a:rPr lang="en-US" dirty="0" smtClean="0"/>
              <a:t> / 400 </a:t>
            </a:r>
            <a:r>
              <a:rPr lang="en-US" dirty="0" err="1" smtClean="0"/>
              <a:t>Vac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Cavity (Power couplers and pick-ups; Slow/Fast tuners for RFQ, </a:t>
            </a:r>
            <a:r>
              <a:rPr lang="en-US" dirty="0" err="1" smtClean="0"/>
              <a:t>Bunchers</a:t>
            </a:r>
            <a:r>
              <a:rPr lang="en-US" dirty="0" smtClean="0"/>
              <a:t>, DTL Tanks, Spokes) </a:t>
            </a:r>
          </a:p>
          <a:p>
            <a:r>
              <a:rPr lang="en-US" dirty="0" smtClean="0"/>
              <a:t>Master Oscillator/Phase reference Line</a:t>
            </a:r>
          </a:p>
          <a:p>
            <a:r>
              <a:rPr lang="en-US" dirty="0" smtClean="0"/>
              <a:t>ICS (EPICS, Ethernet, Timing)</a:t>
            </a:r>
          </a:p>
          <a:p>
            <a:r>
              <a:rPr lang="en-US" dirty="0" smtClean="0"/>
              <a:t>Water cooling </a:t>
            </a:r>
          </a:p>
          <a:p>
            <a:r>
              <a:rPr lang="en-US" dirty="0" smtClean="0"/>
              <a:t>MPS, PSS </a:t>
            </a:r>
          </a:p>
          <a:p>
            <a:endParaRPr lang="en-US" dirty="0" smtClean="0"/>
          </a:p>
          <a:p>
            <a:r>
              <a:rPr lang="en-US" dirty="0" smtClean="0"/>
              <a:t>WR2300 power splitter for RFQ, provided by CEA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17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Plan/Schedule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" y="1417638"/>
            <a:ext cx="9076944" cy="5440362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 smtClean="0"/>
              <a:t>Main Milestones for installation of RF systems:</a:t>
            </a:r>
          </a:p>
          <a:p>
            <a:endParaRPr lang="en-US" sz="1500" dirty="0" smtClean="0"/>
          </a:p>
          <a:p>
            <a:pPr marL="457200" lvl="1" indent="0">
              <a:buNone/>
            </a:pPr>
            <a:r>
              <a:rPr lang="en-US" b="1" dirty="0" smtClean="0"/>
              <a:t>STUBS INSTALLATIONS (NC): </a:t>
            </a:r>
            <a:r>
              <a:rPr lang="en-US" b="1" dirty="0" smtClean="0"/>
              <a:t>	4/Sept/2017 </a:t>
            </a:r>
            <a:r>
              <a:rPr lang="en-US" b="1" dirty="0" smtClean="0"/>
              <a:t>to 3/Nov/2017 (9w)</a:t>
            </a:r>
          </a:p>
          <a:p>
            <a:pPr lvl="1"/>
            <a:r>
              <a:rPr lang="en-US" dirty="0" smtClean="0"/>
              <a:t>RFDS </a:t>
            </a:r>
            <a:r>
              <a:rPr lang="en-US" dirty="0" smtClean="0"/>
              <a:t>Inst</a:t>
            </a:r>
            <a:r>
              <a:rPr lang="en-US" dirty="0" smtClean="0"/>
              <a:t>. in Stubs: </a:t>
            </a:r>
            <a:r>
              <a:rPr lang="en-US" dirty="0" smtClean="0"/>
              <a:t>	11/Sept/2017 </a:t>
            </a:r>
            <a:r>
              <a:rPr lang="en-US" dirty="0" smtClean="0"/>
              <a:t>to 22/Sept/2017 (2w) (waveguides and supports)</a:t>
            </a:r>
          </a:p>
          <a:p>
            <a:pPr lvl="1"/>
            <a:endParaRPr lang="en-US" sz="1500" dirty="0" smtClean="0"/>
          </a:p>
          <a:p>
            <a:pPr marL="457200" lvl="1" indent="0">
              <a:buNone/>
            </a:pPr>
            <a:r>
              <a:rPr lang="en-US" b="1" dirty="0" smtClean="0"/>
              <a:t>GALLERY </a:t>
            </a:r>
            <a:r>
              <a:rPr lang="en-US" b="1" dirty="0" smtClean="0"/>
              <a:t>INSTALLATIONS:	Access </a:t>
            </a:r>
            <a:r>
              <a:rPr lang="en-US" b="1" dirty="0" smtClean="0"/>
              <a:t>Date: </a:t>
            </a:r>
            <a:r>
              <a:rPr lang="en-US" b="1" dirty="0" smtClean="0"/>
              <a:t>2/May/2017</a:t>
            </a:r>
            <a:endParaRPr lang="en-US" b="1" dirty="0" smtClean="0"/>
          </a:p>
          <a:p>
            <a:pPr lvl="1"/>
            <a:r>
              <a:rPr lang="en-US" dirty="0" smtClean="0"/>
              <a:t>RFDS </a:t>
            </a:r>
            <a:r>
              <a:rPr lang="en-US" dirty="0" smtClean="0"/>
              <a:t>Inst</a:t>
            </a:r>
            <a:r>
              <a:rPr lang="en-US" dirty="0" smtClean="0"/>
              <a:t>. in RF Gal.: </a:t>
            </a:r>
            <a:r>
              <a:rPr lang="en-US" dirty="0" smtClean="0"/>
              <a:t>	6/Nov/2017 </a:t>
            </a:r>
            <a:r>
              <a:rPr lang="en-US" dirty="0" smtClean="0"/>
              <a:t>to 22/Dec/2017 (7w) (WG, loads, circ., supports, cables)</a:t>
            </a:r>
          </a:p>
          <a:p>
            <a:pPr lvl="1"/>
            <a:r>
              <a:rPr lang="en-US" dirty="0" smtClean="0"/>
              <a:t>SSPAs </a:t>
            </a:r>
            <a:r>
              <a:rPr lang="en-US" dirty="0" smtClean="0"/>
              <a:t>Inst</a:t>
            </a:r>
            <a:r>
              <a:rPr lang="en-US" dirty="0" smtClean="0"/>
              <a:t>.: </a:t>
            </a:r>
            <a:r>
              <a:rPr lang="en-US" dirty="0" smtClean="0"/>
              <a:t>		8/Jan/2018 </a:t>
            </a:r>
            <a:r>
              <a:rPr lang="en-US" dirty="0" smtClean="0"/>
              <a:t>to 12/Jan/2018 (1w)</a:t>
            </a:r>
          </a:p>
          <a:p>
            <a:pPr lvl="1"/>
            <a:r>
              <a:rPr lang="en-US" dirty="0" smtClean="0"/>
              <a:t>Klystrons </a:t>
            </a:r>
            <a:r>
              <a:rPr lang="en-US" dirty="0" smtClean="0"/>
              <a:t>Inst</a:t>
            </a:r>
            <a:r>
              <a:rPr lang="en-US" dirty="0" smtClean="0"/>
              <a:t>.: </a:t>
            </a:r>
            <a:r>
              <a:rPr lang="en-US" dirty="0" smtClean="0"/>
              <a:t>		15/Jan/2018 </a:t>
            </a:r>
            <a:r>
              <a:rPr lang="en-US" dirty="0" smtClean="0"/>
              <a:t>to 9/Feb/2018 (4w)(4pcs) and 2/Apr/2018 to 13/Apr/2018 (2w)(2x)</a:t>
            </a:r>
          </a:p>
          <a:p>
            <a:pPr lvl="1"/>
            <a:r>
              <a:rPr lang="en-US" dirty="0" smtClean="0"/>
              <a:t>Modulators </a:t>
            </a:r>
            <a:r>
              <a:rPr lang="en-US" dirty="0" smtClean="0"/>
              <a:t>Inst</a:t>
            </a:r>
            <a:r>
              <a:rPr lang="en-US" dirty="0" smtClean="0"/>
              <a:t>.: </a:t>
            </a:r>
            <a:r>
              <a:rPr lang="en-US" dirty="0" smtClean="0"/>
              <a:t>	12/Feb/2018 </a:t>
            </a:r>
            <a:r>
              <a:rPr lang="en-US" dirty="0" smtClean="0"/>
              <a:t>to 30/Feb/2018 (3w)(3pcs)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Hardware Tests: </a:t>
            </a:r>
            <a:r>
              <a:rPr lang="en-US" dirty="0" smtClean="0">
                <a:solidFill>
                  <a:schemeClr val="tx1"/>
                </a:solidFill>
              </a:rPr>
              <a:t>	5/Mar/2018 </a:t>
            </a:r>
            <a:r>
              <a:rPr lang="en-US" dirty="0" smtClean="0">
                <a:solidFill>
                  <a:schemeClr val="tx1"/>
                </a:solidFill>
              </a:rPr>
              <a:t>to 30/Mar/2018 (4w) (Power to klystrons, LPS, LLRF,…)</a:t>
            </a:r>
          </a:p>
          <a:p>
            <a:pPr lvl="1"/>
            <a:endParaRPr lang="en-US" sz="15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b="1" dirty="0" smtClean="0"/>
              <a:t>TUNNEL </a:t>
            </a:r>
            <a:r>
              <a:rPr lang="en-US" b="1" dirty="0" smtClean="0"/>
              <a:t>INSTALLATIONS:	Access </a:t>
            </a:r>
            <a:r>
              <a:rPr lang="en-US" b="1" dirty="0" smtClean="0"/>
              <a:t>Date: </a:t>
            </a:r>
            <a:r>
              <a:rPr lang="en-US" b="1" dirty="0" smtClean="0"/>
              <a:t>2/May/2017</a:t>
            </a:r>
            <a:endParaRPr lang="en-US" b="1" dirty="0" smtClean="0"/>
          </a:p>
          <a:p>
            <a:pPr lvl="1"/>
            <a:r>
              <a:rPr lang="en-US" dirty="0" smtClean="0"/>
              <a:t>RFDS inst. in Tunnel.: </a:t>
            </a:r>
            <a:r>
              <a:rPr lang="en-US" dirty="0" smtClean="0"/>
              <a:t>	6/Nov/2017 </a:t>
            </a:r>
            <a:r>
              <a:rPr lang="en-US" dirty="0" smtClean="0"/>
              <a:t>to 1/Dec/2017 (4w) (cables and waveguides)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RFQ </a:t>
            </a:r>
            <a:r>
              <a:rPr lang="en-US" dirty="0" smtClean="0">
                <a:solidFill>
                  <a:schemeClr val="tx1"/>
                </a:solidFill>
              </a:rPr>
              <a:t>Assembly: 		19/Mar/2018 </a:t>
            </a:r>
            <a:r>
              <a:rPr lang="en-US" dirty="0" smtClean="0">
                <a:solidFill>
                  <a:schemeClr val="tx1"/>
                </a:solidFill>
              </a:rPr>
              <a:t>to 13/Apr/2018 (4w)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RFQ Conditioning: </a:t>
            </a:r>
            <a:r>
              <a:rPr lang="en-US" dirty="0" smtClean="0">
                <a:solidFill>
                  <a:schemeClr val="tx1"/>
                </a:solidFill>
              </a:rPr>
              <a:t>	16/Apr/2016 </a:t>
            </a:r>
            <a:r>
              <a:rPr lang="en-US" dirty="0" smtClean="0">
                <a:solidFill>
                  <a:schemeClr val="tx1"/>
                </a:solidFill>
              </a:rPr>
              <a:t>to 13/7/2016 (13w)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DTL  #3,4 </a:t>
            </a:r>
            <a:r>
              <a:rPr lang="en-US" dirty="0" smtClean="0">
                <a:solidFill>
                  <a:schemeClr val="tx1"/>
                </a:solidFill>
              </a:rPr>
              <a:t>Inst.: 		12/3/2018 </a:t>
            </a:r>
            <a:r>
              <a:rPr lang="en-US" dirty="0" smtClean="0">
                <a:solidFill>
                  <a:schemeClr val="tx1"/>
                </a:solidFill>
              </a:rPr>
              <a:t>to 6/4/2018 (4w)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DTL  #3,4 </a:t>
            </a:r>
            <a:r>
              <a:rPr lang="en-US" dirty="0" err="1" smtClean="0">
                <a:solidFill>
                  <a:schemeClr val="tx1"/>
                </a:solidFill>
              </a:rPr>
              <a:t>Comm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	9/4/2018 </a:t>
            </a:r>
            <a:r>
              <a:rPr lang="en-US" dirty="0" smtClean="0">
                <a:solidFill>
                  <a:schemeClr val="tx1"/>
                </a:solidFill>
              </a:rPr>
              <a:t>to 27/4/2018 (3w)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DTL #1 </a:t>
            </a:r>
            <a:r>
              <a:rPr lang="en-US" dirty="0" err="1" smtClean="0">
                <a:solidFill>
                  <a:schemeClr val="tx1"/>
                </a:solidFill>
              </a:rPr>
              <a:t>Inst&amp;Comm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	8/10/2018 </a:t>
            </a:r>
            <a:r>
              <a:rPr lang="en-US" dirty="0" smtClean="0">
                <a:solidFill>
                  <a:schemeClr val="tx1"/>
                </a:solidFill>
              </a:rPr>
              <a:t>to 2/11/2018 (4w)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DTL #2 </a:t>
            </a:r>
            <a:r>
              <a:rPr lang="en-US" dirty="0" err="1" smtClean="0">
                <a:solidFill>
                  <a:schemeClr val="tx1"/>
                </a:solidFill>
              </a:rPr>
              <a:t>Inst&amp;Comm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	10/12/2018 </a:t>
            </a:r>
            <a:r>
              <a:rPr lang="en-US" dirty="0" smtClean="0">
                <a:solidFill>
                  <a:schemeClr val="tx1"/>
                </a:solidFill>
              </a:rPr>
              <a:t>to 18/1/2019 (6w Xmas)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DTL #5 </a:t>
            </a:r>
            <a:r>
              <a:rPr lang="en-US" dirty="0" err="1" smtClean="0">
                <a:solidFill>
                  <a:schemeClr val="tx1"/>
                </a:solidFill>
              </a:rPr>
              <a:t>Inst&amp;Comm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	4/3/2019 </a:t>
            </a:r>
            <a:r>
              <a:rPr lang="en-US" dirty="0" smtClean="0">
                <a:solidFill>
                  <a:schemeClr val="tx1"/>
                </a:solidFill>
              </a:rPr>
              <a:t>to 29/3/2019 (4w)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MEBT Assembly: </a:t>
            </a:r>
            <a:r>
              <a:rPr lang="en-US" dirty="0" smtClean="0">
                <a:solidFill>
                  <a:schemeClr val="tx1"/>
                </a:solidFill>
              </a:rPr>
              <a:t>	16/7/2018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sz="15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BEAM </a:t>
            </a:r>
            <a:r>
              <a:rPr lang="en-US" b="1" dirty="0" smtClean="0">
                <a:solidFill>
                  <a:schemeClr val="tx1"/>
                </a:solidFill>
              </a:rPr>
              <a:t>COMMISSIONING: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RFQ-MEBT </a:t>
            </a:r>
            <a:r>
              <a:rPr lang="en-US" dirty="0" smtClean="0">
                <a:solidFill>
                  <a:schemeClr val="tx1"/>
                </a:solidFill>
              </a:rPr>
              <a:t>Beam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omm</a:t>
            </a:r>
            <a:r>
              <a:rPr lang="en-US" dirty="0" smtClean="0">
                <a:solidFill>
                  <a:schemeClr val="tx1"/>
                </a:solidFill>
              </a:rPr>
              <a:t>:  </a:t>
            </a:r>
            <a:r>
              <a:rPr lang="en-US" dirty="0" smtClean="0">
                <a:solidFill>
                  <a:schemeClr val="tx1"/>
                </a:solidFill>
              </a:rPr>
              <a:t>	27/Aug/2018 </a:t>
            </a:r>
            <a:r>
              <a:rPr lang="en-US" dirty="0" smtClean="0">
                <a:solidFill>
                  <a:schemeClr val="tx1"/>
                </a:solidFill>
              </a:rPr>
              <a:t>to 21/Sept/2018 (4w)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DTL1 </a:t>
            </a:r>
            <a:r>
              <a:rPr lang="en-US" dirty="0" smtClean="0">
                <a:solidFill>
                  <a:schemeClr val="tx1"/>
                </a:solidFill>
              </a:rPr>
              <a:t>Beam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omm</a:t>
            </a:r>
            <a:r>
              <a:rPr lang="en-US" dirty="0" smtClean="0">
                <a:solidFill>
                  <a:schemeClr val="tx1"/>
                </a:solidFill>
              </a:rPr>
              <a:t>:  </a:t>
            </a:r>
            <a:r>
              <a:rPr lang="en-US" dirty="0" smtClean="0">
                <a:solidFill>
                  <a:schemeClr val="tx1"/>
                </a:solidFill>
              </a:rPr>
              <a:t>	12/Nov/2018 </a:t>
            </a:r>
            <a:r>
              <a:rPr lang="en-US" dirty="0" smtClean="0">
                <a:solidFill>
                  <a:schemeClr val="tx1"/>
                </a:solidFill>
              </a:rPr>
              <a:t>to 30/Nov/2018 (3w)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DTL4 </a:t>
            </a:r>
            <a:r>
              <a:rPr lang="en-US" dirty="0" smtClean="0">
                <a:solidFill>
                  <a:schemeClr val="tx1"/>
                </a:solidFill>
              </a:rPr>
              <a:t>Beam </a:t>
            </a:r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omm</a:t>
            </a:r>
            <a:r>
              <a:rPr lang="en-US" dirty="0" smtClean="0">
                <a:solidFill>
                  <a:schemeClr val="tx1"/>
                </a:solidFill>
              </a:rPr>
              <a:t>:  </a:t>
            </a:r>
            <a:r>
              <a:rPr lang="en-US" dirty="0" smtClean="0">
                <a:solidFill>
                  <a:schemeClr val="tx1"/>
                </a:solidFill>
              </a:rPr>
              <a:t>	4/Feb/2018 </a:t>
            </a:r>
            <a:r>
              <a:rPr lang="en-US" dirty="0" smtClean="0">
                <a:solidFill>
                  <a:schemeClr val="tx1"/>
                </a:solidFill>
              </a:rPr>
              <a:t>to 1/Mar/2019 (4w)</a:t>
            </a:r>
          </a:p>
          <a:p>
            <a:pPr lvl="1"/>
            <a:r>
              <a:rPr lang="en-US" dirty="0" smtClean="0"/>
              <a:t>Beam on Target: </a:t>
            </a:r>
            <a:r>
              <a:rPr lang="en-US" dirty="0" smtClean="0"/>
              <a:t>	24/Jun/2019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33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Plan/Schedule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54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" y="1159703"/>
            <a:ext cx="9016996" cy="53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Plan/Schedule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54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58723" y="1155836"/>
            <a:ext cx="9058290" cy="5687236"/>
            <a:chOff x="58723" y="1208088"/>
            <a:chExt cx="9058290" cy="568723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95" y="1208088"/>
              <a:ext cx="9016996" cy="5356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23" y="1508810"/>
              <a:ext cx="9058290" cy="5386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5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b="94337"/>
          <a:stretch/>
        </p:blipFill>
        <p:spPr>
          <a:xfrm>
            <a:off x="78379" y="1159703"/>
            <a:ext cx="9016996" cy="303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Plan/Schedule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54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9" y="1460219"/>
            <a:ext cx="9039841" cy="244622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1776" y="4052308"/>
            <a:ext cx="9073599" cy="224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Aggressive Schedule</a:t>
            </a:r>
          </a:p>
          <a:p>
            <a:pPr lvl="1"/>
            <a:r>
              <a:rPr lang="en-US" sz="1900" dirty="0" smtClean="0">
                <a:ea typeface="ＭＳ Ｐゴシック"/>
                <a:cs typeface="DejaVu Sans"/>
              </a:rPr>
              <a:t>Large-Volume Orders + Long-Lead Items + Public Procurement </a:t>
            </a:r>
            <a:r>
              <a:rPr lang="en-US" sz="1900" dirty="0" smtClean="0">
                <a:ea typeface="ＭＳ Ｐゴシック"/>
                <a:cs typeface="DejaVu Sans"/>
                <a:sym typeface="Wingdings" panose="05000000000000000000" pitchFamily="2" charset="2"/>
              </a:rPr>
              <a:t></a:t>
            </a:r>
            <a:r>
              <a:rPr lang="en-US" sz="1900" dirty="0">
                <a:ea typeface="ＭＳ Ｐゴシック"/>
                <a:cs typeface="DejaVu Sans"/>
              </a:rPr>
              <a:t> Integration Plan </a:t>
            </a:r>
            <a:endParaRPr lang="en-US" sz="1900" dirty="0" smtClean="0">
              <a:ea typeface="ＭＳ Ｐゴシック"/>
              <a:cs typeface="DejaVu Sans"/>
            </a:endParaRPr>
          </a:p>
          <a:p>
            <a:pPr lvl="1"/>
            <a:r>
              <a:rPr lang="en-US" sz="1900" dirty="0" smtClean="0">
                <a:ea typeface="ＭＳ Ｐゴシック"/>
                <a:cs typeface="DejaVu Sans"/>
              </a:rPr>
              <a:t>Several subsystems, each on a different stage of development:</a:t>
            </a:r>
          </a:p>
          <a:p>
            <a:pPr lvl="2"/>
            <a:r>
              <a:rPr lang="en-US" sz="1500" dirty="0" smtClean="0">
                <a:ea typeface="ＭＳ Ｐゴシック"/>
                <a:cs typeface="DejaVu Sans"/>
              </a:rPr>
              <a:t>Modulators, Klystrons: </a:t>
            </a:r>
            <a:r>
              <a:rPr lang="en-US" sz="1500" dirty="0" smtClean="0">
                <a:ea typeface="ＭＳ Ｐゴシック"/>
                <a:cs typeface="DejaVu Sans"/>
              </a:rPr>
              <a:t>design complete, procurement </a:t>
            </a:r>
            <a:r>
              <a:rPr lang="en-US" sz="1500" dirty="0" smtClean="0">
                <a:ea typeface="ＭＳ Ｐゴシック"/>
                <a:cs typeface="DejaVu Sans"/>
              </a:rPr>
              <a:t>stage</a:t>
            </a:r>
          </a:p>
          <a:p>
            <a:pPr lvl="2"/>
            <a:r>
              <a:rPr lang="en-US" sz="1500" dirty="0">
                <a:ea typeface="ＭＳ Ｐゴシック"/>
                <a:cs typeface="DejaVu Sans"/>
              </a:rPr>
              <a:t>RFDS: </a:t>
            </a:r>
            <a:r>
              <a:rPr lang="en-US" sz="1500" dirty="0" smtClean="0">
                <a:ea typeface="ＭＳ Ｐゴシック"/>
                <a:cs typeface="DejaVu Sans"/>
              </a:rPr>
              <a:t>design almost complete, procurement </a:t>
            </a:r>
            <a:r>
              <a:rPr lang="en-US" sz="1500" dirty="0" smtClean="0">
                <a:ea typeface="ＭＳ Ｐゴシック"/>
                <a:cs typeface="DejaVu Sans"/>
              </a:rPr>
              <a:t>stage soon </a:t>
            </a:r>
            <a:endParaRPr lang="en-US" sz="1500" dirty="0">
              <a:ea typeface="ＭＳ Ｐゴシック"/>
              <a:cs typeface="DejaVu Sans"/>
            </a:endParaRPr>
          </a:p>
          <a:p>
            <a:pPr lvl="2"/>
            <a:r>
              <a:rPr lang="en-US" sz="1500" dirty="0" smtClean="0">
                <a:ea typeface="ＭＳ Ｐゴシック"/>
                <a:cs typeface="DejaVu Sans"/>
              </a:rPr>
              <a:t>LLRF, Interlocks: design stage; require collaboration with relevant partners</a:t>
            </a:r>
          </a:p>
          <a:p>
            <a:pPr lvl="2"/>
            <a:endParaRPr lang="en-US" sz="1500" dirty="0" smtClean="0">
              <a:ea typeface="ＭＳ Ｐゴシック"/>
              <a:cs typeface="DejaVu Sans"/>
            </a:endParaRPr>
          </a:p>
          <a:p>
            <a:pPr lvl="2"/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84336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Spain not ESS ERIC member yet </a:t>
            </a:r>
          </a:p>
          <a:p>
            <a:r>
              <a:rPr lang="en-US" dirty="0" smtClean="0"/>
              <a:t>Aggressive Schedule (deliveries and integration plan)</a:t>
            </a:r>
          </a:p>
          <a:p>
            <a:r>
              <a:rPr lang="en-US" dirty="0" smtClean="0"/>
              <a:t>Public procurement procedures for large-volume orders (e.g.: modulators, klystrons)</a:t>
            </a:r>
          </a:p>
          <a:p>
            <a:r>
              <a:rPr lang="en-US" dirty="0" smtClean="0"/>
              <a:t>Multiple Interfaces: ESS Divisions, Teams, </a:t>
            </a:r>
            <a:r>
              <a:rPr lang="en-US" dirty="0" err="1" smtClean="0"/>
              <a:t>Workpackages</a:t>
            </a:r>
            <a:r>
              <a:rPr lang="en-US" dirty="0" smtClean="0"/>
              <a:t>, In-Kind Partners,… (</a:t>
            </a:r>
            <a:r>
              <a:rPr lang="en-US" dirty="0" smtClean="0"/>
              <a:t>e.g.: </a:t>
            </a:r>
            <a:r>
              <a:rPr lang="en-US" dirty="0" smtClean="0"/>
              <a:t>LLRF systems)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85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84336" cy="51212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Thankyou for your attention!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Questions?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 descr="Ed adulto - dormido en cla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412114"/>
            <a:ext cx="3810000" cy="20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543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/>
              <a:t>SoW</a:t>
            </a:r>
            <a:r>
              <a:rPr lang="en-GB" b="1" dirty="0" smtClean="0"/>
              <a:t> of the "RF Systems </a:t>
            </a:r>
            <a:r>
              <a:rPr lang="en-GB" b="1" dirty="0"/>
              <a:t>for </a:t>
            </a:r>
            <a:r>
              <a:rPr lang="en-GB" b="1" dirty="0" smtClean="0"/>
              <a:t>Warm </a:t>
            </a:r>
            <a:r>
              <a:rPr lang="en-GB" b="1" dirty="0" err="1" smtClean="0"/>
              <a:t>Linac</a:t>
            </a:r>
            <a:r>
              <a:rPr lang="en-GB" b="1" dirty="0" smtClean="0"/>
              <a:t>“ contribution from ESS Bilbao:</a:t>
            </a:r>
          </a:p>
          <a:p>
            <a:endParaRPr lang="en-GB" b="1" dirty="0" smtClean="0"/>
          </a:p>
          <a:p>
            <a:pPr lvl="1"/>
            <a:r>
              <a:rPr lang="en-GB" b="1" dirty="0" smtClean="0"/>
              <a:t>Design</a:t>
            </a:r>
            <a:r>
              <a:rPr lang="en-GB" b="1" dirty="0"/>
              <a:t>, </a:t>
            </a:r>
            <a:r>
              <a:rPr lang="en-GB" b="1" dirty="0" smtClean="0"/>
              <a:t>Prototyping</a:t>
            </a:r>
            <a:r>
              <a:rPr lang="en-GB" b="1" dirty="0"/>
              <a:t>, </a:t>
            </a:r>
            <a:r>
              <a:rPr lang="en-GB" b="1" dirty="0" smtClean="0"/>
              <a:t>Procurement</a:t>
            </a:r>
            <a:r>
              <a:rPr lang="en-GB" b="1" dirty="0"/>
              <a:t>, </a:t>
            </a:r>
            <a:r>
              <a:rPr lang="en-GB" b="1" dirty="0" smtClean="0"/>
              <a:t>Assembly/Integration</a:t>
            </a:r>
            <a:r>
              <a:rPr lang="en-GB" b="1" dirty="0"/>
              <a:t>, </a:t>
            </a:r>
            <a:r>
              <a:rPr lang="en-GB" b="1" dirty="0" smtClean="0"/>
              <a:t>FAT, Transportation, Supervision of Installation and Assistance to Commissioning 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RF power systems at 352 </a:t>
            </a:r>
            <a:r>
              <a:rPr lang="en-GB" b="1" dirty="0" smtClean="0"/>
              <a:t>MHz </a:t>
            </a:r>
            <a:r>
              <a:rPr lang="en-GB" b="1" dirty="0" smtClean="0"/>
              <a:t>for:</a:t>
            </a:r>
            <a:endParaRPr lang="en-GB" b="1" dirty="0"/>
          </a:p>
          <a:p>
            <a:pPr lvl="2"/>
            <a:r>
              <a:rPr lang="en-GB" sz="2400" dirty="0" smtClean="0"/>
              <a:t>RFQ</a:t>
            </a:r>
          </a:p>
          <a:p>
            <a:pPr lvl="2"/>
            <a:r>
              <a:rPr lang="en-GB" sz="2400" dirty="0" smtClean="0"/>
              <a:t>3 </a:t>
            </a:r>
            <a:r>
              <a:rPr lang="en-GB" sz="2400" dirty="0"/>
              <a:t>MEBT </a:t>
            </a:r>
            <a:r>
              <a:rPr lang="en-GB" sz="2400" dirty="0" err="1" smtClean="0"/>
              <a:t>Bunchers</a:t>
            </a:r>
            <a:r>
              <a:rPr lang="en-GB" sz="2400" dirty="0" smtClean="0"/>
              <a:t> </a:t>
            </a:r>
          </a:p>
          <a:p>
            <a:pPr lvl="2"/>
            <a:r>
              <a:rPr lang="en-GB" sz="2400" dirty="0" smtClean="0"/>
              <a:t>5 </a:t>
            </a:r>
            <a:r>
              <a:rPr lang="en-GB" sz="2400" dirty="0"/>
              <a:t>DTL </a:t>
            </a:r>
            <a:r>
              <a:rPr lang="en-GB" sz="2400" dirty="0" smtClean="0"/>
              <a:t>Tanks </a:t>
            </a:r>
          </a:p>
          <a:p>
            <a:pPr lvl="2"/>
            <a:r>
              <a:rPr lang="en-GB" sz="2400" dirty="0" smtClean="0"/>
              <a:t>+ LLRF for Spoke </a:t>
            </a:r>
            <a:r>
              <a:rPr lang="en-GB" sz="2400" dirty="0" err="1" smtClean="0"/>
              <a:t>Linac</a:t>
            </a:r>
            <a:r>
              <a:rPr lang="en-GB" sz="2400" dirty="0" smtClean="0"/>
              <a:t> (26 cavities)</a:t>
            </a:r>
            <a:endParaRPr lang="en-US" sz="2400" dirty="0"/>
          </a:p>
          <a:p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2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82" y="4409837"/>
            <a:ext cx="2008907" cy="24585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8" y="4474980"/>
            <a:ext cx="1821227" cy="22823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300" y="4680771"/>
            <a:ext cx="2505988" cy="1879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35" y="1434735"/>
            <a:ext cx="8784336" cy="51212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RF Distribution Layout example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Compact Magic T Design</a:t>
            </a:r>
          </a:p>
          <a:p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r="10791" b="30955"/>
          <a:stretch/>
        </p:blipFill>
        <p:spPr>
          <a:xfrm>
            <a:off x="738858" y="1802680"/>
            <a:ext cx="7090692" cy="22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84336" cy="51212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Magic T Prototype</a:t>
            </a:r>
          </a:p>
          <a:p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716" y="1417638"/>
            <a:ext cx="4535623" cy="24921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91" y="2216273"/>
            <a:ext cx="3915828" cy="29333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570" y="3984601"/>
            <a:ext cx="4524769" cy="24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682" y="1610668"/>
            <a:ext cx="3592923" cy="2515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620" y="5658659"/>
            <a:ext cx="3200612" cy="9147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752" y="5229376"/>
            <a:ext cx="3192418" cy="15241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55" y="1454650"/>
            <a:ext cx="2983577" cy="190539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8038" y="2091920"/>
            <a:ext cx="2645222" cy="160126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7217" y="4610623"/>
            <a:ext cx="3057692" cy="226767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45" y="3304587"/>
            <a:ext cx="3010744" cy="1442919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3621034" y="1615825"/>
            <a:ext cx="160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WG Prototypes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6607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8 CuadroTexto"/>
          <p:cNvSpPr txBox="1"/>
          <p:nvPr/>
        </p:nvSpPr>
        <p:spPr>
          <a:xfrm>
            <a:off x="407988" y="1320657"/>
            <a:ext cx="86106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Times New Roman" pitchFamily="16" charset="0"/>
              <a:buNone/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haroni" pitchFamily="2" charset="-79"/>
              </a:rPr>
              <a:t>CIRCULATORS  (Ferrite &amp; AFT)</a:t>
            </a:r>
          </a:p>
          <a:p>
            <a:pPr marL="290513" indent="-290513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haroni" pitchFamily="2" charset="-79"/>
              </a:rPr>
              <a:t>Two strategies available to control circulator performance at high power,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haroni" pitchFamily="2" charset="-79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haroni" pitchFamily="2" charset="-79"/>
              </a:rPr>
              <a:t>by controlling the electromagnet current:</a:t>
            </a:r>
          </a:p>
          <a:p>
            <a:pPr marL="747713" lvl="1" indent="-2905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haroni" pitchFamily="2" charset="-79"/>
              </a:rPr>
              <a:t>AFT: temperature-based look-up table calibration</a:t>
            </a:r>
          </a:p>
          <a:p>
            <a:pPr marL="747713" lvl="1" indent="-2905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haroni" pitchFamily="2" charset="-79"/>
              </a:rPr>
              <a:t>Ferrite: measuring and minimizing power reflected to the input port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Aharoni" pitchFamily="2" charset="-79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Aharoni" pitchFamily="2" charset="-79"/>
            </a:endParaRPr>
          </a:p>
        </p:txBody>
      </p:sp>
      <p:pic>
        <p:nvPicPr>
          <p:cNvPr id="14" name="Picture 2" descr="C:\ESS\AA-PROYECTOS\FOTOS\RFTX\P5280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3367532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ESS\AA-PROYECTOS\FOTOS\RFTX\P52802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73882"/>
            <a:ext cx="43529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0 Rectángulo"/>
          <p:cNvSpPr>
            <a:spLocks noChangeArrowheads="1"/>
          </p:cNvSpPr>
          <p:nvPr/>
        </p:nvSpPr>
        <p:spPr bwMode="auto">
          <a:xfrm>
            <a:off x="4572000" y="6123432"/>
            <a:ext cx="16208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sz="3600" b="1">
                <a:solidFill>
                  <a:srgbClr val="C00000"/>
                </a:solidFill>
              </a:rPr>
              <a:t>Ferrite</a:t>
            </a:r>
            <a:endParaRPr lang="es-ES" altLang="en-US" sz="3600">
              <a:solidFill>
                <a:srgbClr val="C00000"/>
              </a:solidFill>
            </a:endParaRPr>
          </a:p>
        </p:txBody>
      </p:sp>
      <p:sp>
        <p:nvSpPr>
          <p:cNvPr id="18" name="11 Rectángulo"/>
          <p:cNvSpPr>
            <a:spLocks noChangeArrowheads="1"/>
          </p:cNvSpPr>
          <p:nvPr/>
        </p:nvSpPr>
        <p:spPr bwMode="auto">
          <a:xfrm>
            <a:off x="2970213" y="5986653"/>
            <a:ext cx="90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sz="3600" b="1">
                <a:solidFill>
                  <a:srgbClr val="C00000"/>
                </a:solidFill>
              </a:rPr>
              <a:t>AFT</a:t>
            </a:r>
            <a:endParaRPr lang="es-ES" altLang="en-US" sz="3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84336" cy="5121275"/>
          </a:xfrm>
        </p:spPr>
        <p:txBody>
          <a:bodyPr>
            <a:normAutofit/>
          </a:bodyPr>
          <a:lstStyle/>
          <a:p>
            <a:r>
              <a:rPr lang="en-US" dirty="0" smtClean="0"/>
              <a:t>RF Test Stand at ESS Bilbao</a:t>
            </a:r>
          </a:p>
          <a:p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8"/>
          <p:cNvPicPr>
            <a:picLocks noChangeAspect="1" noChangeArrowheads="1"/>
          </p:cNvPicPr>
          <p:nvPr/>
        </p:nvPicPr>
        <p:blipFill>
          <a:blip r:embed="rId3" cstate="print"/>
          <a:srcRect l="4970" t="26309"/>
          <a:stretch>
            <a:fillRect/>
          </a:stretch>
        </p:blipFill>
        <p:spPr bwMode="auto">
          <a:xfrm>
            <a:off x="1100360" y="2204291"/>
            <a:ext cx="6306280" cy="39130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9" y="1999009"/>
            <a:ext cx="6750129" cy="4823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54 CuadroTexto"/>
          <p:cNvSpPr txBox="1"/>
          <p:nvPr/>
        </p:nvSpPr>
        <p:spPr>
          <a:xfrm>
            <a:off x="6217924" y="1364485"/>
            <a:ext cx="275190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1" dirty="0" smtClean="0">
                <a:solidFill>
                  <a:srgbClr val="FF0000"/>
                </a:solidFill>
                <a:latin typeface="Arial"/>
              </a:rPr>
              <a:t>RF Local </a:t>
            </a:r>
            <a:r>
              <a:rPr lang="es-ES" sz="1400" b="1" dirty="0" err="1" smtClean="0">
                <a:solidFill>
                  <a:srgbClr val="FF0000"/>
                </a:solidFill>
                <a:latin typeface="Arial"/>
              </a:rPr>
              <a:t>Protection</a:t>
            </a:r>
            <a:r>
              <a:rPr lang="es-ES" sz="14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s-ES" sz="1400" b="1" dirty="0" err="1" smtClean="0">
                <a:solidFill>
                  <a:srgbClr val="FF0000"/>
                </a:solidFill>
                <a:latin typeface="Arial"/>
              </a:rPr>
              <a:t>System</a:t>
            </a:r>
            <a:endParaRPr lang="es-ES" sz="1400" b="1" dirty="0" smtClean="0">
              <a:solidFill>
                <a:srgbClr val="FF0000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tx1"/>
                </a:solidFill>
                <a:latin typeface="Arial"/>
              </a:rPr>
              <a:t>EPICS </a:t>
            </a:r>
            <a:r>
              <a:rPr lang="es-ES" sz="1400" b="1" dirty="0" err="1" smtClean="0">
                <a:solidFill>
                  <a:schemeClr val="tx1"/>
                </a:solidFill>
                <a:latin typeface="Arial"/>
              </a:rPr>
              <a:t>Communications</a:t>
            </a:r>
            <a:endParaRPr lang="es-ES" sz="1400" b="1" dirty="0" smtClean="0">
              <a:solidFill>
                <a:schemeClr val="tx1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tx1"/>
                </a:solidFill>
                <a:latin typeface="Arial"/>
              </a:rPr>
              <a:t>PLC </a:t>
            </a:r>
            <a:r>
              <a:rPr lang="es-ES" sz="1400" b="1" dirty="0" err="1">
                <a:solidFill>
                  <a:schemeClr val="tx1"/>
                </a:solidFill>
                <a:latin typeface="Arial"/>
              </a:rPr>
              <a:t>for</a:t>
            </a:r>
            <a:r>
              <a:rPr lang="es-ES" sz="14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s-ES" sz="1400" b="1" dirty="0" err="1">
                <a:solidFill>
                  <a:schemeClr val="tx1"/>
                </a:solidFill>
                <a:latin typeface="Arial"/>
              </a:rPr>
              <a:t>Slow</a:t>
            </a:r>
            <a:r>
              <a:rPr lang="es-ES" sz="1400" b="1" dirty="0">
                <a:solidFill>
                  <a:schemeClr val="tx1"/>
                </a:solidFill>
                <a:latin typeface="Arial"/>
              </a:rPr>
              <a:t> </a:t>
            </a:r>
            <a:r>
              <a:rPr lang="es-ES" sz="1400" b="1" dirty="0" err="1" smtClean="0">
                <a:solidFill>
                  <a:schemeClr val="tx1"/>
                </a:solidFill>
                <a:latin typeface="Arial"/>
              </a:rPr>
              <a:t>Interlocks</a:t>
            </a:r>
            <a:endParaRPr lang="es-ES" sz="1400" b="1" dirty="0" smtClean="0">
              <a:solidFill>
                <a:schemeClr val="tx1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tx1"/>
                </a:solidFill>
                <a:latin typeface="Arial"/>
              </a:rPr>
              <a:t>FPGA </a:t>
            </a:r>
            <a:r>
              <a:rPr lang="es-ES" sz="1400" b="1" dirty="0" err="1" smtClean="0">
                <a:solidFill>
                  <a:schemeClr val="tx1"/>
                </a:solidFill>
                <a:latin typeface="Arial"/>
              </a:rPr>
              <a:t>for</a:t>
            </a:r>
            <a:r>
              <a:rPr lang="es-ES" sz="14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s-ES" sz="1400" b="1" dirty="0" err="1" smtClean="0">
                <a:solidFill>
                  <a:schemeClr val="tx1"/>
                </a:solidFill>
                <a:latin typeface="Arial"/>
              </a:rPr>
              <a:t>Fast</a:t>
            </a:r>
            <a:r>
              <a:rPr lang="es-ES" sz="14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s-ES" sz="1400" b="1" dirty="0" err="1" smtClean="0">
                <a:solidFill>
                  <a:schemeClr val="tx1"/>
                </a:solidFill>
                <a:latin typeface="Arial"/>
              </a:rPr>
              <a:t>Interlocks</a:t>
            </a:r>
            <a:endParaRPr lang="es-ES" sz="1400" b="1" dirty="0" smtClean="0">
              <a:solidFill>
                <a:schemeClr val="tx1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11" name="Imagen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28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979107"/>
              </p:ext>
            </p:extLst>
          </p:nvPr>
        </p:nvGraphicFramePr>
        <p:xfrm>
          <a:off x="467544" y="1676361"/>
          <a:ext cx="7696200" cy="489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5515034" imgH="3514657" progId="">
                  <p:embed/>
                </p:oleObj>
              </mc:Choice>
              <mc:Fallback>
                <p:oleObj r:id="rId4" imgW="5515034" imgH="35146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76361"/>
                        <a:ext cx="7696200" cy="4899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/>
          <p:cNvSpPr/>
          <p:nvPr/>
        </p:nvSpPr>
        <p:spPr>
          <a:xfrm>
            <a:off x="5508104" y="1564791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solidFill>
                  <a:srgbClr val="FF0000"/>
                </a:solidFill>
                <a:latin typeface="Arial"/>
              </a:rPr>
              <a:t>RF Local </a:t>
            </a:r>
            <a:r>
              <a:rPr lang="es-ES" b="1" dirty="0" err="1">
                <a:solidFill>
                  <a:srgbClr val="FF0000"/>
                </a:solidFill>
                <a:latin typeface="Arial"/>
              </a:rPr>
              <a:t>Protection</a:t>
            </a:r>
            <a:r>
              <a:rPr lang="es-ES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"/>
              </a:rPr>
              <a:t>System</a:t>
            </a:r>
            <a:endParaRPr lang="es-ES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 Imagen" descr="EPICS_U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6" y="1178671"/>
            <a:ext cx="7057053" cy="570671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781836" y="5398770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solidFill>
                  <a:srgbClr val="FF0000"/>
                </a:solidFill>
                <a:latin typeface="Arial"/>
              </a:rPr>
              <a:t>RF Local </a:t>
            </a:r>
            <a:r>
              <a:rPr lang="es-ES" b="1" dirty="0" err="1">
                <a:solidFill>
                  <a:srgbClr val="FF0000"/>
                </a:solidFill>
                <a:latin typeface="Arial"/>
              </a:rPr>
              <a:t>Protection</a:t>
            </a:r>
            <a:r>
              <a:rPr lang="es-ES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Arial"/>
              </a:rPr>
              <a:t>System</a:t>
            </a:r>
            <a:endParaRPr lang="es-ES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8 Rectángulo"/>
          <p:cNvSpPr/>
          <p:nvPr/>
        </p:nvSpPr>
        <p:spPr>
          <a:xfrm>
            <a:off x="8736602" y="6533649"/>
            <a:ext cx="407398" cy="245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98" b="1" dirty="0" smtClean="0">
                <a:solidFill>
                  <a:schemeClr val="tx1"/>
                </a:solidFill>
              </a:rPr>
              <a:t>36</a:t>
            </a:r>
            <a:endParaRPr lang="en-GB" sz="998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6123" r="3171"/>
          <a:stretch/>
        </p:blipFill>
        <p:spPr>
          <a:xfrm>
            <a:off x="8807" y="1844824"/>
            <a:ext cx="9067860" cy="4971504"/>
          </a:xfrm>
          <a:prstGeom prst="rect">
            <a:avLst/>
          </a:prstGeom>
        </p:spPr>
      </p:pic>
      <p:sp>
        <p:nvSpPr>
          <p:cNvPr id="6" name="154 CuadroTexto"/>
          <p:cNvSpPr txBox="1"/>
          <p:nvPr/>
        </p:nvSpPr>
        <p:spPr>
          <a:xfrm>
            <a:off x="4342592" y="1573056"/>
            <a:ext cx="47926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1" dirty="0" smtClean="0">
                <a:solidFill>
                  <a:srgbClr val="FF0000"/>
                </a:solidFill>
                <a:latin typeface="Arial"/>
              </a:rPr>
              <a:t>LLRF: 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Control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System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that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guarantees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field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quality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and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stability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in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the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cavity</a:t>
            </a:r>
            <a:endParaRPr lang="es-ES" sz="1400" dirty="0" smtClean="0">
              <a:solidFill>
                <a:schemeClr val="tx1"/>
              </a:solidFill>
              <a:latin typeface="Calibri" pitchFamily="34" charset="0"/>
              <a:cs typeface="Aharoni" pitchFamily="2" charset="-79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Amp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/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Phase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loop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and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Freq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.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Tuning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loop</a:t>
            </a:r>
            <a:endParaRPr lang="es-ES" sz="1400" dirty="0" smtClean="0">
              <a:solidFill>
                <a:schemeClr val="tx1"/>
              </a:solidFill>
              <a:latin typeface="Calibri" pitchFamily="34" charset="0"/>
              <a:cs typeface="Aharoni" pitchFamily="2" charset="-79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Specs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: 	0.2%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rms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Amplitude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Stability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            			0.2º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rms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s-ES" sz="1400" dirty="0" err="1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P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hase</a:t>
            </a:r>
            <a:r>
              <a:rPr lang="es-ES" sz="14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S </a:t>
            </a:r>
            <a:r>
              <a:rPr lang="es-ES" sz="14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tability</a:t>
            </a:r>
            <a:endParaRPr lang="es-ES" sz="1400" dirty="0" smtClean="0">
              <a:solidFill>
                <a:schemeClr val="tx1"/>
              </a:solidFill>
              <a:latin typeface="Calibri" pitchFamily="34" charset="0"/>
              <a:cs typeface="Aharoni" pitchFamily="2" charset="-79"/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0"/>
          <a:stretch/>
        </p:blipFill>
        <p:spPr>
          <a:xfrm>
            <a:off x="35496" y="4411054"/>
            <a:ext cx="5975123" cy="23726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0556"/>
            <a:ext cx="5564029" cy="2091219"/>
          </a:xfrm>
          <a:prstGeom prst="rect">
            <a:avLst/>
          </a:prstGeom>
        </p:spPr>
      </p:pic>
      <p:pic>
        <p:nvPicPr>
          <p:cNvPr id="8" name="Bildobjekt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529" y="1619638"/>
            <a:ext cx="3203848" cy="4595927"/>
          </a:xfrm>
          <a:prstGeom prst="rect">
            <a:avLst/>
          </a:prstGeom>
        </p:spPr>
      </p:pic>
      <p:sp>
        <p:nvSpPr>
          <p:cNvPr id="9" name="154 CuadroTexto"/>
          <p:cNvSpPr txBox="1"/>
          <p:nvPr/>
        </p:nvSpPr>
        <p:spPr>
          <a:xfrm>
            <a:off x="603123" y="1363909"/>
            <a:ext cx="43289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Arial"/>
              </a:rPr>
              <a:t>LLRF: </a:t>
            </a:r>
            <a:r>
              <a:rPr lang="es-ES" sz="2000" b="1" dirty="0" smtClean="0">
                <a:solidFill>
                  <a:schemeClr val="tx1"/>
                </a:solidFill>
                <a:latin typeface="Arial"/>
              </a:rPr>
              <a:t>Hardware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MTCA.4 (</a:t>
            </a:r>
            <a:r>
              <a:rPr lang="es-ES" sz="20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uTCA</a:t>
            </a: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) </a:t>
            </a:r>
            <a:r>
              <a:rPr lang="es-ES" sz="20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crate</a:t>
            </a:r>
            <a:endParaRPr lang="es-ES" sz="2000" dirty="0" smtClean="0">
              <a:solidFill>
                <a:schemeClr val="tx1"/>
              </a:solidFill>
              <a:latin typeface="Calibri" pitchFamily="34" charset="0"/>
              <a:cs typeface="Aharoni" pitchFamily="2" charset="-79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RF/IF Up- and Down-</a:t>
            </a:r>
            <a:r>
              <a:rPr lang="es-ES" sz="2000" dirty="0" err="1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Conversion</a:t>
            </a:r>
            <a:r>
              <a:rPr lang="es-ES" sz="2000" dirty="0" smtClean="0">
                <a:solidFill>
                  <a:schemeClr val="tx1"/>
                </a:solidFill>
                <a:latin typeface="Calibri" pitchFamily="34" charset="0"/>
                <a:cs typeface="Aharoni" pitchFamily="2" charset="-79"/>
              </a:rPr>
              <a:t> 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Calibri" pitchFamily="34" charset="0"/>
                <a:cs typeface="Aharoni" pitchFamily="2" charset="-79"/>
              </a:rPr>
              <a:t>Non-IQ </a:t>
            </a:r>
            <a:r>
              <a:rPr lang="es-ES" sz="2000" dirty="0" err="1" smtClean="0">
                <a:latin typeface="Calibri" pitchFamily="34" charset="0"/>
                <a:cs typeface="Aharoni" pitchFamily="2" charset="-79"/>
              </a:rPr>
              <a:t>Sampling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20912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High Voltage Power Converters (HVPC, Modulators)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3x 660 kVA  (115kV, 100 A, 3.5 </a:t>
            </a:r>
            <a:r>
              <a:rPr lang="en-US" dirty="0" err="1" smtClean="0">
                <a:ea typeface="ＭＳ Ｐゴシック"/>
                <a:cs typeface="DejaVu Sans"/>
              </a:rPr>
              <a:t>msec</a:t>
            </a:r>
            <a:r>
              <a:rPr lang="en-US" dirty="0" smtClean="0">
                <a:ea typeface="ＭＳ Ｐゴシック"/>
                <a:cs typeface="DejaVu Sans"/>
              </a:rPr>
              <a:t>, 14 Hz)</a:t>
            </a:r>
          </a:p>
          <a:p>
            <a:pPr lvl="1"/>
            <a:endParaRPr lang="en-US" sz="1000" dirty="0" smtClean="0">
              <a:ea typeface="ＭＳ Ｐゴシック"/>
              <a:cs typeface="DejaVu Sans"/>
            </a:endParaRPr>
          </a:p>
          <a:p>
            <a:r>
              <a:rPr lang="en-US" b="1" dirty="0" smtClean="0"/>
              <a:t>High Power Amplifiers (HPA)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6x 2.85 MW Klystrons at 352.21 MHz (</a:t>
            </a:r>
            <a:r>
              <a:rPr lang="en-US" dirty="0" err="1" smtClean="0">
                <a:ea typeface="ＭＳ Ｐゴシック"/>
                <a:cs typeface="DejaVu Sans"/>
              </a:rPr>
              <a:t>inc.</a:t>
            </a:r>
            <a:r>
              <a:rPr lang="en-US" dirty="0" smtClean="0">
                <a:ea typeface="ＭＳ Ｐゴシック"/>
                <a:cs typeface="DejaVu Sans"/>
              </a:rPr>
              <a:t> auxiliaries, driver amp,…)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3x 30 kW SSPAs at 352.21 MHz</a:t>
            </a:r>
          </a:p>
          <a:p>
            <a:pPr lvl="1"/>
            <a:endParaRPr lang="en-US" sz="1000" dirty="0" smtClean="0">
              <a:ea typeface="ＭＳ Ｐゴシック"/>
              <a:cs typeface="DejaVu Sans"/>
            </a:endParaRPr>
          </a:p>
          <a:p>
            <a:r>
              <a:rPr lang="en-US" b="1" dirty="0" smtClean="0"/>
              <a:t>RF Distribution (RFDI)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6x WR2300 networks (</a:t>
            </a:r>
            <a:r>
              <a:rPr lang="en-US" dirty="0" err="1" smtClean="0">
                <a:ea typeface="ＭＳ Ｐゴシック"/>
                <a:cs typeface="DejaVu Sans"/>
              </a:rPr>
              <a:t>inc.</a:t>
            </a:r>
            <a:r>
              <a:rPr lang="en-US" dirty="0" smtClean="0">
                <a:ea typeface="ＭＳ Ｐゴシック"/>
                <a:cs typeface="DejaVu Sans"/>
              </a:rPr>
              <a:t> straight sections, bends, circulators, loads, splitters, switches, directional couplers, power detectors, arc detectors) 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3x 1-5/8in EIA networks</a:t>
            </a:r>
          </a:p>
          <a:p>
            <a:pPr lvl="1"/>
            <a:endParaRPr lang="en-US" sz="900" dirty="0" smtClean="0">
              <a:ea typeface="ＭＳ Ｐゴシック"/>
              <a:cs typeface="DejaVu Sans"/>
            </a:endParaRPr>
          </a:p>
          <a:p>
            <a:r>
              <a:rPr lang="en-US" b="1" dirty="0" smtClean="0">
                <a:ea typeface="ＭＳ Ｐゴシック"/>
                <a:cs typeface="DejaVu Sans"/>
              </a:rPr>
              <a:t>LLR</a:t>
            </a:r>
            <a:r>
              <a:rPr lang="en-US" sz="2800" b="1" dirty="0" smtClean="0"/>
              <a:t>F (Low Level RF Control, LLRF)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(6+3+26)x LLRF systems, based on MTCA4</a:t>
            </a:r>
          </a:p>
          <a:p>
            <a:pPr lvl="1"/>
            <a:endParaRPr lang="en-US" sz="900" dirty="0" smtClean="0">
              <a:ea typeface="ＭＳ Ｐゴシック"/>
              <a:cs typeface="DejaVu Sans"/>
            </a:endParaRPr>
          </a:p>
          <a:p>
            <a:r>
              <a:rPr lang="en-US" b="1" dirty="0" smtClean="0"/>
              <a:t>Interlocks (Local Protection System, LPS)</a:t>
            </a:r>
          </a:p>
          <a:p>
            <a:pPr lvl="1">
              <a:buSzPct val="45000"/>
            </a:pPr>
            <a:r>
              <a:rPr lang="en-US" dirty="0" smtClean="0">
                <a:ea typeface="ＭＳ Ｐゴシック"/>
                <a:cs typeface="DejaVu Sans"/>
              </a:rPr>
              <a:t>(6+3)x Fast and Slow Interlock Modules</a:t>
            </a:r>
            <a:endParaRPr lang="en-US" dirty="0" smtClean="0">
              <a:solidFill>
                <a:schemeClr val="tx1"/>
              </a:solidFill>
              <a:ea typeface="ＭＳ Ｐゴシック"/>
              <a:cs typeface="DejaVu Sans"/>
            </a:endParaRPr>
          </a:p>
          <a:p>
            <a:endParaRPr lang="es-ES" dirty="0">
              <a:solidFill>
                <a:prstClr val="black"/>
              </a:solidFill>
              <a:ea typeface="DejaVu Sans"/>
              <a:cs typeface="DejaVu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55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50271"/>
            <a:ext cx="9144000" cy="4931057"/>
          </a:xfrm>
          <a:prstGeom prst="rect">
            <a:avLst/>
          </a:prstGeom>
        </p:spPr>
      </p:pic>
      <p:sp>
        <p:nvSpPr>
          <p:cNvPr id="6" name="154 CuadroTexto"/>
          <p:cNvSpPr txBox="1"/>
          <p:nvPr/>
        </p:nvSpPr>
        <p:spPr>
          <a:xfrm>
            <a:off x="5461947" y="1398094"/>
            <a:ext cx="3646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dirty="0" smtClean="0">
                <a:solidFill>
                  <a:srgbClr val="FF0000"/>
                </a:solidFill>
                <a:latin typeface="Arial"/>
              </a:rPr>
              <a:t>LLRF: </a:t>
            </a:r>
            <a:r>
              <a:rPr lang="es-ES" sz="2000" b="1" dirty="0" smtClean="0">
                <a:solidFill>
                  <a:schemeClr val="tx1"/>
                </a:solidFill>
                <a:latin typeface="Arial"/>
              </a:rPr>
              <a:t>LO/CLOCK BOX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  <a:latin typeface="Arial"/>
                <a:cs typeface="Aharoni" pitchFamily="2" charset="-79"/>
              </a:rPr>
              <a:t>LO and </a:t>
            </a:r>
            <a:r>
              <a:rPr lang="es-ES" sz="1600" dirty="0" err="1" smtClean="0">
                <a:solidFill>
                  <a:schemeClr val="tx1"/>
                </a:solidFill>
                <a:latin typeface="Arial"/>
                <a:cs typeface="Aharoni" pitchFamily="2" charset="-79"/>
              </a:rPr>
              <a:t>Clock</a:t>
            </a:r>
            <a:r>
              <a:rPr lang="es-ES" sz="1600" dirty="0" smtClean="0">
                <a:solidFill>
                  <a:schemeClr val="tx1"/>
                </a:solidFill>
                <a:latin typeface="Arial"/>
                <a:cs typeface="Aharoni" pitchFamily="2" charset="-79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Arial"/>
                <a:cs typeface="Aharoni" pitchFamily="2" charset="-79"/>
              </a:rPr>
              <a:t>generation</a:t>
            </a:r>
            <a:r>
              <a:rPr lang="es-ES" sz="1600" dirty="0" smtClean="0">
                <a:solidFill>
                  <a:schemeClr val="tx1"/>
                </a:solidFill>
                <a:latin typeface="Arial"/>
                <a:cs typeface="Aharoni" pitchFamily="2" charset="-79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Arial"/>
                <a:cs typeface="Aharoni" pitchFamily="2" charset="-79"/>
              </a:rPr>
              <a:t>for</a:t>
            </a:r>
            <a:r>
              <a:rPr lang="es-ES" sz="1600" dirty="0" smtClean="0">
                <a:solidFill>
                  <a:schemeClr val="tx1"/>
                </a:solidFill>
                <a:latin typeface="Arial"/>
                <a:cs typeface="Aharoni" pitchFamily="2" charset="-79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Arial"/>
                <a:cs typeface="Aharoni" pitchFamily="2" charset="-79"/>
              </a:rPr>
              <a:t>mixer</a:t>
            </a:r>
            <a:r>
              <a:rPr lang="es-ES" sz="1600" dirty="0" smtClean="0">
                <a:solidFill>
                  <a:schemeClr val="tx1"/>
                </a:solidFill>
                <a:latin typeface="Arial"/>
                <a:cs typeface="Aharoni" pitchFamily="2" charset="-79"/>
              </a:rPr>
              <a:t>, ADC, FPGA, DAC and IQ </a:t>
            </a:r>
            <a:r>
              <a:rPr lang="es-ES" sz="1600" dirty="0" err="1" smtClean="0">
                <a:solidFill>
                  <a:schemeClr val="tx1"/>
                </a:solidFill>
                <a:latin typeface="Arial"/>
                <a:cs typeface="Aharoni" pitchFamily="2" charset="-79"/>
              </a:rPr>
              <a:t>modulator</a:t>
            </a:r>
            <a:endParaRPr lang="es-ES" sz="1600" dirty="0" smtClean="0">
              <a:solidFill>
                <a:schemeClr val="tx1"/>
              </a:solidFill>
              <a:latin typeface="Arial"/>
              <a:cs typeface="Aharoni" pitchFamily="2" charset="-79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600" dirty="0" err="1" smtClean="0">
                <a:solidFill>
                  <a:schemeClr val="tx1"/>
                </a:solidFill>
                <a:latin typeface="Arial"/>
                <a:cs typeface="Aharoni" pitchFamily="2" charset="-79"/>
              </a:rPr>
              <a:t>Under</a:t>
            </a:r>
            <a:r>
              <a:rPr lang="es-ES" sz="1600" dirty="0" smtClean="0">
                <a:solidFill>
                  <a:schemeClr val="tx1"/>
                </a:solidFill>
                <a:latin typeface="Arial"/>
                <a:cs typeface="Aharoni" pitchFamily="2" charset="-79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Arial"/>
                <a:cs typeface="Aharoni" pitchFamily="2" charset="-79"/>
              </a:rPr>
              <a:t>development</a:t>
            </a:r>
            <a:r>
              <a:rPr lang="es-ES" sz="1600" dirty="0" smtClean="0">
                <a:solidFill>
                  <a:schemeClr val="tx1"/>
                </a:solidFill>
                <a:latin typeface="Arial"/>
                <a:cs typeface="Aharoni" pitchFamily="2" charset="-79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Arial"/>
                <a:cs typeface="Aharoni" pitchFamily="2" charset="-79"/>
              </a:rPr>
              <a:t>by</a:t>
            </a:r>
            <a:r>
              <a:rPr lang="es-ES" sz="1600" dirty="0" smtClean="0">
                <a:solidFill>
                  <a:schemeClr val="tx1"/>
                </a:solidFill>
                <a:latin typeface="Arial"/>
                <a:cs typeface="Aharoni" pitchFamily="2" charset="-79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Arial"/>
                <a:cs typeface="Aharoni" pitchFamily="2" charset="-79"/>
              </a:rPr>
              <a:t>the</a:t>
            </a:r>
            <a:r>
              <a:rPr lang="es-ES" sz="1600" dirty="0" smtClean="0">
                <a:solidFill>
                  <a:schemeClr val="tx1"/>
                </a:solidFill>
                <a:latin typeface="Arial"/>
                <a:cs typeface="Aharoni" pitchFamily="2" charset="-79"/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  <a:latin typeface="Arial"/>
                <a:cs typeface="Aharoni" pitchFamily="2" charset="-79"/>
              </a:rPr>
              <a:t>University</a:t>
            </a:r>
            <a:r>
              <a:rPr lang="es-ES" sz="1600" dirty="0" smtClean="0">
                <a:solidFill>
                  <a:schemeClr val="tx1"/>
                </a:solidFill>
                <a:latin typeface="Arial"/>
                <a:cs typeface="Aharoni" pitchFamily="2" charset="-79"/>
              </a:rPr>
              <a:t> of Cantabria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7" name="8 Rectángulo"/>
          <p:cNvSpPr/>
          <p:nvPr/>
        </p:nvSpPr>
        <p:spPr>
          <a:xfrm>
            <a:off x="8736602" y="6533649"/>
            <a:ext cx="407398" cy="245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98" b="1" dirty="0" smtClean="0">
                <a:solidFill>
                  <a:schemeClr val="tx1"/>
                </a:solidFill>
              </a:rPr>
              <a:t>39</a:t>
            </a:r>
            <a:endParaRPr lang="en-GB" sz="998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5905" r="19333" b="13486"/>
          <a:stretch/>
        </p:blipFill>
        <p:spPr>
          <a:xfrm>
            <a:off x="930866" y="1147360"/>
            <a:ext cx="7115854" cy="57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20912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Cost of the Contribution: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WP8, </a:t>
            </a:r>
            <a:r>
              <a:rPr lang="en-US" dirty="0" smtClean="0"/>
              <a:t>NC RF (</a:t>
            </a:r>
            <a:r>
              <a:rPr lang="en-US" dirty="0" err="1" smtClean="0"/>
              <a:t>inc.</a:t>
            </a:r>
            <a:r>
              <a:rPr lang="en-US" dirty="0" smtClean="0"/>
              <a:t> spoke </a:t>
            </a:r>
            <a:r>
              <a:rPr lang="en-US" dirty="0" err="1"/>
              <a:t>l</a:t>
            </a:r>
            <a:r>
              <a:rPr lang="en-US" dirty="0" err="1" smtClean="0"/>
              <a:t>inac</a:t>
            </a:r>
            <a:r>
              <a:rPr lang="en-US" dirty="0" smtClean="0"/>
              <a:t> LLRF): 	7,257 k€</a:t>
            </a:r>
          </a:p>
          <a:p>
            <a:pPr lvl="1"/>
            <a:r>
              <a:rPr lang="es-ES" dirty="0" smtClean="0"/>
              <a:t>WP8, </a:t>
            </a:r>
            <a:r>
              <a:rPr lang="es-ES" dirty="0" smtClean="0"/>
              <a:t>MEBT RF:		</a:t>
            </a:r>
            <a:r>
              <a:rPr lang="es-ES" dirty="0" smtClean="0"/>
              <a:t>	</a:t>
            </a:r>
            <a:r>
              <a:rPr lang="es-ES" dirty="0" smtClean="0"/>
              <a:t>	   891 k€</a:t>
            </a:r>
            <a:endParaRPr lang="en-US" dirty="0" smtClean="0"/>
          </a:p>
          <a:p>
            <a:pPr lvl="1"/>
            <a:r>
              <a:rPr lang="en-US" dirty="0" smtClean="0"/>
              <a:t>WP17, Modulators:			3,370 K€</a:t>
            </a:r>
          </a:p>
          <a:p>
            <a:pPr lvl="1"/>
            <a:endParaRPr lang="es-ES" b="1" dirty="0" smtClean="0"/>
          </a:p>
          <a:p>
            <a:pPr lvl="1"/>
            <a:r>
              <a:rPr lang="es-ES" b="1" dirty="0" smtClean="0"/>
              <a:t>Grand Total: 				11,518 k€</a:t>
            </a:r>
            <a:endParaRPr lang="en-US" b="1" dirty="0" smtClean="0"/>
          </a:p>
          <a:p>
            <a:pPr lvl="1"/>
            <a:endParaRPr lang="es-ES" sz="1000" b="1" dirty="0" smtClean="0">
              <a:ea typeface="ＭＳ Ｐゴシック"/>
              <a:cs typeface="DejaVu Sans"/>
            </a:endParaRPr>
          </a:p>
          <a:p>
            <a:endParaRPr lang="es-ES" dirty="0">
              <a:solidFill>
                <a:prstClr val="black"/>
              </a:solidFill>
              <a:ea typeface="DejaVu Sans"/>
              <a:cs typeface="DejaVu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00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488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Contact Matrix: </a:t>
            </a:r>
          </a:p>
          <a:p>
            <a:pPr lvl="1"/>
            <a:endParaRPr lang="es-ES" sz="1000" b="1" dirty="0" smtClean="0">
              <a:ea typeface="ＭＳ Ｐゴシック"/>
              <a:cs typeface="DejaVu Sans"/>
            </a:endParaRPr>
          </a:p>
          <a:p>
            <a:endParaRPr lang="es-ES" dirty="0">
              <a:solidFill>
                <a:prstClr val="black"/>
              </a:solidFill>
              <a:ea typeface="DejaVu Sans"/>
              <a:cs typeface="DejaVu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94974647"/>
              </p:ext>
            </p:extLst>
          </p:nvPr>
        </p:nvGraphicFramePr>
        <p:xfrm>
          <a:off x="1140232" y="2229976"/>
          <a:ext cx="6516344" cy="3657600"/>
        </p:xfrm>
        <a:graphic>
          <a:graphicData uri="http://schemas.openxmlformats.org/drawingml/2006/table">
            <a:tbl>
              <a:tblPr/>
              <a:tblGrid>
                <a:gridCol w="4167050"/>
                <a:gridCol w="234929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noProof="0" dirty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Title     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b="1" dirty="0" err="1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Name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noProof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Project Leader      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Pedro J. Gonzalez</a:t>
                      </a:r>
                      <a:endParaRPr/>
                    </a:p>
                  </a:txBody>
                  <a:tcPr/>
                </a:tc>
              </a:tr>
              <a:tr h="27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noProof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Deputy Project Leader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Nagore Garmendia</a:t>
                      </a:r>
                      <a:endParaRPr/>
                    </a:p>
                  </a:txBody>
                  <a:tcPr/>
                </a:tc>
              </a:tr>
              <a:tr h="27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noProof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High Voltage Power Converters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dirty="0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Pedro J. </a:t>
                      </a:r>
                      <a:r>
                        <a:rPr lang="es-ES" dirty="0" err="1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Gonzalez</a:t>
                      </a:r>
                      <a:endParaRPr dirty="0"/>
                    </a:p>
                  </a:txBody>
                  <a:tcPr/>
                </a:tc>
              </a:tr>
              <a:tr h="27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noProof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High Power Amplifiers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Arash Kaftoosian</a:t>
                      </a:r>
                      <a:endParaRPr/>
                    </a:p>
                  </a:txBody>
                  <a:tcPr/>
                </a:tc>
              </a:tr>
              <a:tr h="27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noProof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RF Distribution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Oscar Gonzalez</a:t>
                      </a:r>
                      <a:endParaRPr/>
                    </a:p>
                  </a:txBody>
                  <a:tcPr/>
                </a:tc>
              </a:tr>
              <a:tr h="27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noProof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LLRF 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dirty="0" smtClean="0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Open</a:t>
                      </a:r>
                      <a:r>
                        <a:rPr lang="es-ES" baseline="0" dirty="0" smtClean="0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 position</a:t>
                      </a:r>
                      <a:endParaRPr dirty="0"/>
                    </a:p>
                  </a:txBody>
                  <a:tcPr/>
                </a:tc>
              </a:tr>
              <a:tr h="27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noProof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Interlocks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Leire Muguira</a:t>
                      </a:r>
                      <a:endParaRPr/>
                    </a:p>
                  </a:txBody>
                  <a:tcPr/>
                </a:tc>
              </a:tr>
              <a:tr h="27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noProof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Mechanical Design/Manufacturing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dirty="0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Igor </a:t>
                      </a:r>
                      <a:r>
                        <a:rPr lang="es-ES" dirty="0" smtClean="0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Rueda</a:t>
                      </a:r>
                      <a:endParaRPr dirty="0"/>
                    </a:p>
                  </a:txBody>
                  <a:tcPr/>
                </a:tc>
              </a:tr>
              <a:tr h="27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noProof="0" dirty="0" smtClean="0">
                          <a:solidFill>
                            <a:schemeClr val="tx1"/>
                          </a:solidFill>
                          <a:latin typeface="Calibri"/>
                          <a:ea typeface="ＭＳ Ｐゴシック"/>
                        </a:rPr>
                        <a:t>Quality Assurance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dirty="0" err="1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Fiamma</a:t>
                      </a:r>
                      <a:r>
                        <a:rPr lang="es-ES" dirty="0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 G. </a:t>
                      </a:r>
                      <a:r>
                        <a:rPr lang="es-ES" dirty="0" err="1">
                          <a:solidFill>
                            <a:srgbClr val="000000"/>
                          </a:solidFill>
                          <a:latin typeface="Calibri"/>
                          <a:ea typeface="ＭＳ Ｐゴシック"/>
                        </a:rPr>
                        <a:t>Toriello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7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8304" cy="4841543"/>
          </a:xfrm>
        </p:spPr>
        <p:txBody>
          <a:bodyPr>
            <a:normAutofit/>
          </a:bodyPr>
          <a:lstStyle/>
          <a:p>
            <a:r>
              <a:rPr lang="en-US" dirty="0" smtClean="0"/>
              <a:t>ESS and ESS Bilbao have signed a </a:t>
            </a:r>
            <a:r>
              <a:rPr lang="en-US" dirty="0" smtClean="0"/>
              <a:t>“non-binding” </a:t>
            </a:r>
            <a:r>
              <a:rPr lang="en-US" b="1" dirty="0" smtClean="0"/>
              <a:t>Heads of Agreement</a:t>
            </a:r>
            <a:r>
              <a:rPr lang="en-US" dirty="0" smtClean="0"/>
              <a:t> (</a:t>
            </a:r>
            <a:r>
              <a:rPr lang="en-US" dirty="0" err="1" smtClean="0"/>
              <a:t>HoA</a:t>
            </a:r>
            <a:r>
              <a:rPr lang="en-US" dirty="0" smtClean="0"/>
              <a:t>) and several Appendixes (e.g. Target, MEBT and RF for NC </a:t>
            </a:r>
            <a:r>
              <a:rPr lang="en-US" dirty="0" err="1" smtClean="0"/>
              <a:t>Linac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Spain is not an ESS ERIC member yet</a:t>
            </a:r>
            <a:r>
              <a:rPr lang="en-US" dirty="0" smtClean="0"/>
              <a:t> (Expected for Dec. 2016-Jan.2017)</a:t>
            </a:r>
          </a:p>
          <a:p>
            <a:r>
              <a:rPr lang="en-US" b="1" dirty="0" smtClean="0"/>
              <a:t>No In-Kind Contracts/Agreements </a:t>
            </a:r>
            <a:r>
              <a:rPr lang="en-US" dirty="0" smtClean="0"/>
              <a:t>(IKC/IKA) can be signed</a:t>
            </a:r>
          </a:p>
          <a:p>
            <a:r>
              <a:rPr lang="en-US" dirty="0" smtClean="0"/>
              <a:t>Preparation of </a:t>
            </a:r>
            <a:r>
              <a:rPr lang="en-US" b="1" dirty="0" smtClean="0"/>
              <a:t>Technical Annexes </a:t>
            </a:r>
            <a:r>
              <a:rPr lang="en-US" dirty="0" smtClean="0"/>
              <a:t>is possible and even advisable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11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" y="1443442"/>
            <a:ext cx="8479536" cy="4841543"/>
          </a:xfrm>
        </p:spPr>
        <p:txBody>
          <a:bodyPr>
            <a:normAutofit/>
          </a:bodyPr>
          <a:lstStyle/>
          <a:p>
            <a:r>
              <a:rPr lang="en-US" b="1" dirty="0" smtClean="0"/>
              <a:t>High Power Voltage Converters (Modulators)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Stacked Multi-Level (SML), reduced scale prototype, developed and validated by ESS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Full Scale version (660 kVA) design ready by ESS</a:t>
            </a:r>
          </a:p>
          <a:p>
            <a:pPr lvl="1"/>
            <a:r>
              <a:rPr lang="en-US" dirty="0" smtClean="0">
                <a:ea typeface="ＭＳ Ｐゴシック"/>
                <a:cs typeface="DejaVu Sans"/>
              </a:rPr>
              <a:t>Currently preparing call for tenders to supply 3x modulators, on a “Build-to-Print” basis (contract notice to be published in Oct./Nov. 2016)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13" descr="C:\Users\carlosmartins\Documents\KLYS_MOD - Proto Develop\Photos\LTH upon testing\photo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3"/>
          <a:stretch>
            <a:fillRect/>
          </a:stretch>
        </p:blipFill>
        <p:spPr bwMode="auto">
          <a:xfrm>
            <a:off x="3605349" y="3936275"/>
            <a:ext cx="4819855" cy="29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3" y="1437613"/>
            <a:ext cx="8229600" cy="4841543"/>
          </a:xfrm>
        </p:spPr>
        <p:txBody>
          <a:bodyPr>
            <a:normAutofit/>
          </a:bodyPr>
          <a:lstStyle/>
          <a:p>
            <a:r>
              <a:rPr lang="en-US" b="1" dirty="0" smtClean="0"/>
              <a:t>High Power Amplifiers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</a:rPr>
              <a:t>3 klystrons already available in Bilbao</a:t>
            </a:r>
          </a:p>
          <a:p>
            <a:pPr lvl="2"/>
            <a:r>
              <a:rPr lang="en-US" dirty="0" smtClean="0">
                <a:ea typeface="ＭＳ Ｐゴシック"/>
              </a:rPr>
              <a:t>Manufactured by CPI for 1.8 </a:t>
            </a:r>
            <a:r>
              <a:rPr lang="en-US" dirty="0" err="1" smtClean="0">
                <a:ea typeface="ＭＳ Ｐゴシック"/>
              </a:rPr>
              <a:t>msec</a:t>
            </a:r>
            <a:r>
              <a:rPr lang="en-US" dirty="0" smtClean="0">
                <a:ea typeface="ＭＳ Ｐゴシック"/>
              </a:rPr>
              <a:t> long pulses, 30 Hz Rep. Rate</a:t>
            </a:r>
          </a:p>
          <a:p>
            <a:pPr lvl="2"/>
            <a:r>
              <a:rPr lang="en-US" dirty="0" smtClean="0">
                <a:ea typeface="ＭＳ Ｐゴシック"/>
              </a:rPr>
              <a:t>Conditioning of klystron collector for longer pulses, same duty cycle (3.5msec, 14 Hz) is feasible, according to CPI analyses.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</a:rPr>
              <a:t>3 brand-new klystrons to be purchased soon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ea typeface="ＭＳ Ｐゴシック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ＭＳ Ｐゴシック"/>
              </a:rPr>
              <a:t>SSPAs for MEBT</a:t>
            </a:r>
          </a:p>
          <a:p>
            <a:pPr lvl="2"/>
            <a:r>
              <a:rPr lang="en-US" dirty="0" smtClean="0">
                <a:ea typeface="ＭＳ Ｐゴシック"/>
              </a:rPr>
              <a:t>30 kW</a:t>
            </a:r>
          </a:p>
          <a:p>
            <a:pPr lvl="2"/>
            <a:r>
              <a:rPr lang="en-US" dirty="0" smtClean="0">
                <a:ea typeface="ＭＳ Ｐゴシック"/>
              </a:rPr>
              <a:t>Call for Tenders soon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 bwMode="auto">
          <a:xfrm>
            <a:off x="5365750" y="270700"/>
            <a:ext cx="2040890" cy="80581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800px-DSC_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1711" y="3811904"/>
            <a:ext cx="4572001" cy="304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16711</TotalTime>
  <Words>1051</Words>
  <Application>Microsoft Office PowerPoint</Application>
  <PresentationFormat>Presentación en pantalla (4:3)</PresentationFormat>
  <Paragraphs>273</Paragraphs>
  <Slides>30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ＭＳ Ｐゴシック</vt:lpstr>
      <vt:lpstr>Aharoni</vt:lpstr>
      <vt:lpstr>Arial</vt:lpstr>
      <vt:lpstr>Calibri</vt:lpstr>
      <vt:lpstr>DejaVu Sans</vt:lpstr>
      <vt:lpstr>Times New Roman</vt:lpstr>
      <vt:lpstr>Wingdings</vt:lpstr>
      <vt:lpstr>ESS Core Powerpoint</vt:lpstr>
      <vt:lpstr>NC Linac RF Systems</vt:lpstr>
      <vt:lpstr>Background</vt:lpstr>
      <vt:lpstr>Background</vt:lpstr>
      <vt:lpstr>Background</vt:lpstr>
      <vt:lpstr>Background</vt:lpstr>
      <vt:lpstr>Background</vt:lpstr>
      <vt:lpstr>Contracts</vt:lpstr>
      <vt:lpstr>Technical Design</vt:lpstr>
      <vt:lpstr>Technical Design</vt:lpstr>
      <vt:lpstr>Technical Design</vt:lpstr>
      <vt:lpstr>Technical Design</vt:lpstr>
      <vt:lpstr>Technical Design</vt:lpstr>
      <vt:lpstr>Interfaces</vt:lpstr>
      <vt:lpstr>Project Plan/Schedule</vt:lpstr>
      <vt:lpstr>Project Plan/Schedule</vt:lpstr>
      <vt:lpstr>Project Plan/Schedule</vt:lpstr>
      <vt:lpstr>Project Plan/Schedule</vt:lpstr>
      <vt:lpstr>Challenges</vt:lpstr>
      <vt:lpstr>The End</vt:lpstr>
      <vt:lpstr>Backup Slides</vt:lpstr>
      <vt:lpstr>Backup Slides</vt:lpstr>
      <vt:lpstr>Backup Slides</vt:lpstr>
      <vt:lpstr>Backup Slides</vt:lpstr>
      <vt:lpstr>Backup Slides</vt:lpstr>
      <vt:lpstr>Backup Slides</vt:lpstr>
      <vt:lpstr>Backup Slides</vt:lpstr>
      <vt:lpstr>Backup Slides</vt:lpstr>
      <vt:lpstr>Backup Slides</vt:lpstr>
      <vt:lpstr>Backup Slides</vt:lpstr>
      <vt:lpstr>Backup Slides</vt:lpstr>
    </vt:vector>
  </TitlesOfParts>
  <Company>European Spallation Source ESS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Pgonzalez</cp:lastModifiedBy>
  <cp:revision>198</cp:revision>
  <cp:lastPrinted>2016-04-21T06:02:55Z</cp:lastPrinted>
  <dcterms:created xsi:type="dcterms:W3CDTF">2015-03-24T10:23:58Z</dcterms:created>
  <dcterms:modified xsi:type="dcterms:W3CDTF">2016-10-06T04:39:18Z</dcterms:modified>
</cp:coreProperties>
</file>