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327" r:id="rId2"/>
    <p:sldId id="321" r:id="rId3"/>
    <p:sldId id="337" r:id="rId4"/>
    <p:sldId id="340" r:id="rId5"/>
    <p:sldId id="339" r:id="rId6"/>
    <p:sldId id="328" r:id="rId7"/>
    <p:sldId id="329" r:id="rId8"/>
    <p:sldId id="331" r:id="rId9"/>
    <p:sldId id="332" r:id="rId10"/>
    <p:sldId id="333" r:id="rId11"/>
    <p:sldId id="336" r:id="rId12"/>
    <p:sldId id="334" r:id="rId13"/>
    <p:sldId id="335" r:id="rId14"/>
    <p:sldId id="338" r:id="rId15"/>
    <p:sldId id="295" r:id="rId16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-146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7048C-6709-4F95-B88F-4F92E6601336}" type="datetimeFigureOut">
              <a:rPr lang="en-US" smtClean="0"/>
              <a:t>02/10/16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BE10E-F4C2-4285-881A-B51CE08A0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6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9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5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0713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103233B-D569-4A6E-878F-CDE152514C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02/10/16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18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 smtClean="0"/>
              <a:t>RF systems overview</a:t>
            </a:r>
            <a:br>
              <a:rPr lang="sv-SE" sz="4000" dirty="0" smtClean="0"/>
            </a:br>
            <a:endParaRPr lang="sv-SE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Anders Sunesson</a:t>
            </a:r>
          </a:p>
          <a:p>
            <a:r>
              <a:rPr lang="sv-SE" sz="2000" dirty="0" smtClean="0">
                <a:solidFill>
                  <a:schemeClr val="bg1"/>
                </a:solidFill>
              </a:rPr>
              <a:t>RF group leader</a:t>
            </a:r>
          </a:p>
          <a:p>
            <a:r>
              <a:rPr lang="sv-SE" sz="2000" dirty="0" smtClean="0">
                <a:solidFill>
                  <a:schemeClr val="bg1"/>
                </a:solidFill>
              </a:rPr>
              <a:t>ESS ERIC</a:t>
            </a:r>
            <a:endParaRPr lang="sv-SE" sz="1600" dirty="0" smtClean="0">
              <a:solidFill>
                <a:schemeClr val="bg1"/>
              </a:solidFill>
            </a:endParaRPr>
          </a:p>
          <a:p>
            <a:r>
              <a:rPr lang="sv-SE" sz="1600" dirty="0" smtClean="0">
                <a:solidFill>
                  <a:schemeClr val="bg1"/>
                </a:solidFill>
              </a:rPr>
              <a:t>TAC-14</a:t>
            </a:r>
          </a:p>
          <a:p>
            <a:r>
              <a:rPr lang="sv-SE" sz="1600" dirty="0" smtClean="0">
                <a:solidFill>
                  <a:schemeClr val="bg1"/>
                </a:solidFill>
              </a:rPr>
              <a:t>October 6, 2016</a:t>
            </a:r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3680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latin typeface="Calibri"/>
              </a:rPr>
              <a:t>www.europeanspallationsource.se</a:t>
            </a:r>
            <a:endParaRPr lang="en-GB" sz="16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7710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for Elliptical cavities (med/hi beta)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024887"/>
          </a:xfrm>
        </p:spPr>
        <p:txBody>
          <a:bodyPr>
            <a:normAutofit/>
          </a:bodyPr>
          <a:lstStyle/>
          <a:p>
            <a:r>
              <a:rPr lang="en-US" dirty="0" smtClean="0"/>
              <a:t>Contributions from Polish Electronic Group (LLRF), </a:t>
            </a:r>
            <a:r>
              <a:rPr lang="en-US" dirty="0" err="1" smtClean="0"/>
              <a:t>Huddersfield</a:t>
            </a:r>
            <a:r>
              <a:rPr lang="en-US" dirty="0" smtClean="0"/>
              <a:t> University (RF distribution), and MTA </a:t>
            </a:r>
            <a:r>
              <a:rPr lang="en-US" dirty="0" err="1" smtClean="0"/>
              <a:t>Atomki</a:t>
            </a:r>
            <a:r>
              <a:rPr lang="en-US" dirty="0" smtClean="0"/>
              <a:t> (Interlock)</a:t>
            </a:r>
          </a:p>
          <a:p>
            <a:r>
              <a:rPr lang="en-US" dirty="0" smtClean="0"/>
              <a:t>704 MHz, 1500 kW klystrons or 1200 kW IOTs are employed (not provided in kind)</a:t>
            </a:r>
          </a:p>
          <a:p>
            <a:r>
              <a:rPr lang="en-US" dirty="0" smtClean="0"/>
              <a:t>660 kVA HV modulators planned (SML topology, maybe in-kind?), one modulator / 4 klystrons/IOTs</a:t>
            </a:r>
          </a:p>
          <a:p>
            <a:r>
              <a:rPr lang="en-US" dirty="0" smtClean="0"/>
              <a:t>36 + 84 RF stations needed</a:t>
            </a:r>
          </a:p>
          <a:p>
            <a:r>
              <a:rPr lang="en-US" dirty="0" smtClean="0"/>
              <a:t>LLRF based on micro-TCA, design by ESS</a:t>
            </a:r>
          </a:p>
          <a:p>
            <a:r>
              <a:rPr lang="en-US" dirty="0"/>
              <a:t>Interlock based on PLC (slow) and micro-TCA (fast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6933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elliptical cavities,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Interlock design by ESS</a:t>
            </a:r>
          </a:p>
          <a:p>
            <a:r>
              <a:rPr lang="en-US" dirty="0" smtClean="0"/>
              <a:t>Presentations: </a:t>
            </a:r>
            <a:r>
              <a:rPr lang="pl-PL" dirty="0">
                <a:solidFill>
                  <a:srgbClr val="FF0000"/>
                </a:solidFill>
              </a:rPr>
              <a:t>Maciek Grzegrzolka, Polish Electronic Group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J. Molnar, ATM </a:t>
            </a:r>
            <a:r>
              <a:rPr lang="en-US" dirty="0" err="1">
                <a:solidFill>
                  <a:srgbClr val="FF0000"/>
                </a:solidFill>
              </a:rPr>
              <a:t>Atomki</a:t>
            </a:r>
            <a:r>
              <a:rPr lang="en-US" dirty="0"/>
              <a:t>, </a:t>
            </a:r>
            <a:r>
              <a:rPr lang="en-US" dirty="0" smtClean="0">
                <a:solidFill>
                  <a:srgbClr val="FF0000"/>
                </a:solidFill>
              </a:rPr>
              <a:t>C. Martins, ESS ERIC</a:t>
            </a:r>
            <a:r>
              <a:rPr lang="en-US" dirty="0" smtClean="0"/>
              <a:t>, and </a:t>
            </a:r>
            <a:r>
              <a:rPr lang="en-US" dirty="0">
                <a:solidFill>
                  <a:srgbClr val="FF0000"/>
                </a:solidFill>
              </a:rPr>
              <a:t>Morten Jensen, ESS ERIC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973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reference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dirty="0" smtClean="0"/>
              <a:t>Contribution from Warsaw University of Technology</a:t>
            </a:r>
          </a:p>
          <a:p>
            <a:r>
              <a:rPr lang="en-US" dirty="0" smtClean="0"/>
              <a:t>352 and 704 MHz, dual frequency line employed</a:t>
            </a:r>
          </a:p>
          <a:p>
            <a:r>
              <a:rPr lang="en-US" dirty="0" smtClean="0"/>
              <a:t>Co-design ESS / Warsaw University of Technology</a:t>
            </a:r>
          </a:p>
          <a:p>
            <a:r>
              <a:rPr lang="en-US" dirty="0" smtClean="0"/>
              <a:t>Presentation: </a:t>
            </a:r>
            <a:r>
              <a:rPr lang="en-US" dirty="0" smtClean="0">
                <a:solidFill>
                  <a:srgbClr val="FF0000"/>
                </a:solidFill>
              </a:rPr>
              <a:t>K. Czuba, Warsaw University of Technology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3495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dirty="0" smtClean="0"/>
              <a:t>Contribution by IFJ PAN Krakow</a:t>
            </a:r>
          </a:p>
          <a:p>
            <a:r>
              <a:rPr lang="en-US" dirty="0" smtClean="0"/>
              <a:t>Installation and testing/verification of RF systems</a:t>
            </a:r>
          </a:p>
          <a:p>
            <a:r>
              <a:rPr lang="en-US" dirty="0" smtClean="0"/>
              <a:t>Install waveguides in all stubs</a:t>
            </a:r>
          </a:p>
          <a:p>
            <a:r>
              <a:rPr lang="en-US" dirty="0" smtClean="0"/>
              <a:t>Install modulators, LLRF systems, interlock systems, Klystrons/SSPAs/IOTs/waveguides </a:t>
            </a:r>
            <a:r>
              <a:rPr lang="en-US" dirty="0" err="1" smtClean="0"/>
              <a:t>etc</a:t>
            </a:r>
            <a:r>
              <a:rPr lang="en-US" dirty="0" smtClean="0"/>
              <a:t> in gallery</a:t>
            </a:r>
          </a:p>
          <a:p>
            <a:r>
              <a:rPr lang="en-US" dirty="0" smtClean="0"/>
              <a:t>Presentation: </a:t>
            </a:r>
            <a:r>
              <a:rPr lang="en-US" dirty="0" smtClean="0">
                <a:solidFill>
                  <a:srgbClr val="FF0000"/>
                </a:solidFill>
              </a:rPr>
              <a:t>D. Bocian, IFJ PAN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7788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RF powers the acceleration of particles</a:t>
            </a:r>
          </a:p>
          <a:p>
            <a:r>
              <a:rPr lang="en-US" dirty="0" smtClean="0"/>
              <a:t>The RF group </a:t>
            </a:r>
            <a:r>
              <a:rPr lang="en-US" dirty="0" err="1" smtClean="0"/>
              <a:t>workpackages</a:t>
            </a:r>
            <a:r>
              <a:rPr lang="en-US" dirty="0" smtClean="0"/>
              <a:t> are diverse and complex</a:t>
            </a:r>
          </a:p>
          <a:p>
            <a:r>
              <a:rPr lang="en-US" dirty="0" smtClean="0"/>
              <a:t>All schedules are quite challenging</a:t>
            </a:r>
          </a:p>
          <a:p>
            <a:r>
              <a:rPr lang="en-US" dirty="0" smtClean="0"/>
              <a:t>Installation will require a lot </a:t>
            </a:r>
            <a:r>
              <a:rPr lang="en-US" smtClean="0"/>
              <a:t>of co-ordination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1019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1756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smtClean="0"/>
              <a:t>Thank you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683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549" y="3044341"/>
            <a:ext cx="3976819" cy="241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2566"/>
            <a:ext cx="8229600" cy="4841543"/>
          </a:xfrm>
        </p:spPr>
        <p:txBody>
          <a:bodyPr>
            <a:normAutofit/>
          </a:bodyPr>
          <a:lstStyle/>
          <a:p>
            <a:r>
              <a:rPr lang="en-US" dirty="0" smtClean="0"/>
              <a:t>RF provides the power to accelerate the particles</a:t>
            </a:r>
          </a:p>
          <a:p>
            <a:r>
              <a:rPr lang="en-US" dirty="0" smtClean="0"/>
              <a:t>RF components are many and bulky</a:t>
            </a:r>
          </a:p>
          <a:p>
            <a:r>
              <a:rPr lang="en-US" dirty="0" smtClean="0"/>
              <a:t>RF is costly – about 450 k€ per meter cavity length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5177" y="3570047"/>
            <a:ext cx="1352848" cy="30837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05" y="4771280"/>
            <a:ext cx="1255735" cy="1800200"/>
          </a:xfrm>
          <a:prstGeom prst="rect">
            <a:avLst/>
          </a:prstGeom>
        </p:spPr>
      </p:pic>
      <p:pic>
        <p:nvPicPr>
          <p:cNvPr id="7" name="Picture 6" descr="Screen Shot 2014-05-15 at 09.34.35.pn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795" y="4586161"/>
            <a:ext cx="2366382" cy="2170438"/>
          </a:xfrm>
          <a:prstGeom prst="rect">
            <a:avLst/>
          </a:prstGeom>
        </p:spPr>
      </p:pic>
      <p:pic>
        <p:nvPicPr>
          <p:cNvPr id="8" name="Content Placeholder 4" descr="Screen Shot 2014-05-09 at 10.09.56.pn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" r="236"/>
          <a:stretch>
            <a:fillRect/>
          </a:stretch>
        </p:blipFill>
        <p:spPr>
          <a:xfrm>
            <a:off x="1536317" y="4766438"/>
            <a:ext cx="3554862" cy="195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6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93969" y="7289933"/>
            <a:ext cx="241102" cy="250031"/>
          </a:xfrm>
          <a:prstGeom prst="rect">
            <a:avLst/>
          </a:prstGeom>
        </p:spPr>
        <p:txBody>
          <a:bodyPr lIns="64288" tIns="32145" rIns="64288" bIns="32145"/>
          <a:lstStyle/>
          <a:p>
            <a:fld id="{56C41586-D860-644E-9CFF-C0246DBDABBD}" type="slidenum">
              <a:rPr lang="en-US"/>
              <a:pPr/>
              <a:t>3</a:t>
            </a:fld>
            <a:endParaRPr lang="en-US"/>
          </a:p>
        </p:txBody>
      </p:sp>
      <p:pic>
        <p:nvPicPr>
          <p:cNvPr id="9218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3" y="1473530"/>
            <a:ext cx="9161859" cy="33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1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952694"/>
              </p:ext>
            </p:extLst>
          </p:nvPr>
        </p:nvGraphicFramePr>
        <p:xfrm>
          <a:off x="383977" y="3213402"/>
          <a:ext cx="8358185" cy="3442340"/>
        </p:xfrm>
        <a:graphic>
          <a:graphicData uri="http://schemas.openxmlformats.org/drawingml/2006/table">
            <a:tbl>
              <a:tblPr/>
              <a:tblGrid>
                <a:gridCol w="1178123"/>
                <a:gridCol w="1152525"/>
                <a:gridCol w="1455539"/>
                <a:gridCol w="1357312"/>
                <a:gridCol w="750093"/>
                <a:gridCol w="919757"/>
                <a:gridCol w="1544836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Light" charset="0"/>
                        <a:ea typeface="ヒラギノ角ゴ ProN W3" charset="0"/>
                        <a:cs typeface="ヒラギノ角ゴ ProN W3" charset="0"/>
                        <a:sym typeface="Gill Sans Light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Energy (MeV)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Frequency /MHz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No. of Cavities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Lucida Grande" charset="0"/>
                          <a:sym typeface="Gill Sans" charset="0"/>
                        </a:rPr>
                        <a:t>βg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Temp / K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RF power /kW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Source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0.075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-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~300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LEBT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0.075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-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~300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RFQ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3.6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352.21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1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~300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1600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MEBT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3.6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352.21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3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~300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20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5000"/>
                              </a:srgbClr>
                            </a:outerShdw>
                          </a:effectLst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DTL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90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352.21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5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~300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2200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E6FFD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Spoke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220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352.21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26 (2/CM)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0.5 </a:t>
                      </a: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Lucida Grande" charset="0"/>
                          <a:sym typeface="Gill Sans" charset="0"/>
                        </a:rPr>
                        <a:t>β</a:t>
                      </a:r>
                      <a:r>
                        <a:rPr kumimoji="0" lang="en-US" sz="1100" b="0" i="0" u="none" strike="noStrike" cap="none" normalizeH="0" baseline="-600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opt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~2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330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72C6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Lucida Grande" charset="0"/>
                          <a:sym typeface="Gill Sans" charset="0"/>
                        </a:rPr>
                        <a:t>Medium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E72C6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Lucida Grande" charset="0"/>
                          <a:sym typeface="Gill Sans" charset="0"/>
                        </a:rPr>
                        <a:t>β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571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704.42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36 (4/CM)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0.67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~2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870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91FF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Lucida Grande" charset="0"/>
                          <a:sym typeface="Gill Sans" charset="0"/>
                        </a:rPr>
                        <a:t>High β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2000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704.42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84 (4/CM)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0.86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~2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1100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Gill Sans" charset="0"/>
                        <a:ea typeface="ヒラギノ角ゴ ProN W3" charset="0"/>
                        <a:cs typeface="Gill Sans" charset="0"/>
                        <a:sym typeface="Gill Sans" charset="0"/>
                      </a:endParaRP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000D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HEBT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2000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~300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–</a:t>
                      </a:r>
                    </a:p>
                  </a:txBody>
                  <a:tcPr marL="35718" marR="35718" marT="35719" marB="3571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506" name="Group 290"/>
          <p:cNvGrpSpPr>
            <a:grpSpLocks/>
          </p:cNvGrpSpPr>
          <p:nvPr/>
        </p:nvGrpSpPr>
        <p:grpSpPr bwMode="auto">
          <a:xfrm>
            <a:off x="187524" y="1913146"/>
            <a:ext cx="8822531" cy="1143001"/>
            <a:chOff x="0" y="29"/>
            <a:chExt cx="7904" cy="1024"/>
          </a:xfrm>
        </p:grpSpPr>
        <p:sp>
          <p:nvSpPr>
            <p:cNvPr id="9448" name="AutoShape 232"/>
            <p:cNvSpPr>
              <a:spLocks/>
            </p:cNvSpPr>
            <p:nvPr/>
          </p:nvSpPr>
          <p:spPr bwMode="auto">
            <a:xfrm>
              <a:off x="3440" y="408"/>
              <a:ext cx="608" cy="296"/>
            </a:xfrm>
            <a:prstGeom prst="roundRect">
              <a:avLst>
                <a:gd name="adj" fmla="val 29727"/>
              </a:avLst>
            </a:prstGeom>
            <a:solidFill>
              <a:srgbClr val="0000FF">
                <a:alpha val="79999"/>
              </a:srgbClr>
            </a:solidFill>
            <a:ln w="25400" cap="flat">
              <a:solidFill>
                <a:srgbClr val="4D4D4D">
                  <a:alpha val="7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Spokes</a:t>
              </a:r>
            </a:p>
          </p:txBody>
        </p:sp>
        <p:sp>
          <p:nvSpPr>
            <p:cNvPr id="9449" name="AutoShape 233"/>
            <p:cNvSpPr>
              <a:spLocks/>
            </p:cNvSpPr>
            <p:nvPr/>
          </p:nvSpPr>
          <p:spPr bwMode="auto">
            <a:xfrm>
              <a:off x="4168" y="408"/>
              <a:ext cx="779" cy="296"/>
            </a:xfrm>
            <a:prstGeom prst="roundRect">
              <a:avLst>
                <a:gd name="adj" fmla="val 27023"/>
              </a:avLst>
            </a:prstGeom>
            <a:solidFill>
              <a:srgbClr val="2E72C6">
                <a:alpha val="79999"/>
              </a:srgbClr>
            </a:solidFill>
            <a:ln w="25400" cap="flat">
              <a:solidFill>
                <a:srgbClr val="4D4D4D">
                  <a:alpha val="7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Lucida Grande" charset="0"/>
                  <a:sym typeface="Gill Sans" charset="0"/>
                </a:rPr>
                <a:t>Medium β</a:t>
              </a:r>
            </a:p>
          </p:txBody>
        </p:sp>
        <p:sp>
          <p:nvSpPr>
            <p:cNvPr id="9450" name="AutoShape 234"/>
            <p:cNvSpPr>
              <a:spLocks/>
            </p:cNvSpPr>
            <p:nvPr/>
          </p:nvSpPr>
          <p:spPr bwMode="auto">
            <a:xfrm>
              <a:off x="5098" y="404"/>
              <a:ext cx="801" cy="304"/>
            </a:xfrm>
            <a:prstGeom prst="roundRect">
              <a:avLst>
                <a:gd name="adj" fmla="val 26315"/>
              </a:avLst>
            </a:prstGeom>
            <a:solidFill>
              <a:srgbClr val="2491FF">
                <a:alpha val="79999"/>
              </a:srgbClr>
            </a:solidFill>
            <a:ln w="25400" cap="flat">
              <a:solidFill>
                <a:srgbClr val="4D4D4D">
                  <a:alpha val="7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Lucida Grande" charset="0"/>
                  <a:sym typeface="Gill Sans" charset="0"/>
                </a:rPr>
                <a:t>High β</a:t>
              </a:r>
            </a:p>
          </p:txBody>
        </p:sp>
        <p:sp>
          <p:nvSpPr>
            <p:cNvPr id="9451" name="AutoShape 235"/>
            <p:cNvSpPr>
              <a:spLocks/>
            </p:cNvSpPr>
            <p:nvPr/>
          </p:nvSpPr>
          <p:spPr bwMode="auto">
            <a:xfrm>
              <a:off x="2736" y="408"/>
              <a:ext cx="488" cy="296"/>
            </a:xfrm>
            <a:prstGeom prst="roundRect">
              <a:avLst>
                <a:gd name="adj" fmla="val 21620"/>
              </a:avLst>
            </a:prstGeom>
            <a:solidFill>
              <a:srgbClr val="FFFF00">
                <a:alpha val="89999"/>
              </a:srgbClr>
            </a:solidFill>
            <a:ln w="25400" cap="flat">
              <a:solidFill>
                <a:srgbClr val="4D4D4D">
                  <a:alpha val="8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 b="1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DTL</a:t>
              </a:r>
            </a:p>
          </p:txBody>
        </p:sp>
        <p:sp>
          <p:nvSpPr>
            <p:cNvPr id="9452" name="AutoShape 236"/>
            <p:cNvSpPr>
              <a:spLocks/>
            </p:cNvSpPr>
            <p:nvPr/>
          </p:nvSpPr>
          <p:spPr bwMode="auto">
            <a:xfrm>
              <a:off x="2080" y="408"/>
              <a:ext cx="544" cy="296"/>
            </a:xfrm>
            <a:prstGeom prst="roundRect">
              <a:avLst>
                <a:gd name="adj" fmla="val 29727"/>
              </a:avLst>
            </a:prstGeom>
            <a:solidFill>
              <a:srgbClr val="FFFF00">
                <a:alpha val="89999"/>
              </a:srgbClr>
            </a:solidFill>
            <a:ln w="25400" cap="flat">
              <a:solidFill>
                <a:srgbClr val="4D4D4D">
                  <a:alpha val="8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 b="1" dirty="0" smtClean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MEBT</a:t>
              </a:r>
              <a:endParaRPr lang="en-US" sz="1300" b="1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endParaRPr>
            </a:p>
          </p:txBody>
        </p:sp>
        <p:sp>
          <p:nvSpPr>
            <p:cNvPr id="9453" name="AutoShape 237"/>
            <p:cNvSpPr>
              <a:spLocks/>
            </p:cNvSpPr>
            <p:nvPr/>
          </p:nvSpPr>
          <p:spPr bwMode="auto">
            <a:xfrm>
              <a:off x="1408" y="408"/>
              <a:ext cx="548" cy="296"/>
            </a:xfrm>
            <a:prstGeom prst="roundRect">
              <a:avLst>
                <a:gd name="adj" fmla="val 29727"/>
              </a:avLst>
            </a:prstGeom>
            <a:solidFill>
              <a:srgbClr val="FF6600">
                <a:alpha val="89999"/>
              </a:srgbClr>
            </a:solidFill>
            <a:ln w="25400" cap="flat">
              <a:solidFill>
                <a:srgbClr val="4D4D4D">
                  <a:alpha val="8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RFQ</a:t>
              </a:r>
            </a:p>
          </p:txBody>
        </p:sp>
        <p:sp>
          <p:nvSpPr>
            <p:cNvPr id="9454" name="AutoShape 238"/>
            <p:cNvSpPr>
              <a:spLocks/>
            </p:cNvSpPr>
            <p:nvPr/>
          </p:nvSpPr>
          <p:spPr bwMode="auto">
            <a:xfrm>
              <a:off x="768" y="408"/>
              <a:ext cx="548" cy="296"/>
            </a:xfrm>
            <a:prstGeom prst="roundRect">
              <a:avLst>
                <a:gd name="adj" fmla="val 27023"/>
              </a:avLst>
            </a:prstGeom>
            <a:solidFill>
              <a:schemeClr val="accent6">
                <a:alpha val="89999"/>
              </a:schemeClr>
            </a:solidFill>
            <a:ln w="25400" cap="flat">
              <a:solidFill>
                <a:srgbClr val="4D4D4D">
                  <a:alpha val="8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LEBT</a:t>
              </a:r>
            </a:p>
          </p:txBody>
        </p:sp>
        <p:sp>
          <p:nvSpPr>
            <p:cNvPr id="9455" name="AutoShape 239"/>
            <p:cNvSpPr>
              <a:spLocks/>
            </p:cNvSpPr>
            <p:nvPr/>
          </p:nvSpPr>
          <p:spPr bwMode="auto">
            <a:xfrm>
              <a:off x="0" y="408"/>
              <a:ext cx="664" cy="296"/>
            </a:xfrm>
            <a:prstGeom prst="roundRect">
              <a:avLst>
                <a:gd name="adj" fmla="val 24324"/>
              </a:avLst>
            </a:prstGeom>
            <a:solidFill>
              <a:srgbClr val="FF0000">
                <a:alpha val="89999"/>
              </a:srgbClr>
            </a:solidFill>
            <a:ln w="25400" cap="flat">
              <a:solidFill>
                <a:srgbClr val="4D4D4D">
                  <a:alpha val="8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Source</a:t>
              </a:r>
            </a:p>
          </p:txBody>
        </p:sp>
        <p:sp>
          <p:nvSpPr>
            <p:cNvPr id="9456" name="AutoShape 240"/>
            <p:cNvSpPr>
              <a:spLocks/>
            </p:cNvSpPr>
            <p:nvPr/>
          </p:nvSpPr>
          <p:spPr bwMode="auto">
            <a:xfrm>
              <a:off x="6040" y="408"/>
              <a:ext cx="1136" cy="296"/>
            </a:xfrm>
            <a:prstGeom prst="roundRect">
              <a:avLst>
                <a:gd name="adj" fmla="val 18917"/>
              </a:avLst>
            </a:prstGeom>
            <a:solidFill>
              <a:srgbClr val="D000D0">
                <a:alpha val="89999"/>
              </a:srgbClr>
            </a:solidFill>
            <a:ln w="25400" cap="flat">
              <a:solidFill>
                <a:srgbClr val="4D4D4D">
                  <a:alpha val="8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HEBT &amp; Contingency</a:t>
              </a:r>
            </a:p>
          </p:txBody>
        </p:sp>
        <p:sp>
          <p:nvSpPr>
            <p:cNvPr id="9457" name="Oval 241"/>
            <p:cNvSpPr>
              <a:spLocks/>
            </p:cNvSpPr>
            <p:nvPr/>
          </p:nvSpPr>
          <p:spPr bwMode="auto">
            <a:xfrm>
              <a:off x="7296" y="256"/>
              <a:ext cx="608" cy="608"/>
            </a:xfrm>
            <a:prstGeom prst="ellipse">
              <a:avLst/>
            </a:prstGeom>
            <a:solidFill>
              <a:srgbClr val="FF0000">
                <a:alpha val="79999"/>
              </a:srgbClr>
            </a:solidFill>
            <a:ln w="25400" cap="flat">
              <a:solidFill>
                <a:srgbClr val="676767">
                  <a:alpha val="7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13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Target</a:t>
              </a:r>
            </a:p>
          </p:txBody>
        </p:sp>
        <p:sp>
          <p:nvSpPr>
            <p:cNvPr id="9458" name="Line 242"/>
            <p:cNvSpPr>
              <a:spLocks noChangeShapeType="1"/>
            </p:cNvSpPr>
            <p:nvPr/>
          </p:nvSpPr>
          <p:spPr bwMode="auto">
            <a:xfrm flipH="1">
              <a:off x="656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59" name="Line 243"/>
            <p:cNvSpPr>
              <a:spLocks noChangeShapeType="1"/>
            </p:cNvSpPr>
            <p:nvPr/>
          </p:nvSpPr>
          <p:spPr bwMode="auto">
            <a:xfrm flipH="1">
              <a:off x="1312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0" name="Line 244"/>
            <p:cNvSpPr>
              <a:spLocks noChangeShapeType="1"/>
            </p:cNvSpPr>
            <p:nvPr/>
          </p:nvSpPr>
          <p:spPr bwMode="auto">
            <a:xfrm flipH="1">
              <a:off x="1960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1" name="Line 245"/>
            <p:cNvSpPr>
              <a:spLocks noChangeShapeType="1"/>
            </p:cNvSpPr>
            <p:nvPr/>
          </p:nvSpPr>
          <p:spPr bwMode="auto">
            <a:xfrm flipH="1">
              <a:off x="2624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2" name="Line 246"/>
            <p:cNvSpPr>
              <a:spLocks noChangeShapeType="1"/>
            </p:cNvSpPr>
            <p:nvPr/>
          </p:nvSpPr>
          <p:spPr bwMode="auto">
            <a:xfrm flipH="1">
              <a:off x="3232" y="560"/>
              <a:ext cx="20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3" name="Line 247"/>
            <p:cNvSpPr>
              <a:spLocks noChangeShapeType="1"/>
            </p:cNvSpPr>
            <p:nvPr/>
          </p:nvSpPr>
          <p:spPr bwMode="auto">
            <a:xfrm flipH="1">
              <a:off x="4056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4" name="Line 248"/>
            <p:cNvSpPr>
              <a:spLocks noChangeShapeType="1"/>
            </p:cNvSpPr>
            <p:nvPr/>
          </p:nvSpPr>
          <p:spPr bwMode="auto">
            <a:xfrm flipH="1">
              <a:off x="4936" y="560"/>
              <a:ext cx="152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5" name="Line 249"/>
            <p:cNvSpPr>
              <a:spLocks noChangeShapeType="1"/>
            </p:cNvSpPr>
            <p:nvPr/>
          </p:nvSpPr>
          <p:spPr bwMode="auto">
            <a:xfrm flipH="1">
              <a:off x="5920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6" name="Line 250"/>
            <p:cNvSpPr>
              <a:spLocks noChangeShapeType="1"/>
            </p:cNvSpPr>
            <p:nvPr/>
          </p:nvSpPr>
          <p:spPr bwMode="auto">
            <a:xfrm flipH="1">
              <a:off x="7176" y="560"/>
              <a:ext cx="1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7" name="Line 251"/>
            <p:cNvSpPr>
              <a:spLocks noChangeShapeType="1"/>
            </p:cNvSpPr>
            <p:nvPr/>
          </p:nvSpPr>
          <p:spPr bwMode="auto">
            <a:xfrm flipH="1">
              <a:off x="1192" y="304"/>
              <a:ext cx="128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8" name="Line 252"/>
            <p:cNvSpPr>
              <a:spLocks noChangeShapeType="1"/>
            </p:cNvSpPr>
            <p:nvPr/>
          </p:nvSpPr>
          <p:spPr bwMode="auto">
            <a:xfrm flipH="1">
              <a:off x="784" y="304"/>
              <a:ext cx="12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69" name="Rectangle 253"/>
            <p:cNvSpPr>
              <a:spLocks/>
            </p:cNvSpPr>
            <p:nvPr/>
          </p:nvSpPr>
          <p:spPr bwMode="auto">
            <a:xfrm>
              <a:off x="923" y="221"/>
              <a:ext cx="269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2.4 m</a:t>
              </a:r>
            </a:p>
          </p:txBody>
        </p:sp>
        <p:sp>
          <p:nvSpPr>
            <p:cNvPr id="9470" name="Line 254"/>
            <p:cNvSpPr>
              <a:spLocks noChangeShapeType="1"/>
            </p:cNvSpPr>
            <p:nvPr/>
          </p:nvSpPr>
          <p:spPr bwMode="auto">
            <a:xfrm flipH="1">
              <a:off x="1848" y="304"/>
              <a:ext cx="112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71" name="Line 255"/>
            <p:cNvSpPr>
              <a:spLocks noChangeShapeType="1"/>
            </p:cNvSpPr>
            <p:nvPr/>
          </p:nvSpPr>
          <p:spPr bwMode="auto">
            <a:xfrm flipH="1">
              <a:off x="1424" y="304"/>
              <a:ext cx="10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72" name="Rectangle 256"/>
            <p:cNvSpPr>
              <a:spLocks/>
            </p:cNvSpPr>
            <p:nvPr/>
          </p:nvSpPr>
          <p:spPr bwMode="auto">
            <a:xfrm>
              <a:off x="1579" y="221"/>
              <a:ext cx="269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4.5 </a:t>
              </a:r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m</a:t>
              </a:r>
            </a:p>
          </p:txBody>
        </p:sp>
        <p:sp>
          <p:nvSpPr>
            <p:cNvPr id="9473" name="Line 257"/>
            <p:cNvSpPr>
              <a:spLocks noChangeShapeType="1"/>
            </p:cNvSpPr>
            <p:nvPr/>
          </p:nvSpPr>
          <p:spPr bwMode="auto">
            <a:xfrm flipH="1">
              <a:off x="2512" y="304"/>
              <a:ext cx="112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74" name="Line 258"/>
            <p:cNvSpPr>
              <a:spLocks noChangeShapeType="1"/>
            </p:cNvSpPr>
            <p:nvPr/>
          </p:nvSpPr>
          <p:spPr bwMode="auto">
            <a:xfrm flipH="1">
              <a:off x="2112" y="304"/>
              <a:ext cx="10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75" name="Rectangle 259"/>
            <p:cNvSpPr>
              <a:spLocks/>
            </p:cNvSpPr>
            <p:nvPr/>
          </p:nvSpPr>
          <p:spPr bwMode="auto">
            <a:xfrm>
              <a:off x="2231" y="221"/>
              <a:ext cx="269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3.6 </a:t>
              </a:r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m</a:t>
              </a:r>
            </a:p>
          </p:txBody>
        </p:sp>
        <p:sp>
          <p:nvSpPr>
            <p:cNvPr id="9476" name="Line 260"/>
            <p:cNvSpPr>
              <a:spLocks noChangeShapeType="1"/>
            </p:cNvSpPr>
            <p:nvPr/>
          </p:nvSpPr>
          <p:spPr bwMode="auto">
            <a:xfrm flipH="1">
              <a:off x="3160" y="304"/>
              <a:ext cx="88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77" name="Line 261"/>
            <p:cNvSpPr>
              <a:spLocks noChangeShapeType="1"/>
            </p:cNvSpPr>
            <p:nvPr/>
          </p:nvSpPr>
          <p:spPr bwMode="auto">
            <a:xfrm flipH="1">
              <a:off x="2728" y="304"/>
              <a:ext cx="8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78" name="Rectangle 262"/>
            <p:cNvSpPr>
              <a:spLocks/>
            </p:cNvSpPr>
            <p:nvPr/>
          </p:nvSpPr>
          <p:spPr bwMode="auto">
            <a:xfrm>
              <a:off x="2840" y="221"/>
              <a:ext cx="27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 </a:t>
              </a:r>
              <a:r>
                <a:rPr lang="en-US" sz="1000" dirty="0" smtClean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40 </a:t>
              </a:r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m</a:t>
              </a:r>
            </a:p>
          </p:txBody>
        </p:sp>
        <p:sp>
          <p:nvSpPr>
            <p:cNvPr id="9479" name="Line 263"/>
            <p:cNvSpPr>
              <a:spLocks noChangeShapeType="1"/>
            </p:cNvSpPr>
            <p:nvPr/>
          </p:nvSpPr>
          <p:spPr bwMode="auto">
            <a:xfrm flipH="1">
              <a:off x="3928" y="304"/>
              <a:ext cx="112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80" name="Line 264"/>
            <p:cNvSpPr>
              <a:spLocks noChangeShapeType="1"/>
            </p:cNvSpPr>
            <p:nvPr/>
          </p:nvSpPr>
          <p:spPr bwMode="auto">
            <a:xfrm flipH="1">
              <a:off x="3456" y="304"/>
              <a:ext cx="10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81" name="Rectangle 265"/>
            <p:cNvSpPr>
              <a:spLocks/>
            </p:cNvSpPr>
            <p:nvPr/>
          </p:nvSpPr>
          <p:spPr bwMode="auto">
            <a:xfrm>
              <a:off x="3611" y="221"/>
              <a:ext cx="24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54 </a:t>
              </a:r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m</a:t>
              </a:r>
            </a:p>
          </p:txBody>
        </p:sp>
        <p:sp>
          <p:nvSpPr>
            <p:cNvPr id="9482" name="Line 266"/>
            <p:cNvSpPr>
              <a:spLocks noChangeShapeType="1"/>
            </p:cNvSpPr>
            <p:nvPr/>
          </p:nvSpPr>
          <p:spPr bwMode="auto">
            <a:xfrm flipH="1">
              <a:off x="4752" y="304"/>
              <a:ext cx="16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83" name="Line 267"/>
            <p:cNvSpPr>
              <a:spLocks noChangeShapeType="1"/>
            </p:cNvSpPr>
            <p:nvPr/>
          </p:nvSpPr>
          <p:spPr bwMode="auto">
            <a:xfrm flipH="1">
              <a:off x="4176" y="304"/>
              <a:ext cx="18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84" name="Rectangle 268"/>
            <p:cNvSpPr>
              <a:spLocks/>
            </p:cNvSpPr>
            <p:nvPr/>
          </p:nvSpPr>
          <p:spPr bwMode="auto">
            <a:xfrm>
              <a:off x="4391" y="221"/>
              <a:ext cx="24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75 </a:t>
              </a:r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m</a:t>
              </a:r>
            </a:p>
          </p:txBody>
        </p:sp>
        <p:sp>
          <p:nvSpPr>
            <p:cNvPr id="9485" name="Line 269"/>
            <p:cNvSpPr>
              <a:spLocks noChangeShapeType="1"/>
            </p:cNvSpPr>
            <p:nvPr/>
          </p:nvSpPr>
          <p:spPr bwMode="auto">
            <a:xfrm flipH="1">
              <a:off x="5744" y="304"/>
              <a:ext cx="18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86" name="Line 270"/>
            <p:cNvSpPr>
              <a:spLocks noChangeShapeType="1"/>
            </p:cNvSpPr>
            <p:nvPr/>
          </p:nvSpPr>
          <p:spPr bwMode="auto">
            <a:xfrm flipH="1">
              <a:off x="5096" y="304"/>
              <a:ext cx="144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87" name="Rectangle 271"/>
            <p:cNvSpPr>
              <a:spLocks/>
            </p:cNvSpPr>
            <p:nvPr/>
          </p:nvSpPr>
          <p:spPr bwMode="auto">
            <a:xfrm>
              <a:off x="5297" y="223"/>
              <a:ext cx="317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179 </a:t>
              </a:r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m</a:t>
              </a:r>
            </a:p>
          </p:txBody>
        </p:sp>
        <p:sp>
          <p:nvSpPr>
            <p:cNvPr id="9488" name="AutoShape 272"/>
            <p:cNvSpPr>
              <a:spLocks/>
            </p:cNvSpPr>
            <p:nvPr/>
          </p:nvSpPr>
          <p:spPr bwMode="auto">
            <a:xfrm rot="-5400000">
              <a:off x="636" y="716"/>
              <a:ext cx="208" cy="10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89" name="AutoShape 273"/>
            <p:cNvSpPr>
              <a:spLocks/>
            </p:cNvSpPr>
            <p:nvPr/>
          </p:nvSpPr>
          <p:spPr bwMode="auto">
            <a:xfrm rot="-5400000">
              <a:off x="1916" y="716"/>
              <a:ext cx="208" cy="10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90" name="AutoShape 274"/>
            <p:cNvSpPr>
              <a:spLocks/>
            </p:cNvSpPr>
            <p:nvPr/>
          </p:nvSpPr>
          <p:spPr bwMode="auto">
            <a:xfrm rot="-5400000">
              <a:off x="3204" y="716"/>
              <a:ext cx="208" cy="10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91" name="AutoShape 275"/>
            <p:cNvSpPr>
              <a:spLocks/>
            </p:cNvSpPr>
            <p:nvPr/>
          </p:nvSpPr>
          <p:spPr bwMode="auto">
            <a:xfrm rot="-5400000">
              <a:off x="4020" y="716"/>
              <a:ext cx="208" cy="10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92" name="AutoShape 276"/>
            <p:cNvSpPr>
              <a:spLocks/>
            </p:cNvSpPr>
            <p:nvPr/>
          </p:nvSpPr>
          <p:spPr bwMode="auto">
            <a:xfrm rot="-5400000">
              <a:off x="4908" y="716"/>
              <a:ext cx="208" cy="10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93" name="AutoShape 277"/>
            <p:cNvSpPr>
              <a:spLocks/>
            </p:cNvSpPr>
            <p:nvPr/>
          </p:nvSpPr>
          <p:spPr bwMode="auto">
            <a:xfrm rot="-5400000">
              <a:off x="5884" y="716"/>
              <a:ext cx="208" cy="10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94" name="Rectangle 278"/>
            <p:cNvSpPr>
              <a:spLocks/>
            </p:cNvSpPr>
            <p:nvPr/>
          </p:nvSpPr>
          <p:spPr bwMode="auto">
            <a:xfrm>
              <a:off x="506" y="894"/>
              <a:ext cx="3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75 keV</a:t>
              </a:r>
            </a:p>
          </p:txBody>
        </p:sp>
        <p:sp>
          <p:nvSpPr>
            <p:cNvPr id="9495" name="Rectangle 279"/>
            <p:cNvSpPr>
              <a:spLocks/>
            </p:cNvSpPr>
            <p:nvPr/>
          </p:nvSpPr>
          <p:spPr bwMode="auto">
            <a:xfrm>
              <a:off x="1844" y="898"/>
              <a:ext cx="43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3.6 MeV</a:t>
              </a:r>
            </a:p>
          </p:txBody>
        </p:sp>
        <p:sp>
          <p:nvSpPr>
            <p:cNvPr id="9496" name="Rectangle 280"/>
            <p:cNvSpPr>
              <a:spLocks/>
            </p:cNvSpPr>
            <p:nvPr/>
          </p:nvSpPr>
          <p:spPr bwMode="auto">
            <a:xfrm>
              <a:off x="3058" y="898"/>
              <a:ext cx="40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90 MeV</a:t>
              </a:r>
            </a:p>
          </p:txBody>
        </p:sp>
        <p:sp>
          <p:nvSpPr>
            <p:cNvPr id="9497" name="Rectangle 281"/>
            <p:cNvSpPr>
              <a:spLocks/>
            </p:cNvSpPr>
            <p:nvPr/>
          </p:nvSpPr>
          <p:spPr bwMode="auto">
            <a:xfrm>
              <a:off x="3822" y="898"/>
              <a:ext cx="47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220 MeV</a:t>
              </a:r>
            </a:p>
          </p:txBody>
        </p:sp>
        <p:sp>
          <p:nvSpPr>
            <p:cNvPr id="9498" name="Rectangle 282"/>
            <p:cNvSpPr>
              <a:spLocks/>
            </p:cNvSpPr>
            <p:nvPr/>
          </p:nvSpPr>
          <p:spPr bwMode="auto">
            <a:xfrm>
              <a:off x="4706" y="900"/>
              <a:ext cx="506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100" dirty="0" smtClean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571 </a:t>
              </a:r>
              <a:r>
                <a:rPr lang="en-US" sz="11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MeV</a:t>
              </a:r>
            </a:p>
          </p:txBody>
        </p:sp>
        <p:sp>
          <p:nvSpPr>
            <p:cNvPr id="9499" name="Rectangle 283"/>
            <p:cNvSpPr>
              <a:spLocks/>
            </p:cNvSpPr>
            <p:nvPr/>
          </p:nvSpPr>
          <p:spPr bwMode="auto">
            <a:xfrm>
              <a:off x="5626" y="898"/>
              <a:ext cx="53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2000 MeV</a:t>
              </a:r>
            </a:p>
          </p:txBody>
        </p:sp>
        <p:sp>
          <p:nvSpPr>
            <p:cNvPr id="9500" name="Rectangle 284"/>
            <p:cNvSpPr>
              <a:spLocks/>
            </p:cNvSpPr>
            <p:nvPr/>
          </p:nvSpPr>
          <p:spPr bwMode="auto">
            <a:xfrm>
              <a:off x="2424" y="29"/>
              <a:ext cx="58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352.21 MHz</a:t>
              </a:r>
            </a:p>
          </p:txBody>
        </p:sp>
        <p:sp>
          <p:nvSpPr>
            <p:cNvPr id="9501" name="Rectangle 285"/>
            <p:cNvSpPr>
              <a:spLocks/>
            </p:cNvSpPr>
            <p:nvPr/>
          </p:nvSpPr>
          <p:spPr bwMode="auto">
            <a:xfrm>
              <a:off x="4752" y="29"/>
              <a:ext cx="58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704.42 MHz</a:t>
              </a:r>
            </a:p>
          </p:txBody>
        </p:sp>
        <p:sp>
          <p:nvSpPr>
            <p:cNvPr id="9502" name="AutoShape 286"/>
            <p:cNvSpPr>
              <a:spLocks/>
            </p:cNvSpPr>
            <p:nvPr/>
          </p:nvSpPr>
          <p:spPr bwMode="auto">
            <a:xfrm flipH="1">
              <a:off x="1400" y="40"/>
              <a:ext cx="1000" cy="120"/>
            </a:xfrm>
            <a:prstGeom prst="rightArrow">
              <a:avLst>
                <a:gd name="adj1" fmla="val 50824"/>
                <a:gd name="adj2" fmla="val 213349"/>
              </a:avLst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503" name="AutoShape 287"/>
            <p:cNvSpPr>
              <a:spLocks/>
            </p:cNvSpPr>
            <p:nvPr/>
          </p:nvSpPr>
          <p:spPr bwMode="auto">
            <a:xfrm>
              <a:off x="5352" y="40"/>
              <a:ext cx="584" cy="120"/>
            </a:xfrm>
            <a:prstGeom prst="rightArrow">
              <a:avLst>
                <a:gd name="adj1" fmla="val 50824"/>
                <a:gd name="adj2" fmla="val 213345"/>
              </a:avLst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504" name="AutoShape 288"/>
            <p:cNvSpPr>
              <a:spLocks/>
            </p:cNvSpPr>
            <p:nvPr/>
          </p:nvSpPr>
          <p:spPr bwMode="auto">
            <a:xfrm flipH="1">
              <a:off x="4152" y="40"/>
              <a:ext cx="592" cy="120"/>
            </a:xfrm>
            <a:prstGeom prst="rightArrow">
              <a:avLst>
                <a:gd name="adj1" fmla="val 50824"/>
                <a:gd name="adj2" fmla="val 213344"/>
              </a:avLst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505" name="AutoShape 289"/>
            <p:cNvSpPr>
              <a:spLocks/>
            </p:cNvSpPr>
            <p:nvPr/>
          </p:nvSpPr>
          <p:spPr bwMode="auto">
            <a:xfrm>
              <a:off x="3040" y="40"/>
              <a:ext cx="1008" cy="120"/>
            </a:xfrm>
            <a:prstGeom prst="rightArrow">
              <a:avLst>
                <a:gd name="adj1" fmla="val 50824"/>
                <a:gd name="adj2" fmla="val 213344"/>
              </a:avLst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65" name="Title 1"/>
          <p:cNvSpPr txBox="1">
            <a:spLocks/>
          </p:cNvSpPr>
          <p:nvPr/>
        </p:nvSpPr>
        <p:spPr>
          <a:xfrm>
            <a:off x="453184" y="276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RF </a:t>
            </a:r>
            <a:r>
              <a:rPr lang="en-US" dirty="0" smtClean="0"/>
              <a:t>Technical performances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5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RF group at Q3 2016 has 14 members</a:t>
            </a:r>
          </a:p>
          <a:p>
            <a:r>
              <a:rPr lang="en-US" dirty="0" smtClean="0"/>
              <a:t>Growth according to staff plan until Q2 2019 (completion stage 1): 31 persons</a:t>
            </a:r>
          </a:p>
          <a:p>
            <a:r>
              <a:rPr lang="en-US" dirty="0" smtClean="0"/>
              <a:t>These must handle</a:t>
            </a:r>
          </a:p>
          <a:p>
            <a:pPr lvl="2"/>
            <a:r>
              <a:rPr lang="en-US" dirty="0" smtClean="0"/>
              <a:t>In-kind contracts</a:t>
            </a:r>
          </a:p>
          <a:p>
            <a:pPr lvl="2"/>
            <a:r>
              <a:rPr lang="en-US" dirty="0" smtClean="0"/>
              <a:t>Procurement of items outside in-kind (example medium/high beta high power RF amplifiers)</a:t>
            </a:r>
          </a:p>
          <a:p>
            <a:pPr lvl="2"/>
            <a:r>
              <a:rPr lang="en-US" dirty="0" smtClean="0"/>
              <a:t>Installation support</a:t>
            </a:r>
          </a:p>
          <a:p>
            <a:pPr lvl="2"/>
            <a:r>
              <a:rPr lang="en-US" dirty="0" smtClean="0"/>
              <a:t>Commissioning of RF systems</a:t>
            </a:r>
          </a:p>
          <a:p>
            <a:pPr lvl="2"/>
            <a:r>
              <a:rPr lang="en-US" dirty="0" smtClean="0"/>
              <a:t>Early operations of RF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0815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kind overview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566917"/>
              </p:ext>
            </p:extLst>
          </p:nvPr>
        </p:nvGraphicFramePr>
        <p:xfrm>
          <a:off x="395536" y="1625800"/>
          <a:ext cx="8517632" cy="468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214"/>
                <a:gridCol w="1714150"/>
                <a:gridCol w="2235847"/>
                <a:gridCol w="1192452"/>
                <a:gridCol w="20229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Work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 of </a:t>
                      </a:r>
                      <a:r>
                        <a:rPr lang="en-US" dirty="0" err="1" smtClean="0"/>
                        <a:t>linac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 / k€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RF NC </a:t>
                      </a:r>
                      <a:r>
                        <a:rPr lang="en-US" dirty="0" err="1" smtClean="0"/>
                        <a:t>linac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ESS Bilbao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Turnkey</a:t>
                      </a:r>
                      <a:r>
                        <a:rPr lang="en-US" baseline="0" dirty="0" smtClean="0"/>
                        <a:t> RF systems and modulators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9725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HoA</a:t>
                      </a:r>
                      <a:r>
                        <a:rPr lang="en-US" dirty="0" smtClean="0"/>
                        <a:t> signed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LLRF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ESS Bilbao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Spoke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linac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HoA</a:t>
                      </a:r>
                      <a:r>
                        <a:rPr lang="en-US" dirty="0" smtClean="0"/>
                        <a:t> signed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 Power 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Elettra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RF Transmitter Spoke </a:t>
                      </a:r>
                      <a:r>
                        <a:rPr lang="en-US" dirty="0" err="1" smtClean="0"/>
                        <a:t>linac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19451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 signed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LLRF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Polish Electron.</a:t>
                      </a:r>
                      <a:r>
                        <a:rPr lang="en-US" baseline="0" dirty="0" smtClean="0"/>
                        <a:t>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LLRF systems 704 MHz (split IKC/cash)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4496 + 2850 cash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 signed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Phase Ref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Warsaw 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Phase ref 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 signed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Interlock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ATM </a:t>
                      </a:r>
                      <a:r>
                        <a:rPr lang="en-US" dirty="0" err="1" smtClean="0"/>
                        <a:t>Atomki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Interlock med/hi beta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IKC signed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Univ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Huddersfield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 </a:t>
                      </a:r>
                      <a:r>
                        <a:rPr lang="en-US" dirty="0" err="1" smtClean="0"/>
                        <a:t>linac</a:t>
                      </a:r>
                      <a:r>
                        <a:rPr lang="en-US" dirty="0" smtClean="0"/>
                        <a:t> RF 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 signed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Installation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IFJ 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RF/modulator Installation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7745 WP8 664 WP 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 signed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1033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6864"/>
          </a:xfrm>
        </p:spPr>
        <p:txBody>
          <a:bodyPr/>
          <a:lstStyle/>
          <a:p>
            <a:r>
              <a:rPr lang="en-US" dirty="0" smtClean="0"/>
              <a:t>RF for RFQ</a:t>
            </a:r>
          </a:p>
          <a:p>
            <a:r>
              <a:rPr lang="en-US" dirty="0" smtClean="0"/>
              <a:t>RF for </a:t>
            </a:r>
            <a:r>
              <a:rPr lang="en-US" dirty="0" err="1" smtClean="0"/>
              <a:t>buncher</a:t>
            </a:r>
            <a:r>
              <a:rPr lang="en-US" dirty="0" smtClean="0"/>
              <a:t> cavities</a:t>
            </a:r>
          </a:p>
          <a:p>
            <a:r>
              <a:rPr lang="en-US" dirty="0" smtClean="0"/>
              <a:t>RF for DTL tanks</a:t>
            </a:r>
          </a:p>
          <a:p>
            <a:r>
              <a:rPr lang="en-US" dirty="0" smtClean="0"/>
              <a:t>RF for Spoke cavities</a:t>
            </a:r>
          </a:p>
          <a:p>
            <a:r>
              <a:rPr lang="en-US" dirty="0" smtClean="0"/>
              <a:t>RF for Elliptical cavities</a:t>
            </a:r>
          </a:p>
          <a:p>
            <a:r>
              <a:rPr lang="en-US" dirty="0" smtClean="0"/>
              <a:t>Focus on in-kind</a:t>
            </a:r>
          </a:p>
          <a:p>
            <a:r>
              <a:rPr lang="en-US" dirty="0" smtClean="0"/>
              <a:t>Master oscillator/Phase reference</a:t>
            </a:r>
          </a:p>
          <a:p>
            <a:r>
              <a:rPr lang="en-US" dirty="0" smtClean="0"/>
              <a:t>Installation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1299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for RFQ and DTL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Turnkey Contribution from ESS Bilbao</a:t>
            </a:r>
          </a:p>
          <a:p>
            <a:r>
              <a:rPr lang="en-US" dirty="0" smtClean="0"/>
              <a:t>352 MHz, 3 MW klystrons are employed</a:t>
            </a:r>
          </a:p>
          <a:p>
            <a:r>
              <a:rPr lang="en-US" dirty="0" smtClean="0"/>
              <a:t>6 stations needed</a:t>
            </a:r>
          </a:p>
          <a:p>
            <a:r>
              <a:rPr lang="en-US" dirty="0" smtClean="0"/>
              <a:t>HV will be 660 kVA using a novel topology, SML, stacked multi level, developed by ESS</a:t>
            </a:r>
          </a:p>
          <a:p>
            <a:r>
              <a:rPr lang="en-US" dirty="0" smtClean="0"/>
              <a:t>One modulator powers two klystrons</a:t>
            </a:r>
          </a:p>
          <a:p>
            <a:r>
              <a:rPr lang="en-US" dirty="0" smtClean="0"/>
              <a:t>LLRF based on micro-TCA, design by Lund University</a:t>
            </a:r>
          </a:p>
          <a:p>
            <a:r>
              <a:rPr lang="en-US" dirty="0" smtClean="0"/>
              <a:t>Interlock based on PLC (slow) and micro-TCA (fast), design by ESS</a:t>
            </a:r>
          </a:p>
          <a:p>
            <a:r>
              <a:rPr lang="en-US" dirty="0" smtClean="0"/>
              <a:t>Presentations: </a:t>
            </a:r>
            <a:r>
              <a:rPr lang="en-US" dirty="0" smtClean="0">
                <a:solidFill>
                  <a:srgbClr val="FF0000"/>
                </a:solidFill>
              </a:rPr>
              <a:t>P. Gonzalez, ESS Bilbao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Carlos Martins, ESS ERIC</a:t>
            </a:r>
            <a:r>
              <a:rPr lang="en-US" dirty="0" smtClean="0"/>
              <a:t> (modulator)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061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for </a:t>
            </a:r>
            <a:r>
              <a:rPr lang="en-US" dirty="0" err="1"/>
              <a:t>B</a:t>
            </a:r>
            <a:r>
              <a:rPr lang="en-US" dirty="0" err="1" smtClean="0"/>
              <a:t>uncher</a:t>
            </a:r>
            <a:r>
              <a:rPr lang="en-US" dirty="0" smtClean="0"/>
              <a:t>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dirty="0" smtClean="0"/>
              <a:t>Turnkey Contribution from ESS Bilbao</a:t>
            </a:r>
          </a:p>
          <a:p>
            <a:r>
              <a:rPr lang="en-US" dirty="0" smtClean="0"/>
              <a:t>352 MHz, 30 kW solid state amplifiers are employed</a:t>
            </a:r>
          </a:p>
          <a:p>
            <a:r>
              <a:rPr lang="en-US" dirty="0" smtClean="0"/>
              <a:t>3 stations needed</a:t>
            </a:r>
          </a:p>
          <a:p>
            <a:r>
              <a:rPr lang="en-US" dirty="0" smtClean="0"/>
              <a:t>LLRF based on micro-TCA, design by Lund University</a:t>
            </a:r>
          </a:p>
          <a:p>
            <a:r>
              <a:rPr lang="en-US" dirty="0" smtClean="0"/>
              <a:t>Interlock based on PLC (slow) and micro-TCA (fast), design by ESS</a:t>
            </a:r>
          </a:p>
          <a:p>
            <a:r>
              <a:rPr lang="en-US" dirty="0" smtClean="0"/>
              <a:t>Presentation: </a:t>
            </a:r>
            <a:r>
              <a:rPr lang="en-US" dirty="0" smtClean="0">
                <a:solidFill>
                  <a:srgbClr val="FF0000"/>
                </a:solidFill>
              </a:rPr>
              <a:t>P. Gonzalez, ESS Bilbao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6886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for Spoke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dirty="0" smtClean="0"/>
              <a:t>Contributions from </a:t>
            </a:r>
            <a:r>
              <a:rPr lang="en-US" dirty="0" err="1" smtClean="0"/>
              <a:t>Elettra</a:t>
            </a:r>
            <a:r>
              <a:rPr lang="en-US" dirty="0" smtClean="0"/>
              <a:t> (RF transmitters), </a:t>
            </a:r>
            <a:r>
              <a:rPr lang="en-US" dirty="0" err="1" smtClean="0"/>
              <a:t>Huddersfield</a:t>
            </a:r>
            <a:r>
              <a:rPr lang="en-US" dirty="0" smtClean="0"/>
              <a:t> University (RF distribution), and ESS Bilbao (LLRF)</a:t>
            </a:r>
          </a:p>
          <a:p>
            <a:r>
              <a:rPr lang="en-US" dirty="0" smtClean="0"/>
              <a:t>352 MHz, 400 kW tetrode based integrated amplifier stations are planned</a:t>
            </a:r>
          </a:p>
          <a:p>
            <a:r>
              <a:rPr lang="en-US" dirty="0" smtClean="0"/>
              <a:t>26 stations needed</a:t>
            </a:r>
          </a:p>
          <a:p>
            <a:r>
              <a:rPr lang="en-US" dirty="0" smtClean="0"/>
              <a:t>LLRF based on micro-TCA, design by Lund University</a:t>
            </a:r>
          </a:p>
          <a:p>
            <a:r>
              <a:rPr lang="en-US" dirty="0" smtClean="0"/>
              <a:t>Presentations: </a:t>
            </a:r>
            <a:r>
              <a:rPr lang="en-US" dirty="0" smtClean="0">
                <a:solidFill>
                  <a:srgbClr val="FF0000"/>
                </a:solidFill>
              </a:rPr>
              <a:t>A. Fabris, </a:t>
            </a:r>
            <a:r>
              <a:rPr lang="en-US" dirty="0" err="1" smtClean="0">
                <a:solidFill>
                  <a:srgbClr val="FF0000"/>
                </a:solidFill>
              </a:rPr>
              <a:t>Elettra</a:t>
            </a:r>
            <a:r>
              <a:rPr lang="en-US" dirty="0" smtClean="0"/>
              <a:t>,  and </a:t>
            </a:r>
            <a:r>
              <a:rPr lang="en-US" dirty="0" smtClean="0">
                <a:solidFill>
                  <a:srgbClr val="FF0000"/>
                </a:solidFill>
              </a:rPr>
              <a:t>R. Edgecock, </a:t>
            </a:r>
            <a:r>
              <a:rPr lang="en-US" dirty="0" err="1" smtClean="0">
                <a:solidFill>
                  <a:srgbClr val="FF0000"/>
                </a:solidFill>
              </a:rPr>
              <a:t>Huddersfield</a:t>
            </a:r>
            <a:r>
              <a:rPr lang="en-US" dirty="0" smtClean="0">
                <a:solidFill>
                  <a:srgbClr val="FF0000"/>
                </a:solidFill>
              </a:rPr>
              <a:t> University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8305667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15592</TotalTime>
  <Words>895</Words>
  <Application>Microsoft Macintosh PowerPoint</Application>
  <PresentationFormat>On-screen Show (4:3)</PresentationFormat>
  <Paragraphs>233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ESS Core Powerpoint</vt:lpstr>
      <vt:lpstr>RF systems overview </vt:lpstr>
      <vt:lpstr>RF systems</vt:lpstr>
      <vt:lpstr>PowerPoint Presentation</vt:lpstr>
      <vt:lpstr>RF group</vt:lpstr>
      <vt:lpstr>In kind overview</vt:lpstr>
      <vt:lpstr>Overview</vt:lpstr>
      <vt:lpstr>RF for RFQ and DTL</vt:lpstr>
      <vt:lpstr>RF for Buncher cavities</vt:lpstr>
      <vt:lpstr>RF for Spoke cavities</vt:lpstr>
      <vt:lpstr>RF for Elliptical cavities (med/hi beta)</vt:lpstr>
      <vt:lpstr>RF elliptical cavities, continued</vt:lpstr>
      <vt:lpstr>Phase reference line</vt:lpstr>
      <vt:lpstr>Installation work</vt:lpstr>
      <vt:lpstr>RF summary</vt:lpstr>
      <vt:lpstr>PowerPoint Presentation</vt:lpstr>
    </vt:vector>
  </TitlesOfParts>
  <Company>European Spallation Source ESS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&lt;Project/topic&gt;</dc:title>
  <dc:creator>Mats Lindroos</dc:creator>
  <cp:lastModifiedBy>Helen Fröderberg</cp:lastModifiedBy>
  <cp:revision>149</cp:revision>
  <cp:lastPrinted>2016-04-21T06:02:55Z</cp:lastPrinted>
  <dcterms:created xsi:type="dcterms:W3CDTF">2015-03-24T10:23:58Z</dcterms:created>
  <dcterms:modified xsi:type="dcterms:W3CDTF">2016-10-02T09:11:02Z</dcterms:modified>
</cp:coreProperties>
</file>