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0" r:id="rId4"/>
    <p:sldId id="279" r:id="rId5"/>
    <p:sldId id="261" r:id="rId6"/>
    <p:sldId id="258" r:id="rId7"/>
    <p:sldId id="262" r:id="rId8"/>
    <p:sldId id="263" r:id="rId9"/>
    <p:sldId id="265" r:id="rId10"/>
    <p:sldId id="264" r:id="rId11"/>
    <p:sldId id="268" r:id="rId12"/>
    <p:sldId id="270" r:id="rId13"/>
    <p:sldId id="272" r:id="rId14"/>
    <p:sldId id="273" r:id="rId15"/>
    <p:sldId id="275" r:id="rId16"/>
    <p:sldId id="276" r:id="rId17"/>
    <p:sldId id="277" r:id="rId18"/>
    <p:sldId id="283" r:id="rId19"/>
    <p:sldId id="281" r:id="rId20"/>
    <p:sldId id="278" r:id="rId21"/>
    <p:sldId id="282" r:id="rId22"/>
    <p:sldId id="267" r:id="rId23"/>
    <p:sldId id="269" r:id="rId24"/>
    <p:sldId id="271" r:id="rId25"/>
    <p:sldId id="274" r:id="rId26"/>
    <p:sldId id="266" r:id="rId2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 autoAdjust="0"/>
    <p:restoredTop sz="93251" autoAdjust="0"/>
  </p:normalViewPr>
  <p:slideViewPr>
    <p:cSldViewPr>
      <p:cViewPr varScale="1">
        <p:scale>
          <a:sx n="93" d="100"/>
          <a:sy n="93" d="100"/>
        </p:scale>
        <p:origin x="-83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private:var:folders:5v:wzsp66yn3sjcfk4c4qdrj0mr000_5d:T:Acr1757270318839228635.tmp:Plots%20for%20Mort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6707374327"/>
          <c:y val="0.107282974084609"/>
          <c:w val="0.525158568901181"/>
          <c:h val="0.751987965301375"/>
        </c:manualLayout>
      </c:layout>
      <c:scatterChart>
        <c:scatterStyle val="lineMarker"/>
        <c:varyColors val="0"/>
        <c:ser>
          <c:idx val="3"/>
          <c:order val="0"/>
          <c:tx>
            <c:v>Output Power 40 kV</c:v>
          </c:tx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ysClr val="windowText" lastClr="000000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'Hot Test 6-7'!$U$37:$U$51</c:f>
              <c:numCache>
                <c:formatCode>General</c:formatCode>
                <c:ptCount val="15"/>
                <c:pt idx="0">
                  <c:v>1.665098769997193</c:v>
                </c:pt>
                <c:pt idx="1">
                  <c:v>2.440956275319925</c:v>
                </c:pt>
                <c:pt idx="2">
                  <c:v>3.331808255919586</c:v>
                </c:pt>
                <c:pt idx="3">
                  <c:v>4.119077848677374</c:v>
                </c:pt>
                <c:pt idx="4">
                  <c:v>4.976454068636944</c:v>
                </c:pt>
                <c:pt idx="5">
                  <c:v>5.916161215246894</c:v>
                </c:pt>
                <c:pt idx="6">
                  <c:v>6.74776578788936</c:v>
                </c:pt>
                <c:pt idx="7">
                  <c:v>7.696264768929225</c:v>
                </c:pt>
                <c:pt idx="8">
                  <c:v>8.598050666611748</c:v>
                </c:pt>
                <c:pt idx="9">
                  <c:v>9.583408485172247</c:v>
                </c:pt>
                <c:pt idx="10">
                  <c:v>10.55941843789367</c:v>
                </c:pt>
                <c:pt idx="11">
                  <c:v>11.52816012088352</c:v>
                </c:pt>
                <c:pt idx="12">
                  <c:v>12.52794967071345</c:v>
                </c:pt>
                <c:pt idx="13">
                  <c:v>13.5518941235104</c:v>
                </c:pt>
                <c:pt idx="14">
                  <c:v>14.55861294353186</c:v>
                </c:pt>
              </c:numCache>
            </c:numRef>
          </c:xVal>
          <c:yVal>
            <c:numRef>
              <c:f>'Hot Test 6-7'!$W$37:$W$51</c:f>
              <c:numCache>
                <c:formatCode>0.00</c:formatCode>
                <c:ptCount val="15"/>
                <c:pt idx="0">
                  <c:v>177.827941003893</c:v>
                </c:pt>
                <c:pt idx="1">
                  <c:v>310.4559588128361</c:v>
                </c:pt>
                <c:pt idx="2">
                  <c:v>466.6593803142893</c:v>
                </c:pt>
                <c:pt idx="3">
                  <c:v>586.1381645140307</c:v>
                </c:pt>
                <c:pt idx="4">
                  <c:v>699.8419960022736</c:v>
                </c:pt>
                <c:pt idx="5">
                  <c:v>797.994687267979</c:v>
                </c:pt>
                <c:pt idx="6">
                  <c:v>877.0008211436376</c:v>
                </c:pt>
                <c:pt idx="7">
                  <c:v>941.889596522845</c:v>
                </c:pt>
                <c:pt idx="8">
                  <c:v>988.5530946569396</c:v>
                </c:pt>
                <c:pt idx="9">
                  <c:v>1039.920165829061</c:v>
                </c:pt>
                <c:pt idx="10">
                  <c:v>1078.946722229835</c:v>
                </c:pt>
                <c:pt idx="11">
                  <c:v>1109.174815262401</c:v>
                </c:pt>
                <c:pt idx="12">
                  <c:v>1137.627285823432</c:v>
                </c:pt>
                <c:pt idx="13">
                  <c:v>1172.195365548134</c:v>
                </c:pt>
                <c:pt idx="14">
                  <c:v>1191.24200802738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8679176"/>
        <c:axId val="-2058686040"/>
      </c:scatterChart>
      <c:scatterChart>
        <c:scatterStyle val="lineMarker"/>
        <c:varyColors val="0"/>
        <c:ser>
          <c:idx val="0"/>
          <c:order val="1"/>
          <c:tx>
            <c:v>Efficiency 40 kV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'Hot Test 6-7'!$U$37:$U$51</c:f>
              <c:numCache>
                <c:formatCode>General</c:formatCode>
                <c:ptCount val="15"/>
                <c:pt idx="0">
                  <c:v>1.665098769997193</c:v>
                </c:pt>
                <c:pt idx="1">
                  <c:v>2.440956275319925</c:v>
                </c:pt>
                <c:pt idx="2">
                  <c:v>3.331808255919586</c:v>
                </c:pt>
                <c:pt idx="3">
                  <c:v>4.119077848677374</c:v>
                </c:pt>
                <c:pt idx="4">
                  <c:v>4.976454068636944</c:v>
                </c:pt>
                <c:pt idx="5">
                  <c:v>5.916161215246894</c:v>
                </c:pt>
                <c:pt idx="6">
                  <c:v>6.74776578788936</c:v>
                </c:pt>
                <c:pt idx="7">
                  <c:v>7.696264768929225</c:v>
                </c:pt>
                <c:pt idx="8">
                  <c:v>8.598050666611748</c:v>
                </c:pt>
                <c:pt idx="9">
                  <c:v>9.583408485172247</c:v>
                </c:pt>
                <c:pt idx="10">
                  <c:v>10.55941843789367</c:v>
                </c:pt>
                <c:pt idx="11">
                  <c:v>11.52816012088352</c:v>
                </c:pt>
                <c:pt idx="12">
                  <c:v>12.52794967071345</c:v>
                </c:pt>
                <c:pt idx="13">
                  <c:v>13.5518941235104</c:v>
                </c:pt>
                <c:pt idx="14">
                  <c:v>14.55861294353186</c:v>
                </c:pt>
              </c:numCache>
            </c:numRef>
          </c:xVal>
          <c:yVal>
            <c:numRef>
              <c:f>'Hot Test 6-7'!$AH$37:$AH$51</c:f>
              <c:numCache>
                <c:formatCode>0.0%</c:formatCode>
                <c:ptCount val="15"/>
                <c:pt idx="0">
                  <c:v>0.332038924573217</c:v>
                </c:pt>
                <c:pt idx="1">
                  <c:v>0.444251781654193</c:v>
                </c:pt>
                <c:pt idx="2">
                  <c:v>0.529280704826193</c:v>
                </c:pt>
                <c:pt idx="3">
                  <c:v>0.582776929196683</c:v>
                </c:pt>
                <c:pt idx="4">
                  <c:v>0.61941183299352</c:v>
                </c:pt>
                <c:pt idx="5">
                  <c:v>0.636394475345628</c:v>
                </c:pt>
                <c:pt idx="6">
                  <c:v>0.645603261110515</c:v>
                </c:pt>
                <c:pt idx="7">
                  <c:v>0.64964657216466</c:v>
                </c:pt>
                <c:pt idx="8">
                  <c:v>0.649643292700086</c:v>
                </c:pt>
                <c:pt idx="9">
                  <c:v>0.64728654154127</c:v>
                </c:pt>
                <c:pt idx="10">
                  <c:v>0.647876179814281</c:v>
                </c:pt>
                <c:pt idx="11">
                  <c:v>0.640894941930929</c:v>
                </c:pt>
                <c:pt idx="12">
                  <c:v>0.645162627087377</c:v>
                </c:pt>
                <c:pt idx="13">
                  <c:v>0.641025643952854</c:v>
                </c:pt>
                <c:pt idx="14">
                  <c:v>0.640013002478382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8565208"/>
        <c:axId val="2072298312"/>
      </c:scatterChart>
      <c:valAx>
        <c:axId val="-2058679176"/>
        <c:scaling>
          <c:orientation val="minMax"/>
          <c:max val="15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Input</a:t>
                </a:r>
                <a:r>
                  <a:rPr lang="en-US" baseline="0"/>
                  <a:t> Power [kW]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8686040"/>
        <c:crosses val="autoZero"/>
        <c:crossBetween val="midCat"/>
        <c:majorUnit val="5.0"/>
      </c:valAx>
      <c:valAx>
        <c:axId val="-2058686040"/>
        <c:scaling>
          <c:orientation val="minMax"/>
          <c:max val="12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Output Power [MW]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##,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8679176"/>
        <c:crosses val="autoZero"/>
        <c:crossBetween val="midCat"/>
      </c:valAx>
      <c:valAx>
        <c:axId val="20722983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Efficiency</a:t>
                </a:r>
              </a:p>
            </c:rich>
          </c:tx>
          <c:layout>
            <c:manualLayout>
              <c:xMode val="edge"/>
              <c:yMode val="edge"/>
              <c:x val="0.587661408096576"/>
              <c:y val="0.36689288402233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8565208"/>
        <c:crosses val="max"/>
        <c:crossBetween val="midCat"/>
      </c:valAx>
      <c:valAx>
        <c:axId val="-2058565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72298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05102016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05102016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05102016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05102016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05102016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05102016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wmf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3.jpeg"/><Relationship Id="rId5" Type="http://schemas.openxmlformats.org/officeDocument/2006/relationships/image" Target="../media/image24.wmf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Medium and High Beta </a:t>
            </a:r>
            <a:br>
              <a:rPr lang="en-GB" sz="4000" dirty="0"/>
            </a:br>
            <a:r>
              <a:rPr lang="en-GB" sz="4000" dirty="0"/>
              <a:t>RF Sources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Morten Jensen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RF Section Leader, WP8 Manager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5 October 2016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Beta klystrons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484784"/>
            <a:ext cx="8045792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Thales prototype contract placed January 2015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First pass – Arcing in window region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Factory Acceptance Test cancelled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Tube opened for inspection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Additional failure analysis and extra window design review held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New window brazed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Braze failed quality inspection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New parts ordered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Factory Acceptance Test expected in October, delivery November </a:t>
            </a:r>
            <a:r>
              <a:rPr lang="en-US" dirty="0" smtClean="0"/>
              <a:t>2016</a:t>
            </a:r>
          </a:p>
          <a:p>
            <a:pPr marL="1200150" lvl="2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Toshiba prototype contract placed February 2015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Delivered (March 2016)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CPI prototype contract placed April 2015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Factory Acceptance 28 September (not observed)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Observed Factory Acceptance test week of 10 October 2016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Delivery expected October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80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293096"/>
            <a:ext cx="3816424" cy="2554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139136" cy="1143000"/>
          </a:xfrm>
        </p:spPr>
        <p:txBody>
          <a:bodyPr/>
          <a:lstStyle/>
          <a:p>
            <a:r>
              <a:rPr lang="en-US" dirty="0" smtClean="0"/>
              <a:t>Toshiba klystron E37504 prototype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28800"/>
            <a:ext cx="3512147" cy="27363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1412776"/>
            <a:ext cx="621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results from the </a:t>
            </a:r>
            <a:r>
              <a:rPr lang="en-US" b="1" dirty="0" smtClean="0"/>
              <a:t>Factory Acceptance Test </a:t>
            </a:r>
            <a:r>
              <a:rPr lang="en-US" dirty="0" smtClean="0"/>
              <a:t>(February 2016):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18" t="-40" r="17179" b="40"/>
          <a:stretch/>
        </p:blipFill>
        <p:spPr>
          <a:xfrm>
            <a:off x="6084168" y="1988839"/>
            <a:ext cx="2880320" cy="4706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5589240"/>
            <a:ext cx="19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Klystron accepted and delivered to Lund!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1772816"/>
            <a:ext cx="93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 MW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03848" y="198884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547664" y="1916832"/>
            <a:ext cx="2232248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63888" y="2420888"/>
            <a:ext cx="233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Performance at 115 kV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779913" y="450912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 60% efficiency even at 600 kW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64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Thales klystron prototype </a:t>
            </a:r>
            <a:r>
              <a:rPr lang="en-US" dirty="0"/>
              <a:t>TH2180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60232" y="6515211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148478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tube has been tested at factory at full power for few days in May 2016. </a:t>
            </a:r>
          </a:p>
          <a:p>
            <a:r>
              <a:rPr lang="en-US" dirty="0" smtClean="0"/>
              <a:t>Saturated efficiency 66%.</a:t>
            </a:r>
          </a:p>
        </p:txBody>
      </p:sp>
      <p:pic>
        <p:nvPicPr>
          <p:cNvPr id="9" name="Imag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25144"/>
            <a:ext cx="3155563" cy="2132856"/>
          </a:xfrm>
          <a:prstGeom prst="rect">
            <a:avLst/>
          </a:prstGeom>
          <a:noFill/>
        </p:spPr>
      </p:pic>
      <p:pic>
        <p:nvPicPr>
          <p:cNvPr id="10" name="Imag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183632" cy="2069460"/>
          </a:xfrm>
          <a:prstGeom prst="rect">
            <a:avLst/>
          </a:prstGeom>
          <a:noFill/>
        </p:spPr>
      </p:pic>
      <p:pic>
        <p:nvPicPr>
          <p:cNvPr id="11" name="Imag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3384375" cy="22322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76056" y="4005064"/>
            <a:ext cx="374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Operation at low beam voltage: efficiency can be increased by using a mismatch at the output (post). Preliminary results (can be improved):</a:t>
            </a:r>
            <a:endParaRPr lang="en-US" sz="1400" dirty="0"/>
          </a:p>
        </p:txBody>
      </p:sp>
      <p:pic>
        <p:nvPicPr>
          <p:cNvPr id="8" name="Image 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456384" cy="2088232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4509120"/>
            <a:ext cx="905147" cy="2153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29" y="2636912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 MW at 108 kV</a:t>
            </a:r>
            <a:endParaRPr lang="en-US" dirty="0"/>
          </a:p>
        </p:txBody>
      </p:sp>
      <p:sp>
        <p:nvSpPr>
          <p:cNvPr id="13" name="Sun 12"/>
          <p:cNvSpPr/>
          <p:nvPr/>
        </p:nvSpPr>
        <p:spPr>
          <a:xfrm>
            <a:off x="3131840" y="2584800"/>
            <a:ext cx="144016" cy="144016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3" idx="1"/>
          </p:cNvCxnSpPr>
          <p:nvPr/>
        </p:nvCxnSpPr>
        <p:spPr>
          <a:xfrm flipH="1" flipV="1">
            <a:off x="3275857" y="2708920"/>
            <a:ext cx="648072" cy="251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56176" y="594928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36096" y="4941168"/>
            <a:ext cx="107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241189" y="5445224"/>
            <a:ext cx="902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 kW</a:t>
            </a:r>
          </a:p>
          <a:p>
            <a:r>
              <a:rPr lang="en-US" dirty="0"/>
              <a:t>5</a:t>
            </a:r>
            <a:r>
              <a:rPr lang="en-US" dirty="0" smtClean="0"/>
              <a:t>5%</a:t>
            </a:r>
          </a:p>
          <a:p>
            <a:r>
              <a:rPr lang="en-US" dirty="0" smtClean="0"/>
              <a:t>80 kV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228831" y="4797152"/>
            <a:ext cx="931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 MW</a:t>
            </a:r>
          </a:p>
          <a:p>
            <a:r>
              <a:rPr lang="en-US" dirty="0" smtClean="0"/>
              <a:t>65%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868144" y="5517232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48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CPI results (Preliminary Factory </a:t>
            </a:r>
            <a:r>
              <a:rPr lang="en-US" dirty="0"/>
              <a:t>T</a:t>
            </a:r>
            <a:r>
              <a:rPr lang="en-US" dirty="0" smtClean="0"/>
              <a:t>ests)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grpSp>
        <p:nvGrpSpPr>
          <p:cNvPr id="15" name="Group 14"/>
          <p:cNvGrpSpPr/>
          <p:nvPr/>
        </p:nvGrpSpPr>
        <p:grpSpPr>
          <a:xfrm>
            <a:off x="251520" y="1628800"/>
            <a:ext cx="3888432" cy="4340095"/>
            <a:chOff x="323528" y="2132856"/>
            <a:chExt cx="4814540" cy="43400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2132856"/>
              <a:ext cx="4814540" cy="4340095"/>
            </a:xfrm>
            <a:prstGeom prst="rect">
              <a:avLst/>
            </a:prstGeom>
          </p:spPr>
        </p:pic>
        <p:sp>
          <p:nvSpPr>
            <p:cNvPr id="6" name="Sun 5"/>
            <p:cNvSpPr/>
            <p:nvPr/>
          </p:nvSpPr>
          <p:spPr>
            <a:xfrm>
              <a:off x="2411760" y="3356992"/>
              <a:ext cx="216024" cy="216024"/>
            </a:xfrm>
            <a:prstGeom prst="su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5816" y="2852936"/>
              <a:ext cx="931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1.6 MW</a:t>
              </a:r>
              <a:endParaRPr lang="en-US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547664" y="3645024"/>
              <a:ext cx="29523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51720" y="3645024"/>
              <a:ext cx="2178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Specification 1.5 MW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627784" y="3212976"/>
              <a:ext cx="432048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84784"/>
            <a:ext cx="4707437" cy="35283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0" y="5013176"/>
            <a:ext cx="3169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power and Efficiency </a:t>
            </a:r>
          </a:p>
          <a:p>
            <a:r>
              <a:rPr lang="en-US" dirty="0" err="1" smtClean="0"/>
              <a:t>vs</a:t>
            </a:r>
            <a:r>
              <a:rPr lang="en-US" dirty="0" smtClean="0"/>
              <a:t> Beam voltage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1560" y="5949280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Transfer curve at nominal 111 kV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4833772"/>
            <a:ext cx="1679236" cy="20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7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" y="1484784"/>
            <a:ext cx="2664701" cy="447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402" y="1772816"/>
            <a:ext cx="2762615" cy="3960440"/>
          </a:xfrm>
          <a:prstGeom prst="rect">
            <a:avLst/>
          </a:prstGeom>
        </p:spPr>
      </p:pic>
      <p:pic>
        <p:nvPicPr>
          <p:cNvPr id="29" name="Picture 29" descr="L-3BLACK 300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5589240"/>
            <a:ext cx="1637459" cy="8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8" y="44624"/>
            <a:ext cx="7139136" cy="998984"/>
          </a:xfrm>
        </p:spPr>
        <p:txBody>
          <a:bodyPr/>
          <a:lstStyle/>
          <a:p>
            <a:r>
              <a:rPr lang="en-US" dirty="0" smtClean="0"/>
              <a:t>Multi-Beam IOTs for ESS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67544" y="6166557"/>
            <a:ext cx="3123599" cy="595064"/>
            <a:chOff x="-1447690" y="4964332"/>
            <a:chExt cx="5149850" cy="981075"/>
          </a:xfrm>
          <a:noFill/>
        </p:grpSpPr>
        <p:pic>
          <p:nvPicPr>
            <p:cNvPr id="8" name="Picture 7" descr="MPPLogoColor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525" y="4964332"/>
              <a:ext cx="2032635" cy="9810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9" name="Image 58464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690" y="5095777"/>
              <a:ext cx="2514600" cy="561975"/>
            </a:xfrm>
            <a:prstGeom prst="rect">
              <a:avLst/>
            </a:prstGeom>
            <a:grpFill/>
          </p:spPr>
        </p:pic>
      </p:grpSp>
      <p:pic>
        <p:nvPicPr>
          <p:cNvPr id="30" name="Picture 35" descr="barr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508104" y="6453336"/>
            <a:ext cx="347651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 bwMode="auto">
          <a:xfrm>
            <a:off x="2843808" y="1340768"/>
            <a:ext cx="3651210" cy="1200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 Beam Multi-Beam IOT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1.2 MW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704 MHz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3808" y="2420888"/>
            <a:ext cx="3384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7F7F7F"/>
                </a:solidFill>
              </a:rPr>
              <a:t>Two Contracts for </a:t>
            </a:r>
            <a:r>
              <a:rPr lang="en-US" sz="2000" b="1" dirty="0" smtClean="0">
                <a:solidFill>
                  <a:srgbClr val="E46C0A"/>
                </a:solidFill>
              </a:rPr>
              <a:t>Technology Demonstrators</a:t>
            </a:r>
          </a:p>
          <a:p>
            <a:endParaRPr lang="en-US" sz="2000" dirty="0">
              <a:solidFill>
                <a:srgbClr val="7F7F7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E46C0A"/>
                </a:solidFill>
              </a:rPr>
              <a:t>Thales</a:t>
            </a:r>
            <a:r>
              <a:rPr lang="en-US" sz="2000" dirty="0">
                <a:solidFill>
                  <a:srgbClr val="E46C0A"/>
                </a:solidFill>
              </a:rPr>
              <a:t>/CPI </a:t>
            </a:r>
            <a:r>
              <a:rPr lang="en-US" sz="2000" dirty="0" smtClean="0">
                <a:solidFill>
                  <a:srgbClr val="E46C0A"/>
                </a:solidFill>
              </a:rPr>
              <a:t>Consortium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E46C0A"/>
                </a:solidFill>
              </a:rPr>
              <a:t>L3</a:t>
            </a:r>
          </a:p>
          <a:p>
            <a:pPr lvl="1"/>
            <a:endParaRPr lang="en-US" sz="2000" dirty="0">
              <a:solidFill>
                <a:srgbClr val="7F7F7F"/>
              </a:solidFill>
            </a:endParaRPr>
          </a:p>
          <a:p>
            <a:r>
              <a:rPr lang="en-US" sz="2000" dirty="0">
                <a:solidFill>
                  <a:srgbClr val="7F7F7F"/>
                </a:solidFill>
              </a:rPr>
              <a:t>Contracts signed in September </a:t>
            </a:r>
            <a:r>
              <a:rPr lang="en-US" sz="2000" dirty="0" smtClean="0">
                <a:solidFill>
                  <a:srgbClr val="7F7F7F"/>
                </a:solidFill>
              </a:rPr>
              <a:t>2014</a:t>
            </a:r>
          </a:p>
          <a:p>
            <a:endParaRPr lang="en-US" sz="2000" dirty="0">
              <a:solidFill>
                <a:srgbClr val="7F7F7F"/>
              </a:solidFill>
            </a:endParaRPr>
          </a:p>
          <a:p>
            <a:r>
              <a:rPr lang="en-US" sz="2000" dirty="0">
                <a:solidFill>
                  <a:srgbClr val="7F7F7F"/>
                </a:solidFill>
              </a:rPr>
              <a:t>Project duration: 24 months</a:t>
            </a:r>
          </a:p>
          <a:p>
            <a:endParaRPr lang="en-US" sz="2000" dirty="0">
              <a:solidFill>
                <a:srgbClr val="7F7F7F"/>
              </a:solidFill>
            </a:endParaRPr>
          </a:p>
          <a:p>
            <a:r>
              <a:rPr lang="en-US" sz="2000" dirty="0" smtClean="0">
                <a:solidFill>
                  <a:srgbClr val="7F7F7F"/>
                </a:solidFill>
              </a:rPr>
              <a:t>Testing </a:t>
            </a:r>
            <a:r>
              <a:rPr lang="en-US" sz="2000" dirty="0">
                <a:solidFill>
                  <a:srgbClr val="7F7F7F"/>
                </a:solidFill>
              </a:rPr>
              <a:t>at CERN</a:t>
            </a:r>
          </a:p>
        </p:txBody>
      </p:sp>
    </p:spTree>
    <p:extLst>
      <p:ext uri="{BB962C8B-B14F-4D97-AF65-F5344CB8AC3E}">
        <p14:creationId xmlns:p14="http://schemas.microsoft.com/office/powerpoint/2010/main" val="414051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139136" cy="1143000"/>
          </a:xfrm>
        </p:spPr>
        <p:txBody>
          <a:bodyPr/>
          <a:lstStyle/>
          <a:p>
            <a:r>
              <a:rPr lang="en-US" dirty="0" smtClean="0"/>
              <a:t>Solid State Driver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5" name="Picture 4" descr="DSC_00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4592" y="2550479"/>
            <a:ext cx="5169025" cy="3446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700808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TOMCO 15 kW driver being used for Factory Testing at L3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2708920"/>
            <a:ext cx="25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Rack Configuration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305458"/>
              </p:ext>
            </p:extLst>
          </p:nvPr>
        </p:nvGraphicFramePr>
        <p:xfrm>
          <a:off x="251520" y="3140968"/>
          <a:ext cx="4752528" cy="33123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52328"/>
                <a:gridCol w="1800200"/>
              </a:tblGrid>
              <a:tr h="662474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</a:t>
                      </a:r>
                      <a:r>
                        <a:rPr lang="en-US" baseline="0" dirty="0" smtClean="0"/>
                        <a:t> 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699</a:t>
                      </a:r>
                      <a:r>
                        <a:rPr lang="en-US" baseline="0" dirty="0" smtClean="0"/>
                        <a:t> – 709 MHz</a:t>
                      </a:r>
                      <a:endParaRPr lang="en-US" dirty="0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r>
                        <a:rPr lang="en-US" dirty="0" smtClean="0"/>
                        <a:t>Output</a:t>
                      </a:r>
                      <a:r>
                        <a:rPr lang="en-US" baseline="0" dirty="0" smtClean="0"/>
                        <a:t> Power for 5 </a:t>
                      </a:r>
                      <a:r>
                        <a:rPr lang="en-US" baseline="0" dirty="0" err="1" smtClean="0"/>
                        <a:t>dBm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kW PEP</a:t>
                      </a:r>
                      <a:endParaRPr lang="en-US" dirty="0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r>
                        <a:rPr lang="en-US" dirty="0" smtClean="0"/>
                        <a:t>Gain linearity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+/- 0.5 dB</a:t>
                      </a:r>
                      <a:endParaRPr lang="en-US" dirty="0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r>
                        <a:rPr lang="en-US" dirty="0" smtClean="0"/>
                        <a:t>Pulse 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</a:t>
                      </a:r>
                      <a:r>
                        <a:rPr lang="en-US" baseline="0" dirty="0" smtClean="0"/>
                        <a:t> to 4 </a:t>
                      </a:r>
                      <a:r>
                        <a:rPr lang="en-US" baseline="0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r>
                        <a:rPr lang="en-US" dirty="0" smtClean="0"/>
                        <a:t>Duty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97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16832"/>
            <a:ext cx="6221146" cy="4392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139136" cy="1143000"/>
          </a:xfrm>
        </p:spPr>
        <p:txBody>
          <a:bodyPr/>
          <a:lstStyle/>
          <a:p>
            <a:r>
              <a:rPr lang="en-GB" noProof="0" dirty="0" smtClean="0"/>
              <a:t>Preliminary Results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65780" y="2204864"/>
            <a:ext cx="22826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 ≥ 60% from 600 kW to 1.2 MW</a:t>
            </a:r>
          </a:p>
          <a:p>
            <a:endParaRPr lang="en-US" dirty="0"/>
          </a:p>
          <a:p>
            <a:r>
              <a:rPr lang="en-US" dirty="0" smtClean="0"/>
              <a:t>(HV efficiency only)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476000" y="3068959"/>
            <a:ext cx="4464152" cy="975825"/>
            <a:chOff x="1007240" y="3252188"/>
            <a:chExt cx="4464152" cy="858204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447056" y="3252188"/>
              <a:ext cx="3024336" cy="0"/>
            </a:xfrm>
            <a:prstGeom prst="line">
              <a:avLst/>
            </a:prstGeom>
            <a:ln w="50800"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447056" y="3252189"/>
              <a:ext cx="344" cy="858202"/>
            </a:xfrm>
            <a:prstGeom prst="line">
              <a:avLst/>
            </a:prstGeom>
            <a:ln w="50800"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07240" y="4110392"/>
              <a:ext cx="1440160" cy="0"/>
            </a:xfrm>
            <a:prstGeom prst="line">
              <a:avLst/>
            </a:prstGeom>
            <a:ln w="508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547664" y="2924944"/>
            <a:ext cx="107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Efficiency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7864" y="3789040"/>
            <a:ext cx="150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Output Power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293096"/>
            <a:ext cx="324673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2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Klystron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339077"/>
              </p:ext>
            </p:extLst>
          </p:nvPr>
        </p:nvGraphicFramePr>
        <p:xfrm>
          <a:off x="14316" y="2348880"/>
          <a:ext cx="6789932" cy="4498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3608" y="5877272"/>
            <a:ext cx="218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Voltage - 40 kV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2132856"/>
            <a:ext cx="16752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64 % at 1.1 MW</a:t>
            </a:r>
          </a:p>
        </p:txBody>
      </p:sp>
      <p:pic>
        <p:nvPicPr>
          <p:cNvPr id="16" name="Picture 15" descr="Screen Shot 2016-06-19 at 10.27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6"/>
          <a:stretch/>
        </p:blipFill>
        <p:spPr>
          <a:xfrm>
            <a:off x="5104028" y="1700808"/>
            <a:ext cx="4039972" cy="515719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275856" y="3140968"/>
            <a:ext cx="2736304" cy="0"/>
          </a:xfrm>
          <a:prstGeom prst="line">
            <a:avLst/>
          </a:prstGeom>
          <a:ln w="76200" cmpd="sng"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04048" y="1412776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 at Saturation = 66%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72200" y="1844824"/>
            <a:ext cx="360040" cy="99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925" y="1556792"/>
            <a:ext cx="4763781" cy="369332"/>
          </a:xfrm>
          <a:prstGeom prst="rect">
            <a:avLst/>
          </a:prstGeom>
          <a:solidFill>
            <a:srgbClr val="FAC090"/>
          </a:solidFill>
          <a:ln>
            <a:solidFill>
              <a:srgbClr val="FAC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Nominal Operating Point for High Beta = 1.1 MW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644008" y="1988840"/>
            <a:ext cx="172819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48% at 1.1 MW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267744" y="3861048"/>
            <a:ext cx="3456384" cy="0"/>
          </a:xfrm>
          <a:prstGeom prst="line">
            <a:avLst/>
          </a:prstGeom>
          <a:ln w="76200" cmpd="sng"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19872" y="3212976"/>
            <a:ext cx="93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1.1 MW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059832" y="378904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825 </a:t>
            </a:r>
            <a:r>
              <a:rPr lang="en-US" dirty="0"/>
              <a:t>k</a:t>
            </a:r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419872" y="5805264"/>
            <a:ext cx="77457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L3 IOT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948264" y="5661248"/>
            <a:ext cx="1735909" cy="369332"/>
          </a:xfrm>
          <a:prstGeom prst="rect">
            <a:avLst/>
          </a:prstGeom>
          <a:solidFill>
            <a:srgbClr val="FAC090"/>
          </a:solidFill>
          <a:ln>
            <a:solidFill>
              <a:srgbClr val="FAC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Toshiba Klystron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259632" y="2420888"/>
            <a:ext cx="3242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64% at 825 kW (75% of nominal)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4008" y="2276872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36% at 825 kW</a:t>
            </a:r>
          </a:p>
        </p:txBody>
      </p:sp>
    </p:spTree>
    <p:extLst>
      <p:ext uri="{BB962C8B-B14F-4D97-AF65-F5344CB8AC3E}">
        <p14:creationId xmlns:p14="http://schemas.microsoft.com/office/powerpoint/2010/main" val="69649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transfer curve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84784"/>
            <a:ext cx="6108700" cy="3670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5085184"/>
            <a:ext cx="4319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900 kW at 6% duty (200 micro s and 300 Hz)</a:t>
            </a:r>
          </a:p>
          <a:p>
            <a:r>
              <a:rPr lang="en-US" dirty="0" smtClean="0"/>
              <a:t>1.2 MW at 2% duty (100 micro s and 200 Hz)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5805264"/>
            <a:ext cx="798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Droop limits the voltage to 44.8 kV but with 1.4 kV droop. Nominal should be 45 kV.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10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Modulator</a:t>
            </a:r>
          </a:p>
          <a:p>
            <a:pPr lvl="1"/>
            <a:r>
              <a:rPr lang="en-US" dirty="0" smtClean="0"/>
              <a:t>Well defined (Voltage, current, stability and fault handling; HV socket)</a:t>
            </a:r>
          </a:p>
          <a:p>
            <a:r>
              <a:rPr lang="en-US" dirty="0" smtClean="0"/>
              <a:t>Distribution</a:t>
            </a:r>
          </a:p>
          <a:p>
            <a:pPr lvl="1"/>
            <a:r>
              <a:rPr lang="en-US" dirty="0" smtClean="0"/>
              <a:t>Well Defined (WR1150 and Arc detection)</a:t>
            </a:r>
          </a:p>
          <a:p>
            <a:r>
              <a:rPr lang="en-US" dirty="0" smtClean="0"/>
              <a:t>Cabling and Racks</a:t>
            </a:r>
          </a:p>
          <a:p>
            <a:pPr lvl="1"/>
            <a:r>
              <a:rPr lang="en-US" dirty="0" smtClean="0"/>
              <a:t>Well defined, draft rack layout complete.</a:t>
            </a:r>
          </a:p>
          <a:p>
            <a:r>
              <a:rPr lang="en-US" dirty="0" smtClean="0"/>
              <a:t>Layout</a:t>
            </a:r>
          </a:p>
          <a:p>
            <a:pPr lvl="1"/>
            <a:r>
              <a:rPr lang="en-US" dirty="0" smtClean="0"/>
              <a:t>Well defined and approved. Captured in 3D model of Gallery</a:t>
            </a:r>
          </a:p>
          <a:p>
            <a:r>
              <a:rPr lang="en-US" dirty="0" smtClean="0"/>
              <a:t>Installation and commissioning</a:t>
            </a:r>
          </a:p>
          <a:p>
            <a:pPr lvl="1"/>
            <a:r>
              <a:rPr lang="en-US" dirty="0" smtClean="0"/>
              <a:t>Currently being detailed. Some clashes to be resolved.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620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Optimus_PLus_PastedGraphic_old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81128"/>
            <a:ext cx="9144000" cy="1388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RF Power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33290" y="6277982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107504" y="1484784"/>
            <a:ext cx="3456383" cy="1296144"/>
          </a:xfrm>
          <a:prstGeom prst="rect">
            <a:avLst/>
          </a:prstGeom>
          <a:noFill/>
          <a:ln>
            <a:solidFill>
              <a:srgbClr val="0084C0"/>
            </a:solidFill>
          </a:ln>
        </p:spPr>
        <p:txBody>
          <a:bodyPr lIns="103778" tIns="51889" rIns="103778" bIns="51889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600" b="1" dirty="0">
                <a:latin typeface="Arial"/>
                <a:cs typeface="Arial"/>
              </a:rPr>
              <a:t>Design Drivers:</a:t>
            </a: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Average </a:t>
            </a:r>
            <a:r>
              <a:rPr lang="en-US" sz="1600" dirty="0">
                <a:latin typeface="Arial"/>
                <a:cs typeface="Arial"/>
              </a:rPr>
              <a:t>Beam </a:t>
            </a:r>
            <a:r>
              <a:rPr lang="en-US" sz="1600" dirty="0" smtClean="0">
                <a:latin typeface="Arial"/>
                <a:cs typeface="Arial"/>
              </a:rPr>
              <a:t>Power 5 MW</a:t>
            </a: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Peak </a:t>
            </a:r>
            <a:r>
              <a:rPr lang="en-US" sz="1600" dirty="0">
                <a:latin typeface="Arial"/>
                <a:cs typeface="Arial"/>
              </a:rPr>
              <a:t>Beam </a:t>
            </a:r>
            <a:r>
              <a:rPr lang="en-US" sz="1600" dirty="0" smtClean="0">
                <a:latin typeface="Arial"/>
                <a:cs typeface="Arial"/>
              </a:rPr>
              <a:t>Power 125 MW</a:t>
            </a: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High </a:t>
            </a:r>
            <a:r>
              <a:rPr lang="en-US" sz="1600" dirty="0">
                <a:latin typeface="Arial"/>
                <a:cs typeface="Arial"/>
              </a:rPr>
              <a:t>Availability 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220072" y="1484784"/>
            <a:ext cx="3611412" cy="25810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737" tIns="36367" rIns="72737" bIns="36367"/>
          <a:lstStyle/>
          <a:p>
            <a:pPr marL="365760" algn="l" defTabSz="1034671" eaLnBrk="0" hangingPunct="0">
              <a:defRPr/>
            </a:pPr>
            <a:r>
              <a:rPr lang="en-US" sz="1600" b="1" kern="0" dirty="0" smtClean="0">
                <a:latin typeface="Arial"/>
                <a:cs typeface="Arial"/>
                <a:sym typeface="Futura Condensed" charset="0"/>
              </a:rPr>
              <a:t>Key </a:t>
            </a:r>
            <a:r>
              <a:rPr lang="en-US" sz="1600" b="1" kern="0" dirty="0">
                <a:latin typeface="Arial"/>
                <a:cs typeface="Arial"/>
                <a:sym typeface="Futura Condensed" charset="0"/>
              </a:rPr>
              <a:t>parameters: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-2.86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ms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GeV</a:t>
            </a:r>
            <a:endParaRPr lang="en-US" sz="1600" kern="0" dirty="0">
              <a:latin typeface="Arial"/>
              <a:cs typeface="Arial"/>
              <a:sym typeface="Futura Condensed" charset="0"/>
            </a:endParaRP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-62.5 mA peak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-14 Hz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 smtClean="0">
                <a:latin typeface="Arial"/>
                <a:cs typeface="Arial"/>
                <a:sym typeface="Futura Condensed" charset="0"/>
              </a:rPr>
              <a:t>-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Minimize energy use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-Flexible design for </a:t>
            </a:r>
            <a:r>
              <a:rPr lang="en-US" sz="1600" kern="0" dirty="0" smtClean="0">
                <a:latin typeface="Arial"/>
                <a:cs typeface="Arial"/>
                <a:sym typeface="Futura Condensed" charset="0"/>
              </a:rPr>
              <a:t>mitigation and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</a:t>
            </a:r>
            <a:r>
              <a:rPr lang="en-US" sz="1600" kern="0" dirty="0" smtClean="0">
                <a:latin typeface="Arial"/>
                <a:cs typeface="Arial"/>
                <a:sym typeface="Futura Condensed" charset="0"/>
              </a:rPr>
              <a:t>future 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upgrades</a:t>
            </a:r>
          </a:p>
        </p:txBody>
      </p:sp>
      <p:graphicFrame>
        <p:nvGraphicFramePr>
          <p:cNvPr id="131" name="Object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303600"/>
              </p:ext>
            </p:extLst>
          </p:nvPr>
        </p:nvGraphicFramePr>
        <p:xfrm>
          <a:off x="4496527" y="4375222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6527" y="4375222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Oval Callout 134"/>
          <p:cNvSpPr/>
          <p:nvPr/>
        </p:nvSpPr>
        <p:spPr>
          <a:xfrm>
            <a:off x="299737" y="6247878"/>
            <a:ext cx="2319218" cy="510812"/>
          </a:xfrm>
          <a:prstGeom prst="wedgeEllipseCallout">
            <a:avLst>
              <a:gd name="adj1" fmla="val 19981"/>
              <a:gd name="adj2" fmla="val -1888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Oval Callout 135"/>
          <p:cNvSpPr/>
          <p:nvPr/>
        </p:nvSpPr>
        <p:spPr>
          <a:xfrm>
            <a:off x="299189" y="6230083"/>
            <a:ext cx="2319218" cy="510812"/>
          </a:xfrm>
          <a:prstGeom prst="wedgeEllipseCallout">
            <a:avLst>
              <a:gd name="adj1" fmla="val 85458"/>
              <a:gd name="adj2" fmla="val -1834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 MW Klystrons        </a:t>
            </a:r>
            <a:endParaRPr lang="en-US" dirty="0"/>
          </a:p>
        </p:txBody>
      </p:sp>
      <p:sp>
        <p:nvSpPr>
          <p:cNvPr id="137" name="Oval Callout 136"/>
          <p:cNvSpPr/>
          <p:nvPr/>
        </p:nvSpPr>
        <p:spPr>
          <a:xfrm>
            <a:off x="1541627" y="3734697"/>
            <a:ext cx="3285559" cy="662675"/>
          </a:xfrm>
          <a:prstGeom prst="wedgeEllipseCallout">
            <a:avLst>
              <a:gd name="adj1" fmla="val -12430"/>
              <a:gd name="adj2" fmla="val 16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 kW Solid State Amplifiers</a:t>
            </a:r>
          </a:p>
        </p:txBody>
      </p:sp>
      <p:sp>
        <p:nvSpPr>
          <p:cNvPr id="138" name="Oval Callout 137"/>
          <p:cNvSpPr/>
          <p:nvPr/>
        </p:nvSpPr>
        <p:spPr>
          <a:xfrm>
            <a:off x="2728847" y="6274952"/>
            <a:ext cx="1905072" cy="538424"/>
          </a:xfrm>
          <a:prstGeom prst="wedgeEllipseCallout">
            <a:avLst>
              <a:gd name="adj1" fmla="val 32861"/>
              <a:gd name="adj2" fmla="val -2003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kW </a:t>
            </a:r>
            <a:r>
              <a:rPr lang="en-US" dirty="0" err="1" smtClean="0"/>
              <a:t>Tetrodes</a:t>
            </a:r>
            <a:endParaRPr lang="en-US" dirty="0"/>
          </a:p>
        </p:txBody>
      </p:sp>
      <p:sp>
        <p:nvSpPr>
          <p:cNvPr id="139" name="Oval Callout 138"/>
          <p:cNvSpPr/>
          <p:nvPr/>
        </p:nvSpPr>
        <p:spPr>
          <a:xfrm>
            <a:off x="4869148" y="6234072"/>
            <a:ext cx="1905072" cy="538424"/>
          </a:xfrm>
          <a:prstGeom prst="wedgeEllipseCallout">
            <a:avLst>
              <a:gd name="adj1" fmla="val -33081"/>
              <a:gd name="adj2" fmla="val -1772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1.5 MW Klystrons</a:t>
            </a:r>
            <a:endParaRPr lang="en-US" dirty="0"/>
          </a:p>
        </p:txBody>
      </p:sp>
      <p:sp>
        <p:nvSpPr>
          <p:cNvPr id="140" name="Oval Callout 139"/>
          <p:cNvSpPr/>
          <p:nvPr/>
        </p:nvSpPr>
        <p:spPr>
          <a:xfrm>
            <a:off x="7023254" y="6234609"/>
            <a:ext cx="1905072" cy="538424"/>
          </a:xfrm>
          <a:prstGeom prst="wedgeEllipseCallout">
            <a:avLst>
              <a:gd name="adj1" fmla="val -84530"/>
              <a:gd name="adj2" fmla="val -1772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1.2 MW IOTs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716016" y="4437112"/>
            <a:ext cx="2160240" cy="129614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Optimus_PLus_PastedGraphic_old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40" r="24104"/>
          <a:stretch/>
        </p:blipFill>
        <p:spPr>
          <a:xfrm>
            <a:off x="4776839" y="4581128"/>
            <a:ext cx="2163096" cy="138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0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6" grpId="1" animBg="1"/>
      <p:bldP spid="137" grpId="0" animBg="1"/>
      <p:bldP spid="1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Klystron prototypes well underway</a:t>
            </a:r>
          </a:p>
          <a:p>
            <a:pPr lvl="1"/>
            <a:r>
              <a:rPr lang="en-GB" dirty="0" smtClean="0"/>
              <a:t>Two of the three prototypes tested, 3</a:t>
            </a:r>
            <a:r>
              <a:rPr lang="en-GB" baseline="30000" dirty="0" smtClean="0"/>
              <a:t>rd</a:t>
            </a:r>
            <a:r>
              <a:rPr lang="en-GB" dirty="0" smtClean="0"/>
              <a:t> tube performance demonstrated but issue with arcing.</a:t>
            </a:r>
          </a:p>
          <a:p>
            <a:r>
              <a:rPr lang="en-GB" dirty="0" smtClean="0"/>
              <a:t>Contracts placed for two IOT technology demonstrators (Thales/CPI and L3)</a:t>
            </a:r>
          </a:p>
          <a:p>
            <a:pPr lvl="1"/>
            <a:r>
              <a:rPr lang="en-GB" dirty="0" smtClean="0"/>
              <a:t>Thales/CPI construction started</a:t>
            </a:r>
          </a:p>
          <a:p>
            <a:pPr lvl="2"/>
            <a:r>
              <a:rPr lang="en-GB" dirty="0" smtClean="0"/>
              <a:t>Tube delivery expected November 2016	</a:t>
            </a:r>
          </a:p>
          <a:p>
            <a:pPr lvl="2"/>
            <a:r>
              <a:rPr lang="en-GB" dirty="0" smtClean="0"/>
              <a:t>FAT/SAT expected End of January 2017</a:t>
            </a:r>
          </a:p>
          <a:p>
            <a:pPr lvl="1"/>
            <a:r>
              <a:rPr lang="en-GB" dirty="0" smtClean="0"/>
              <a:t>L3 IOT already under test in the factory</a:t>
            </a:r>
          </a:p>
          <a:p>
            <a:pPr lvl="2"/>
            <a:r>
              <a:rPr lang="en-GB" dirty="0" smtClean="0"/>
              <a:t>1.2 MW achieved</a:t>
            </a:r>
          </a:p>
          <a:p>
            <a:pPr lvl="2"/>
            <a:r>
              <a:rPr lang="en-GB" dirty="0" smtClean="0"/>
              <a:t>Efficiency &gt; 60% from 600 kW to 1.2 MW</a:t>
            </a:r>
          </a:p>
          <a:p>
            <a:r>
              <a:rPr lang="en-GB" dirty="0" smtClean="0"/>
              <a:t>MB-IOT Test stand at CERN under construction; ESS test stand planned</a:t>
            </a:r>
          </a:p>
          <a:p>
            <a:r>
              <a:rPr lang="en-GB" dirty="0" smtClean="0"/>
              <a:t>TS2 Preparations started – first permanent on-site RF stations.</a:t>
            </a:r>
          </a:p>
          <a:p>
            <a:pPr marL="5715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0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331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Toshiba klystron </a:t>
            </a:r>
            <a:r>
              <a:rPr lang="en-US" dirty="0"/>
              <a:t>prototype E37504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1700808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dirty="0" smtClean="0"/>
              <a:t>Compact </a:t>
            </a:r>
            <a:r>
              <a:rPr lang="en-US" dirty="0"/>
              <a:t>design: 3.5 m including collector and gun tank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/>
              <a:t>High gain (&gt;47dB)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/>
              <a:t>High efficiency (65%)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3933056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n-US" sz="1600" dirty="0" smtClean="0"/>
              <a:t>Two </a:t>
            </a:r>
            <a:r>
              <a:rPr lang="en-US" sz="1600" dirty="0"/>
              <a:t>electromagnet power supplies are required to provide current to the three focusing coils (one gun coil + two main coils</a:t>
            </a:r>
            <a:r>
              <a:rPr lang="en-US" sz="1600" dirty="0" smtClean="0"/>
              <a:t>):</a:t>
            </a:r>
            <a:endParaRPr lang="en-US" sz="1600" dirty="0"/>
          </a:p>
          <a:p>
            <a:pPr marL="342900" indent="-342900" algn="just">
              <a:buFont typeface="Wingdings" charset="2"/>
              <a:buChar char="ü"/>
            </a:pPr>
            <a:r>
              <a:rPr lang="en-US" sz="1600" dirty="0" smtClean="0"/>
              <a:t>Dispenser </a:t>
            </a:r>
            <a:r>
              <a:rPr lang="en-US" sz="1600" dirty="0"/>
              <a:t>cathode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n-US" sz="1600" dirty="0" smtClean="0"/>
              <a:t>The </a:t>
            </a:r>
            <a:r>
              <a:rPr lang="en-US" sz="1600" dirty="0"/>
              <a:t>output window is water cooled.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n-US" sz="1600" dirty="0" smtClean="0"/>
              <a:t>The tube can operate at low beam voltages (&lt;85 kV) keeping high efficiency by using an output mismatch (Iris) and by changing the beam focusing 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1772816"/>
            <a:ext cx="2088232" cy="474891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732240" y="1844824"/>
            <a:ext cx="0" cy="45365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6136" y="3356992"/>
            <a:ext cx="825258" cy="338554"/>
          </a:xfrm>
          <a:prstGeom prst="rect">
            <a:avLst/>
          </a:prstGeom>
          <a:noFill/>
          <a:ln>
            <a:solidFill>
              <a:srgbClr val="0094C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3.5 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0433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Thales klystron prototype TH2180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sp>
        <p:nvSpPr>
          <p:cNvPr id="8" name="Rectangle 7"/>
          <p:cNvSpPr/>
          <p:nvPr/>
        </p:nvSpPr>
        <p:spPr>
          <a:xfrm>
            <a:off x="179512" y="2852936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dirty="0" smtClean="0"/>
              <a:t>High </a:t>
            </a:r>
            <a:r>
              <a:rPr lang="en-US" dirty="0"/>
              <a:t>gain (&gt;47dB)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/>
              <a:t>High efficiency </a:t>
            </a:r>
            <a:r>
              <a:rPr lang="en-US" dirty="0" smtClean="0"/>
              <a:t>(&gt;65</a:t>
            </a:r>
            <a:r>
              <a:rPr lang="en-US" dirty="0"/>
              <a:t>%)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3861048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1600" dirty="0" smtClean="0"/>
              <a:t>Two </a:t>
            </a:r>
            <a:r>
              <a:rPr lang="en-US" sz="1600" dirty="0"/>
              <a:t>electromagnet power supplies are required to provide current to the </a:t>
            </a:r>
            <a:r>
              <a:rPr lang="en-US" sz="1600" dirty="0" smtClean="0"/>
              <a:t>two </a:t>
            </a:r>
            <a:r>
              <a:rPr lang="en-US" sz="1600" dirty="0"/>
              <a:t>focusing coils </a:t>
            </a:r>
            <a:endParaRPr lang="en-US" sz="1600" dirty="0" smtClean="0"/>
          </a:p>
          <a:p>
            <a:pPr marL="342900" indent="-342900" algn="just">
              <a:buFont typeface="Arial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output window is </a:t>
            </a:r>
            <a:r>
              <a:rPr lang="en-US" sz="1600" dirty="0" smtClean="0"/>
              <a:t>air </a:t>
            </a:r>
            <a:r>
              <a:rPr lang="en-US" sz="1600" dirty="0"/>
              <a:t>cooled.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1600" dirty="0" smtClean="0"/>
              <a:t>The tube can operate at low beam voltages keeping high efficiency by using an output mismatch. The mismatch is provided through a post that can be inserted on the output waveguide (external to the X-rays shielding). Different posts can be used to optimize the tube performance at any operating voltage.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179512" y="1772816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Based on the TH2182 developed for CERN (horizontal orientation)</a:t>
            </a:r>
          </a:p>
          <a:p>
            <a:pPr algn="just"/>
            <a:r>
              <a:rPr lang="en-US" sz="1600" dirty="0" err="1" smtClean="0"/>
              <a:t>Cern</a:t>
            </a:r>
            <a:r>
              <a:rPr lang="en-US" sz="1600" dirty="0" smtClean="0"/>
              <a:t> tube has been also tested </a:t>
            </a:r>
            <a:r>
              <a:rPr lang="en-US" sz="1600" dirty="0"/>
              <a:t>at 1.7 </a:t>
            </a:r>
            <a:r>
              <a:rPr lang="en-US" sz="1600" dirty="0" err="1"/>
              <a:t>ms</a:t>
            </a:r>
            <a:r>
              <a:rPr lang="en-US" sz="1600" dirty="0"/>
              <a:t>, 2 Hz and 1.7 </a:t>
            </a:r>
            <a:r>
              <a:rPr lang="en-US" sz="1600" dirty="0" err="1"/>
              <a:t>ms</a:t>
            </a:r>
            <a:r>
              <a:rPr lang="en-US" sz="1600" dirty="0"/>
              <a:t>, 50 Hz (Factory Acceptance Test)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1484784"/>
            <a:ext cx="2146300" cy="51054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876256" y="1628800"/>
            <a:ext cx="0" cy="47525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00192" y="3789040"/>
            <a:ext cx="537226" cy="276999"/>
          </a:xfrm>
          <a:prstGeom prst="rect">
            <a:avLst/>
          </a:prstGeom>
          <a:noFill/>
          <a:ln>
            <a:solidFill>
              <a:srgbClr val="0094CA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  <a:r>
              <a:rPr lang="en-US" sz="1200" dirty="0" smtClean="0"/>
              <a:t>.5 m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0272" y="6488668"/>
            <a:ext cx="191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Thales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7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CPI klystron prototype VKP-8292A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484784"/>
            <a:ext cx="6384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development based on CPI experience from the SNS klystrons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1520" y="2564904"/>
            <a:ext cx="396044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dirty="0" smtClean="0"/>
              <a:t>Up to three </a:t>
            </a:r>
            <a:r>
              <a:rPr lang="en-US" dirty="0"/>
              <a:t>electromagnet power supplies are required to provide current to </a:t>
            </a:r>
            <a:r>
              <a:rPr lang="en-US" dirty="0" smtClean="0"/>
              <a:t>the focusing </a:t>
            </a:r>
            <a:r>
              <a:rPr lang="en-US" dirty="0"/>
              <a:t>coils </a:t>
            </a:r>
            <a:endParaRPr lang="en-US" dirty="0" smtClean="0"/>
          </a:p>
          <a:p>
            <a:pPr marL="342900" indent="-342900" algn="just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output window is </a:t>
            </a:r>
            <a:r>
              <a:rPr lang="en-US" dirty="0" smtClean="0"/>
              <a:t>air </a:t>
            </a:r>
            <a:r>
              <a:rPr lang="en-US" dirty="0"/>
              <a:t>cooled</a:t>
            </a:r>
            <a:r>
              <a:rPr lang="en-US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812360" y="1484784"/>
            <a:ext cx="1270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of CPI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172400" y="2492896"/>
            <a:ext cx="0" cy="36724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244408" y="2708920"/>
            <a:ext cx="537226" cy="276999"/>
          </a:xfrm>
          <a:prstGeom prst="rect">
            <a:avLst/>
          </a:prstGeom>
          <a:noFill/>
          <a:ln>
            <a:solidFill>
              <a:srgbClr val="0094CA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3.8 m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51520" y="458112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vacuum envelope has been assembled and sealed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Testing will start mid-June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Delivery expected in August 2016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900938"/>
            <a:ext cx="3467046" cy="42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1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pic>
        <p:nvPicPr>
          <p:cNvPr id="9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616404" cy="36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942" y="1484784"/>
            <a:ext cx="4343058" cy="38610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3568" y="4941168"/>
            <a:ext cx="80801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 Beams placed on a bolt circle</a:t>
            </a:r>
          </a:p>
          <a:p>
            <a:r>
              <a:rPr lang="en-US" sz="2400" dirty="0" smtClean="0"/>
              <a:t>Individual cathode and grid structures</a:t>
            </a:r>
          </a:p>
          <a:p>
            <a:r>
              <a:rPr lang="en-US" sz="2400" dirty="0" smtClean="0"/>
              <a:t>Individual and isolated collectors</a:t>
            </a:r>
          </a:p>
          <a:p>
            <a:r>
              <a:rPr lang="en-US" sz="2400" dirty="0" smtClean="0"/>
              <a:t>Single annular output cavity with one interaction gap per beam</a:t>
            </a:r>
          </a:p>
          <a:p>
            <a:r>
              <a:rPr lang="en-US" sz="2400" dirty="0" smtClean="0"/>
              <a:t>Coaxial Output</a:t>
            </a:r>
          </a:p>
          <a:p>
            <a:endParaRPr lang="en-US" dirty="0"/>
          </a:p>
        </p:txBody>
      </p:sp>
      <p:pic>
        <p:nvPicPr>
          <p:cNvPr id="23" name="Picture 29" descr="L-3BLACK 300d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5085184"/>
            <a:ext cx="1637459" cy="8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2483768" y="4077072"/>
            <a:ext cx="2016224" cy="384103"/>
            <a:chOff x="-1447690" y="4964332"/>
            <a:chExt cx="5149850" cy="981075"/>
          </a:xfrm>
          <a:noFill/>
        </p:grpSpPr>
        <p:pic>
          <p:nvPicPr>
            <p:cNvPr id="25" name="Picture 24" descr="MPPLogoColor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525" y="4964332"/>
              <a:ext cx="2032635" cy="9810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6" name="Image 5846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690" y="5095777"/>
              <a:ext cx="2514600" cy="56197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90344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Space envelopes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pic>
        <p:nvPicPr>
          <p:cNvPr id="5" name="Picture 4" descr="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9" t="17195" r="40198" b="18315"/>
          <a:stretch/>
        </p:blipFill>
        <p:spPr>
          <a:xfrm>
            <a:off x="2411760" y="2149856"/>
            <a:ext cx="4248472" cy="47081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652120" y="5085184"/>
            <a:ext cx="1224136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20272" y="5157192"/>
            <a:ext cx="184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704 MHz Klystron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20272" y="573325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Thales/CPI IOT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15616" y="594928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 IOT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644008" y="5013176"/>
            <a:ext cx="216024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47664" y="5733256"/>
            <a:ext cx="1728192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1520" y="4509120"/>
            <a:ext cx="162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IOT Driver Rack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979712" y="4725144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1520" y="2852936"/>
            <a:ext cx="1662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Space allocated for HV Deck for Grid and Filament supplies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835696" y="3429000"/>
            <a:ext cx="1296144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7544" y="2132856"/>
            <a:ext cx="123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Waveguide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763688" y="2564904"/>
            <a:ext cx="648072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52320" y="2852936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4.5 m from the floor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372200" y="3068960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33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56"/>
            <a:ext cx="8229600" cy="1143000"/>
          </a:xfrm>
        </p:spPr>
        <p:txBody>
          <a:bodyPr/>
          <a:lstStyle/>
          <a:p>
            <a:r>
              <a:rPr lang="en-US" dirty="0" smtClean="0"/>
              <a:t>ESS accelerator power profile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1192" y="642835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2776"/>
            <a:ext cx="8194253" cy="4608512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201410"/>
            <a:ext cx="7668344" cy="65659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6 off 352 MHz klystrons 3 MW for RFQ and DTL tanks</a:t>
            </a:r>
            <a:endParaRPr lang="en-US" sz="13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3 off 352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MHz, 30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kW Solid state amplifiers for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</a:rPr>
              <a:t>bunchers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1720" y="1772816"/>
            <a:ext cx="1656184" cy="12105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26 spoke cavities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352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Tetrodes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7904" y="980728"/>
            <a:ext cx="2952328" cy="902811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36 Medium beta 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cavities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704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1.5 MW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Klystrons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56176" y="3429000"/>
            <a:ext cx="2718048" cy="1323439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84 High beta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cavities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704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1.2 MW MB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IOTs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(klystrons as backup)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339752" y="3212976"/>
            <a:ext cx="360040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139952" y="1916832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ight Arrow 3"/>
          <p:cNvSpPr/>
          <p:nvPr/>
        </p:nvSpPr>
        <p:spPr>
          <a:xfrm rot="16552664">
            <a:off x="4358308" y="2485362"/>
            <a:ext cx="2507366" cy="1832850"/>
          </a:xfrm>
          <a:prstGeom prst="rightArrow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9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Scope, Budget and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13247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Overall Scope: No In</a:t>
            </a:r>
            <a:r>
              <a:rPr lang="en-US" sz="2000" b="1" dirty="0"/>
              <a:t>-Kind partner for these items</a:t>
            </a:r>
          </a:p>
          <a:p>
            <a:r>
              <a:rPr lang="en-US" sz="2000" dirty="0" smtClean="0"/>
              <a:t>MB: 36 klystrons; Driver (20 k); Aux (Filament (15 k), solenoid x2 (10k), ion pump supplies (2.5k) and arc detectors (5k)</a:t>
            </a:r>
          </a:p>
          <a:p>
            <a:r>
              <a:rPr lang="en-US" sz="2000" dirty="0" smtClean="0"/>
              <a:t>HB: 84 MB-IOTs; Driver (100 k); Aux -  Depends on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579668"/>
              </p:ext>
            </p:extLst>
          </p:nvPr>
        </p:nvGraphicFramePr>
        <p:xfrm>
          <a:off x="251520" y="3284984"/>
          <a:ext cx="8640960" cy="32259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60440"/>
                <a:gridCol w="3024336"/>
                <a:gridCol w="1656184"/>
              </a:tblGrid>
              <a:tr h="460851">
                <a:tc>
                  <a:txBody>
                    <a:bodyPr/>
                    <a:lstStyle/>
                    <a:p>
                      <a:r>
                        <a:rPr lang="en-US" b="0" dirty="0" smtClean="0"/>
                        <a:t>Medium Beta amplifier budget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11 M EUR / 310 k EUR each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High</a:t>
                      </a:r>
                      <a:endParaRPr lang="en-US" b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r>
                        <a:rPr lang="en-US" baseline="0" dirty="0" smtClean="0"/>
                        <a:t> Beta klystron call for tender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February 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Medium Beta klystron contract award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April 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Medium Beta klystron</a:t>
                      </a:r>
                      <a:r>
                        <a:rPr lang="en-US" baseline="0" dirty="0" smtClean="0"/>
                        <a:t> construction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Medium Beta klystron</a:t>
                      </a:r>
                      <a:r>
                        <a:rPr lang="en-US" baseline="0" dirty="0" smtClean="0"/>
                        <a:t> delivery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 2018 – June</a:t>
                      </a:r>
                      <a:r>
                        <a:rPr lang="en-US" baseline="0" dirty="0" smtClean="0"/>
                        <a:t>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High Beta– Technology decision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2017 / Early</a:t>
                      </a:r>
                      <a:r>
                        <a:rPr lang="en-US" baseline="0" dirty="0" smtClean="0"/>
                        <a:t> 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High Beta amplifier</a:t>
                      </a:r>
                      <a:r>
                        <a:rPr lang="en-US" baseline="0" dirty="0" smtClean="0"/>
                        <a:t> delivery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2019 -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12360" y="2924944"/>
            <a:ext cx="5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4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ock diagram Medium Beta V05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745" r="11108" b="27016"/>
          <a:stretch/>
        </p:blipFill>
        <p:spPr>
          <a:xfrm>
            <a:off x="-55483" y="620689"/>
            <a:ext cx="9183108" cy="6237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1143000"/>
          </a:xfrm>
        </p:spPr>
        <p:txBody>
          <a:bodyPr/>
          <a:lstStyle/>
          <a:p>
            <a:r>
              <a:rPr lang="en-US" dirty="0" smtClean="0"/>
              <a:t>Block Schematic – one for each linac and test stand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6" name="Rounded Rectangle 5"/>
          <p:cNvSpPr/>
          <p:nvPr/>
        </p:nvSpPr>
        <p:spPr>
          <a:xfrm>
            <a:off x="4283968" y="3933056"/>
            <a:ext cx="1224136" cy="194421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3000"/>
                </a:schemeClr>
              </a:gs>
              <a:gs pos="80000">
                <a:schemeClr val="accent1">
                  <a:shade val="93000"/>
                  <a:satMod val="130000"/>
                  <a:alpha val="23000"/>
                </a:schemeClr>
              </a:gs>
              <a:gs pos="100000">
                <a:schemeClr val="accent1">
                  <a:shade val="94000"/>
                  <a:satMod val="135000"/>
                  <a:alpha val="23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95536" y="1484784"/>
            <a:ext cx="1656184" cy="13681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3000"/>
                </a:schemeClr>
              </a:gs>
              <a:gs pos="80000">
                <a:schemeClr val="accent1">
                  <a:shade val="93000"/>
                  <a:satMod val="130000"/>
                  <a:alpha val="23000"/>
                </a:schemeClr>
              </a:gs>
              <a:gs pos="100000">
                <a:schemeClr val="accent1">
                  <a:shade val="94000"/>
                  <a:satMod val="135000"/>
                  <a:alpha val="23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68144" y="404664"/>
            <a:ext cx="3275856" cy="31683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3000"/>
                </a:schemeClr>
              </a:gs>
              <a:gs pos="80000">
                <a:schemeClr val="accent1">
                  <a:shade val="93000"/>
                  <a:satMod val="130000"/>
                  <a:alpha val="23000"/>
                </a:schemeClr>
              </a:gs>
              <a:gs pos="100000">
                <a:schemeClr val="accent1">
                  <a:shade val="94000"/>
                  <a:satMod val="135000"/>
                  <a:alpha val="23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8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Source requirements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Medium Beta</a:t>
            </a:r>
          </a:p>
          <a:p>
            <a:pPr lvl="1"/>
            <a:r>
              <a:rPr lang="en-GB" dirty="0" smtClean="0"/>
              <a:t>36 transmitters</a:t>
            </a:r>
          </a:p>
          <a:p>
            <a:pPr lvl="1"/>
            <a:r>
              <a:rPr lang="en-GB" dirty="0" smtClean="0"/>
              <a:t>Based on 1.5 MW klystron, 704 MHz</a:t>
            </a:r>
          </a:p>
          <a:p>
            <a:pPr lvl="1"/>
            <a:r>
              <a:rPr lang="en-GB" dirty="0" smtClean="0"/>
              <a:t>One transmitter chain per cavity, one modulator per 4 klystrons</a:t>
            </a:r>
          </a:p>
          <a:p>
            <a:r>
              <a:rPr lang="en-GB" dirty="0" smtClean="0"/>
              <a:t>High Beta</a:t>
            </a:r>
          </a:p>
          <a:p>
            <a:pPr lvl="1"/>
            <a:r>
              <a:rPr lang="en-GB" dirty="0" smtClean="0"/>
              <a:t>84 transmitters</a:t>
            </a:r>
          </a:p>
          <a:p>
            <a:pPr lvl="1"/>
            <a:r>
              <a:rPr lang="en-GB" dirty="0" smtClean="0"/>
              <a:t>Based on 1.2 MW IOT, 704 MHz</a:t>
            </a:r>
          </a:p>
          <a:p>
            <a:pPr lvl="1"/>
            <a:r>
              <a:rPr lang="en-GB" dirty="0" smtClean="0"/>
              <a:t>Medium Beta klystrons as backup</a:t>
            </a:r>
          </a:p>
          <a:p>
            <a:pPr lvl="1"/>
            <a:r>
              <a:rPr lang="en-GB" dirty="0" smtClean="0"/>
              <a:t>Otherwise similar to medium beta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(and High) Beta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0" y="1484784"/>
            <a:ext cx="3923928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Medium Beta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200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kW to 866 kW (plus 30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%)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-&gt;  saturated power from klystrons up to 1.15 MW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348291"/>
              </p:ext>
            </p:extLst>
          </p:nvPr>
        </p:nvGraphicFramePr>
        <p:xfrm>
          <a:off x="107504" y="2672916"/>
          <a:ext cx="3888432" cy="356439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944216"/>
                <a:gridCol w="1944216"/>
              </a:tblGrid>
              <a:tr h="324036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Nominal output power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1.5 MW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704.42</a:t>
                      </a:r>
                      <a:r>
                        <a:rPr lang="en-US" sz="1100" b="1" baseline="0" dirty="0" smtClean="0">
                          <a:latin typeface="Arial"/>
                          <a:cs typeface="Arial"/>
                        </a:rPr>
                        <a:t> MHz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BW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+/- 1 MHz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Pulse width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3.5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ms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Repetition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rate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14 Hz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Conversion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Efficiency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&gt;60% (at saturation)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VSWR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Up to 1.2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Power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40 dB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(may be</a:t>
                      </a:r>
                      <a:r>
                        <a:rPr lang="en-US" sz="1100" baseline="0" dirty="0" smtClean="0">
                          <a:effectLst/>
                          <a:latin typeface="Arial"/>
                          <a:cs typeface="Arial"/>
                        </a:rPr>
                        <a:t> increased)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Group Delay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250 ns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Harmonic Spectral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-30 </a:t>
                      </a:r>
                      <a:r>
                        <a:rPr lang="en-GB" sz="110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dBc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Spurious Spectral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-60 </a:t>
                      </a:r>
                      <a:r>
                        <a:rPr lang="en-GB" sz="110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dBc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544" y="2226350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Klystron </a:t>
            </a:r>
            <a:r>
              <a:rPr lang="en-US" sz="1600" b="1" dirty="0" smtClean="0"/>
              <a:t>specifications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96136" y="2204864"/>
            <a:ext cx="2271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MBIOT specifications</a:t>
            </a:r>
            <a:endParaRPr lang="en-US" sz="1600" b="1" dirty="0"/>
          </a:p>
        </p:txBody>
      </p:sp>
      <p:sp>
        <p:nvSpPr>
          <p:cNvPr id="11" name="Rectangle 10"/>
          <p:cNvSpPr/>
          <p:nvPr/>
        </p:nvSpPr>
        <p:spPr>
          <a:xfrm>
            <a:off x="4716016" y="1412776"/>
            <a:ext cx="4283968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High Beta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835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kW to 1.1 MW (plus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30%)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1.2 MW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MBIOTs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(or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klystrons as backup)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333919"/>
              </p:ext>
            </p:extLst>
          </p:nvPr>
        </p:nvGraphicFramePr>
        <p:xfrm>
          <a:off x="5004048" y="2636912"/>
          <a:ext cx="3672408" cy="376976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36204"/>
                <a:gridCol w="1836204"/>
              </a:tblGrid>
              <a:tr h="324036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Arial"/>
                          <a:cs typeface="Arial"/>
                        </a:rPr>
                        <a:t>Peak output power</a:t>
                      </a:r>
                      <a:endParaRPr lang="en-US" sz="11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Arial"/>
                          <a:cs typeface="Arial"/>
                        </a:rPr>
                        <a:t>&gt; 1.2 MW</a:t>
                      </a:r>
                      <a:endParaRPr lang="en-US" sz="11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11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Arial"/>
                          <a:cs typeface="Arial"/>
                        </a:rPr>
                        <a:t>704.42</a:t>
                      </a:r>
                      <a:r>
                        <a:rPr lang="en-US" sz="1100" b="0" baseline="0" dirty="0" smtClean="0">
                          <a:latin typeface="Arial"/>
                          <a:cs typeface="Arial"/>
                        </a:rPr>
                        <a:t> MHz</a:t>
                      </a:r>
                      <a:endParaRPr lang="en-US" sz="11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BW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+/- 1 MHz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Pulse width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3.5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ms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Duty factor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Up to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5%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Conversion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Efficiency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&gt;65% (at point of operation)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Overall efficiency (including idle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n-lt"/>
                          <a:cs typeface="Arial"/>
                        </a:rPr>
                        <a:t>&gt;65% </a:t>
                      </a:r>
                      <a:endParaRPr lang="en-US" sz="1100" dirty="0">
                        <a:latin typeface="+mn-lt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&gt;</a:t>
                      </a:r>
                      <a:r>
                        <a:rPr lang="en-GB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2</a:t>
                      </a:r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 dB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Beam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&lt;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50 kV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&lt; 45 A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rms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Tube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≥ 50 </a:t>
                      </a:r>
                      <a:r>
                        <a:rPr lang="en-GB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khrs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09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Beta klystrons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5949280"/>
            <a:ext cx="2304256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klystrons will have vertical orientation in order to fit in the gallery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1484785"/>
            <a:ext cx="334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One 660 kVA modulator will power 4 klystrons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07504" y="1700808"/>
            <a:ext cx="5697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4.5 Cells of 8 klystrons for Medium Beta</a:t>
            </a:r>
          </a:p>
          <a:p>
            <a:r>
              <a:rPr lang="en-US" dirty="0"/>
              <a:t>10,5 Cells of 8 klystrons </a:t>
            </a:r>
            <a:r>
              <a:rPr lang="en-US" dirty="0" smtClean="0"/>
              <a:t>(MBIOTs</a:t>
            </a:r>
            <a:r>
              <a:rPr lang="en-US" dirty="0"/>
              <a:t>) for High Beta </a:t>
            </a:r>
          </a:p>
        </p:txBody>
      </p:sp>
      <p:pic>
        <p:nvPicPr>
          <p:cNvPr id="14" name="Picture 13" descr="RF Gallery_HB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90336"/>
            <a:ext cx="5618331" cy="30243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520" y="5991671"/>
            <a:ext cx="148732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WR1150 Distribution</a:t>
            </a:r>
            <a:endParaRPr lang="en-US" sz="1200" b="1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3928" y="5919663"/>
            <a:ext cx="115212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Klystrons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9872" y="6381328"/>
            <a:ext cx="1080120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Modulators</a:t>
            </a:r>
            <a:endParaRPr lang="en-US" sz="1200" b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3728" y="5919663"/>
            <a:ext cx="135629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Racks and Controls</a:t>
            </a:r>
            <a:endParaRPr lang="en-US" sz="1200" b="1" dirty="0">
              <a:solidFill>
                <a:srgbClr val="FF66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619672" y="5373216"/>
            <a:ext cx="1008112" cy="432048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043608" y="4418528"/>
            <a:ext cx="1080121" cy="1573143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RF Gallery_HB_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77072"/>
            <a:ext cx="3344739" cy="1800466"/>
          </a:xfrm>
          <a:prstGeom prst="rect">
            <a:avLst/>
          </a:prstGeom>
        </p:spPr>
      </p:pic>
      <p:pic>
        <p:nvPicPr>
          <p:cNvPr id="28" name="Picture 27" descr="RF Gallery_HB_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24" y="2060848"/>
            <a:ext cx="3384376" cy="1832712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 flipV="1">
            <a:off x="2771800" y="4077072"/>
            <a:ext cx="1584177" cy="1842592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483768" y="5013176"/>
            <a:ext cx="1296144" cy="135712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630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MBIOT - Possible Gallery 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6" name="Picture 5" descr="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9" t="13824" r="37528" b="17493"/>
          <a:stretch/>
        </p:blipFill>
        <p:spPr>
          <a:xfrm>
            <a:off x="0" y="1393294"/>
            <a:ext cx="5503599" cy="5464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1412776"/>
            <a:ext cx="33843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Layout compatible with Klystron layout</a:t>
            </a:r>
          </a:p>
          <a:p>
            <a:r>
              <a:rPr lang="en-US" sz="2000" dirty="0" smtClean="0"/>
              <a:t>(Important for utilities and building constraints)</a:t>
            </a:r>
          </a:p>
          <a:p>
            <a:endParaRPr lang="en-US" sz="2000" dirty="0" smtClean="0"/>
          </a:p>
          <a:p>
            <a:r>
              <a:rPr lang="en-US" sz="2000" dirty="0" smtClean="0"/>
              <a:t>Gallery design compatible with both MB-IOT designs</a:t>
            </a:r>
          </a:p>
          <a:p>
            <a:r>
              <a:rPr lang="en-US" sz="2000" dirty="0" smtClean="0"/>
              <a:t>4 Tubes per HV supply</a:t>
            </a:r>
          </a:p>
          <a:p>
            <a:endParaRPr lang="en-US" sz="2000" dirty="0" smtClean="0"/>
          </a:p>
          <a:p>
            <a:r>
              <a:rPr lang="en-US" sz="2000" dirty="0" smtClean="0"/>
              <a:t>One driver rack per MB-IOT</a:t>
            </a:r>
          </a:p>
          <a:p>
            <a:endParaRPr lang="en-US" sz="2000" dirty="0" smtClean="0"/>
          </a:p>
          <a:p>
            <a:r>
              <a:rPr lang="en-US" sz="2000" dirty="0" smtClean="0"/>
              <a:t>HV-Deck for Filament and Grid supplies placed above the tube (Details will depend on final filament/grid requirements)</a:t>
            </a:r>
          </a:p>
        </p:txBody>
      </p:sp>
    </p:spTree>
    <p:extLst>
      <p:ext uri="{BB962C8B-B14F-4D97-AF65-F5344CB8AC3E}">
        <p14:creationId xmlns:p14="http://schemas.microsoft.com/office/powerpoint/2010/main" val="350852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3146</TotalTime>
  <Words>1567</Words>
  <Application>Microsoft Macintosh PowerPoint</Application>
  <PresentationFormat>On-screen Show (4:3)</PresentationFormat>
  <Paragraphs>324</Paragraphs>
  <Slides>26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ESS Core Powerpoint</vt:lpstr>
      <vt:lpstr>Equation</vt:lpstr>
      <vt:lpstr>Medium and High Beta  RF Sources</vt:lpstr>
      <vt:lpstr>RF Power Requirements</vt:lpstr>
      <vt:lpstr>ESS accelerator power profile</vt:lpstr>
      <vt:lpstr>Scope, Budget and Planning</vt:lpstr>
      <vt:lpstr>Block Schematic – one for each linac and test stand</vt:lpstr>
      <vt:lpstr>RF Source requirements</vt:lpstr>
      <vt:lpstr>Medium (and High) Beta amplifiers</vt:lpstr>
      <vt:lpstr>Medium Beta klystrons</vt:lpstr>
      <vt:lpstr>MBIOT - Possible Gallery Layout</vt:lpstr>
      <vt:lpstr>Medium Beta klystrons</vt:lpstr>
      <vt:lpstr>Toshiba klystron E37504 prototype</vt:lpstr>
      <vt:lpstr>Thales klystron prototype TH2180</vt:lpstr>
      <vt:lpstr>CPI results (Preliminary Factory Tests)</vt:lpstr>
      <vt:lpstr>Multi-Beam IOTs for ESS</vt:lpstr>
      <vt:lpstr>Solid State Driver</vt:lpstr>
      <vt:lpstr>Preliminary Results</vt:lpstr>
      <vt:lpstr>Comparison to Klystron</vt:lpstr>
      <vt:lpstr>Latest transfer curve</vt:lpstr>
      <vt:lpstr>Interfaces</vt:lpstr>
      <vt:lpstr>Conclusions</vt:lpstr>
      <vt:lpstr>Extra Slides</vt:lpstr>
      <vt:lpstr>Toshiba klystron prototype E37504</vt:lpstr>
      <vt:lpstr>Thales klystron prototype TH2180</vt:lpstr>
      <vt:lpstr>CPI klystron prototype VKP-8292A</vt:lpstr>
      <vt:lpstr>PowerPoint Presentation</vt:lpstr>
      <vt:lpstr>Comparison of Space envelopes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Morten Jensen</cp:lastModifiedBy>
  <cp:revision>53</cp:revision>
  <dcterms:created xsi:type="dcterms:W3CDTF">2013-10-29T16:05:10Z</dcterms:created>
  <dcterms:modified xsi:type="dcterms:W3CDTF">2016-10-05T18:14:38Z</dcterms:modified>
</cp:coreProperties>
</file>