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77" r:id="rId2"/>
  </p:sldMasterIdLst>
  <p:notesMasterIdLst>
    <p:notesMasterId r:id="rId9"/>
  </p:notesMasterIdLst>
  <p:handoutMasterIdLst>
    <p:handoutMasterId r:id="rId10"/>
  </p:handoutMasterIdLst>
  <p:sldIdLst>
    <p:sldId id="406" r:id="rId3"/>
    <p:sldId id="475" r:id="rId4"/>
    <p:sldId id="474" r:id="rId5"/>
    <p:sldId id="469" r:id="rId6"/>
    <p:sldId id="472" r:id="rId7"/>
    <p:sldId id="471" r:id="rId8"/>
  </p:sldIdLst>
  <p:sldSz cx="9144000" cy="6858000" type="screen4x3"/>
  <p:notesSz cx="7099300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00FF"/>
    <a:srgbClr val="9999FF"/>
    <a:srgbClr val="FF7C80"/>
    <a:srgbClr val="FF5050"/>
    <a:srgbClr val="0099CC"/>
    <a:srgbClr val="FFCC00"/>
    <a:srgbClr val="EAC00C"/>
    <a:srgbClr val="00A1DA"/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2" autoAdjust="0"/>
    <p:restoredTop sz="97257" autoAdjust="0"/>
  </p:normalViewPr>
  <p:slideViewPr>
    <p:cSldViewPr snapToGrid="0" snapToObjects="1">
      <p:cViewPr>
        <p:scale>
          <a:sx n="110" d="100"/>
          <a:sy n="110" d="100"/>
        </p:scale>
        <p:origin x="-1560" y="-84"/>
      </p:cViewPr>
      <p:guideLst>
        <p:guide orient="horz" pos="1232"/>
        <p:guide orient="horz" pos="908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5A3AE58-0CB7-2B49-BC2B-99543F812727}" type="datetimeFigureOut">
              <a:rPr lang="sv-SE" smtClean="0"/>
              <a:t>2016-09-28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441830-0E87-9D46-A15F-C0C0B780FA23}" type="datetimeFigureOut">
              <a:rPr lang="sv-SE" smtClean="0"/>
              <a:t>2016-09-28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0035E-6164-C447-BCFF-46EC70F7402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83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E439-0DD2-43E8-BE09-B200FCD1C310}" type="datetime1">
              <a:rPr lang="sv-SE" smtClean="0"/>
              <a:t>2016-09-28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D2C4-700E-4B0F-91F5-80175C314244}" type="datetime1">
              <a:rPr lang="sv-SE" smtClean="0"/>
              <a:t>2016-09-28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624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73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65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2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38ED-D3B7-4BF0-BE70-0FCE2EE3DF8C}" type="datetime1">
              <a:rPr lang="sv-SE" smtClean="0">
                <a:latin typeface="Calibri"/>
              </a:rPr>
              <a:t>2016-09-28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537" y="336618"/>
            <a:ext cx="1532263" cy="82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85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7294-43D1-46DD-A49E-4729BFC4C523}" type="datetime1">
              <a:rPr lang="sv-SE" smtClean="0">
                <a:latin typeface="Calibri"/>
              </a:rPr>
              <a:t>2016-09-28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537" y="336618"/>
            <a:ext cx="1532263" cy="82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83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FF3D-4FEE-4087-8A3E-E30952D840FE}" type="datetime1">
              <a:rPr lang="sv-SE" smtClean="0">
                <a:latin typeface="Calibri"/>
              </a:rPr>
              <a:t>2016-09-28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617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65E1-C2D7-4431-AEC4-674C47FE4918}" type="datetime1">
              <a:rPr lang="sv-SE" smtClean="0">
                <a:latin typeface="Calibri"/>
              </a:rPr>
              <a:t>2016-09-28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34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FBC-DF2E-4551-B12C-70F7CAEAFEE8}" type="datetime1">
              <a:rPr lang="sv-SE" smtClean="0"/>
              <a:t>2016-09-28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515100"/>
            <a:ext cx="1046285" cy="281354"/>
          </a:xfrm>
        </p:spPr>
        <p:txBody>
          <a:bodyPr/>
          <a:lstStyle/>
          <a:p>
            <a:fld id="{94EB8A26-6178-4857-8684-2CBF389E151C}" type="datetime1">
              <a:rPr lang="sv-SE" smtClean="0">
                <a:latin typeface="Calibri"/>
              </a:rPr>
              <a:t>2016-09-28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2655277" y="6515100"/>
            <a:ext cx="3897923" cy="281354"/>
          </a:xfrm>
        </p:spPr>
        <p:txBody>
          <a:bodyPr/>
          <a:lstStyle>
            <a:lvl1pPr>
              <a:defRPr i="1"/>
            </a:lvl1pPr>
          </a:lstStyle>
          <a:p>
            <a:r>
              <a:rPr lang="en-US" smtClean="0"/>
              <a:t>Confidential: For ESS internal restricted usage only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036168" y="6515100"/>
            <a:ext cx="650631" cy="281354"/>
          </a:xfrm>
        </p:spPr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1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ECAE-C2FA-458F-8351-AD168B3E954A}" type="datetime1">
              <a:rPr lang="sv-SE" smtClean="0">
                <a:latin typeface="Calibri"/>
              </a:rPr>
              <a:t>2016-09-28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869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AF71-671B-4F2E-BCA4-38320226DF9D}" type="datetime1">
              <a:rPr lang="sv-SE" smtClean="0">
                <a:latin typeface="Calibri"/>
              </a:rPr>
              <a:t>2016-09-28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938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94A-E9B6-46A3-88E8-02CFB72E49C5}" type="datetime1">
              <a:rPr lang="sv-SE" smtClean="0">
                <a:latin typeface="Calibri"/>
              </a:rPr>
              <a:t>2016-09-28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344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B18F-8E38-4525-8A3C-B77E0B4858C2}" type="datetime1">
              <a:rPr lang="sv-SE" smtClean="0">
                <a:latin typeface="Calibri"/>
              </a:rPr>
              <a:t>2016-09-28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248" y="367500"/>
            <a:ext cx="1390552" cy="74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05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6117-9BFF-47C6-B228-0126FD96310D}" type="datetime1">
              <a:rPr lang="sv-SE" smtClean="0">
                <a:latin typeface="Calibri"/>
              </a:rPr>
              <a:t>2016-09-28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46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5C03-F45B-4061-8B70-DB5477323C44}" type="datetime1">
              <a:rPr lang="sv-SE" smtClean="0">
                <a:latin typeface="Calibri"/>
              </a:rPr>
              <a:t>2016-09-28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5892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74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D07C-11EF-4070-8807-7135D5F2BBBE}" type="datetime1">
              <a:rPr lang="sv-SE" smtClean="0"/>
              <a:t>2016-09-28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51C1-E13F-490C-AC70-22834EED0884}" type="datetime1">
              <a:rPr lang="sv-SE" smtClean="0"/>
              <a:t>2016-09-28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58C4-F24B-4DC9-8456-9E84449F78C3}" type="datetime1">
              <a:rPr lang="sv-SE" smtClean="0"/>
              <a:t>2016-09-28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2BE8-75AF-40A0-9505-832AA59FA97E}" type="datetime1">
              <a:rPr lang="sv-SE" smtClean="0"/>
              <a:t>2016-09-28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3929-11DB-473D-BFA4-FBBC47C6FC8B}" type="datetime1">
              <a:rPr lang="sv-SE" smtClean="0"/>
              <a:t>2016-09-28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86D3-2EAC-4A4F-93A0-7B3EF29E7051}" type="datetime1">
              <a:rPr lang="sv-SE" smtClean="0"/>
              <a:t>2016-09-28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9289-E4E1-4A79-BEDA-2D78E374BDF4}" type="datetime1">
              <a:rPr lang="sv-SE" smtClean="0"/>
              <a:t>2016-09-28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855D-34CE-469B-9C86-03F6EC203530}" type="datetime1">
              <a:rPr lang="sv-SE" smtClean="0"/>
              <a:t>2016-09-28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D2927EB3-FA7F-4000-A47E-2110E3FA59F3}" type="datetime1">
              <a:rPr lang="sv-SE" smtClean="0">
                <a:latin typeface="Calibri"/>
              </a:rPr>
              <a:t>2016-09-28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34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12777"/>
            <a:ext cx="9144000" cy="5445224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ruta 3"/>
          <p:cNvSpPr txBox="1"/>
          <p:nvPr/>
        </p:nvSpPr>
        <p:spPr>
          <a:xfrm>
            <a:off x="0" y="5274120"/>
            <a:ext cx="914400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Carlos A. Martins</a:t>
            </a:r>
          </a:p>
          <a:p>
            <a:pPr algn="ctr"/>
            <a:r>
              <a:rPr lang="en-GB" sz="2000" dirty="0" smtClean="0">
                <a:solidFill>
                  <a:srgbClr val="FFFFFF"/>
                </a:solidFill>
              </a:rPr>
              <a:t>ESS – Accelerator Division - RF Electrical Power Systems</a:t>
            </a:r>
          </a:p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600" dirty="0" err="1" smtClean="0">
                <a:solidFill>
                  <a:srgbClr val="FFFFFF"/>
                </a:solidFill>
              </a:rPr>
              <a:t>Linac</a:t>
            </a:r>
            <a:r>
              <a:rPr lang="en-GB" sz="1600" dirty="0" smtClean="0">
                <a:solidFill>
                  <a:srgbClr val="FFFFFF"/>
                </a:solidFill>
              </a:rPr>
              <a:t> 2016 conference, </a:t>
            </a:r>
            <a:r>
              <a:rPr lang="en-GB" sz="1600" dirty="0" smtClean="0">
                <a:solidFill>
                  <a:srgbClr val="FFFFFF"/>
                </a:solidFill>
              </a:rPr>
              <a:t>Oct 2016</a:t>
            </a:r>
            <a:endParaRPr lang="en-GB" sz="1600" dirty="0" smtClean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46617"/>
            <a:ext cx="5706219" cy="3801533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245534" y="4172483"/>
            <a:ext cx="8619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ctr"/>
            <a:r>
              <a:rPr lang="en-US" sz="25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660kVA SML modulator design and procurement strategy</a:t>
            </a:r>
            <a:endParaRPr lang="en-US" sz="2500" b="1" dirty="0" smtClean="0">
              <a:solidFill>
                <a:schemeClr val="bg1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pic>
        <p:nvPicPr>
          <p:cNvPr id="9" name="Bildobjekt 5" descr="ESS-vit-logg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12" y="161950"/>
            <a:ext cx="2082800" cy="1114297"/>
          </a:xfrm>
          <a:prstGeom prst="rect">
            <a:avLst/>
          </a:prstGeom>
          <a:solidFill>
            <a:srgbClr val="00A1DA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12" y="164778"/>
            <a:ext cx="2319330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62467" y="272796"/>
            <a:ext cx="7069666" cy="768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Reduced Scale modulator prototype</a:t>
            </a:r>
          </a:p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 SML topology status on March </a:t>
            </a:r>
            <a:r>
              <a:rPr lang="en-US" sz="3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2015 </a:t>
            </a:r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" y="1523043"/>
            <a:ext cx="6004629" cy="25758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TextBox 24"/>
          <p:cNvSpPr txBox="1"/>
          <p:nvPr/>
        </p:nvSpPr>
        <p:spPr>
          <a:xfrm>
            <a:off x="4007379" y="4686385"/>
            <a:ext cx="490802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 I – Low Voltage driver:</a:t>
            </a:r>
          </a:p>
          <a:p>
            <a:r>
              <a:rPr lang="en-GB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→ successfully tested </a:t>
            </a:r>
            <a:r>
              <a:rPr lang="en-GB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from Feb</a:t>
            </a:r>
            <a:r>
              <a:rPr lang="en-GB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2015 </a:t>
            </a:r>
            <a:r>
              <a:rPr lang="en-GB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onwards on </a:t>
            </a:r>
            <a:r>
              <a:rPr lang="en-GB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resistive loads (@1kV);</a:t>
            </a:r>
          </a:p>
          <a:p>
            <a:endParaRPr lang="en-GB" sz="17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1700" b="1" dirty="0" smtClean="0">
                <a:solidFill>
                  <a:srgbClr val="FF0000"/>
                </a:solidFill>
              </a:rPr>
              <a:t>Part II – HV oil tank assembly: </a:t>
            </a:r>
            <a:endParaRPr lang="en-GB" sz="1700" b="1" dirty="0">
              <a:solidFill>
                <a:srgbClr val="FF0000"/>
              </a:solidFill>
            </a:endParaRPr>
          </a:p>
          <a:p>
            <a:r>
              <a:rPr lang="en-GB" sz="1700" dirty="0" smtClean="0">
                <a:solidFill>
                  <a:srgbClr val="FF0000"/>
                </a:solidFill>
              </a:rPr>
              <a:t>→ Delivered at LTH test stand on March </a:t>
            </a:r>
            <a:r>
              <a:rPr lang="en-GB" sz="1700" dirty="0" smtClean="0">
                <a:solidFill>
                  <a:srgbClr val="FF0000"/>
                </a:solidFill>
              </a:rPr>
              <a:t>4</a:t>
            </a:r>
            <a:r>
              <a:rPr lang="en-GB" sz="1700" baseline="30000" dirty="0" smtClean="0">
                <a:solidFill>
                  <a:srgbClr val="FF0000"/>
                </a:solidFill>
              </a:rPr>
              <a:t>th </a:t>
            </a:r>
            <a:r>
              <a:rPr lang="en-GB" sz="1700" dirty="0" smtClean="0">
                <a:solidFill>
                  <a:srgbClr val="FF0000"/>
                </a:solidFill>
              </a:rPr>
              <a:t>2016</a:t>
            </a:r>
            <a:endParaRPr lang="en-GB" sz="1700" dirty="0" smtClean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3932" y="1623078"/>
            <a:ext cx="4725688" cy="245887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60866" y="3762531"/>
            <a:ext cx="60804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 I </a:t>
            </a:r>
            <a:endParaRPr lang="en-GB" sz="1500" dirty="0"/>
          </a:p>
        </p:txBody>
      </p:sp>
      <p:sp>
        <p:nvSpPr>
          <p:cNvPr id="31" name="Rectangle 30"/>
          <p:cNvSpPr/>
          <p:nvPr/>
        </p:nvSpPr>
        <p:spPr>
          <a:xfrm>
            <a:off x="4886554" y="3897282"/>
            <a:ext cx="66568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rgbClr val="FF0000"/>
                </a:solidFill>
              </a:rPr>
              <a:t>Part </a:t>
            </a:r>
            <a:r>
              <a:rPr lang="en-GB" sz="1500" b="1" dirty="0" smtClean="0">
                <a:solidFill>
                  <a:srgbClr val="FF0000"/>
                </a:solidFill>
              </a:rPr>
              <a:t>II</a:t>
            </a:r>
            <a:endParaRPr lang="en-GB" sz="15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23573" y="1710532"/>
            <a:ext cx="547045" cy="22616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2345" y="1350408"/>
            <a:ext cx="20658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500" b="1" dirty="0" smtClean="0"/>
              <a:t>Electrical schematic</a:t>
            </a:r>
          </a:p>
        </p:txBody>
      </p:sp>
      <p:pic>
        <p:nvPicPr>
          <p:cNvPr id="15" name="Picture 2" descr="C:\Users\carlosmartins\Documents\KLYS_MOD - Proto Develop\Photos\LTH upon reception\IMG_1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569" y="1523043"/>
            <a:ext cx="2261125" cy="301483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" y="4220447"/>
            <a:ext cx="3694113" cy="25241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>
            <a:off x="1866900" y="4098882"/>
            <a:ext cx="414866" cy="4521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 rot="16200000">
            <a:off x="5702436" y="3279616"/>
            <a:ext cx="414866" cy="820465"/>
          </a:xfrm>
          <a:prstGeom prst="down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/>
          <a:stretch/>
        </p:blipFill>
        <p:spPr>
          <a:xfrm>
            <a:off x="6345267" y="243985"/>
            <a:ext cx="804333" cy="953523"/>
          </a:xfrm>
          <a:prstGeom prst="rect">
            <a:avLst/>
          </a:prstGeom>
        </p:spPr>
      </p:pic>
      <p:pic>
        <p:nvPicPr>
          <p:cNvPr id="13" name="Picture 2" descr="C:\Users\carlosmartins\Documents\KLYS_MOD - Proto Develop\Photos\LTH upon reception\IMG_1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9" y="2869560"/>
            <a:ext cx="2040455" cy="27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745" y="1869257"/>
            <a:ext cx="22999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1500" b="1" dirty="0" smtClean="0">
                <a:solidFill>
                  <a:srgbClr val="0066FF"/>
                </a:solidFill>
              </a:rPr>
              <a:t>HV oil tank assembly received at test stand - 4</a:t>
            </a:r>
            <a:r>
              <a:rPr lang="en-US" sz="1500" b="1" baseline="30000" dirty="0" smtClean="0">
                <a:solidFill>
                  <a:srgbClr val="0066FF"/>
                </a:solidFill>
              </a:rPr>
              <a:t>th</a:t>
            </a:r>
            <a:r>
              <a:rPr lang="en-US" sz="1500" b="1" dirty="0" smtClean="0">
                <a:solidFill>
                  <a:srgbClr val="0066FF"/>
                </a:solidFill>
              </a:rPr>
              <a:t> March 2016</a:t>
            </a:r>
            <a:endParaRPr lang="en-US" sz="1500" b="1" dirty="0">
              <a:solidFill>
                <a:srgbClr val="00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0594" y="1876168"/>
            <a:ext cx="2421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Font typeface="+mj-lt"/>
              <a:buAutoNum type="arabicPeriod" startAt="2"/>
            </a:pPr>
            <a:r>
              <a:rPr lang="en-US" sz="1500" b="1" dirty="0" smtClean="0">
                <a:solidFill>
                  <a:srgbClr val="0066FF"/>
                </a:solidFill>
              </a:rPr>
              <a:t>Preliminary </a:t>
            </a:r>
            <a:r>
              <a:rPr lang="en-US" sz="1500" b="1" dirty="0">
                <a:solidFill>
                  <a:srgbClr val="0066FF"/>
                </a:solidFill>
              </a:rPr>
              <a:t>testing of HV oil tank assembly </a:t>
            </a:r>
            <a:r>
              <a:rPr lang="en-US" sz="1500" b="1" dirty="0" smtClean="0">
                <a:solidFill>
                  <a:srgbClr val="0066FF"/>
                </a:solidFill>
              </a:rPr>
              <a:t>at </a:t>
            </a:r>
            <a:r>
              <a:rPr lang="en-US" sz="1500" b="1" dirty="0">
                <a:solidFill>
                  <a:srgbClr val="0066FF"/>
                </a:solidFill>
              </a:rPr>
              <a:t>low </a:t>
            </a:r>
            <a:r>
              <a:rPr lang="en-US" sz="1500" b="1" dirty="0" smtClean="0">
                <a:solidFill>
                  <a:srgbClr val="0066FF"/>
                </a:solidFill>
              </a:rPr>
              <a:t>voltage - 24</a:t>
            </a:r>
            <a:r>
              <a:rPr lang="en-US" sz="1500" b="1" baseline="30000" dirty="0" smtClean="0">
                <a:solidFill>
                  <a:srgbClr val="0066FF"/>
                </a:solidFill>
              </a:rPr>
              <a:t>th</a:t>
            </a:r>
            <a:r>
              <a:rPr lang="en-US" sz="1500" b="1" dirty="0" smtClean="0">
                <a:solidFill>
                  <a:srgbClr val="0066FF"/>
                </a:solidFill>
              </a:rPr>
              <a:t> March 2016;</a:t>
            </a:r>
            <a:endParaRPr lang="en-US" sz="1500" b="1" dirty="0">
              <a:solidFill>
                <a:srgbClr val="0066FF"/>
              </a:solidFill>
            </a:endParaRPr>
          </a:p>
        </p:txBody>
      </p:sp>
      <p:pic>
        <p:nvPicPr>
          <p:cNvPr id="16" name="Picture 2" descr="C:\Users\carlosmartins\Documents\KLYS_MOD - Proto Develop\Photos\Test Results\90kV With Droop Compens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734" y="4707790"/>
            <a:ext cx="2092843" cy="156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32" y="2869560"/>
            <a:ext cx="2319559" cy="173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926" y="4622774"/>
            <a:ext cx="2319559" cy="173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722083" y="4101830"/>
            <a:ext cx="24609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Font typeface="+mj-lt"/>
              <a:buAutoNum type="arabicPeriod" startAt="3"/>
            </a:pPr>
            <a:r>
              <a:rPr lang="en-US" sz="1500" b="1" dirty="0" smtClean="0">
                <a:solidFill>
                  <a:srgbClr val="0066FF"/>
                </a:solidFill>
              </a:rPr>
              <a:t>1</a:t>
            </a:r>
            <a:r>
              <a:rPr lang="en-US" sz="1500" b="1" baseline="30000" dirty="0" smtClean="0">
                <a:solidFill>
                  <a:srgbClr val="0066FF"/>
                </a:solidFill>
              </a:rPr>
              <a:t>st</a:t>
            </a:r>
            <a:r>
              <a:rPr lang="en-US" sz="1500" b="1" dirty="0" smtClean="0">
                <a:solidFill>
                  <a:srgbClr val="0066FF"/>
                </a:solidFill>
              </a:rPr>
              <a:t> testing at High Voltage - 4</a:t>
            </a:r>
            <a:r>
              <a:rPr lang="en-US" sz="1500" b="1" baseline="30000" dirty="0" smtClean="0">
                <a:solidFill>
                  <a:srgbClr val="0066FF"/>
                </a:solidFill>
              </a:rPr>
              <a:t>th</a:t>
            </a:r>
            <a:r>
              <a:rPr lang="en-US" sz="1500" b="1" dirty="0" smtClean="0">
                <a:solidFill>
                  <a:srgbClr val="0066FF"/>
                </a:solidFill>
              </a:rPr>
              <a:t> April 2016 </a:t>
            </a:r>
            <a:endParaRPr lang="en-US" sz="1500" b="1" dirty="0">
              <a:solidFill>
                <a:srgbClr val="0066FF"/>
              </a:solidFill>
            </a:endParaRPr>
          </a:p>
        </p:txBody>
      </p:sp>
      <p:pic>
        <p:nvPicPr>
          <p:cNvPr id="20" name="Picture 19" descr="C:\Users\carlosmartins\Documents\KLYS_MOD - Proto Develop\Photos\LTH upon testing\photo 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3"/>
          <a:stretch>
            <a:fillRect/>
          </a:stretch>
        </p:blipFill>
        <p:spPr bwMode="auto">
          <a:xfrm>
            <a:off x="5476574" y="2205078"/>
            <a:ext cx="2838873" cy="183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carlosmartins\Documents\KLYS_MOD - Proto Develop\Photos\LTH upon testing\photo 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90" y="4707791"/>
            <a:ext cx="2092844" cy="156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96011" y="4099746"/>
            <a:ext cx="2365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Font typeface="+mj-lt"/>
              <a:buAutoNum type="arabicPeriod" startAt="4"/>
            </a:pPr>
            <a:r>
              <a:rPr lang="en-US" sz="1500" b="1" dirty="0" smtClean="0">
                <a:solidFill>
                  <a:srgbClr val="0066FF"/>
                </a:solidFill>
              </a:rPr>
              <a:t>90kV with droop comp. - 18</a:t>
            </a:r>
            <a:r>
              <a:rPr lang="en-US" sz="1500" b="1" baseline="30000" dirty="0" smtClean="0">
                <a:solidFill>
                  <a:srgbClr val="0066FF"/>
                </a:solidFill>
              </a:rPr>
              <a:t>th</a:t>
            </a:r>
            <a:r>
              <a:rPr lang="en-US" sz="1500" b="1" dirty="0" smtClean="0">
                <a:solidFill>
                  <a:srgbClr val="0066FF"/>
                </a:solidFill>
              </a:rPr>
              <a:t> April 2016 </a:t>
            </a:r>
            <a:endParaRPr lang="en-US" sz="1500" b="1" dirty="0">
              <a:solidFill>
                <a:srgbClr val="0066FF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294462" y="1959594"/>
            <a:ext cx="0" cy="4402849"/>
          </a:xfrm>
          <a:prstGeom prst="line">
            <a:avLst/>
          </a:prstGeom>
          <a:ln w="57150" cmpd="thickThin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70683" y="1959593"/>
            <a:ext cx="0" cy="4402849"/>
          </a:xfrm>
          <a:prstGeom prst="line">
            <a:avLst/>
          </a:prstGeom>
          <a:ln w="57150" cmpd="thickThin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45286" y="1881913"/>
            <a:ext cx="28439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rgbClr val="0066FF"/>
                </a:solidFill>
              </a:rPr>
              <a:t>3</a:t>
            </a:r>
            <a:r>
              <a:rPr lang="en-US" sz="1500" b="1" dirty="0">
                <a:solidFill>
                  <a:srgbClr val="0066FF"/>
                </a:solidFill>
              </a:rPr>
              <a:t> </a:t>
            </a:r>
            <a:r>
              <a:rPr lang="en-US" sz="1500" b="1" dirty="0" smtClean="0">
                <a:solidFill>
                  <a:srgbClr val="0066FF"/>
                </a:solidFill>
              </a:rPr>
              <a:t>&amp; 4  Testing of complete system</a:t>
            </a:r>
            <a:endParaRPr lang="en-GB" sz="1500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83509" y="201443"/>
            <a:ext cx="6161758" cy="971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SML </a:t>
            </a:r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modulator :</a:t>
            </a:r>
          </a:p>
          <a:p>
            <a:pPr marL="342900" indent="-342900" algn="l">
              <a:buFontTx/>
              <a:buChar char="-"/>
            </a:pPr>
            <a:r>
              <a:rPr lang="en-US" sz="2200" b="0" i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Testing of the reduced scale prototype</a:t>
            </a:r>
          </a:p>
          <a:p>
            <a:pPr algn="l"/>
            <a:r>
              <a:rPr lang="en-US" sz="2200" b="0" i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( prototype rated: 115kV/20A; 3.5ms/14Hz )</a:t>
            </a:r>
          </a:p>
        </p:txBody>
      </p:sp>
    </p:spTree>
    <p:extLst>
      <p:ext uri="{BB962C8B-B14F-4D97-AF65-F5344CB8AC3E}">
        <p14:creationId xmlns:p14="http://schemas.microsoft.com/office/powerpoint/2010/main" val="36187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/>
          <a:stretch/>
        </p:blipFill>
        <p:spPr>
          <a:xfrm>
            <a:off x="6345267" y="243985"/>
            <a:ext cx="804333" cy="95352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2168" y="1791277"/>
            <a:ext cx="3955538" cy="2715696"/>
            <a:chOff x="166809" y="4171385"/>
            <a:chExt cx="3799834" cy="2552607"/>
          </a:xfrm>
        </p:grpSpPr>
        <p:pic>
          <p:nvPicPr>
            <p:cNvPr id="24" name="Picture 23" descr="C:\Users\carlosmartins\Documents\KLYS_MOD - Proto Develop\Photos\LTH upon testing\photo 1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83"/>
            <a:stretch>
              <a:fillRect/>
            </a:stretch>
          </p:blipFill>
          <p:spPr bwMode="auto">
            <a:xfrm>
              <a:off x="166809" y="4171385"/>
              <a:ext cx="3799834" cy="2552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531179" y="5286105"/>
              <a:ext cx="60804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5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Part I </a:t>
              </a:r>
              <a:endParaRPr lang="en-GB" sz="15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99872" y="6044020"/>
              <a:ext cx="66568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500" b="1" dirty="0">
                  <a:solidFill>
                    <a:srgbClr val="FF0000"/>
                  </a:solidFill>
                </a:rPr>
                <a:t>Part </a:t>
              </a:r>
              <a:r>
                <a:rPr lang="en-GB" sz="1500" b="1" dirty="0" smtClean="0">
                  <a:solidFill>
                    <a:srgbClr val="FF0000"/>
                  </a:solidFill>
                </a:rPr>
                <a:t>II</a:t>
              </a:r>
              <a:endParaRPr lang="en-GB" sz="15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7" name="Picture 2" descr="hvpuls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r="1284" b="50000"/>
          <a:stretch/>
        </p:blipFill>
        <p:spPr bwMode="auto">
          <a:xfrm>
            <a:off x="34512" y="4616833"/>
            <a:ext cx="4779034" cy="222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" t="6493" r="11180" b="9806"/>
          <a:stretch/>
        </p:blipFill>
        <p:spPr bwMode="auto">
          <a:xfrm>
            <a:off x="3402782" y="3482779"/>
            <a:ext cx="1773068" cy="134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99" y="1841100"/>
            <a:ext cx="4439367" cy="495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9656" y="5285003"/>
            <a:ext cx="35013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rgbClr val="FF0000"/>
                </a:solidFill>
              </a:rPr>
              <a:t>→ Heat run test successfully performed at nominal </a:t>
            </a:r>
            <a:r>
              <a:rPr lang="en-GB" sz="1500" b="1" dirty="0" smtClean="0">
                <a:solidFill>
                  <a:srgbClr val="FF0000"/>
                </a:solidFill>
              </a:rPr>
              <a:t>(</a:t>
            </a:r>
            <a:r>
              <a:rPr lang="en-GB" sz="1500" b="1" dirty="0">
                <a:solidFill>
                  <a:srgbClr val="FF0000"/>
                </a:solidFill>
              </a:rPr>
              <a:t>115kV, 20A, 3.5ms/14Hz) for 12 hours </a:t>
            </a:r>
            <a:r>
              <a:rPr lang="en-GB" sz="1500" b="1" dirty="0" smtClean="0">
                <a:solidFill>
                  <a:srgbClr val="FF0000"/>
                </a:solidFill>
              </a:rPr>
              <a:t>consecutively</a:t>
            </a:r>
            <a:endParaRPr lang="en-GB" sz="15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93949" y="1406557"/>
            <a:ext cx="6254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accent1"/>
                </a:solidFill>
              </a:rPr>
              <a:t>  Integrated test of complete system (Part I </a:t>
            </a:r>
            <a:r>
              <a:rPr lang="en-GB" sz="2200" b="1" dirty="0" smtClean="0">
                <a:solidFill>
                  <a:srgbClr val="FF0000"/>
                </a:solidFill>
              </a:rPr>
              <a:t>+ Part II)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83509" y="201443"/>
            <a:ext cx="6161758" cy="971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SML </a:t>
            </a:r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modulator :</a:t>
            </a:r>
          </a:p>
          <a:p>
            <a:pPr marL="342900" indent="-342900" algn="l">
              <a:buFontTx/>
              <a:buChar char="-"/>
            </a:pPr>
            <a:r>
              <a:rPr lang="en-US" sz="2200" b="0" i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Testing of a reduced scale prototype</a:t>
            </a:r>
          </a:p>
          <a:p>
            <a:pPr algn="l"/>
            <a:r>
              <a:rPr lang="en-US" sz="2200" b="0" i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( prototype rated: 115kV/20A; 3.5ms/14Hz 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1820" y="2152468"/>
            <a:ext cx="32202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ref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3568" y="72053"/>
            <a:ext cx="6422993" cy="971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SML modulator</a:t>
            </a:r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Full Scale design (660kVA)</a:t>
            </a:r>
            <a:endParaRPr lang="en-US" sz="25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2200" b="0" i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Supply of 4x 1.4MW</a:t>
            </a:r>
            <a:r>
              <a:rPr lang="en-US" sz="2200" b="0" i="1" baseline="-25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pk</a:t>
            </a:r>
            <a:r>
              <a:rPr lang="en-US" sz="2200" b="0" i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klystrons in parallel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/>
          <a:stretch/>
        </p:blipFill>
        <p:spPr>
          <a:xfrm>
            <a:off x="6345267" y="243985"/>
            <a:ext cx="804333" cy="9535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r="3381" b="6369"/>
          <a:stretch/>
        </p:blipFill>
        <p:spPr>
          <a:xfrm>
            <a:off x="3493854" y="4359527"/>
            <a:ext cx="3635071" cy="20235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6437" r="5235"/>
          <a:stretch/>
        </p:blipFill>
        <p:spPr>
          <a:xfrm>
            <a:off x="1" y="1099535"/>
            <a:ext cx="4385722" cy="31594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t="1995" r="5871" b="2160"/>
          <a:stretch/>
        </p:blipFill>
        <p:spPr>
          <a:xfrm>
            <a:off x="4393722" y="1201012"/>
            <a:ext cx="4729550" cy="3350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0" r="8694"/>
          <a:stretch/>
        </p:blipFill>
        <p:spPr>
          <a:xfrm>
            <a:off x="7071480" y="4491840"/>
            <a:ext cx="2051792" cy="202764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47585" y="1541426"/>
            <a:ext cx="1188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dirty="0" smtClean="0">
                <a:solidFill>
                  <a:schemeClr val="tx2"/>
                </a:solidFill>
              </a:rPr>
              <a:t>Retractable HV oil tank for easier access</a:t>
            </a:r>
            <a:endParaRPr lang="en-GB" sz="1500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075288" y="2324349"/>
            <a:ext cx="105111" cy="67120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202155">
            <a:off x="1729989" y="3278394"/>
            <a:ext cx="11882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dirty="0" smtClean="0">
                <a:solidFill>
                  <a:schemeClr val="tx2"/>
                </a:solidFill>
              </a:rPr>
              <a:t>Integrated oil spill bin</a:t>
            </a:r>
            <a:endParaRPr lang="en-GB" sz="1500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202155">
            <a:off x="183145" y="4066610"/>
            <a:ext cx="34004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dirty="0" smtClean="0">
                <a:solidFill>
                  <a:schemeClr val="tx2"/>
                </a:solidFill>
              </a:rPr>
              <a:t>All in one frame with permanently mounted wheels for easy transportation</a:t>
            </a:r>
            <a:endParaRPr lang="en-GB" sz="1500" dirty="0">
              <a:solidFill>
                <a:schemeClr val="tx2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709078" y="3555393"/>
            <a:ext cx="482855" cy="8112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291293" y="4045605"/>
            <a:ext cx="368426" cy="7929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061884" y="3877890"/>
            <a:ext cx="977683" cy="28954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4501" y="5118769"/>
            <a:ext cx="388189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438" indent="-1984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dirty="0" smtClean="0"/>
              <a:t>Total footprint: </a:t>
            </a:r>
            <a:r>
              <a:rPr lang="en-GB" sz="1700" dirty="0" smtClean="0">
                <a:solidFill>
                  <a:srgbClr val="FF0000"/>
                </a:solidFill>
              </a:rPr>
              <a:t>3.8m x 1.4m</a:t>
            </a:r>
          </a:p>
          <a:p>
            <a:r>
              <a:rPr lang="en-GB" sz="1700" dirty="0" smtClean="0">
                <a:solidFill>
                  <a:srgbClr val="FF0000"/>
                </a:solidFill>
              </a:rPr>
              <a:t>(planned was 5.5m x 1.6m, i.e. 40% less);</a:t>
            </a:r>
          </a:p>
          <a:p>
            <a:pPr marL="198438" indent="-1984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dirty="0" smtClean="0"/>
              <a:t>Total weight: </a:t>
            </a:r>
            <a:r>
              <a:rPr lang="en-GB" sz="1700" dirty="0" smtClean="0">
                <a:solidFill>
                  <a:srgbClr val="FF0000"/>
                </a:solidFill>
              </a:rPr>
              <a:t>&lt; 5.5 tons (without oil);</a:t>
            </a:r>
          </a:p>
          <a:p>
            <a:pPr marL="198438" indent="-1984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dirty="0" smtClean="0"/>
              <a:t>Total volume of oil: </a:t>
            </a:r>
            <a:r>
              <a:rPr lang="en-GB" sz="1700" dirty="0" smtClean="0">
                <a:solidFill>
                  <a:srgbClr val="FF0000"/>
                </a:solidFill>
              </a:rPr>
              <a:t>~ 2000 litters</a:t>
            </a:r>
            <a:r>
              <a:rPr lang="en-GB" sz="1700" b="1" dirty="0" smtClean="0"/>
              <a:t>;</a:t>
            </a:r>
          </a:p>
        </p:txBody>
      </p:sp>
      <p:sp>
        <p:nvSpPr>
          <p:cNvPr id="27" name="Rectangle 26"/>
          <p:cNvSpPr/>
          <p:nvPr/>
        </p:nvSpPr>
        <p:spPr>
          <a:xfrm rot="20654193">
            <a:off x="8357225" y="3985689"/>
            <a:ext cx="561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1.4m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579760" y="1177035"/>
            <a:ext cx="2236212" cy="48713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 rot="724166">
            <a:off x="7781198" y="1238252"/>
            <a:ext cx="561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3.8m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837413" y="1692414"/>
            <a:ext cx="229450" cy="217700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 rot="15882658">
            <a:off x="8735834" y="2377982"/>
            <a:ext cx="561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2.4m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78419" y="1170854"/>
            <a:ext cx="94485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dirty="0" smtClean="0">
                <a:solidFill>
                  <a:schemeClr val="tx2"/>
                </a:solidFill>
              </a:rPr>
              <a:t>Compact</a:t>
            </a:r>
            <a:endParaRPr lang="en-GB" sz="1500" dirty="0">
              <a:solidFill>
                <a:schemeClr val="tx2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8550725" y="1429053"/>
            <a:ext cx="188900" cy="17226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 rot="594775">
            <a:off x="4425580" y="2888039"/>
            <a:ext cx="2972550" cy="1441965"/>
          </a:xfrm>
          <a:prstGeom prst="roundRect">
            <a:avLst/>
          </a:prstGeom>
          <a:noFill/>
          <a:ln w="19050">
            <a:solidFill>
              <a:srgbClr val="FF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 rot="21122980">
            <a:off x="6017673" y="5054087"/>
            <a:ext cx="887553" cy="913037"/>
          </a:xfrm>
          <a:prstGeom prst="roundRect">
            <a:avLst/>
          </a:prstGeom>
          <a:noFill/>
          <a:ln w="19050">
            <a:solidFill>
              <a:srgbClr val="FF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Arrow 35"/>
          <p:cNvSpPr/>
          <p:nvPr/>
        </p:nvSpPr>
        <p:spPr>
          <a:xfrm rot="5967738">
            <a:off x="4302276" y="4301465"/>
            <a:ext cx="540606" cy="210745"/>
          </a:xfrm>
          <a:prstGeom prst="rightArrow">
            <a:avLst/>
          </a:prstGeom>
          <a:solidFill>
            <a:srgbClr val="FFFF66"/>
          </a:solidFill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urved Right Arrow 36"/>
          <p:cNvSpPr/>
          <p:nvPr/>
        </p:nvSpPr>
        <p:spPr>
          <a:xfrm rot="16988454">
            <a:off x="6719502" y="5702017"/>
            <a:ext cx="372798" cy="1245694"/>
          </a:xfrm>
          <a:prstGeom prst="curvedRightArrow">
            <a:avLst>
              <a:gd name="adj1" fmla="val 50000"/>
              <a:gd name="adj2" fmla="val 115012"/>
              <a:gd name="adj3" fmla="val 25000"/>
            </a:avLst>
          </a:prstGeom>
          <a:solidFill>
            <a:srgbClr val="FFFF66"/>
          </a:solidFill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938383" y="6541272"/>
            <a:ext cx="108660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dirty="0" smtClean="0">
                <a:solidFill>
                  <a:schemeClr val="tx2"/>
                </a:solidFill>
              </a:rPr>
              <a:t>HV module</a:t>
            </a:r>
            <a:endParaRPr lang="en-GB" sz="1500" dirty="0">
              <a:solidFill>
                <a:schemeClr val="tx2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8303500" y="6312251"/>
            <a:ext cx="185216" cy="30782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88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6883" y="143933"/>
            <a:ext cx="7007015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Procurement strategy</a:t>
            </a:r>
            <a:endParaRPr lang="en-US" sz="25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883" y="1441499"/>
            <a:ext cx="8695192" cy="6191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66FF"/>
                </a:solidFill>
              </a:rPr>
              <a:t>3 modulators rated 660kVA for RFQ and DTL to be procured by ESS Bilbao as part of Spanish IKC;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66FF"/>
                </a:solidFill>
              </a:rPr>
              <a:t>9 modulators rated 660kVA for Medium Beta to be procured either by ESS Bilbao (Spanish IKC) or directly by ESS ERIC;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0066FF"/>
                </a:solidFill>
              </a:rPr>
              <a:t>In both cases</a:t>
            </a:r>
            <a:r>
              <a:rPr lang="en-US" b="1" dirty="0" smtClean="0">
                <a:solidFill>
                  <a:srgbClr val="0066FF"/>
                </a:solidFill>
              </a:rPr>
              <a:t>: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66FF"/>
                </a:solidFill>
              </a:rPr>
              <a:t>Technical Specifications based on “build-to-print” design:</a:t>
            </a:r>
          </a:p>
          <a:p>
            <a:pPr marL="12001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66FF"/>
                </a:solidFill>
              </a:rPr>
              <a:t>Detailed electrical schematics;</a:t>
            </a:r>
          </a:p>
          <a:p>
            <a:pPr marL="12001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66FF"/>
                </a:solidFill>
              </a:rPr>
              <a:t>Bill Of Materials;</a:t>
            </a:r>
          </a:p>
          <a:p>
            <a:pPr marL="12001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66FF"/>
                </a:solidFill>
              </a:rPr>
              <a:t>Set of 3D mechanical drawings;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66FF"/>
                </a:solidFill>
              </a:rPr>
              <a:t>Timing: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0066FF"/>
                </a:solidFill>
              </a:rPr>
              <a:t>SoW</a:t>
            </a:r>
            <a:r>
              <a:rPr lang="en-US" b="1" dirty="0" smtClean="0">
                <a:solidFill>
                  <a:srgbClr val="0066FF"/>
                </a:solidFill>
              </a:rPr>
              <a:t> document is finished (79 pages);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66FF"/>
                </a:solidFill>
              </a:rPr>
              <a:t>Set of mechanical drawings (12 annexes) in view of tendering are ready;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66FF"/>
                </a:solidFill>
              </a:rPr>
              <a:t>Call for tender for 3 RFQ/DTL modulators to be launched in Oct. 2016;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66FF"/>
                </a:solidFill>
              </a:rPr>
              <a:t>Launch of call for tender for 9 Medium Beta modulators not so clear;</a:t>
            </a:r>
          </a:p>
          <a:p>
            <a:pPr marL="1200150" lvl="2" indent="-285750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rgbClr val="0066FF"/>
              </a:solidFill>
            </a:endParaRP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7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38741</TotalTime>
  <Words>402</Words>
  <Application>Microsoft Office PowerPoint</Application>
  <PresentationFormat>On-screen Show (4:3)</PresentationFormat>
  <Paragraphs>59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Anpassad formgivning</vt:lpstr>
      <vt:lpstr>1_Office-tema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 Grahm</dc:creator>
  <cp:lastModifiedBy>Carlos Martins</cp:lastModifiedBy>
  <cp:revision>1410</cp:revision>
  <cp:lastPrinted>2015-08-19T07:22:45Z</cp:lastPrinted>
  <dcterms:created xsi:type="dcterms:W3CDTF">2013-09-21T18:00:17Z</dcterms:created>
  <dcterms:modified xsi:type="dcterms:W3CDTF">2016-09-28T03:12:37Z</dcterms:modified>
</cp:coreProperties>
</file>