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2" r:id="rId3"/>
    <p:sldId id="263" r:id="rId4"/>
    <p:sldId id="264" r:id="rId5"/>
    <p:sldId id="257" r:id="rId6"/>
    <p:sldId id="259" r:id="rId7"/>
    <p:sldId id="260" r:id="rId8"/>
    <p:sldId id="261" r:id="rId9"/>
    <p:sldId id="258" r:id="rId10"/>
    <p:sldId id="265" r:id="rId11"/>
    <p:sldId id="267" r:id="rId12"/>
    <p:sldId id="266"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4000" autoAdjust="0"/>
    <p:restoredTop sz="81596" autoAdjust="0"/>
  </p:normalViewPr>
  <p:slideViewPr>
    <p:cSldViewPr>
      <p:cViewPr>
        <p:scale>
          <a:sx n="99" d="100"/>
          <a:sy n="99" d="100"/>
        </p:scale>
        <p:origin x="-104" y="248"/>
      </p:cViewPr>
      <p:guideLst>
        <p:guide orient="horz" pos="2250"/>
        <p:guide pos="306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16/05/16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SAC Scientific advisory committee</a:t>
            </a:r>
            <a:r>
              <a:rPr lang="en-US" baseline="0" dirty="0" smtClean="0"/>
              <a:t> </a:t>
            </a:r>
          </a:p>
          <a:p>
            <a:r>
              <a:rPr lang="en-US" baseline="0" dirty="0" smtClean="0"/>
              <a:t>STC </a:t>
            </a:r>
            <a:r>
              <a:rPr lang="en-US" baseline="0" dirty="0" err="1" smtClean="0"/>
              <a:t>Sterring</a:t>
            </a:r>
            <a:r>
              <a:rPr lang="en-US" baseline="0" dirty="0" smtClean="0"/>
              <a:t> committee</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2</a:t>
            </a:fld>
            <a:endParaRPr lang="sv-SE" dirty="0"/>
          </a:p>
        </p:txBody>
      </p:sp>
    </p:spTree>
    <p:extLst>
      <p:ext uri="{BB962C8B-B14F-4D97-AF65-F5344CB8AC3E}">
        <p14:creationId xmlns:p14="http://schemas.microsoft.com/office/powerpoint/2010/main" val="108477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Tollgate 1: STAPs and SAC</a:t>
            </a:r>
            <a:r>
              <a:rPr lang="en-US" baseline="0" dirty="0" smtClean="0"/>
              <a:t> Scientific Advisory Committee endorsement to ESS, ESS management and recommend to ESS Council and ERIC Council makes the decision on the proposal</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3960872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is </a:t>
            </a:r>
            <a:r>
              <a:rPr lang="en-US" baseline="0" dirty="0" err="1" smtClean="0"/>
              <a:t>Keving</a:t>
            </a:r>
            <a:r>
              <a:rPr lang="en-US" baseline="0" dirty="0" smtClean="0"/>
              <a:t> taking part of this meeting for </a:t>
            </a:r>
            <a:r>
              <a:rPr lang="en-US" baseline="0" dirty="0" err="1" smtClean="0"/>
              <a:t>Freia</a:t>
            </a:r>
            <a:r>
              <a:rPr lang="en-US" baseline="0" dirty="0" smtClean="0"/>
              <a:t>?</a:t>
            </a:r>
          </a:p>
          <a:p>
            <a:r>
              <a:rPr lang="en-US" baseline="0" dirty="0" smtClean="0"/>
              <a:t>Technical groups?</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1521038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Comments about to achieve</a:t>
            </a:r>
            <a:r>
              <a:rPr lang="en-US" baseline="0" dirty="0" smtClean="0"/>
              <a:t> these documents in that short time</a:t>
            </a:r>
            <a:r>
              <a:rPr lang="en-US" dirty="0" smtClean="0"/>
              <a:t> </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1188374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Instrument</a:t>
            </a:r>
            <a:r>
              <a:rPr lang="en-US" baseline="0" dirty="0" smtClean="0"/>
              <a:t> team must contact the different technical groups and Instrument class coordinator and contacts to assure the adequate planning and ESS standard applicable </a:t>
            </a: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9</a:t>
            </a:fld>
            <a:endParaRPr lang="sv-SE" dirty="0"/>
          </a:p>
        </p:txBody>
      </p:sp>
    </p:spTree>
    <p:extLst>
      <p:ext uri="{BB962C8B-B14F-4D97-AF65-F5344CB8AC3E}">
        <p14:creationId xmlns:p14="http://schemas.microsoft.com/office/powerpoint/2010/main" val="3631854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a:t>
            </a:r>
            <a:r>
              <a:rPr lang="en-US" baseline="0" dirty="0" smtClean="0"/>
              <a:t> level questions need to be answered with the documentation and preparation:</a:t>
            </a:r>
          </a:p>
          <a:p>
            <a:endParaRPr lang="en-US" baseline="0" dirty="0" smtClean="0"/>
          </a:p>
          <a:p>
            <a:pPr lvl="0"/>
            <a:r>
              <a:rPr lang="en-GB" sz="1200" kern="1200" dirty="0" smtClean="0">
                <a:solidFill>
                  <a:schemeClr val="tx1"/>
                </a:solidFill>
                <a:effectLst/>
                <a:latin typeface="+mn-lt"/>
                <a:ea typeface="+mn-ea"/>
                <a:cs typeface="+mn-cs"/>
              </a:rPr>
              <a:t>has adequate planning been done to move the project into Phase 2?</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is the proposed budget consistent with the proposed scope?</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does the preliminary design satisfy the requirements?</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is the presented baseline technically sound?</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has anything been forgotten or neglected?</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case where several In-kind partners are collaborating - are roles and responsibilities adequately defined and agreed?</a:t>
            </a:r>
            <a:r>
              <a:rPr lang="en-US" dirty="0" smtClean="0">
                <a:effectLst/>
              </a:rPr>
              <a:t> </a:t>
            </a:r>
          </a:p>
          <a:p>
            <a:endParaRPr lang="en-US" baseline="0" dirty="0" smtClean="0">
              <a:effectLst/>
            </a:endParaRPr>
          </a:p>
          <a:p>
            <a:r>
              <a:rPr lang="en-US" baseline="0" dirty="0" smtClean="0">
                <a:effectLst/>
              </a:rPr>
              <a:t>Lower level questions</a:t>
            </a:r>
          </a:p>
          <a:p>
            <a:pPr lvl="0"/>
            <a:r>
              <a:rPr lang="en-GB" sz="1200" kern="1200" dirty="0" smtClean="0">
                <a:solidFill>
                  <a:schemeClr val="tx1"/>
                </a:solidFill>
                <a:effectLst/>
                <a:latin typeface="+mn-lt"/>
                <a:ea typeface="+mn-ea"/>
                <a:cs typeface="+mn-cs"/>
              </a:rPr>
              <a:t>have safety-related aspects in accordance with [[6]] been appropriately considered?</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to what extent have appropriate connections been made with the critical project interfaces, such as software, data storage hardware and sample environment?</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Has the instrument context been appropriately considered in terms of physical interfaces, such as bunker, beam extraction, ICS etc.  ?</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to what extent have available engineering standards been implemented appropriately?</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the cost and duration estimates reasonable?</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to what extent has the team planned appropriately for the risks, both technical and otherwise?</a:t>
            </a:r>
            <a:endParaRPr lang="en-US"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to what extent have RAMI aspects in accordance with [6] been appropriately considered?</a:t>
            </a:r>
            <a:endParaRPr lang="en-US" sz="1200" kern="1200" dirty="0" smtClean="0">
              <a:solidFill>
                <a:schemeClr val="tx1"/>
              </a:solidFill>
              <a:effectLst/>
              <a:latin typeface="+mn-lt"/>
              <a:ea typeface="+mn-ea"/>
              <a:cs typeface="+mn-cs"/>
            </a:endParaRPr>
          </a:p>
          <a:p>
            <a:endParaRPr lang="en-US" baseline="0" dirty="0" smtClean="0">
              <a:effectLst/>
            </a:endParaRPr>
          </a:p>
          <a:p>
            <a:endParaRPr lang="en-US" baseline="0" dirty="0" smtClean="0">
              <a:effectLst/>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10</a:t>
            </a:fld>
            <a:endParaRPr lang="sv-SE" dirty="0"/>
          </a:p>
        </p:txBody>
      </p:sp>
    </p:spTree>
    <p:extLst>
      <p:ext uri="{BB962C8B-B14F-4D97-AF65-F5344CB8AC3E}">
        <p14:creationId xmlns:p14="http://schemas.microsoft.com/office/powerpoint/2010/main" val="3241732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11</a:t>
            </a:fld>
            <a:endParaRPr lang="sv-SE" dirty="0"/>
          </a:p>
        </p:txBody>
      </p:sp>
    </p:spTree>
    <p:extLst>
      <p:ext uri="{BB962C8B-B14F-4D97-AF65-F5344CB8AC3E}">
        <p14:creationId xmlns:p14="http://schemas.microsoft.com/office/powerpoint/2010/main" val="3241732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Conops</a:t>
            </a:r>
            <a:r>
              <a:rPr lang="en-US" dirty="0" smtClean="0"/>
              <a:t>: </a:t>
            </a:r>
            <a:r>
              <a:rPr lang="en-GB" sz="1200" kern="1200" dirty="0" smtClean="0">
                <a:solidFill>
                  <a:schemeClr val="tx1"/>
                </a:solidFill>
                <a:effectLst/>
                <a:latin typeface="+mn-lt"/>
                <a:ea typeface="+mn-ea"/>
                <a:cs typeface="+mn-cs"/>
              </a:rPr>
              <a:t>describing the instrument. It is derived from the instrument proposal widening the perspective from the scientific case of the instrument to include the context in which it intends to be designed, constructed and operated. Described with its complete life-cycle in mind</a:t>
            </a:r>
            <a:r>
              <a:rPr lang="en-US" dirty="0" smtClean="0">
                <a:effectLst/>
              </a:rPr>
              <a:t> </a:t>
            </a:r>
          </a:p>
          <a:p>
            <a:endParaRPr lang="en-US" dirty="0" smtClean="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SYSTEM requirement specification: Follow high</a:t>
            </a:r>
            <a:r>
              <a:rPr lang="en-US" baseline="0" dirty="0" smtClean="0">
                <a:effectLst/>
              </a:rPr>
              <a:t> level PBS according to instruction </a:t>
            </a:r>
            <a:r>
              <a:rPr lang="en-GB" sz="1200" kern="1200" dirty="0" smtClean="0">
                <a:solidFill>
                  <a:schemeClr val="tx1"/>
                </a:solidFill>
                <a:effectLst/>
                <a:latin typeface="+mn-lt"/>
                <a:ea typeface="+mn-ea"/>
                <a:cs typeface="+mn-cs"/>
              </a:rPr>
              <a:t>NSS Generic Instrument PBS Number Designation, ESS-0034841</a:t>
            </a:r>
            <a:endParaRPr lang="en-US" sz="1200" kern="1200" dirty="0" smtClean="0">
              <a:solidFill>
                <a:schemeClr val="tx1"/>
              </a:solidFill>
              <a:effectLst/>
              <a:latin typeface="+mn-lt"/>
              <a:ea typeface="+mn-ea"/>
              <a:cs typeface="+mn-cs"/>
            </a:endParaRPr>
          </a:p>
          <a:p>
            <a:endParaRPr lang="en-US" dirty="0" smtClean="0"/>
          </a:p>
          <a:p>
            <a:r>
              <a:rPr lang="en-US" dirty="0" smtClean="0"/>
              <a:t>Preliminary system design</a:t>
            </a:r>
            <a:r>
              <a:rPr lang="en-US" baseline="0" dirty="0" smtClean="0"/>
              <a:t> description : </a:t>
            </a:r>
          </a:p>
          <a:p>
            <a:r>
              <a:rPr lang="en-US" baseline="0" dirty="0" smtClean="0"/>
              <a:t>-  layout drawings and positions for components</a:t>
            </a:r>
          </a:p>
          <a:p>
            <a:pPr marL="171450" indent="-171450">
              <a:buFontTx/>
              <a:buChar char="-"/>
            </a:pPr>
            <a:r>
              <a:rPr lang="en-US" baseline="0" dirty="0" smtClean="0"/>
              <a:t>Description of the preliminary design of first level of subsystems includes drawings, specifications and more detail PBS if it is needed</a:t>
            </a:r>
          </a:p>
          <a:p>
            <a:pPr marL="171450" indent="-171450">
              <a:buFontTx/>
              <a:buChar char="-"/>
            </a:pPr>
            <a:r>
              <a:rPr lang="en-US" baseline="0" dirty="0" smtClean="0"/>
              <a:t>P&amp;ID and interfaces</a:t>
            </a:r>
          </a:p>
          <a:p>
            <a:pPr marL="171450" indent="-171450">
              <a:buFontTx/>
              <a:buChar char="-"/>
            </a:pPr>
            <a:r>
              <a:rPr lang="en-US" baseline="0" dirty="0" smtClean="0"/>
              <a:t>Preliminary safety analysis for the instrument</a:t>
            </a:r>
          </a:p>
          <a:p>
            <a:pPr marL="171450" indent="-171450">
              <a:buFontTx/>
              <a:buChar char="-"/>
            </a:pPr>
            <a:r>
              <a:rPr lang="en-US" baseline="0" dirty="0" smtClean="0"/>
              <a:t>Expected scientific performance</a:t>
            </a:r>
          </a:p>
          <a:p>
            <a:pPr marL="0" indent="0">
              <a:buFontTx/>
              <a:buNone/>
            </a:pPr>
            <a:endParaRPr lang="en-US" baseline="0" dirty="0" smtClean="0"/>
          </a:p>
          <a:p>
            <a:pPr marL="0" indent="0">
              <a:buFontTx/>
              <a:buNone/>
            </a:pPr>
            <a:r>
              <a:rPr lang="en-US" baseline="0" dirty="0" err="1" smtClean="0"/>
              <a:t>Workpackage</a:t>
            </a:r>
            <a:r>
              <a:rPr lang="en-US" baseline="0" dirty="0" smtClean="0"/>
              <a:t> specification </a:t>
            </a:r>
          </a:p>
          <a:p>
            <a:pPr marL="171450" indent="-171450">
              <a:buFont typeface="Arial"/>
              <a:buChar char="•"/>
            </a:pPr>
            <a:r>
              <a:rPr lang="en-US" baseline="0" dirty="0" smtClean="0"/>
              <a:t>Project organization</a:t>
            </a:r>
          </a:p>
          <a:p>
            <a:pPr marL="171450" indent="-171450">
              <a:buFont typeface="Arial"/>
              <a:buChar char="•"/>
            </a:pPr>
            <a:r>
              <a:rPr lang="en-US" baseline="0" dirty="0" smtClean="0"/>
              <a:t>Project scope</a:t>
            </a:r>
          </a:p>
          <a:p>
            <a:pPr marL="171450" indent="-171450">
              <a:buFont typeface="Arial"/>
              <a:buChar char="•"/>
            </a:pPr>
            <a:r>
              <a:rPr lang="en-US" baseline="0" dirty="0" smtClean="0"/>
              <a:t>Work breakdown</a:t>
            </a:r>
          </a:p>
          <a:p>
            <a:pPr marL="171450" indent="-171450">
              <a:buFont typeface="Arial"/>
              <a:buChar char="•"/>
            </a:pPr>
            <a:r>
              <a:rPr lang="en-US" baseline="0" dirty="0" err="1" smtClean="0"/>
              <a:t>Prolject</a:t>
            </a:r>
            <a:r>
              <a:rPr lang="en-US" baseline="0" dirty="0" smtClean="0"/>
              <a:t> schedule</a:t>
            </a:r>
          </a:p>
          <a:p>
            <a:pPr marL="171450" indent="-171450">
              <a:buFont typeface="Arial"/>
              <a:buChar char="•"/>
            </a:pPr>
            <a:r>
              <a:rPr lang="en-US" baseline="0" dirty="0" smtClean="0"/>
              <a:t>Project budget</a:t>
            </a:r>
          </a:p>
          <a:p>
            <a:pPr marL="171450" indent="-171450">
              <a:buFont typeface="Arial"/>
              <a:buChar char="•"/>
            </a:pPr>
            <a:r>
              <a:rPr lang="en-US" baseline="0" dirty="0" err="1" smtClean="0"/>
              <a:t>Desscription</a:t>
            </a:r>
            <a:r>
              <a:rPr lang="en-US" baseline="0" dirty="0" smtClean="0"/>
              <a:t> of the </a:t>
            </a:r>
            <a:r>
              <a:rPr lang="en-US" baseline="0" dirty="0" err="1" smtClean="0"/>
              <a:t>workunits</a:t>
            </a:r>
            <a:endParaRPr lang="en-US" baseline="0" dirty="0" smtClean="0"/>
          </a:p>
          <a:p>
            <a:pPr marL="171450" indent="-171450">
              <a:buFont typeface="Arial"/>
              <a:buChar char="•"/>
            </a:pPr>
            <a:r>
              <a:rPr lang="en-US" baseline="0" dirty="0" smtClean="0"/>
              <a:t>Project risk analysis</a:t>
            </a:r>
          </a:p>
          <a:p>
            <a:pPr marL="171450" indent="-171450">
              <a:buFontTx/>
              <a:buChar char="-"/>
            </a:pPr>
            <a:endParaRPr lang="en-US" baseline="0" dirty="0" smtClean="0"/>
          </a:p>
          <a:p>
            <a:pPr marL="0" indent="0">
              <a:buFontTx/>
              <a:buNone/>
            </a:pPr>
            <a:endParaRPr lang="en-US" dirty="0"/>
          </a:p>
        </p:txBody>
      </p:sp>
      <p:sp>
        <p:nvSpPr>
          <p:cNvPr id="4" name="Slide Number Placeholder 3"/>
          <p:cNvSpPr>
            <a:spLocks noGrp="1"/>
          </p:cNvSpPr>
          <p:nvPr>
            <p:ph type="sldNum" sz="quarter" idx="10"/>
          </p:nvPr>
        </p:nvSpPr>
        <p:spPr/>
        <p:txBody>
          <a:bodyPr/>
          <a:lstStyle/>
          <a:p>
            <a:fld id="{161A53A7-64CD-4D0E-AAE8-1AC9C79D7085}" type="slidenum">
              <a:rPr lang="sv-SE" smtClean="0"/>
              <a:t>12</a:t>
            </a:fld>
            <a:endParaRPr lang="sv-SE" dirty="0"/>
          </a:p>
        </p:txBody>
      </p:sp>
    </p:spTree>
    <p:extLst>
      <p:ext uri="{BB962C8B-B14F-4D97-AF65-F5344CB8AC3E}">
        <p14:creationId xmlns:p14="http://schemas.microsoft.com/office/powerpoint/2010/main" val="325874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16/05/16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Date Placeholder 3"/>
          <p:cNvSpPr>
            <a:spLocks noGrp="1"/>
          </p:cNvSpPr>
          <p:nvPr>
            <p:ph type="dt" sz="half" idx="10"/>
          </p:nvPr>
        </p:nvSpPr>
        <p:spPr/>
        <p:txBody>
          <a:bodyPr/>
          <a:lstStyle/>
          <a:p>
            <a:fld id="{6EB99CB0-346B-43FA-9EE6-F90C3F3BC0BA}" type="datetime1">
              <a:rPr lang="sv-SE" smtClean="0"/>
              <a:t>16/05/16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16/05/16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16/05/16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16/05/16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noProof="0" dirty="0" smtClean="0"/>
              <a:t>FREIA the way to TG2</a:t>
            </a:r>
            <a:endParaRPr lang="en-GB" sz="4000" noProof="0" dirty="0"/>
          </a:p>
        </p:txBody>
      </p:sp>
      <p:sp>
        <p:nvSpPr>
          <p:cNvPr id="3" name="Subtitle 2"/>
          <p:cNvSpPr>
            <a:spLocks noGrp="1"/>
          </p:cNvSpPr>
          <p:nvPr>
            <p:ph type="subTitle" idx="1"/>
          </p:nvPr>
        </p:nvSpPr>
        <p:spPr/>
        <p:txBody>
          <a:bodyPr>
            <a:noAutofit/>
          </a:bodyPr>
          <a:lstStyle/>
          <a:p>
            <a:r>
              <a:rPr lang="en-GB" sz="2000" dirty="0" smtClean="0">
                <a:solidFill>
                  <a:schemeClr val="bg1"/>
                </a:solidFill>
              </a:rPr>
              <a:t>Clara Lopez</a:t>
            </a:r>
            <a:endParaRPr lang="en-GB" sz="2000" noProof="0" dirty="0" smtClean="0">
              <a:solidFill>
                <a:schemeClr val="bg1"/>
              </a:solidFill>
            </a:endParaRPr>
          </a:p>
          <a:p>
            <a:r>
              <a:rPr lang="en-GB" sz="2000" noProof="0" dirty="0" smtClean="0">
                <a:solidFill>
                  <a:schemeClr val="bg1"/>
                </a:solidFill>
              </a:rPr>
              <a:t>Integration engineer</a:t>
            </a:r>
            <a:endParaRPr lang="en-GB" sz="2000" noProof="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err="1" smtClean="0">
                <a:solidFill>
                  <a:srgbClr val="FFFFFF"/>
                </a:solidFill>
              </a:rPr>
              <a:t>www.europeanspallationsource.se</a:t>
            </a:r>
            <a:endParaRPr lang="en-GB" sz="1600" dirty="0" smtClean="0">
              <a:solidFill>
                <a:srgbClr val="FFFFFF"/>
              </a:solidFill>
            </a:endParaRPr>
          </a:p>
          <a:p>
            <a:pPr algn="ctr"/>
            <a:fld id="{656E358F-28A8-D04A-99E6-206C49444CD4}" type="datetime3">
              <a:rPr lang="sv-SE" sz="1400" smtClean="0">
                <a:solidFill>
                  <a:srgbClr val="FFFFFF"/>
                </a:solidFill>
              </a:rPr>
              <a:t>16 May 2016</a:t>
            </a:fld>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normAutofit/>
          </a:bodyPr>
          <a:lstStyle/>
          <a:p>
            <a:r>
              <a:rPr lang="en-US" dirty="0" smtClean="0"/>
              <a:t>Participants:</a:t>
            </a:r>
          </a:p>
          <a:p>
            <a:pPr lvl="1" indent="-342900"/>
            <a:r>
              <a:rPr lang="en-US" dirty="0" smtClean="0"/>
              <a:t>Core instrument team</a:t>
            </a:r>
          </a:p>
          <a:p>
            <a:pPr lvl="1" indent="-342900"/>
            <a:r>
              <a:rPr lang="en-US" dirty="0" smtClean="0"/>
              <a:t>Review committee</a:t>
            </a:r>
          </a:p>
          <a:p>
            <a:pPr lvl="1" indent="-342900"/>
            <a:r>
              <a:rPr lang="en-US" dirty="0" smtClean="0"/>
              <a:t>Representative of instrument partners</a:t>
            </a:r>
          </a:p>
          <a:p>
            <a:pPr lvl="1" indent="-342900"/>
            <a:r>
              <a:rPr lang="en-US" dirty="0" smtClean="0"/>
              <a:t>ESS technical groups and NSS project managements</a:t>
            </a:r>
          </a:p>
          <a:p>
            <a:r>
              <a:rPr lang="en-US" dirty="0" smtClean="0"/>
              <a:t>Open to observers</a:t>
            </a:r>
          </a:p>
          <a:p>
            <a:r>
              <a:rPr lang="en-US" dirty="0" smtClean="0"/>
              <a:t>The instrument team presents the proposed baseline for the instrument based on the documentation</a:t>
            </a:r>
          </a:p>
          <a:p>
            <a:r>
              <a:rPr lang="en-US" dirty="0"/>
              <a:t>Scope meeting is required previously to TG2 </a:t>
            </a:r>
            <a:r>
              <a:rPr lang="en-US" dirty="0" smtClean="0"/>
              <a:t>review</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Title 1"/>
          <p:cNvSpPr>
            <a:spLocks noGrp="1"/>
          </p:cNvSpPr>
          <p:nvPr>
            <p:ph type="title"/>
          </p:nvPr>
        </p:nvSpPr>
        <p:spPr/>
        <p:txBody>
          <a:bodyPr/>
          <a:lstStyle/>
          <a:p>
            <a:r>
              <a:rPr lang="en-US" dirty="0" smtClean="0"/>
              <a:t>TG2 Review–</a:t>
            </a:r>
            <a:r>
              <a:rPr lang="en-GB" dirty="0" smtClean="0"/>
              <a:t>ESS-0043330</a:t>
            </a:r>
            <a:endParaRPr lang="en-GB" noProof="0" dirty="0"/>
          </a:p>
        </p:txBody>
      </p:sp>
    </p:spTree>
    <p:extLst>
      <p:ext uri="{BB962C8B-B14F-4D97-AF65-F5344CB8AC3E}">
        <p14:creationId xmlns:p14="http://schemas.microsoft.com/office/powerpoint/2010/main" val="143390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2"/>
            <a:ext cx="8075810" cy="4896544"/>
          </a:xfrm>
        </p:spPr>
        <p:txBody>
          <a:bodyPr>
            <a:normAutofit lnSpcReduction="10000"/>
          </a:bodyPr>
          <a:lstStyle/>
          <a:p>
            <a:r>
              <a:rPr lang="en-US" dirty="0"/>
              <a:t>Review committee: </a:t>
            </a:r>
          </a:p>
          <a:p>
            <a:pPr lvl="1" indent="-342900"/>
            <a:r>
              <a:rPr lang="en-US" dirty="0"/>
              <a:t>Chairman chosen by NSS management</a:t>
            </a:r>
          </a:p>
          <a:p>
            <a:pPr lvl="1" indent="-342900"/>
            <a:r>
              <a:rPr lang="en-US" dirty="0"/>
              <a:t>Two or three STAP members</a:t>
            </a:r>
          </a:p>
          <a:p>
            <a:pPr lvl="1" indent="-342900"/>
            <a:r>
              <a:rPr lang="en-US" dirty="0"/>
              <a:t>One or more project engineers (external) with neutron instrument experience, </a:t>
            </a:r>
          </a:p>
          <a:p>
            <a:pPr lvl="1" indent="-342900"/>
            <a:r>
              <a:rPr lang="en-US" dirty="0"/>
              <a:t>One experienced industrial engineer</a:t>
            </a:r>
          </a:p>
          <a:p>
            <a:pPr lvl="1" indent="-342900"/>
            <a:r>
              <a:rPr lang="en-US" dirty="0"/>
              <a:t>One nuclear safety engineer</a:t>
            </a:r>
          </a:p>
          <a:p>
            <a:pPr marL="0" indent="0">
              <a:buNone/>
            </a:pPr>
            <a:r>
              <a:rPr lang="en-US" sz="2400" dirty="0" smtClean="0"/>
              <a:t>Notes: </a:t>
            </a:r>
          </a:p>
          <a:p>
            <a:r>
              <a:rPr lang="en-US" sz="2400" dirty="0" smtClean="0"/>
              <a:t>Documentation must be available for the panel at least 1 month before the meeting</a:t>
            </a:r>
          </a:p>
          <a:p>
            <a:r>
              <a:rPr lang="en-US" sz="2400" dirty="0" smtClean="0"/>
              <a:t>Following ESS technical standards, guidelines and constrains (see ref 6 in ESS-0043330)</a:t>
            </a:r>
            <a:endParaRPr lang="en-US"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Title 1"/>
          <p:cNvSpPr>
            <a:spLocks noGrp="1"/>
          </p:cNvSpPr>
          <p:nvPr>
            <p:ph type="title"/>
          </p:nvPr>
        </p:nvSpPr>
        <p:spPr/>
        <p:txBody>
          <a:bodyPr/>
          <a:lstStyle/>
          <a:p>
            <a:r>
              <a:rPr lang="en-US" dirty="0" smtClean="0"/>
              <a:t>TG2 Review–</a:t>
            </a:r>
            <a:r>
              <a:rPr lang="en-GB" dirty="0" smtClean="0"/>
              <a:t>ESS-0043330</a:t>
            </a:r>
            <a:endParaRPr lang="en-GB" noProof="0" dirty="0"/>
          </a:p>
        </p:txBody>
      </p:sp>
    </p:spTree>
    <p:extLst>
      <p:ext uri="{BB962C8B-B14F-4D97-AF65-F5344CB8AC3E}">
        <p14:creationId xmlns:p14="http://schemas.microsoft.com/office/powerpoint/2010/main" val="3833929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5" name="Content Placeholder 2"/>
          <p:cNvSpPr txBox="1">
            <a:spLocks noGrp="1"/>
          </p:cNvSpPr>
          <p:nvPr>
            <p:ph idx="1"/>
          </p:nvPr>
        </p:nvSpPr>
        <p:spPr>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Documents included:</a:t>
            </a:r>
          </a:p>
          <a:p>
            <a:pPr marL="571500" indent="-514350">
              <a:buFont typeface="+mj-lt"/>
              <a:buAutoNum type="arabicPeriod"/>
            </a:pPr>
            <a:r>
              <a:rPr lang="en-US" dirty="0" smtClean="0"/>
              <a:t>Concepts of operation (</a:t>
            </a:r>
            <a:r>
              <a:rPr lang="en-US" dirty="0" err="1" smtClean="0"/>
              <a:t>ConOps</a:t>
            </a:r>
            <a:r>
              <a:rPr lang="en-US" dirty="0" smtClean="0"/>
              <a:t>) 15- 25 pages,  </a:t>
            </a:r>
            <a:r>
              <a:rPr lang="en-US" sz="2000" dirty="0" smtClean="0"/>
              <a:t>Example ESS-0053465 ODIN</a:t>
            </a:r>
            <a:endParaRPr lang="en-US" dirty="0" smtClean="0"/>
          </a:p>
          <a:p>
            <a:pPr marL="571500" indent="-514350">
              <a:buFont typeface="+mj-lt"/>
              <a:buAutoNum type="arabicPeriod"/>
            </a:pPr>
            <a:r>
              <a:rPr lang="en-US" dirty="0" smtClean="0"/>
              <a:t>System requirements specification 20-30 pages</a:t>
            </a:r>
          </a:p>
          <a:p>
            <a:pPr lvl="2"/>
            <a:r>
              <a:rPr lang="en-US" dirty="0" smtClean="0"/>
              <a:t>System breakdown PBS acc. </a:t>
            </a:r>
            <a:r>
              <a:rPr lang="en-GB" dirty="0" smtClean="0"/>
              <a:t>ESS-0034841</a:t>
            </a:r>
            <a:endParaRPr lang="en-US" dirty="0" smtClean="0"/>
          </a:p>
          <a:p>
            <a:pPr lvl="2"/>
            <a:r>
              <a:rPr lang="en-US" dirty="0" smtClean="0"/>
              <a:t>Functional Requirements</a:t>
            </a:r>
          </a:p>
          <a:p>
            <a:pPr lvl="2"/>
            <a:r>
              <a:rPr lang="en-US" dirty="0" smtClean="0"/>
              <a:t>Non- functional/ constrain requirements</a:t>
            </a:r>
          </a:p>
          <a:p>
            <a:pPr marL="514350" indent="-514350">
              <a:buFont typeface="+mj-lt"/>
              <a:buAutoNum type="arabicPeriod"/>
            </a:pPr>
            <a:r>
              <a:rPr lang="en-US" dirty="0" smtClean="0"/>
              <a:t>Preliminary system design description- 50 pages </a:t>
            </a:r>
            <a:r>
              <a:rPr lang="en-US" sz="2000" dirty="0" smtClean="0"/>
              <a:t>Example from NMX</a:t>
            </a:r>
          </a:p>
          <a:p>
            <a:pPr marL="514350" indent="-514350">
              <a:buFont typeface="+mj-lt"/>
              <a:buAutoNum type="arabicPeriod"/>
            </a:pPr>
            <a:r>
              <a:rPr lang="en-US" dirty="0"/>
              <a:t>Work package </a:t>
            </a:r>
            <a:r>
              <a:rPr lang="en-US" dirty="0" smtClean="0"/>
              <a:t>specification – 30 pages</a:t>
            </a:r>
          </a:p>
          <a:p>
            <a:pPr marL="514350" indent="-514350">
              <a:buFont typeface="+mj-lt"/>
              <a:buAutoNum type="arabicPeriod"/>
            </a:pPr>
            <a:r>
              <a:rPr lang="en-US" dirty="0" smtClean="0"/>
              <a:t>Initial operations and staging plan 5 pages</a:t>
            </a:r>
            <a:endParaRPr lang="en-US" dirty="0"/>
          </a:p>
          <a:p>
            <a:pPr marL="514350" indent="-514350">
              <a:buFont typeface="+mj-lt"/>
              <a:buAutoNum type="arabicPeriod"/>
            </a:pPr>
            <a:endParaRPr lang="en-US" sz="2400" dirty="0" smtClean="0"/>
          </a:p>
          <a:p>
            <a:pPr lvl="1"/>
            <a:endParaRPr lang="en-US" dirty="0" smtClean="0"/>
          </a:p>
          <a:p>
            <a:pPr lvl="1"/>
            <a:endParaRPr lang="en-US" dirty="0" smtClean="0"/>
          </a:p>
          <a:p>
            <a:endParaRPr lang="en-US" dirty="0"/>
          </a:p>
        </p:txBody>
      </p:sp>
      <p:sp>
        <p:nvSpPr>
          <p:cNvPr id="6" name="Title 1"/>
          <p:cNvSpPr>
            <a:spLocks noGrp="1"/>
          </p:cNvSpPr>
          <p:nvPr>
            <p:ph type="title"/>
          </p:nvPr>
        </p:nvSpPr>
        <p:spPr/>
        <p:txBody>
          <a:bodyPr/>
          <a:lstStyle/>
          <a:p>
            <a:r>
              <a:rPr lang="en-US" dirty="0" smtClean="0"/>
              <a:t>TG2 Review Documentation–</a:t>
            </a:r>
            <a:r>
              <a:rPr lang="en-GB" dirty="0" smtClean="0"/>
              <a:t>ESS-0043330</a:t>
            </a:r>
            <a:endParaRPr lang="en-GB" noProof="0" dirty="0"/>
          </a:p>
        </p:txBody>
      </p:sp>
    </p:spTree>
    <p:extLst>
      <p:ext uri="{BB962C8B-B14F-4D97-AF65-F5344CB8AC3E}">
        <p14:creationId xmlns:p14="http://schemas.microsoft.com/office/powerpoint/2010/main" val="273884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Neutron Instrument Design Construction ESS-0051706</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755576" y="1484784"/>
            <a:ext cx="7488832" cy="5184576"/>
          </a:xfrm>
          <a:prstGeom prst="rect">
            <a:avLst/>
          </a:prstGeom>
          <a:noFill/>
          <a:ln>
            <a:noFill/>
          </a:ln>
        </p:spPr>
      </p:pic>
    </p:spTree>
    <p:extLst>
      <p:ext uri="{BB962C8B-B14F-4D97-AF65-F5344CB8AC3E}">
        <p14:creationId xmlns:p14="http://schemas.microsoft.com/office/powerpoint/2010/main" val="2861167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Neutron Instrument Design Construction ESS-</a:t>
            </a:r>
            <a:r>
              <a:rPr lang="en-US" dirty="0" smtClean="0"/>
              <a:t>0051706- Proposal and Planning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Neutron Instrument proposal </a:t>
            </a:r>
          </a:p>
          <a:p>
            <a:pPr marL="457200" lvl="1" indent="0">
              <a:buNone/>
            </a:pPr>
            <a:r>
              <a:rPr lang="en-US" dirty="0" smtClean="0"/>
              <a:t>Scientific case for Neutron Instrument, scientific relevance, impact and usage. Conceptual design and a preliminary costing </a:t>
            </a:r>
          </a:p>
          <a:p>
            <a:pPr marL="514350" indent="-457200"/>
            <a:r>
              <a:rPr lang="en-US" dirty="0" smtClean="0"/>
              <a:t>Tollgate 1</a:t>
            </a:r>
          </a:p>
          <a:p>
            <a:pPr marL="457200" lvl="1" indent="0">
              <a:buNone/>
            </a:pPr>
            <a:r>
              <a:rPr lang="en-US" dirty="0" smtClean="0"/>
              <a:t>Proposal accepted</a:t>
            </a:r>
          </a:p>
          <a:p>
            <a:pPr marL="514350" indent="-457200"/>
            <a:r>
              <a:rPr lang="en-US" dirty="0" smtClean="0"/>
              <a:t>Phase 0 – On going</a:t>
            </a:r>
          </a:p>
          <a:p>
            <a:pPr marL="457200" lvl="1" indent="0">
              <a:buNone/>
            </a:pPr>
            <a:r>
              <a:rPr lang="en-US" dirty="0" smtClean="0"/>
              <a:t>Preparatory plan for phase 1 approved by NSS Project management, Agreements signed: </a:t>
            </a:r>
            <a:r>
              <a:rPr lang="en-US" dirty="0" err="1" smtClean="0"/>
              <a:t>MoU</a:t>
            </a:r>
            <a:r>
              <a:rPr lang="en-US" dirty="0" smtClean="0"/>
              <a:t> and TA for the IK collaboration Agreement before start Phase 1</a:t>
            </a:r>
          </a:p>
          <a:p>
            <a:pPr marL="457200" lvl="1" indent="0">
              <a:buNone/>
            </a:pPr>
            <a:r>
              <a:rPr lang="en-US" dirty="0" smtClean="0"/>
              <a:t>Particular notes for </a:t>
            </a:r>
            <a:r>
              <a:rPr lang="en-US" dirty="0" err="1" smtClean="0"/>
              <a:t>Freia</a:t>
            </a:r>
            <a:r>
              <a:rPr lang="en-US" dirty="0" smtClean="0"/>
              <a:t>: Partner, motion control shutters, redesign of beam extraction, handling interfaces with Target group (reflector vessel design and beam port allocation)</a:t>
            </a:r>
          </a:p>
          <a:p>
            <a:pPr marL="457200" lvl="1" indent="0">
              <a:buNone/>
            </a:pP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pic>
        <p:nvPicPr>
          <p:cNvPr id="5" name="Picture 4"/>
          <p:cNvPicPr>
            <a:picLocks noChangeAspect="1"/>
          </p:cNvPicPr>
          <p:nvPr/>
        </p:nvPicPr>
        <p:blipFill>
          <a:blip r:embed="rId3"/>
          <a:stretch>
            <a:fillRect/>
          </a:stretch>
        </p:blipFill>
        <p:spPr>
          <a:xfrm>
            <a:off x="5220072" y="1556792"/>
            <a:ext cx="620688" cy="620688"/>
          </a:xfrm>
          <a:prstGeom prst="rect">
            <a:avLst/>
          </a:prstGeom>
        </p:spPr>
      </p:pic>
      <p:pic>
        <p:nvPicPr>
          <p:cNvPr id="7" name="Picture 6"/>
          <p:cNvPicPr>
            <a:picLocks noChangeAspect="1"/>
          </p:cNvPicPr>
          <p:nvPr/>
        </p:nvPicPr>
        <p:blipFill>
          <a:blip r:embed="rId3"/>
          <a:stretch>
            <a:fillRect/>
          </a:stretch>
        </p:blipFill>
        <p:spPr>
          <a:xfrm>
            <a:off x="3563888" y="3212976"/>
            <a:ext cx="620688" cy="620688"/>
          </a:xfrm>
          <a:prstGeom prst="rect">
            <a:avLst/>
          </a:prstGeom>
        </p:spPr>
      </p:pic>
    </p:spTree>
    <p:extLst>
      <p:ext uri="{BB962C8B-B14F-4D97-AF65-F5344CB8AC3E}">
        <p14:creationId xmlns:p14="http://schemas.microsoft.com/office/powerpoint/2010/main" val="230862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Phase 1: Preliminary engineering design</a:t>
            </a:r>
          </a:p>
          <a:p>
            <a:pPr marL="400050" lvl="1" indent="0">
              <a:buNone/>
            </a:pPr>
            <a:r>
              <a:rPr lang="en-US" dirty="0" smtClean="0"/>
              <a:t>Starts having Instrument core team in place, that turn the proposal into a baseline project specification, defined scope, budget and schedule.</a:t>
            </a:r>
          </a:p>
          <a:p>
            <a:pPr marL="400050" lvl="1" indent="0">
              <a:buNone/>
            </a:pPr>
            <a:r>
              <a:rPr lang="en-US" dirty="0" smtClean="0"/>
              <a:t>Budget include phase 1-4 and 10% contingency</a:t>
            </a:r>
          </a:p>
          <a:p>
            <a:pPr marL="400050" lvl="1" indent="0">
              <a:buNone/>
            </a:pPr>
            <a:r>
              <a:rPr lang="en-US" dirty="0" smtClean="0"/>
              <a:t>Cost category is assigned (provisional budget)</a:t>
            </a:r>
          </a:p>
          <a:p>
            <a:r>
              <a:rPr lang="en-US" dirty="0" smtClean="0"/>
              <a:t>Tollgate 2: (preliminary design review)</a:t>
            </a:r>
          </a:p>
          <a:p>
            <a:pPr marL="457200" lvl="1" indent="0">
              <a:buNone/>
            </a:pPr>
            <a:r>
              <a:rPr lang="en-US" dirty="0" smtClean="0"/>
              <a:t>Baseline  project specification, well defined scope, budget and schedule for the instrument</a:t>
            </a:r>
          </a:p>
          <a:p>
            <a:pPr marL="457200" lvl="1" indent="0">
              <a:buNone/>
            </a:pPr>
            <a:r>
              <a:rPr lang="en-US" dirty="0" smtClean="0"/>
              <a:t>Proposal is reviewed by the NSS Project Management on: Scientific parameters, engineering, safety and licensing, budget, schedule, management, operations and maintenance and staging plan</a:t>
            </a:r>
          </a:p>
          <a:p>
            <a:pPr marL="457200" lvl="1" indent="0">
              <a:buNone/>
            </a:pPr>
            <a:endParaRPr lang="en-US" dirty="0" smtClean="0"/>
          </a:p>
          <a:p>
            <a:pPr marL="457200" lvl="1" indent="0">
              <a:buNone/>
            </a:pPr>
            <a:endParaRPr lang="en-US" dirty="0" smtClean="0"/>
          </a:p>
          <a:p>
            <a:pPr marL="400050" lvl="1" indent="0">
              <a:buNone/>
            </a:pP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
        <p:nvSpPr>
          <p:cNvPr id="5" name="Title 1"/>
          <p:cNvSpPr>
            <a:spLocks noGrp="1"/>
          </p:cNvSpPr>
          <p:nvPr>
            <p:ph type="title"/>
          </p:nvPr>
        </p:nvSpPr>
        <p:spPr/>
        <p:txBody>
          <a:bodyPr/>
          <a:lstStyle/>
          <a:p>
            <a:r>
              <a:rPr lang="en-US" dirty="0"/>
              <a:t>Neutron Instrument Design Construction ESS-</a:t>
            </a:r>
            <a:r>
              <a:rPr lang="en-US" dirty="0" smtClean="0"/>
              <a:t>0051706- Proposal and Planning</a:t>
            </a:r>
            <a:endParaRPr lang="en-US" dirty="0"/>
          </a:p>
        </p:txBody>
      </p:sp>
    </p:spTree>
    <p:extLst>
      <p:ext uri="{BB962C8B-B14F-4D97-AF65-F5344CB8AC3E}">
        <p14:creationId xmlns:p14="http://schemas.microsoft.com/office/powerpoint/2010/main" val="233967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ESS- 0043330 NSS Guideline for Instrument Construction projects</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5</a:t>
            </a:fld>
            <a:endParaRPr lang="en-GB"/>
          </a:p>
        </p:txBody>
      </p:sp>
      <p:pic>
        <p:nvPicPr>
          <p:cNvPr id="2" name="Picture 1" descr="Screen Shot 2016-05-09 at 09.41.4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556792"/>
            <a:ext cx="7416824" cy="4845009"/>
          </a:xfrm>
          <a:prstGeom prst="rect">
            <a:avLst/>
          </a:prstGeom>
        </p:spPr>
      </p:pic>
    </p:spTree>
    <p:extLst>
      <p:ext uri="{BB962C8B-B14F-4D97-AF65-F5344CB8AC3E}">
        <p14:creationId xmlns:p14="http://schemas.microsoft.com/office/powerpoint/2010/main" val="1489028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6984776" cy="1143000"/>
          </a:xfrm>
        </p:spPr>
        <p:txBody>
          <a:bodyPr/>
          <a:lstStyle/>
          <a:p>
            <a:r>
              <a:rPr lang="en-US" dirty="0" smtClean="0"/>
              <a:t>STAP Meeting – June 14-15 2016 at ILL Grenoble</a:t>
            </a:r>
            <a:endParaRPr lang="en-US" dirty="0"/>
          </a:p>
        </p:txBody>
      </p:sp>
      <p:sp>
        <p:nvSpPr>
          <p:cNvPr id="3" name="Content Placeholder 2"/>
          <p:cNvSpPr>
            <a:spLocks noGrp="1"/>
          </p:cNvSpPr>
          <p:nvPr>
            <p:ph idx="1"/>
          </p:nvPr>
        </p:nvSpPr>
        <p:spPr>
          <a:xfrm>
            <a:off x="457200" y="1988840"/>
            <a:ext cx="8229600" cy="4525963"/>
          </a:xfrm>
        </p:spPr>
        <p:txBody>
          <a:bodyPr/>
          <a:lstStyle/>
          <a:p>
            <a:r>
              <a:rPr lang="en-US" dirty="0" smtClean="0"/>
              <a:t>Scientific and Technical Advisory Panel- ESS-0032507</a:t>
            </a:r>
          </a:p>
          <a:p>
            <a:pPr marL="0" indent="0">
              <a:buNone/>
            </a:pPr>
            <a:endParaRPr lang="en-US" dirty="0" smtClean="0"/>
          </a:p>
          <a:p>
            <a:r>
              <a:rPr lang="en-US" dirty="0" smtClean="0"/>
              <a:t>Participants: </a:t>
            </a:r>
          </a:p>
          <a:p>
            <a:pPr lvl="1"/>
            <a:r>
              <a:rPr lang="en-US" dirty="0" smtClean="0"/>
              <a:t>Core instrument team</a:t>
            </a:r>
          </a:p>
          <a:p>
            <a:pPr lvl="1"/>
            <a:r>
              <a:rPr lang="en-US" dirty="0" smtClean="0"/>
              <a:t>Instrument STAP</a:t>
            </a:r>
          </a:p>
          <a:p>
            <a:pPr lvl="1"/>
            <a:r>
              <a:rPr lang="en-US" dirty="0" smtClean="0"/>
              <a:t>Representatives of instrument partners</a:t>
            </a:r>
          </a:p>
          <a:p>
            <a:pPr lvl="1"/>
            <a:r>
              <a:rPr lang="en-US" dirty="0" smtClean="0"/>
              <a:t>ESS technical groups</a:t>
            </a:r>
          </a:p>
          <a:p>
            <a:pPr lvl="1"/>
            <a:r>
              <a:rPr lang="en-US" dirty="0" smtClean="0"/>
              <a:t>ESS management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287870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Documentation* shared 2 weeks in advance</a:t>
            </a:r>
          </a:p>
          <a:p>
            <a:pPr marL="514350" indent="-457200"/>
            <a:r>
              <a:rPr lang="en-US" dirty="0" smtClean="0"/>
              <a:t>Draft version of concept of operations document: </a:t>
            </a:r>
            <a:r>
              <a:rPr lang="en-US" sz="2000" dirty="0" smtClean="0"/>
              <a:t>Example ESS-0053465 Concept of operation ODIN</a:t>
            </a:r>
            <a:endParaRPr lang="en-US" dirty="0" smtClean="0"/>
          </a:p>
          <a:p>
            <a:pPr marL="514350" indent="-457200"/>
            <a:r>
              <a:rPr lang="en-US" dirty="0" smtClean="0"/>
              <a:t>Draft System requirements specification</a:t>
            </a:r>
          </a:p>
          <a:p>
            <a:pPr marL="514350" indent="-457200"/>
            <a:r>
              <a:rPr lang="en-US" dirty="0" smtClean="0"/>
              <a:t>Instrument core team will present the current status of the project</a:t>
            </a:r>
          </a:p>
          <a:p>
            <a:pPr marL="514350" indent="-457200"/>
            <a:r>
              <a:rPr lang="en-US" dirty="0" smtClean="0"/>
              <a:t>Cost estimates</a:t>
            </a:r>
          </a:p>
          <a:p>
            <a:pPr marL="514350" indent="-457200"/>
            <a:r>
              <a:rPr lang="en-US" dirty="0" smtClean="0"/>
              <a:t>Instrument scope to be presented for the scope setting meeting (baselines and configurations)</a:t>
            </a:r>
          </a:p>
          <a:p>
            <a:pPr marL="514350" indent="-457200"/>
            <a:endParaRPr lang="en-US" dirty="0" smtClean="0"/>
          </a:p>
          <a:p>
            <a:pPr marL="57150" indent="0">
              <a:buNone/>
            </a:pPr>
            <a:r>
              <a:rPr lang="en-US" dirty="0" smtClean="0"/>
              <a:t>*</a:t>
            </a:r>
            <a:r>
              <a:rPr lang="en-US" sz="2200" i="1" dirty="0" smtClean="0"/>
              <a:t>It is needed to identify what documentation can be achievable in the actual frame of time</a:t>
            </a:r>
            <a:endParaRPr lang="en-US" i="1"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dirty="0"/>
          </a:p>
        </p:txBody>
      </p:sp>
      <p:sp>
        <p:nvSpPr>
          <p:cNvPr id="5" name="Title 1"/>
          <p:cNvSpPr>
            <a:spLocks noGrp="1"/>
          </p:cNvSpPr>
          <p:nvPr>
            <p:ph type="title"/>
          </p:nvPr>
        </p:nvSpPr>
        <p:spPr>
          <a:xfrm>
            <a:off x="611560" y="274638"/>
            <a:ext cx="6984776" cy="1143000"/>
          </a:xfrm>
        </p:spPr>
        <p:txBody>
          <a:bodyPr/>
          <a:lstStyle/>
          <a:p>
            <a:r>
              <a:rPr lang="en-US" dirty="0" smtClean="0"/>
              <a:t>STAP Meeting – June 13 2016 at ILL Grenoble</a:t>
            </a:r>
            <a:endParaRPr lang="en-US" dirty="0"/>
          </a:p>
        </p:txBody>
      </p:sp>
    </p:spTree>
    <p:extLst>
      <p:ext uri="{BB962C8B-B14F-4D97-AF65-F5344CB8AC3E}">
        <p14:creationId xmlns:p14="http://schemas.microsoft.com/office/powerpoint/2010/main" val="152567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7139136" cy="1143000"/>
          </a:xfrm>
        </p:spPr>
        <p:txBody>
          <a:bodyPr>
            <a:normAutofit fontScale="90000"/>
          </a:bodyPr>
          <a:lstStyle/>
          <a:p>
            <a:pPr lvl="0"/>
            <a:r>
              <a:rPr lang="en-US" dirty="0" smtClean="0"/>
              <a:t>Scope setting meeting – </a:t>
            </a:r>
            <a:r>
              <a:rPr lang="en-GB" dirty="0"/>
              <a:t>Instrument Construction Projects </a:t>
            </a:r>
            <a:r>
              <a:rPr lang="en-GB" dirty="0" smtClean="0"/>
              <a:t>–ESS</a:t>
            </a:r>
            <a:r>
              <a:rPr lang="en-GB" dirty="0"/>
              <a:t>-</a:t>
            </a:r>
            <a:r>
              <a:rPr lang="en-GB" dirty="0" smtClean="0"/>
              <a:t>0055681 – Date?</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dirty="0"/>
          </a:p>
        </p:txBody>
      </p:sp>
      <p:sp>
        <p:nvSpPr>
          <p:cNvPr id="6" name="Content Placeholder 2"/>
          <p:cNvSpPr txBox="1">
            <a:spLocks/>
          </p:cNvSpPr>
          <p:nvPr/>
        </p:nvSpPr>
        <p:spPr>
          <a:xfrm>
            <a:off x="467544" y="1556792"/>
            <a:ext cx="8219256" cy="5184576"/>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900" dirty="0"/>
              <a:t>Participants: </a:t>
            </a:r>
          </a:p>
          <a:p>
            <a:pPr lvl="1"/>
            <a:r>
              <a:rPr lang="en-US" dirty="0" smtClean="0"/>
              <a:t>Instrument team</a:t>
            </a:r>
          </a:p>
          <a:p>
            <a:pPr lvl="1"/>
            <a:r>
              <a:rPr lang="en-US" dirty="0" smtClean="0"/>
              <a:t>Instrument partners</a:t>
            </a:r>
          </a:p>
          <a:p>
            <a:pPr lvl="1"/>
            <a:r>
              <a:rPr lang="en-US" dirty="0" smtClean="0"/>
              <a:t>Representatives of the ESS technical groups</a:t>
            </a:r>
          </a:p>
          <a:p>
            <a:pPr lvl="1"/>
            <a:r>
              <a:rPr lang="en-US" dirty="0" smtClean="0"/>
              <a:t>NSS project management</a:t>
            </a:r>
          </a:p>
          <a:p>
            <a:r>
              <a:rPr lang="en-US" dirty="0" smtClean="0"/>
              <a:t>Documentation: Scope report that includes (example from </a:t>
            </a:r>
            <a:r>
              <a:rPr lang="en-US" dirty="0" err="1" smtClean="0"/>
              <a:t>LoKI</a:t>
            </a:r>
            <a:r>
              <a:rPr lang="en-US" dirty="0"/>
              <a:t>)</a:t>
            </a:r>
            <a:endParaRPr lang="en-US" dirty="0" smtClean="0"/>
          </a:p>
          <a:p>
            <a:pPr lvl="1"/>
            <a:r>
              <a:rPr lang="en-US" dirty="0" smtClean="0"/>
              <a:t>Overview of science case, high level requirements and basic instrument layout (based on the proposal and the STAP recommendations)</a:t>
            </a:r>
          </a:p>
          <a:p>
            <a:pPr lvl="1"/>
            <a:r>
              <a:rPr lang="en-US" sz="2900" dirty="0"/>
              <a:t>Description of configuration 1: </a:t>
            </a:r>
            <a:r>
              <a:rPr lang="en-US" dirty="0" smtClean="0"/>
              <a:t>within cost category including 10% contingency</a:t>
            </a:r>
          </a:p>
          <a:p>
            <a:pPr marL="857250" lvl="2" indent="0">
              <a:buNone/>
            </a:pPr>
            <a:r>
              <a:rPr lang="en-US" dirty="0"/>
              <a:t>Budget and schedule by WBS according to the table No. 1, achieving requirements and impact in science case, upgradeability through a staging plan, cost and funding plan</a:t>
            </a:r>
          </a:p>
          <a:p>
            <a:pPr marL="800100" lvl="1" indent="-342900"/>
            <a:r>
              <a:rPr lang="en-US" sz="2800" dirty="0"/>
              <a:t>Description for configuration 2 and </a:t>
            </a:r>
            <a:r>
              <a:rPr lang="en-US" sz="2800" dirty="0" smtClean="0"/>
              <a:t>3</a:t>
            </a:r>
          </a:p>
          <a:p>
            <a:pPr marL="800100" lvl="1" indent="-342900"/>
            <a:r>
              <a:rPr lang="en-US" sz="2900" dirty="0"/>
              <a:t>Evaluate the following questions:</a:t>
            </a:r>
          </a:p>
          <a:p>
            <a:pPr marL="914400" lvl="2" indent="0">
              <a:buNone/>
            </a:pPr>
            <a:r>
              <a:rPr lang="en-GB" dirty="0"/>
              <a:t>is the scientific performance competitive with the current state of the art?</a:t>
            </a:r>
            <a:endParaRPr lang="en-US" dirty="0"/>
          </a:p>
          <a:p>
            <a:pPr marL="914400" lvl="2" indent="0">
              <a:buNone/>
            </a:pPr>
            <a:r>
              <a:rPr lang="en-GB" dirty="0"/>
              <a:t>to what extent does it correspond to the scope outlined in the approved instrument proposal?</a:t>
            </a:r>
            <a:endParaRPr lang="en-US" dirty="0"/>
          </a:p>
          <a:p>
            <a:pPr marL="914400" lvl="2" indent="0">
              <a:buNone/>
            </a:pPr>
            <a:r>
              <a:rPr lang="en-GB" dirty="0"/>
              <a:t>to what extent is it upgradeable to the scope outlined in the approved instrument proposal</a:t>
            </a:r>
            <a:r>
              <a:rPr lang="en-GB" dirty="0" smtClean="0"/>
              <a:t>?</a:t>
            </a:r>
          </a:p>
          <a:p>
            <a:pPr marL="0" indent="0">
              <a:buNone/>
            </a:pPr>
            <a:endParaRPr lang="en-US" dirty="0"/>
          </a:p>
        </p:txBody>
      </p:sp>
    </p:spTree>
    <p:extLst>
      <p:ext uri="{BB962C8B-B14F-4D97-AF65-F5344CB8AC3E}">
        <p14:creationId xmlns:p14="http://schemas.microsoft.com/office/powerpoint/2010/main" val="3370451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setting meeting – </a:t>
            </a:r>
            <a:r>
              <a:rPr lang="en-GB" dirty="0"/>
              <a:t>Instrument Construction Projects –ESS-0055681</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9</a:t>
            </a:fld>
            <a:endParaRPr lang="en-GB"/>
          </a:p>
        </p:txBody>
      </p:sp>
      <p:sp>
        <p:nvSpPr>
          <p:cNvPr id="40" name="TextBox 39"/>
          <p:cNvSpPr txBox="1"/>
          <p:nvPr/>
        </p:nvSpPr>
        <p:spPr>
          <a:xfrm>
            <a:off x="2555776" y="1412776"/>
            <a:ext cx="1247194" cy="369332"/>
          </a:xfrm>
          <a:prstGeom prst="rect">
            <a:avLst/>
          </a:prstGeom>
          <a:noFill/>
        </p:spPr>
        <p:txBody>
          <a:bodyPr wrap="none" rtlCol="0">
            <a:spAutoFit/>
          </a:bodyPr>
          <a:lstStyle/>
          <a:p>
            <a:r>
              <a:rPr lang="en-US" dirty="0" smtClean="0"/>
              <a:t>Table No. 1</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668715305"/>
              </p:ext>
            </p:extLst>
          </p:nvPr>
        </p:nvGraphicFramePr>
        <p:xfrm>
          <a:off x="900113" y="1908175"/>
          <a:ext cx="5905500" cy="4559300"/>
        </p:xfrm>
        <a:graphic>
          <a:graphicData uri="http://schemas.openxmlformats.org/presentationml/2006/ole">
            <mc:AlternateContent xmlns:mc="http://schemas.openxmlformats.org/markup-compatibility/2006">
              <mc:Choice xmlns:v="urn:schemas-microsoft-com:vml" Requires="v">
                <p:oleObj spid="_x0000_s1043" name="Document" r:id="rId5" imgW="5905500" imgH="4559300" progId="Word.Document.12">
                  <p:embed/>
                </p:oleObj>
              </mc:Choice>
              <mc:Fallback>
                <p:oleObj name="Document" r:id="rId5" imgW="5905500" imgH="4559300" progId="Word.Document.12">
                  <p:embed/>
                  <p:pic>
                    <p:nvPicPr>
                      <p:cNvPr id="0" name=""/>
                      <p:cNvPicPr/>
                      <p:nvPr/>
                    </p:nvPicPr>
                    <p:blipFill>
                      <a:blip r:embed="rId6"/>
                      <a:stretch>
                        <a:fillRect/>
                      </a:stretch>
                    </p:blipFill>
                    <p:spPr>
                      <a:xfrm>
                        <a:off x="900113" y="1908175"/>
                        <a:ext cx="5905500" cy="4559300"/>
                      </a:xfrm>
                      <a:prstGeom prst="rect">
                        <a:avLst/>
                      </a:prstGeom>
                    </p:spPr>
                  </p:pic>
                </p:oleObj>
              </mc:Fallback>
            </mc:AlternateContent>
          </a:graphicData>
        </a:graphic>
      </p:graphicFrame>
      <p:sp>
        <p:nvSpPr>
          <p:cNvPr id="5" name="TextBox 4"/>
          <p:cNvSpPr txBox="1"/>
          <p:nvPr/>
        </p:nvSpPr>
        <p:spPr>
          <a:xfrm>
            <a:off x="2843808" y="6309320"/>
            <a:ext cx="1788320" cy="369332"/>
          </a:xfrm>
          <a:prstGeom prst="rect">
            <a:avLst/>
          </a:prstGeom>
          <a:noFill/>
        </p:spPr>
        <p:txBody>
          <a:bodyPr wrap="none" rtlCol="0">
            <a:spAutoFit/>
          </a:bodyPr>
          <a:lstStyle/>
          <a:p>
            <a:r>
              <a:rPr lang="en-US" dirty="0" smtClean="0"/>
              <a:t>Labor/ Non labor</a:t>
            </a:r>
            <a:endParaRPr lang="en-US" dirty="0"/>
          </a:p>
        </p:txBody>
      </p:sp>
    </p:spTree>
    <p:extLst>
      <p:ext uri="{BB962C8B-B14F-4D97-AF65-F5344CB8AC3E}">
        <p14:creationId xmlns:p14="http://schemas.microsoft.com/office/powerpoint/2010/main" val="2024815659"/>
      </p:ext>
    </p:extLst>
  </p:cSld>
  <p:clrMapOvr>
    <a:masterClrMapping/>
  </p:clrMapOvr>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ESS Core Powerpoint" id="{F02C5803-D437-4A4B-B279-84472F47EB33}" vid="{77746F4A-52A9-724A-84EC-D1436FAAE3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Powerpoint.potx</Template>
  <TotalTime>5369</TotalTime>
  <Words>1170</Words>
  <Application>Microsoft Macintosh PowerPoint</Application>
  <PresentationFormat>On-screen Show (4:3)</PresentationFormat>
  <Paragraphs>155</Paragraphs>
  <Slides>12</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ESS Core Powerpoint</vt:lpstr>
      <vt:lpstr>Document</vt:lpstr>
      <vt:lpstr>FREIA the way to TG2</vt:lpstr>
      <vt:lpstr>Neutron Instrument Design Construction ESS-0051706</vt:lpstr>
      <vt:lpstr>Neutron Instrument Design Construction ESS-0051706- Proposal and Planning</vt:lpstr>
      <vt:lpstr>Neutron Instrument Design Construction ESS-0051706- Proposal and Planning</vt:lpstr>
      <vt:lpstr>ESS- 0043330 NSS Guideline for Instrument Construction projects</vt:lpstr>
      <vt:lpstr>STAP Meeting – June 14-15 2016 at ILL Grenoble</vt:lpstr>
      <vt:lpstr>STAP Meeting – June 13 2016 at ILL Grenoble</vt:lpstr>
      <vt:lpstr>Scope setting meeting – Instrument Construction Projects –ESS-0055681 – Date?</vt:lpstr>
      <vt:lpstr>Scope setting meeting – Instrument Construction Projects –ESS-0055681</vt:lpstr>
      <vt:lpstr>TG2 Review–ESS-0043330</vt:lpstr>
      <vt:lpstr>TG2 Review–ESS-0043330</vt:lpstr>
      <vt:lpstr>TG2 Review Documentation–ESS-0043330</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Clara Lopez</cp:lastModifiedBy>
  <cp:revision>21</cp:revision>
  <dcterms:created xsi:type="dcterms:W3CDTF">2013-10-29T16:05:10Z</dcterms:created>
  <dcterms:modified xsi:type="dcterms:W3CDTF">2016-05-17T08:12:53Z</dcterms:modified>
</cp:coreProperties>
</file>