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58" r:id="rId4"/>
    <p:sldId id="277" r:id="rId5"/>
    <p:sldId id="278" r:id="rId6"/>
    <p:sldId id="280" r:id="rId7"/>
    <p:sldId id="279" r:id="rId8"/>
    <p:sldId id="285" r:id="rId9"/>
    <p:sldId id="288" r:id="rId10"/>
    <p:sldId id="287" r:id="rId11"/>
    <p:sldId id="282" r:id="rId12"/>
    <p:sldId id="283" r:id="rId13"/>
    <p:sldId id="304" r:id="rId14"/>
    <p:sldId id="302" r:id="rId15"/>
    <p:sldId id="298" r:id="rId16"/>
    <p:sldId id="299" r:id="rId17"/>
    <p:sldId id="293" r:id="rId18"/>
    <p:sldId id="301" r:id="rId19"/>
    <p:sldId id="290" r:id="rId20"/>
    <p:sldId id="291" r:id="rId21"/>
    <p:sldId id="300" r:id="rId22"/>
    <p:sldId id="294" r:id="rId23"/>
    <p:sldId id="266" r:id="rId24"/>
    <p:sldId id="305" r:id="rId25"/>
    <p:sldId id="292" r:id="rId26"/>
    <p:sldId id="295" r:id="rId27"/>
    <p:sldId id="296" r:id="rId28"/>
    <p:sldId id="297" r:id="rId29"/>
    <p:sldId id="268" r:id="rId30"/>
    <p:sldId id="272" r:id="rId3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CA851A57-E8B7-1348-A6F5-F6FE28E10721}">
          <p14:sldIdLst>
            <p14:sldId id="256"/>
            <p14:sldId id="276"/>
            <p14:sldId id="258"/>
            <p14:sldId id="277"/>
            <p14:sldId id="278"/>
            <p14:sldId id="280"/>
            <p14:sldId id="279"/>
            <p14:sldId id="285"/>
            <p14:sldId id="288"/>
            <p14:sldId id="287"/>
            <p14:sldId id="282"/>
            <p14:sldId id="283"/>
            <p14:sldId id="304"/>
          </p14:sldIdLst>
        </p14:section>
        <p14:section name="Technical system scope" id="{4086EF05-8117-404D-926D-C5A525636A9A}">
          <p14:sldIdLst>
            <p14:sldId id="302"/>
            <p14:sldId id="298"/>
            <p14:sldId id="299"/>
            <p14:sldId id="293"/>
            <p14:sldId id="301"/>
            <p14:sldId id="290"/>
            <p14:sldId id="291"/>
            <p14:sldId id="300"/>
            <p14:sldId id="294"/>
            <p14:sldId id="266"/>
            <p14:sldId id="305"/>
          </p14:sldIdLst>
        </p14:section>
        <p14:section name="Interfaces" id="{098257C0-0C33-3545-97E5-0C654AD63BFA}">
          <p14:sldIdLst>
            <p14:sldId id="292"/>
            <p14:sldId id="295"/>
            <p14:sldId id="296"/>
            <p14:sldId id="297"/>
            <p14:sldId id="268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76" autoAdjust="0"/>
  </p:normalViewPr>
  <p:slideViewPr>
    <p:cSldViewPr>
      <p:cViewPr varScale="1">
        <p:scale>
          <a:sx n="92" d="100"/>
          <a:sy n="92" d="100"/>
        </p:scale>
        <p:origin x="-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21/06/16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the end of the decade, 2 state of the art accelerator-based</a:t>
            </a:r>
            <a:r>
              <a:rPr lang="en-US" baseline="0" dirty="0" smtClean="0"/>
              <a:t> scientific tools will be completed in DK’s backyard</a:t>
            </a:r>
          </a:p>
          <a:p>
            <a:r>
              <a:rPr lang="en-US" baseline="0" dirty="0" smtClean="0"/>
              <a:t>ESS: 5000 visiting scientist per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3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defined by LANL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360 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linac</a:t>
            </a:r>
            <a:endParaRPr lang="en-US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dirty="0" smtClean="0"/>
              <a:t>beta = 0.94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9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RSM physical apertures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billion particles from E2E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4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PSS, covers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 spectra of neutron intensity fluctuations induced by raster scanning the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 beam (0.8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neutron pulses from the thermal moderator)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32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856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3428E"/>
                </a:solidFill>
              </a:rPr>
              <a:t>http://</a:t>
            </a:r>
            <a:r>
              <a:rPr lang="en-US" sz="1200" dirty="0" err="1" smtClean="0">
                <a:solidFill>
                  <a:srgbClr val="03428E"/>
                </a:solidFill>
              </a:rPr>
              <a:t>accelconf.web.cern.ch</a:t>
            </a:r>
            <a:r>
              <a:rPr lang="en-US" sz="1200" dirty="0" smtClean="0">
                <a:solidFill>
                  <a:srgbClr val="03428E"/>
                </a:solidFill>
              </a:rPr>
              <a:t>/</a:t>
            </a:r>
            <a:r>
              <a:rPr lang="en-US" sz="1200" dirty="0" err="1" smtClean="0">
                <a:solidFill>
                  <a:srgbClr val="03428E"/>
                </a:solidFill>
              </a:rPr>
              <a:t>accelconf</a:t>
            </a:r>
            <a:r>
              <a:rPr lang="en-US" sz="1200" dirty="0" smtClean="0">
                <a:solidFill>
                  <a:srgbClr val="03428E"/>
                </a:solidFill>
              </a:rPr>
              <a:t>/l98/PAPERS/TU4089.PDF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21/06/16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21/06/16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21/06/16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21/06/16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6547D-5DE5-4FBB-8DBE-C7382C6BA0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770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500" b="1" cap="sm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  <a:defRPr sz="2000"/>
            </a:lvl2pPr>
            <a:lvl3pPr marL="750067" indent="-214305">
              <a:buFont typeface="Lucida Grande"/>
              <a:buChar char="‣"/>
              <a:defRPr sz="1800"/>
            </a:lvl3pPr>
            <a:lvl4pPr marL="1017948" indent="-214305">
              <a:buFont typeface="Thonburi"/>
              <a:buChar char="๏"/>
              <a:defRPr sz="1700">
                <a:latin typeface="+mn-lt"/>
                <a:ea typeface="+mn-ea"/>
                <a:cs typeface="+mn-cs"/>
                <a:sym typeface="Gill Sans Light"/>
              </a:defRPr>
            </a:lvl4pPr>
            <a:lvl5pPr marL="1285829" indent="-214305">
              <a:buFont typeface="Zapf Dingbats"/>
              <a:buChar char="✴"/>
              <a:defRPr sz="1500">
                <a:latin typeface="+mn-lt"/>
                <a:ea typeface="+mn-ea"/>
                <a:cs typeface="+mn-cs"/>
                <a:sym typeface="Gill Sans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172516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21/06/16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heine/Desktop/oct_mech.tiff" TargetMode="External"/><Relationship Id="rId5" Type="http://schemas.openxmlformats.org/officeDocument/2006/relationships/image" Target="../media/image7.tiff"/><Relationship Id="rId6" Type="http://schemas.openxmlformats.org/officeDocument/2006/relationships/image" Target="file://localhost/Users/heine/Desktop/sfm_mech.tiff" TargetMode="External"/><Relationship Id="rId7" Type="http://schemas.openxmlformats.org/officeDocument/2006/relationships/image" Target="../media/image8.tiff"/><Relationship Id="rId8" Type="http://schemas.openxmlformats.org/officeDocument/2006/relationships/image" Target="../media/image9.png"/><Relationship Id="rId9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6" Type="http://schemas.openxmlformats.org/officeDocument/2006/relationships/image" Target="file://localhost/Users/heine/Dropbox/rasterAPT/scans/raster_anim_path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Raster Scanning Magnets</a:t>
            </a:r>
            <a:br>
              <a:rPr lang="en-GB" sz="4000" dirty="0" smtClean="0"/>
            </a:br>
            <a:r>
              <a:rPr lang="en-GB" sz="4000" dirty="0" smtClean="0"/>
              <a:t>Kick-off meeting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High-level project overview &amp; </a:t>
            </a:r>
            <a:r>
              <a:rPr lang="en-US" b="1" dirty="0" smtClean="0">
                <a:solidFill>
                  <a:schemeClr val="bg1"/>
                </a:solidFill>
              </a:rPr>
              <a:t>schedule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Heine </a:t>
            </a:r>
            <a:r>
              <a:rPr lang="en-US" sz="2000" b="1" dirty="0" err="1" smtClean="0">
                <a:solidFill>
                  <a:schemeClr val="bg1"/>
                </a:solidFill>
              </a:rPr>
              <a:t>Dølrath</a:t>
            </a:r>
            <a:r>
              <a:rPr lang="en-US" sz="2000" b="1" dirty="0" smtClean="0">
                <a:solidFill>
                  <a:schemeClr val="bg1"/>
                </a:solidFill>
              </a:rPr>
              <a:t> Thomsen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June 22, 2016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ut_THA_nom_59.5_20_13.5_5.0499999999999998_fpprof_BEW_200kH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0" y="1552222"/>
            <a:ext cx="4670725" cy="45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Requirements: Beam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9141287"/>
              </p:ext>
            </p:extLst>
          </p:nvPr>
        </p:nvGraphicFramePr>
        <p:xfrm>
          <a:off x="4645025" y="1773238"/>
          <a:ext cx="4135440" cy="47929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53020"/>
                <a:gridCol w="914700"/>
                <a:gridCol w="1033860"/>
                <a:gridCol w="103386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Unit \ Location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PBW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BEW (Target)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amp. x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47.1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59.5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amp. 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15.8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rms (x)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13.5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rms (y)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4.10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5.05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rms(x)*rms(y)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mm^2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&gt;44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&gt;68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Jmax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uA/cm^2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&lt;56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 smtClean="0">
                          <a:effectLst/>
                        </a:rPr>
                        <a:t>p</a:t>
                      </a:r>
                      <a:r>
                        <a:rPr lang="en-US" sz="1400" b="1" u="none" strike="noStrike" dirty="0" smtClean="0">
                          <a:effectLst/>
                        </a:rPr>
                        <a:t> outside </a:t>
                      </a:r>
                      <a:r>
                        <a:rPr lang="en-US" sz="1400" b="1" u="none" strike="noStrike" dirty="0">
                          <a:effectLst/>
                        </a:rPr>
                        <a:t>160x60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 smtClean="0">
                          <a:effectLst/>
                        </a:rPr>
                        <a:t>p </a:t>
                      </a:r>
                      <a:r>
                        <a:rPr lang="en-US" sz="1400" b="1" u="none" strike="noStrike" dirty="0" smtClean="0">
                          <a:effectLst/>
                        </a:rPr>
                        <a:t>outside </a:t>
                      </a:r>
                      <a:r>
                        <a:rPr lang="en-US" sz="1400" b="1" u="none" strike="noStrike" dirty="0">
                          <a:effectLst/>
                        </a:rPr>
                        <a:t>180x64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&lt;0.1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 smtClean="0">
                          <a:effectLst/>
                        </a:rPr>
                        <a:t>p</a:t>
                      </a:r>
                      <a:r>
                        <a:rPr lang="en-US" sz="1400" b="1" i="0" u="none" strike="noStrike" dirty="0" smtClean="0">
                          <a:effectLst/>
                        </a:rPr>
                        <a:t> o</a:t>
                      </a:r>
                      <a:r>
                        <a:rPr lang="en-US" sz="1400" b="1" u="none" strike="noStrike" dirty="0" smtClean="0">
                          <a:effectLst/>
                        </a:rPr>
                        <a:t>utside </a:t>
                      </a:r>
                      <a:r>
                        <a:rPr lang="en-US" sz="1400" b="1" u="none" strike="noStrike" dirty="0">
                          <a:effectLst/>
                        </a:rPr>
                        <a:t>180x62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&lt;0.1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Max. displacement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5 (H)</a:t>
                      </a:r>
                    </a:p>
                    <a:p>
                      <a:pPr algn="ctr" fontAlgn="b"/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±3 (V)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 raster freq.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kHz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&gt;= 35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4630754" y="3709919"/>
            <a:ext cx="1248806" cy="285629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30205" y="2221394"/>
            <a:ext cx="1248806" cy="1488526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5357880" y="2825247"/>
            <a:ext cx="6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d.o.f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964857" y="4961027"/>
            <a:ext cx="145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requirements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8496" y="234099"/>
            <a:ext cx="4170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Figures of merit: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Peak current density (J</a:t>
            </a:r>
            <a:r>
              <a:rPr lang="en-US" sz="1800" baseline="-25000" dirty="0" smtClean="0">
                <a:solidFill>
                  <a:schemeClr val="bg1"/>
                </a:solidFill>
              </a:rPr>
              <a:t>max</a:t>
            </a:r>
            <a:r>
              <a:rPr lang="en-US" sz="1800" dirty="0" smtClean="0">
                <a:solidFill>
                  <a:schemeClr val="bg1"/>
                </a:solidFill>
              </a:rPr>
              <a:t>) on target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Beam inside nominal footprint regions (&gt;99%, &gt;99.9%)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293375" y="1342214"/>
            <a:ext cx="1365921" cy="1393309"/>
          </a:xfrm>
          <a:custGeom>
            <a:avLst/>
            <a:gdLst>
              <a:gd name="connsiteX0" fmla="*/ 4866335 w 4866335"/>
              <a:gd name="connsiteY0" fmla="*/ 0 h 1683733"/>
              <a:gd name="connsiteX1" fmla="*/ 4195608 w 4866335"/>
              <a:gd name="connsiteY1" fmla="*/ 214034 h 1683733"/>
              <a:gd name="connsiteX2" fmla="*/ 1327182 w 4866335"/>
              <a:gd name="connsiteY2" fmla="*/ 228303 h 1683733"/>
              <a:gd name="connsiteX3" fmla="*/ 0 w 4866335"/>
              <a:gd name="connsiteY3" fmla="*/ 1683733 h 16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6335" h="1683733">
                <a:moveTo>
                  <a:pt x="4866335" y="0"/>
                </a:moveTo>
                <a:cubicBezTo>
                  <a:pt x="4825901" y="87992"/>
                  <a:pt x="4785467" y="175984"/>
                  <a:pt x="4195608" y="214034"/>
                </a:cubicBezTo>
                <a:cubicBezTo>
                  <a:pt x="3605749" y="252084"/>
                  <a:pt x="2026450" y="-16647"/>
                  <a:pt x="1327182" y="228303"/>
                </a:cubicBezTo>
                <a:cubicBezTo>
                  <a:pt x="627914" y="473253"/>
                  <a:pt x="0" y="1683733"/>
                  <a:pt x="0" y="1683733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5911449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Raster deflection offset (pulse-averaged deflection</a:t>
            </a:r>
            <a:r>
              <a:rPr lang="en-GB" dirty="0" smtClean="0">
                <a:solidFill>
                  <a:srgbClr val="FF0000"/>
                </a:solidFill>
              </a:rPr>
              <a:t>) &lt;= 1%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Raster Scanning Magnet: Project Scope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Raster magnets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4 x H, 4 x V, ~identical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pickup loops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long cables, ~30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Power supplies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Local control system &amp; electronics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Regulation loops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Switching clock: down conversion of 88 MHz ESS Master Oscillator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Reliability: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controller watchdog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Vacuum chambers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Ceramic (NO coating)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Possibly </a:t>
            </a:r>
            <a:r>
              <a:rPr lang="en-US" dirty="0">
                <a:solidFill>
                  <a:srgbClr val="000000"/>
                </a:solidFill>
              </a:rPr>
              <a:t>4 pieces.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QCF </a:t>
            </a:r>
            <a:r>
              <a:rPr lang="en-US" dirty="0">
                <a:solidFill>
                  <a:srgbClr val="000000"/>
                </a:solidFill>
              </a:rPr>
              <a:t>connections + a few bellows</a:t>
            </a:r>
          </a:p>
          <a:p>
            <a:r>
              <a:rPr lang="en-US" dirty="0">
                <a:solidFill>
                  <a:srgbClr val="FF0000"/>
                </a:solidFill>
              </a:rPr>
              <a:t>Support incl. </a:t>
            </a:r>
            <a:r>
              <a:rPr lang="en-US" dirty="0" smtClean="0">
                <a:solidFill>
                  <a:srgbClr val="FF0000"/>
                </a:solidFill>
              </a:rPr>
              <a:t>alignment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Girder-based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283968" y="4155362"/>
            <a:ext cx="4896544" cy="2441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Detailed design phase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Pre-series manufacture (2-magnet setup)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Pre-series testing @AU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Production-series manufacture (8-magnet setup)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Integration, installation, testing @ESS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(Nov. 2015 – March 2019)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011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5496" y="184677"/>
            <a:ext cx="8421228" cy="5732754"/>
            <a:chOff x="355496" y="184677"/>
            <a:chExt cx="8421228" cy="5732754"/>
          </a:xfrm>
        </p:grpSpPr>
        <p:grpSp>
          <p:nvGrpSpPr>
            <p:cNvPr id="288" name="Group 287"/>
            <p:cNvGrpSpPr/>
            <p:nvPr/>
          </p:nvGrpSpPr>
          <p:grpSpPr>
            <a:xfrm>
              <a:off x="7575961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6140053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4" name="Group 263"/>
            <p:cNvGrpSpPr/>
            <p:nvPr/>
          </p:nvGrpSpPr>
          <p:grpSpPr>
            <a:xfrm>
              <a:off x="469557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65" name="Straight Connector 264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>
              <a:off x="3251244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81027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35549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50469" y="5917431"/>
            <a:ext cx="9125374" cy="884414"/>
            <a:chOff x="127439" y="5878946"/>
            <a:chExt cx="9125374" cy="88441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760674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88103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0139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4211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2356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48284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2175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6247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0320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4392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6428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8464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05006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2536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4572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68645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6789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92717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6608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0681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04753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8825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40861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52897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49338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76969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9006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13078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1222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37150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1042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5114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49186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73258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85294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97330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093670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21403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3439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57511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05655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81583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45475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9547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93619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17691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9728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41764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538020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157600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2016</a:t>
              </a:r>
              <a:endParaRPr lang="en-US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15709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2017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64672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2018</a:t>
              </a:r>
              <a:endParaRPr lang="en-US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1081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2019</a:t>
              </a:r>
              <a:endParaRPr lang="en-US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353354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2020</a:t>
              </a:r>
              <a:endParaRPr lang="en-US" b="1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765444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77480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01552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49697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25624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89516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13588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37661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861733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73769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885805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978433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879114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2021</a:t>
              </a:r>
              <a:endParaRPr lang="en-US" b="1" dirty="0"/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312105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3246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5282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9354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27499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3427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7318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91391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15463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39535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1571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63607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127439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2015</a:t>
              </a:r>
              <a:endParaRPr lang="en-US" b="1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471062" y="195577"/>
            <a:ext cx="343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mtClean="0"/>
              <a:t>Proposed Schedule</a:t>
            </a:r>
            <a:endParaRPr lang="en-US" b="1" dirty="0" smtClean="0"/>
          </a:p>
        </p:txBody>
      </p:sp>
      <p:grpSp>
        <p:nvGrpSpPr>
          <p:cNvPr id="153" name="Group 152"/>
          <p:cNvGrpSpPr/>
          <p:nvPr/>
        </p:nvGrpSpPr>
        <p:grpSpPr>
          <a:xfrm>
            <a:off x="228775" y="195577"/>
            <a:ext cx="8672688" cy="5721854"/>
            <a:chOff x="228775" y="195577"/>
            <a:chExt cx="8672688" cy="5721854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5135" y="195577"/>
              <a:ext cx="8666328" cy="5721854"/>
              <a:chOff x="235135" y="195577"/>
              <a:chExt cx="8666328" cy="5721854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1683704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35135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3128036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4572368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018514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7457578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8901463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228775" y="195577"/>
              <a:ext cx="8666328" cy="5721854"/>
              <a:chOff x="228775" y="195577"/>
              <a:chExt cx="8666328" cy="5721854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228775" y="5917431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28775" y="195577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28775" y="1339948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28775" y="2484319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28775" y="3628690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28775" y="4773061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8" name="Group 177"/>
          <p:cNvGrpSpPr/>
          <p:nvPr/>
        </p:nvGrpSpPr>
        <p:grpSpPr>
          <a:xfrm>
            <a:off x="6802518" y="1277697"/>
            <a:ext cx="369332" cy="3557122"/>
            <a:chOff x="1866518" y="-2093728"/>
            <a:chExt cx="369332" cy="3557122"/>
          </a:xfrm>
        </p:grpSpPr>
        <p:sp>
          <p:nvSpPr>
            <p:cNvPr id="179" name="Diamond 17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866518" y="-2093728"/>
              <a:ext cx="369332" cy="336364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/>
                <a:t>First Protons on </a:t>
              </a:r>
              <a:r>
                <a:rPr lang="en-US" sz="1200" b="1" dirty="0" smtClean="0"/>
                <a:t>Target</a:t>
              </a:r>
              <a:r>
                <a:rPr lang="en-US" sz="1200" b="1" dirty="0"/>
                <a:t>, 570 Me </a:t>
              </a:r>
              <a:r>
                <a:rPr lang="en-US" sz="1200" b="1" dirty="0" smtClean="0"/>
                <a:t>V (12 Aug. 2019) </a:t>
              </a:r>
              <a:endParaRPr lang="en-US" sz="1200" b="1" dirty="0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-51251" y="377080"/>
            <a:ext cx="830997" cy="5332239"/>
            <a:chOff x="-51251" y="377080"/>
            <a:chExt cx="830997" cy="5332239"/>
          </a:xfrm>
        </p:grpSpPr>
        <p:sp>
          <p:nvSpPr>
            <p:cNvPr id="183" name="TextBox 182"/>
            <p:cNvSpPr txBox="1"/>
            <p:nvPr/>
          </p:nvSpPr>
          <p:spPr>
            <a:xfrm>
              <a:off x="-51251" y="377080"/>
              <a:ext cx="400110" cy="66941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1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-51251" y="1427371"/>
              <a:ext cx="830997" cy="9002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2</a:t>
              </a:r>
            </a:p>
            <a:p>
              <a:pPr algn="ctr"/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@Danfysik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-51251" y="2650786"/>
              <a:ext cx="830997" cy="78483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3</a:t>
              </a:r>
            </a:p>
            <a:p>
              <a:pPr algn="ctr"/>
              <a:endParaRPr lang="en-US" sz="1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@Aarhus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-51251" y="3758783"/>
              <a:ext cx="830997" cy="9002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4</a:t>
              </a:r>
            </a:p>
            <a:p>
              <a:pPr algn="ctr"/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@Danfysik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-51251" y="5039905"/>
              <a:ext cx="830997" cy="66941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5</a:t>
              </a:r>
            </a:p>
            <a:p>
              <a:pPr algn="ctr"/>
              <a:endParaRPr lang="en-US" sz="1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@ESS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8" name="Rectangle 187"/>
          <p:cNvSpPr/>
          <p:nvPr/>
        </p:nvSpPr>
        <p:spPr>
          <a:xfrm>
            <a:off x="2409704" y="541940"/>
            <a:ext cx="722166" cy="346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Design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3134660" y="1339948"/>
            <a:ext cx="1208398" cy="34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</a:t>
            </a: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Prod. + Assembly + Inst.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332852" y="2484319"/>
            <a:ext cx="481444" cy="3463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 Test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4814296" y="2830682"/>
            <a:ext cx="717378" cy="346363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 Extended Test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4031340" y="-53883"/>
            <a:ext cx="369332" cy="1457460"/>
            <a:chOff x="1866518" y="5934"/>
            <a:chExt cx="369332" cy="1457460"/>
          </a:xfrm>
        </p:grpSpPr>
        <p:sp>
          <p:nvSpPr>
            <p:cNvPr id="205" name="Diamond 204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866518" y="5934"/>
              <a:ext cx="369332" cy="126398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Delivery to Aarhus</a:t>
              </a:r>
              <a:endParaRPr lang="en-US" sz="1200" b="1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912882" y="103213"/>
            <a:ext cx="369332" cy="1300364"/>
            <a:chOff x="1866518" y="163030"/>
            <a:chExt cx="369332" cy="1300364"/>
          </a:xfrm>
        </p:grpSpPr>
        <p:sp>
          <p:nvSpPr>
            <p:cNvPr id="214" name="Diamond 213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FAT I</a:t>
              </a:r>
              <a:endParaRPr lang="en-US" sz="1200" b="1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682646" y="1564968"/>
            <a:ext cx="369332" cy="980259"/>
            <a:chOff x="1866518" y="483135"/>
            <a:chExt cx="369332" cy="980259"/>
          </a:xfrm>
        </p:grpSpPr>
        <p:sp>
          <p:nvSpPr>
            <p:cNvPr id="202" name="Diamond 201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866518" y="483135"/>
              <a:ext cx="369332" cy="7867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CDR 3</a:t>
              </a:r>
              <a:endParaRPr lang="en-US" sz="1200" b="1" dirty="0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4150696" y="1908849"/>
            <a:ext cx="369332" cy="641583"/>
            <a:chOff x="1866518" y="821811"/>
            <a:chExt cx="369332" cy="641583"/>
          </a:xfrm>
        </p:grpSpPr>
        <p:sp>
          <p:nvSpPr>
            <p:cNvPr id="198" name="Diamond 197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866518" y="821811"/>
              <a:ext cx="369332" cy="44811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SAT I</a:t>
              </a:r>
              <a:endParaRPr lang="en-US" sz="1200" b="1" dirty="0"/>
            </a:p>
          </p:txBody>
        </p:sp>
      </p:grpSp>
      <p:sp>
        <p:nvSpPr>
          <p:cNvPr id="220" name="Rectangle 219"/>
          <p:cNvSpPr/>
          <p:nvPr/>
        </p:nvSpPr>
        <p:spPr>
          <a:xfrm>
            <a:off x="4882017" y="3628690"/>
            <a:ext cx="958375" cy="346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Prod.-Series</a:t>
            </a: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Production + Assembly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5652299" y="2393762"/>
            <a:ext cx="369332" cy="1300364"/>
            <a:chOff x="1866518" y="163030"/>
            <a:chExt cx="369332" cy="1300364"/>
          </a:xfrm>
        </p:grpSpPr>
        <p:sp>
          <p:nvSpPr>
            <p:cNvPr id="222" name="Diamond 221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FAT II – SAR 1</a:t>
              </a:r>
              <a:endParaRPr lang="en-US" sz="1200" b="1" dirty="0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5776278" y="2393762"/>
            <a:ext cx="369332" cy="1300364"/>
            <a:chOff x="1866518" y="163030"/>
            <a:chExt cx="369332" cy="1300364"/>
          </a:xfrm>
        </p:grpSpPr>
        <p:sp>
          <p:nvSpPr>
            <p:cNvPr id="225" name="Diamond 224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Delivery to ESS</a:t>
              </a:r>
              <a:endParaRPr lang="en-US" sz="1200" b="1" dirty="0"/>
            </a:p>
          </p:txBody>
        </p:sp>
      </p:grpSp>
      <p:sp>
        <p:nvSpPr>
          <p:cNvPr id="227" name="Rectangle 226"/>
          <p:cNvSpPr/>
          <p:nvPr/>
        </p:nvSpPr>
        <p:spPr>
          <a:xfrm>
            <a:off x="6422893" y="4773061"/>
            <a:ext cx="75251" cy="3463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6014521" y="3306487"/>
            <a:ext cx="369332" cy="1527141"/>
            <a:chOff x="1866518" y="-63747"/>
            <a:chExt cx="369332" cy="1527141"/>
          </a:xfrm>
        </p:grpSpPr>
        <p:sp>
          <p:nvSpPr>
            <p:cNvPr id="229" name="Diamond 22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866518" y="-63747"/>
              <a:ext cx="369332" cy="133366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SAT II – SAR 2</a:t>
              </a:r>
              <a:endParaRPr lang="en-US" sz="1200" b="1" dirty="0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6361676" y="2861919"/>
            <a:ext cx="369332" cy="1972900"/>
            <a:chOff x="1913998" y="-509506"/>
            <a:chExt cx="369332" cy="1972900"/>
          </a:xfrm>
        </p:grpSpPr>
        <p:sp>
          <p:nvSpPr>
            <p:cNvPr id="239" name="Diamond 23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1913998" y="-509506"/>
              <a:ext cx="369332" cy="17794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TRR</a:t>
              </a:r>
              <a:endParaRPr lang="en-US" sz="1200" b="1" dirty="0"/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498143" y="5119424"/>
            <a:ext cx="484437" cy="3463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 smtClean="0">
                <a:solidFill>
                  <a:schemeClr val="tx1"/>
                </a:solidFill>
              </a:rPr>
              <a:t>Testing &amp; Commissioning</a:t>
            </a:r>
            <a:endParaRPr lang="en-US" sz="600" b="1" dirty="0">
              <a:solidFill>
                <a:schemeClr val="tx1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6238227" y="1618826"/>
            <a:ext cx="369332" cy="2075300"/>
            <a:chOff x="1868428" y="-611906"/>
            <a:chExt cx="369332" cy="2075300"/>
          </a:xfrm>
        </p:grpSpPr>
        <p:sp>
          <p:nvSpPr>
            <p:cNvPr id="246" name="Diamond 245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1868428" y="-611906"/>
              <a:ext cx="369332" cy="188776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RFI (10 Apr. 2019)</a:t>
              </a:r>
              <a:endParaRPr lang="en-US" sz="12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35598" y="-35814"/>
            <a:ext cx="556563" cy="5953245"/>
            <a:chOff x="1171390" y="-35814"/>
            <a:chExt cx="556563" cy="5953245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444427" y="195577"/>
              <a:ext cx="6360" cy="572185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1171390" y="-35814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accent2"/>
                  </a:solidFill>
                </a:rPr>
                <a:t>Contract</a:t>
              </a:r>
            </a:p>
          </p:txBody>
        </p:sp>
      </p:grpSp>
      <p:sp>
        <p:nvSpPr>
          <p:cNvPr id="254" name="Rectangle 253"/>
          <p:cNvSpPr/>
          <p:nvPr/>
        </p:nvSpPr>
        <p:spPr>
          <a:xfrm>
            <a:off x="235135" y="195577"/>
            <a:ext cx="1083249" cy="346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Preliminary Design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51" name="Group 250"/>
          <p:cNvGrpSpPr/>
          <p:nvPr/>
        </p:nvGrpSpPr>
        <p:grpSpPr>
          <a:xfrm>
            <a:off x="1133718" y="477364"/>
            <a:ext cx="369332" cy="1857906"/>
            <a:chOff x="2221204" y="575878"/>
            <a:chExt cx="369332" cy="1857906"/>
          </a:xfrm>
        </p:grpSpPr>
        <p:sp>
          <p:nvSpPr>
            <p:cNvPr id="252" name="Diamond 251"/>
            <p:cNvSpPr/>
            <p:nvPr/>
          </p:nvSpPr>
          <p:spPr>
            <a:xfrm>
              <a:off x="2345183" y="575878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2221204" y="740308"/>
              <a:ext cx="369332" cy="169347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1200" b="1" dirty="0" smtClean="0"/>
                <a:t>CDR 1</a:t>
              </a:r>
              <a:endParaRPr lang="en-US" sz="1200" b="1" dirty="0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896114" y="-705103"/>
            <a:ext cx="369332" cy="1300364"/>
            <a:chOff x="1866518" y="163030"/>
            <a:chExt cx="369332" cy="1300364"/>
          </a:xfrm>
        </p:grpSpPr>
        <p:sp>
          <p:nvSpPr>
            <p:cNvPr id="173" name="Diamond 172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CDR 2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876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r>
              <a:rPr lang="en-US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3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Raster Scanning Magnets</a:t>
            </a:r>
            <a:br>
              <a:rPr lang="en-GB" sz="4000" dirty="0" smtClean="0"/>
            </a:br>
            <a:r>
              <a:rPr lang="en-GB" sz="4000" dirty="0" smtClean="0"/>
              <a:t>Kick-off meeting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Technical system scope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Heine </a:t>
            </a:r>
            <a:r>
              <a:rPr lang="en-US" sz="2000" b="1" dirty="0" err="1" smtClean="0">
                <a:solidFill>
                  <a:schemeClr val="bg1"/>
                </a:solidFill>
              </a:rPr>
              <a:t>Dølrath</a:t>
            </a:r>
            <a:r>
              <a:rPr lang="en-US" sz="2000" b="1" dirty="0" smtClean="0">
                <a:solidFill>
                  <a:schemeClr val="bg1"/>
                </a:solidFill>
              </a:rPr>
              <a:t> Thomsen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June 22, 2016</a:t>
            </a:r>
          </a:p>
        </p:txBody>
      </p:sp>
    </p:spTree>
    <p:extLst>
      <p:ext uri="{BB962C8B-B14F-4D97-AF65-F5344CB8AC3E}">
        <p14:creationId xmlns:p14="http://schemas.microsoft.com/office/powerpoint/2010/main" val="336997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Appendix 1, Table 2: Minimum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555152"/>
              </p:ext>
            </p:extLst>
          </p:nvPr>
        </p:nvGraphicFramePr>
        <p:xfrm>
          <a:off x="1763688" y="1174576"/>
          <a:ext cx="55499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Document" r:id="rId3" imgW="5549900" imgH="5638800" progId="Word.Document.12">
                  <p:embed/>
                </p:oleObj>
              </mc:Choice>
              <mc:Fallback>
                <p:oleObj name="Document" r:id="rId3" imgW="5549900" imgH="563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1174576"/>
                        <a:ext cx="55499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148064" y="2348880"/>
            <a:ext cx="216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2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374467"/>
              </p:ext>
            </p:extLst>
          </p:nvPr>
        </p:nvGraphicFramePr>
        <p:xfrm>
          <a:off x="1797050" y="192484"/>
          <a:ext cx="5549900" cy="669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Document" r:id="rId3" imgW="5549900" imgH="6692900" progId="Word.Document.12">
                  <p:embed/>
                </p:oleObj>
              </mc:Choice>
              <mc:Fallback>
                <p:oleObj name="Document" r:id="rId3" imgW="5549900" imgH="669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7050" y="192484"/>
                        <a:ext cx="5549900" cy="669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Hardware: Raster Scanning Magnet (RSM)</a:t>
            </a:r>
            <a:endParaRPr lang="en-US" dirty="0"/>
          </a:p>
        </p:txBody>
      </p:sp>
      <p:pic>
        <p:nvPicPr>
          <p:cNvPr id="6" name="Picture 5" descr="RSM asse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11595" r="6018" b="10477"/>
          <a:stretch/>
        </p:blipFill>
        <p:spPr>
          <a:xfrm>
            <a:off x="479778" y="1484784"/>
            <a:ext cx="8113889" cy="503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3573016"/>
            <a:ext cx="313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frame magnet (ferrite)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3372" y="1547500"/>
            <a:ext cx="19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Coils (Cu, air), Bdot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039223" y="1916832"/>
            <a:ext cx="404985" cy="28803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2756642" y="2996952"/>
            <a:ext cx="204120" cy="57606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44008" y="5877272"/>
            <a:ext cx="403244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414908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Alignment targets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43608" y="4509120"/>
            <a:ext cx="936104" cy="21602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43608" y="4509120"/>
            <a:ext cx="648072" cy="136815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rsm_spec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3645024"/>
            <a:ext cx="3707904" cy="31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Amplitude Accuracy &amp; Stability</a:t>
            </a:r>
            <a:endParaRPr lang="en-US" dirty="0"/>
          </a:p>
        </p:txBody>
      </p:sp>
      <p:pic>
        <p:nvPicPr>
          <p:cNvPr id="6" name="Content Placeholder 5" descr="out_convolution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1" b="-641"/>
          <a:stretch>
            <a:fillRect/>
          </a:stretch>
        </p:blipFill>
        <p:spPr>
          <a:xfrm>
            <a:off x="107504" y="1944645"/>
            <a:ext cx="4536504" cy="443668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Requirements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Rastering</a:t>
            </a:r>
            <a:r>
              <a:rPr lang="en-GB" dirty="0">
                <a:solidFill>
                  <a:schemeClr val="tx1"/>
                </a:solidFill>
              </a:rPr>
              <a:t> amplitude </a:t>
            </a:r>
            <a:r>
              <a:rPr lang="en-GB" dirty="0" smtClean="0">
                <a:solidFill>
                  <a:schemeClr val="tx1"/>
                </a:solidFill>
              </a:rPr>
              <a:t>accuracy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&lt;= 1%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Peak precision (during pulse</a:t>
            </a:r>
            <a:r>
              <a:rPr lang="en-GB" dirty="0" smtClean="0">
                <a:solidFill>
                  <a:schemeClr val="tx1"/>
                </a:solidFill>
              </a:rPr>
              <a:t>) &lt;= 1%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Peak precision (pulse-to-pulse</a:t>
            </a:r>
            <a:r>
              <a:rPr lang="en-GB" dirty="0" smtClean="0">
                <a:solidFill>
                  <a:schemeClr val="tx1"/>
                </a:solidFill>
              </a:rPr>
              <a:t>) &lt;= 1%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003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Systematic Sextupole?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Content Placeholder 7" descr="out_multipole_result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1" b="-3761"/>
          <a:stretch>
            <a:fillRect/>
          </a:stretch>
        </p:blipFill>
        <p:spPr>
          <a:xfrm rot="5400000">
            <a:off x="4648200" y="1600200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u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dirty="0">
                <a:solidFill>
                  <a:srgbClr val="000000"/>
                </a:solidFill>
              </a:rPr>
              <a:t>∫∆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/B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(t) </a:t>
            </a:r>
            <a:r>
              <a:rPr lang="en-US" dirty="0">
                <a:solidFill>
                  <a:srgbClr val="000000"/>
                </a:solidFill>
              </a:rPr>
              <a:t>x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</a:p>
          <a:p>
            <a:r>
              <a:rPr lang="en-US" dirty="0">
                <a:solidFill>
                  <a:srgbClr val="000000"/>
                </a:solidFill>
              </a:rPr>
              <a:t>Beam along RSMs: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rms</a:t>
            </a:r>
            <a:r>
              <a:rPr lang="en-US" dirty="0">
                <a:solidFill>
                  <a:srgbClr val="000000"/>
                </a:solidFill>
              </a:rPr>
              <a:t> size &lt; 1 mm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dx, </a:t>
            </a:r>
            <a:r>
              <a:rPr lang="en-US" dirty="0" err="1">
                <a:solidFill>
                  <a:srgbClr val="000000"/>
                </a:solidFill>
              </a:rPr>
              <a:t>dy</a:t>
            </a:r>
            <a:r>
              <a:rPr lang="en-US" dirty="0">
                <a:solidFill>
                  <a:srgbClr val="000000"/>
                </a:solidFill>
              </a:rPr>
              <a:t> &lt; 3 mm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RSMs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GFR = ± 15 mm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ap = ± 50 mm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Aperture = ± 40 mm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RSM </a:t>
            </a:r>
            <a:r>
              <a:rPr lang="en-US" i="1" dirty="0" smtClean="0">
                <a:solidFill>
                  <a:srgbClr val="FF0000"/>
                </a:solidFill>
              </a:rPr>
              <a:t>u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&lt; 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(or 10%)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4363" y="5855089"/>
            <a:ext cx="3792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Systematic sextupole (</a:t>
            </a:r>
            <a:r>
              <a:rPr lang="en-US" i="1" dirty="0">
                <a:solidFill>
                  <a:srgbClr val="000000"/>
                </a:solidFill>
              </a:rPr>
              <a:t>u</a:t>
            </a:r>
            <a:r>
              <a:rPr lang="en-US" baseline="-25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) in H RSM set</a:t>
            </a:r>
          </a:p>
          <a:p>
            <a:endParaRPr lang="en-US" dirty="0"/>
          </a:p>
        </p:txBody>
      </p:sp>
      <p:cxnSp>
        <p:nvCxnSpPr>
          <p:cNvPr id="6" name="Elbow Connector 5"/>
          <p:cNvCxnSpPr/>
          <p:nvPr/>
        </p:nvCxnSpPr>
        <p:spPr>
          <a:xfrm rot="10800000">
            <a:off x="5148064" y="4725144"/>
            <a:ext cx="1080120" cy="720080"/>
          </a:xfrm>
          <a:prstGeom prst="bentConnector3">
            <a:avLst>
              <a:gd name="adj1" fmla="val -1437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9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46863" y="6456890"/>
            <a:ext cx="2133600" cy="139700"/>
          </a:xfrm>
        </p:spPr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</a:t>
            </a:fld>
            <a:endParaRPr lang="da-DK" dirty="0"/>
          </a:p>
        </p:txBody>
      </p:sp>
      <p:pic>
        <p:nvPicPr>
          <p:cNvPr id="5" name="Content Placeholder 4" descr="ESS_Aerial_view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" r="-1388"/>
          <a:stretch/>
        </p:blipFill>
        <p:spPr>
          <a:xfrm>
            <a:off x="-188172" y="-1469062"/>
            <a:ext cx="9620311" cy="932395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1688" cy="503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4501444" y="3460775"/>
            <a:ext cx="959557" cy="366890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H="1">
            <a:off x="-860778" y="46679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flipH="1">
            <a:off x="-708378" y="48203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flipH="1">
            <a:off x="-555978" y="49727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 flipH="1">
            <a:off x="-403578" y="51251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flipH="1">
            <a:off x="-251178" y="52775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flipH="1">
            <a:off x="-1376218" y="4676103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flipH="1">
            <a:off x="-98778" y="5429954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 flipH="1">
            <a:off x="-1476335" y="4772800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flipH="1">
            <a:off x="-1390778" y="4958622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-1219810" y="5077600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-982000" y="5159443"/>
            <a:ext cx="48392" cy="483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778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065" y="5085184"/>
            <a:ext cx="301277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ulsed </a:t>
            </a:r>
            <a:r>
              <a:rPr lang="en-US" dirty="0" smtClean="0">
                <a:solidFill>
                  <a:srgbClr val="FF0000"/>
                </a:solidFill>
              </a:rPr>
              <a:t>LINAC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400506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Target</a:t>
            </a:r>
            <a:r>
              <a:rPr lang="en-US" dirty="0" smtClean="0">
                <a:solidFill>
                  <a:srgbClr val="FFFFFF"/>
                </a:solidFill>
              </a:rPr>
              <a:t>, moderators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36096" y="4293096"/>
            <a:ext cx="198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Neutron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beamlines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6216" y="18448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MAX IV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5497887" y="1921828"/>
            <a:ext cx="1006220" cy="323887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6743" y="1059529"/>
            <a:ext cx="73814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Lund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51961" y="1495811"/>
            <a:ext cx="195589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Science Village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48914" y="548680"/>
            <a:ext cx="89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Malmö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56266" y="539775"/>
            <a:ext cx="1523227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CPH (DATA)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1439333" y="3922884"/>
            <a:ext cx="3245559" cy="2935116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itle 1"/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European Spallation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61 0.21389 L 0.43402 -0.5192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-36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3878 -0.1576 L 0.59973 -0.18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5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2211 -0.17982 L 0.59416 -0.21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19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0545 -0.20203 L 0.58636 -0.2469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-224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8879 -0.22425 L 0.5414 -0.2372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-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7212 -0.24647 L 0.61621 -0.2638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" y="-8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9502 -0.15876 L 0.73703 -0.1603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5546 -0.26868 L 0.59608 -0.2948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70595 -0.17287 L 0.74136 -0.16223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9675 -0.19995 L 0.65283 -0.2205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" y="-10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801 -0.21731 L 0.7063 -0.198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92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5197 -0.22934 L 0.67124 -0.2045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Alignment Errors?</a:t>
            </a:r>
            <a:endParaRPr lang="en-US" dirty="0"/>
          </a:p>
        </p:txBody>
      </p:sp>
      <p:pic>
        <p:nvPicPr>
          <p:cNvPr id="7" name="Content Placeholder 6" descr="out_rotation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Insensitive to displacements: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dx, </a:t>
            </a:r>
            <a:r>
              <a:rPr lang="en-US" dirty="0" err="1" smtClean="0">
                <a:solidFill>
                  <a:srgbClr val="FF0000"/>
                </a:solidFill>
              </a:rPr>
              <a:t>dy</a:t>
            </a:r>
            <a:r>
              <a:rPr lang="en-US" dirty="0" smtClean="0">
                <a:solidFill>
                  <a:srgbClr val="FF0000"/>
                </a:solidFill>
              </a:rPr>
              <a:t> &lt; 0.5 mm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dz</a:t>
            </a:r>
            <a:r>
              <a:rPr lang="en-US" dirty="0" smtClean="0">
                <a:solidFill>
                  <a:srgbClr val="FF0000"/>
                </a:solidFill>
              </a:rPr>
              <a:t> &lt; 0.3 mm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Roll errors: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distorts pattern outline (shearing)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depends on average roll error in H/V set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pitch, yaw, roll &lt; 1 </a:t>
            </a:r>
            <a:r>
              <a:rPr lang="en-US" dirty="0" err="1" smtClean="0">
                <a:solidFill>
                  <a:srgbClr val="FF0000"/>
                </a:solidFill>
              </a:rPr>
              <a:t>mrad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64118" y="3974353"/>
            <a:ext cx="240552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9647" y="6126163"/>
            <a:ext cx="33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 error distribution &lt; 100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7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_pulse_spectrum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8"/>
          <a:stretch/>
        </p:blipFill>
        <p:spPr>
          <a:xfrm>
            <a:off x="710651" y="4283262"/>
            <a:ext cx="7542170" cy="2458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Pulse: Alternating Parity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7" name="Picture 6" descr="beam_puls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0269"/>
            <a:ext cx="3621288" cy="2934835"/>
          </a:xfrm>
          <a:prstGeom prst="rect">
            <a:avLst/>
          </a:prstGeom>
        </p:spPr>
      </p:pic>
      <p:pic>
        <p:nvPicPr>
          <p:cNvPr id="8" name="Picture 7" descr="beam_pulse_patter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4499527" cy="288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1052736"/>
            <a:ext cx="206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Shea et al, ICANS’15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2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Waveform Bandwidth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22</a:t>
            </a:fld>
            <a:endParaRPr lang="da-DK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5875" y="1407323"/>
            <a:ext cx="9359999" cy="2478791"/>
            <a:chOff x="-4857750" y="867569"/>
            <a:chExt cx="20716875" cy="5486400"/>
          </a:xfrm>
        </p:grpSpPr>
        <p:pic>
          <p:nvPicPr>
            <p:cNvPr id="8" name="Picture 7" descr="out_pattern_1_100kHz_0.00pi_1.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925" y="867569"/>
              <a:ext cx="7315200" cy="5486400"/>
            </a:xfrm>
            <a:prstGeom prst="rect">
              <a:avLst/>
            </a:prstGeom>
          </p:spPr>
        </p:pic>
        <p:pic>
          <p:nvPicPr>
            <p:cNvPr id="7" name="Picture 6" descr="out_pattern_1_200kHz_0.00pi_1.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867569"/>
              <a:ext cx="7315200" cy="5486400"/>
            </a:xfrm>
            <a:prstGeom prst="rect">
              <a:avLst/>
            </a:prstGeom>
          </p:spPr>
        </p:pic>
        <p:pic>
          <p:nvPicPr>
            <p:cNvPr id="5" name="Picture 4" descr="out_pattern_1_InfkHz_0.00pi_1.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7750" y="867569"/>
              <a:ext cx="7315200" cy="5486400"/>
            </a:xfrm>
            <a:prstGeom prst="rect">
              <a:avLst/>
            </a:prstGeom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5875" y="3798998"/>
            <a:ext cx="9360000" cy="3218158"/>
            <a:chOff x="-6424698" y="1407279"/>
            <a:chExt cx="19946464" cy="6858000"/>
          </a:xfrm>
        </p:grpSpPr>
        <p:pic>
          <p:nvPicPr>
            <p:cNvPr id="11" name="Picture 10" descr="out_raster2X_67.5_21.800000000000001_13.5_5.0499999999999998_fpprof_BEW_100kHz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37" y="1407279"/>
              <a:ext cx="7102929" cy="6858000"/>
            </a:xfrm>
            <a:prstGeom prst="rect">
              <a:avLst/>
            </a:prstGeom>
          </p:spPr>
        </p:pic>
        <p:pic>
          <p:nvPicPr>
            <p:cNvPr id="10" name="Picture 9" descr="out_raster2X_62.5_20.699999999999999_13.5_5.0499999999999998_fpprof_BEW_200kH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07279"/>
              <a:ext cx="7102929" cy="6858000"/>
            </a:xfrm>
            <a:prstGeom prst="rect">
              <a:avLst/>
            </a:prstGeom>
          </p:spPr>
        </p:pic>
        <p:pic>
          <p:nvPicPr>
            <p:cNvPr id="12" name="Picture 11" descr="out_raster2X_59.5_20_13.5_5.0499999999999998_fpprof_BEW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24698" y="1407279"/>
              <a:ext cx="7102929" cy="6858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105305" y="1571625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f</a:t>
            </a:r>
            <a:r>
              <a:rPr lang="en-US" sz="2800" baseline="-25000" dirty="0" smtClean="0">
                <a:solidFill>
                  <a:schemeClr val="bg2"/>
                </a:solidFill>
              </a:rPr>
              <a:t>c</a:t>
            </a:r>
            <a:r>
              <a:rPr lang="en-US" sz="2800" dirty="0" smtClean="0">
                <a:solidFill>
                  <a:schemeClr val="bg2"/>
                </a:solidFill>
              </a:rPr>
              <a:t> = Inf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6142" y="1565275"/>
            <a:ext cx="215402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f</a:t>
            </a:r>
            <a:r>
              <a:rPr lang="en-US" sz="2800" baseline="-25000" dirty="0" smtClean="0">
                <a:solidFill>
                  <a:schemeClr val="bg2"/>
                </a:solidFill>
              </a:rPr>
              <a:t>c</a:t>
            </a:r>
            <a:r>
              <a:rPr lang="en-US" sz="2800" dirty="0" smtClean="0">
                <a:solidFill>
                  <a:schemeClr val="bg2"/>
                </a:solidFill>
              </a:rPr>
              <a:t> = 200 kHz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1742" y="1574800"/>
            <a:ext cx="208262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f</a:t>
            </a:r>
            <a:r>
              <a:rPr lang="en-US" sz="2800" baseline="-25000" dirty="0" smtClean="0">
                <a:solidFill>
                  <a:schemeClr val="bg2"/>
                </a:solidFill>
              </a:rPr>
              <a:t>c</a:t>
            </a:r>
            <a:r>
              <a:rPr lang="en-US" sz="2800" dirty="0" smtClean="0">
                <a:solidFill>
                  <a:schemeClr val="bg2"/>
                </a:solidFill>
              </a:rPr>
              <a:t> = 100 kHz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0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 &amp; Interfaces</a:t>
            </a:r>
            <a:endParaRPr lang="en-US" dirty="0"/>
          </a:p>
        </p:txBody>
      </p:sp>
      <p:pic>
        <p:nvPicPr>
          <p:cNvPr id="5" name="Content Placeholder 4" descr="Raster System - Block Diagr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60" r="-23660"/>
          <a:stretch>
            <a:fillRect/>
          </a:stretch>
        </p:blipFill>
        <p:spPr>
          <a:xfrm>
            <a:off x="-1404664" y="1196752"/>
            <a:ext cx="10225136" cy="56234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4932040" y="2276872"/>
            <a:ext cx="32403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Interface control documents are to be agreed upon before detailed design is completed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r>
              <a:rPr lang="en-US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3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73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pt_wavefor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9" r="-9099"/>
          <a:stretch>
            <a:fillRect/>
          </a:stretch>
        </p:blipFill>
        <p:spPr bwMode="auto">
          <a:xfrm>
            <a:off x="3756835" y="1092257"/>
            <a:ext cx="5878455" cy="307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Failure Detection?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RSM Supply: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Danfysik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Raster pulse relative to trigger from timing system</a:t>
            </a:r>
          </a:p>
          <a:p>
            <a:r>
              <a:rPr lang="en-US" dirty="0">
                <a:solidFill>
                  <a:schemeClr val="tx1"/>
                </a:solidFill>
              </a:rPr>
              <a:t>Capacitor charge supply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General supply status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DC link voltage discrepancy from </a:t>
            </a:r>
            <a:r>
              <a:rPr lang="en-US" dirty="0" err="1" smtClean="0">
                <a:solidFill>
                  <a:schemeClr val="tx1"/>
                </a:solidFill>
              </a:rPr>
              <a:t>setpoint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Temperatures: magnet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supply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Fault Detection Unit: </a:t>
            </a:r>
            <a:r>
              <a:rPr lang="en-US" dirty="0" smtClean="0">
                <a:solidFill>
                  <a:schemeClr val="tx1"/>
                </a:solidFill>
              </a:rPr>
              <a:t>(ZHAW + ESS)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Input: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Bdot</a:t>
            </a:r>
            <a:r>
              <a:rPr lang="en-US" dirty="0" smtClean="0">
                <a:solidFill>
                  <a:schemeClr val="tx1"/>
                </a:solidFill>
              </a:rPr>
              <a:t> loops in each magnet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Idot</a:t>
            </a:r>
            <a:r>
              <a:rPr lang="en-US" dirty="0" smtClean="0">
                <a:solidFill>
                  <a:schemeClr val="tx1"/>
                </a:solidFill>
              </a:rPr>
              <a:t> current transformers in each supply (square </a:t>
            </a:r>
            <a:r>
              <a:rPr lang="en-US" dirty="0" err="1" smtClean="0">
                <a:solidFill>
                  <a:schemeClr val="tx1"/>
                </a:solidFill>
              </a:rPr>
              <a:t>wfms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RSM supply status (cf. above)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BPMs </a:t>
            </a:r>
            <a:r>
              <a:rPr lang="en-US" dirty="0">
                <a:solidFill>
                  <a:schemeClr val="tx1"/>
                </a:solidFill>
              </a:rPr>
              <a:t>near </a:t>
            </a:r>
            <a:r>
              <a:rPr lang="en-US" dirty="0" smtClean="0">
                <a:solidFill>
                  <a:schemeClr val="tx1"/>
                </a:solidFill>
              </a:rPr>
              <a:t>target?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Wfm</a:t>
            </a:r>
            <a:r>
              <a:rPr lang="en-US" dirty="0" smtClean="0">
                <a:solidFill>
                  <a:schemeClr val="tx1"/>
                </a:solidFill>
              </a:rPr>
              <a:t> analysis: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Point by point comparison of actual (current, voltage) </a:t>
            </a:r>
            <a:r>
              <a:rPr lang="en-US" dirty="0" smtClean="0">
                <a:solidFill>
                  <a:schemeClr val="tx1"/>
                </a:solidFill>
              </a:rPr>
              <a:t>waveforms </a:t>
            </a:r>
            <a:r>
              <a:rPr lang="en-US" dirty="0">
                <a:solidFill>
                  <a:schemeClr val="tx1"/>
                </a:solidFill>
              </a:rPr>
              <a:t>and anticipated waveforms (tabulated upon configuration</a:t>
            </a:r>
            <a:r>
              <a:rPr lang="en-US" dirty="0" smtClean="0">
                <a:solidFill>
                  <a:schemeClr val="tx1"/>
                </a:solidFill>
              </a:rPr>
              <a:t>)?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FFT?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Output: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Interface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ESS </a:t>
            </a:r>
            <a:r>
              <a:rPr lang="en-US" dirty="0">
                <a:solidFill>
                  <a:schemeClr val="tx1"/>
                </a:solidFill>
              </a:rPr>
              <a:t>Beam Interlock </a:t>
            </a:r>
            <a:r>
              <a:rPr lang="en-US" dirty="0" smtClean="0">
                <a:solidFill>
                  <a:schemeClr val="tx1"/>
                </a:solidFill>
              </a:rPr>
              <a:t>System (BIS): </a:t>
            </a:r>
            <a:r>
              <a:rPr lang="en-US" dirty="0">
                <a:solidFill>
                  <a:schemeClr val="tx1"/>
                </a:solidFill>
              </a:rPr>
              <a:t>Initiates beam abort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Details, implementation, redundancy is to be analyzed in collaboration with experts from ZHAW.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410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_THA_nom_59.5_20_13.5_5.0499999999999998_fpprof_BEW_200kH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7" y="1462327"/>
            <a:ext cx="2609995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Failure?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27</a:t>
            </a:fld>
            <a:endParaRPr lang="da-DK" dirty="0"/>
          </a:p>
        </p:txBody>
      </p:sp>
      <p:grpSp>
        <p:nvGrpSpPr>
          <p:cNvPr id="20" name="Group 19"/>
          <p:cNvGrpSpPr/>
          <p:nvPr/>
        </p:nvGrpSpPr>
        <p:grpSpPr>
          <a:xfrm>
            <a:off x="3192044" y="1462327"/>
            <a:ext cx="2609995" cy="2520000"/>
            <a:chOff x="3192044" y="1462327"/>
            <a:chExt cx="2609995" cy="2520000"/>
          </a:xfrm>
        </p:grpSpPr>
        <p:pic>
          <p:nvPicPr>
            <p:cNvPr id="6" name="Picture 5" descr="out_THA_full_raster_failure_0_0_13.5_5.0499999999999998_fpprof_BEW_200kHz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044" y="1462327"/>
              <a:ext cx="2609995" cy="252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2005" y="3540845"/>
              <a:ext cx="14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No </a:t>
              </a:r>
              <a:r>
                <a:rPr lang="en-US" sz="2000" dirty="0">
                  <a:solidFill>
                    <a:srgbClr val="000000"/>
                  </a:solidFill>
                </a:rPr>
                <a:t>r</a:t>
              </a:r>
              <a:r>
                <a:rPr lang="en-US" sz="2000" dirty="0" smtClean="0">
                  <a:solidFill>
                    <a:srgbClr val="000000"/>
                  </a:solidFill>
                </a:rPr>
                <a:t>astering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4633" y="1462327"/>
            <a:ext cx="2609995" cy="2520000"/>
            <a:chOff x="6284633" y="1462327"/>
            <a:chExt cx="2609995" cy="2520000"/>
          </a:xfrm>
        </p:grpSpPr>
        <p:pic>
          <p:nvPicPr>
            <p:cNvPr id="5" name="Picture 4" descr="out_THA_diagonal_59.5_20_13.5_5.0499999999999998_fpprof_BEW_999kHz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633" y="1462327"/>
              <a:ext cx="2609995" cy="252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8597" y="3540845"/>
              <a:ext cx="736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f</a:t>
              </a:r>
              <a:r>
                <a:rPr lang="en-US" sz="2000" baseline="-25000" dirty="0" smtClean="0">
                  <a:solidFill>
                    <a:srgbClr val="000000"/>
                  </a:solidFill>
                </a:rPr>
                <a:t>x</a:t>
              </a:r>
              <a:r>
                <a:rPr lang="en-US" sz="2000" dirty="0" smtClean="0">
                  <a:solidFill>
                    <a:srgbClr val="000000"/>
                  </a:solidFill>
                </a:rPr>
                <a:t> = f</a:t>
              </a:r>
              <a:r>
                <a:rPr lang="en-US" sz="2000" baseline="-25000" dirty="0" smtClean="0">
                  <a:solidFill>
                    <a:srgbClr val="000000"/>
                  </a:solidFill>
                </a:rPr>
                <a:t>y</a:t>
              </a:r>
              <a:endParaRPr lang="en-US" sz="2000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508" y="3540845"/>
            <a:ext cx="106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Nominal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672159" y="474287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Figure of merit: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Peak current density (J</a:t>
            </a:r>
            <a:r>
              <a:rPr lang="en-US" sz="1800" baseline="-25000" dirty="0" smtClean="0">
                <a:solidFill>
                  <a:schemeClr val="bg1"/>
                </a:solidFill>
              </a:rPr>
              <a:t>max</a:t>
            </a:r>
            <a:r>
              <a:rPr lang="en-US" sz="1800" dirty="0" smtClean="0">
                <a:solidFill>
                  <a:schemeClr val="bg1"/>
                </a:solidFill>
              </a:rPr>
              <a:t>) on target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Beam outside nominal footprint regions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9454" y="4110442"/>
            <a:ext cx="2610000" cy="2541583"/>
            <a:chOff x="99454" y="4110442"/>
            <a:chExt cx="2610000" cy="2541583"/>
          </a:xfrm>
        </p:grpSpPr>
        <p:pic>
          <p:nvPicPr>
            <p:cNvPr id="14" name="Picture 13" descr="out_THA_redHamp_44.630000000000003_20_13.5_5.0499999999999998_fpprof_BEW_200kHz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54" y="4110442"/>
              <a:ext cx="2610000" cy="252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8139" y="6251915"/>
              <a:ext cx="1840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Loss of 1 H RSM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92044" y="4110442"/>
            <a:ext cx="5702586" cy="2541583"/>
            <a:chOff x="3192044" y="4110442"/>
            <a:chExt cx="5702586" cy="2541583"/>
          </a:xfrm>
        </p:grpSpPr>
        <p:grpSp>
          <p:nvGrpSpPr>
            <p:cNvPr id="23" name="Group 22"/>
            <p:cNvGrpSpPr/>
            <p:nvPr/>
          </p:nvGrpSpPr>
          <p:grpSpPr>
            <a:xfrm>
              <a:off x="3192044" y="4110442"/>
              <a:ext cx="2609995" cy="2541583"/>
              <a:chOff x="3192044" y="4110442"/>
              <a:chExt cx="2609995" cy="2541583"/>
            </a:xfrm>
          </p:grpSpPr>
          <p:pic>
            <p:nvPicPr>
              <p:cNvPr id="8" name="Picture 7" descr="out_THA_small_beam_59.5_20_6.75_2.5299999999999998_fpprof_BEW_200kHz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2044" y="4110442"/>
                <a:ext cx="2609995" cy="25200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19096" y="6251915"/>
                <a:ext cx="25429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</a:rPr>
                  <a:t>50% smaller beam size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270055" y="4110442"/>
              <a:ext cx="2624575" cy="2541583"/>
              <a:chOff x="6270055" y="4110442"/>
              <a:chExt cx="2624575" cy="25415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4630" y="4110442"/>
                <a:ext cx="2610000" cy="2520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270055" y="6251915"/>
                <a:ext cx="23890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5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0% larger beam size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ounded Rectangle 24"/>
          <p:cNvSpPr/>
          <p:nvPr/>
        </p:nvSpPr>
        <p:spPr bwMode="auto">
          <a:xfrm>
            <a:off x="3014211" y="4069667"/>
            <a:ext cx="6129789" cy="2788334"/>
          </a:xfrm>
          <a:prstGeom prst="roundRect">
            <a:avLst/>
          </a:prstGeom>
          <a:noFill/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5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608361"/>
              </p:ext>
            </p:extLst>
          </p:nvPr>
        </p:nvGraphicFramePr>
        <p:xfrm>
          <a:off x="0" y="1600200"/>
          <a:ext cx="9144000" cy="4028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071"/>
                <a:gridCol w="1322419"/>
                <a:gridCol w="968900"/>
                <a:gridCol w="2094921"/>
                <a:gridCol w="1597376"/>
                <a:gridCol w="17463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Incident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Occurence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Impact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 to recover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Preventive measures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 x power</a:t>
                      </a:r>
                      <a:r>
                        <a:rPr lang="en-US" sz="1400" baseline="0" dirty="0" smtClean="0"/>
                        <a:t> supply failure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Random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1 / 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Not harmful for short periods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&lt; 10 min. by adjusting the remaining 3 RSMs.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</a:t>
                      </a:r>
                      <a:r>
                        <a:rPr lang="en-US" sz="1400" baseline="0" dirty="0" smtClean="0"/>
                        <a:t> internal operating temperatures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8 x power</a:t>
                      </a:r>
                      <a:r>
                        <a:rPr lang="en-US" sz="1400" baseline="0" dirty="0" smtClean="0"/>
                        <a:t> supply failure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Random, common mode</a:t>
                      </a:r>
                    </a:p>
                    <a:p>
                      <a:r>
                        <a:rPr lang="en-US" sz="1400" dirty="0" smtClean="0"/>
                        <a:t>(central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system failure, configuration)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Single pulse: not harmful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10 min.</a:t>
                      </a:r>
                      <a:r>
                        <a:rPr lang="en-US" sz="1400" baseline="0" dirty="0" smtClean="0"/>
                        <a:t> depending on cause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High degree of parallel redundancy,</a:t>
                      </a:r>
                    </a:p>
                    <a:p>
                      <a:r>
                        <a:rPr lang="en-US" sz="1400" dirty="0" smtClean="0"/>
                        <a:t>BIS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Multiple pulses: PBW / target failure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1-6</a:t>
                      </a:r>
                      <a:r>
                        <a:rPr lang="en-US" sz="1400" baseline="0" dirty="0" smtClean="0"/>
                        <a:t> months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Cable,</a:t>
                      </a:r>
                      <a:r>
                        <a:rPr lang="en-US" sz="1400" baseline="0" dirty="0" smtClean="0"/>
                        <a:t> coil insulation deterioration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Lifetime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/ 5-10 y?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harmful, assuming</a:t>
                      </a:r>
                      <a:r>
                        <a:rPr lang="en-US" sz="1400" baseline="0" dirty="0" smtClean="0"/>
                        <a:t> a localized sudden event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Minutes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Regular</a:t>
                      </a:r>
                      <a:r>
                        <a:rPr lang="en-US" sz="1400" baseline="0" dirty="0" smtClean="0"/>
                        <a:t> inspection for </a:t>
                      </a:r>
                      <a:r>
                        <a:rPr lang="en-US" sz="1400" baseline="0" dirty="0" err="1" smtClean="0"/>
                        <a:t>embrittlement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 leak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Random</a:t>
                      </a:r>
                    </a:p>
                    <a:p>
                      <a:r>
                        <a:rPr lang="en-US" sz="1400" dirty="0" smtClean="0"/>
                        <a:t>(following replacements, alignment)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Could prevent operation (beam loss on res. gas)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1-2 days depending</a:t>
                      </a:r>
                      <a:r>
                        <a:rPr lang="en-US" sz="1400" baseline="0" dirty="0" smtClean="0"/>
                        <a:t> on cool down time and preparation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</a:t>
                      </a:r>
                      <a:r>
                        <a:rPr lang="en-US" sz="1400" baseline="0" dirty="0" smtClean="0"/>
                        <a:t> pressure near raster section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05967"/>
            <a:ext cx="915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Redundant system of raster magnets with strength contingency allows for a quick recovery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Supplies are located in GSA: is access during operation possible?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Supplier has been asked to provide </a:t>
            </a:r>
            <a:r>
              <a:rPr lang="en-US" dirty="0" smtClean="0"/>
              <a:t>list of expected component lifetimes in radiation fields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3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Racks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Conventional power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Grounding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176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Project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5" name="Shape 736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rcRect t="-12340" b="-1234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4716016" y="1484784"/>
            <a:ext cx="0" cy="43924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0" y="5879013"/>
            <a:ext cx="281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Raster Magnets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Installation:  11 March 2019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9872" y="1484784"/>
            <a:ext cx="0" cy="43924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5856" y="5877272"/>
            <a:ext cx="62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Now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r>
              <a:rPr lang="en-US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07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s_acc_snapsho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58055"/>
          <a:stretch/>
        </p:blipFill>
        <p:spPr>
          <a:xfrm>
            <a:off x="0" y="1521428"/>
            <a:ext cx="9144000" cy="1732947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 bwMode="auto">
          <a:xfrm>
            <a:off x="4004800" y="3742446"/>
            <a:ext cx="5112309" cy="219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 bwMode="auto">
          <a:xfrm>
            <a:off x="4937125" y="3993984"/>
            <a:ext cx="420687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63500" y="5937249"/>
            <a:ext cx="1058608" cy="798917"/>
          </a:xfrm>
          <a:prstGeom prst="rect">
            <a:avLst/>
          </a:prstGeom>
          <a:solidFill>
            <a:srgbClr val="FFFFFF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650" y="3048000"/>
            <a:ext cx="8269205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 MW</a:t>
            </a:r>
            <a:r>
              <a:rPr lang="en-US" sz="2400" dirty="0" smtClean="0">
                <a:solidFill>
                  <a:srgbClr val="03428E"/>
                </a:solidFill>
              </a:rPr>
              <a:t> = 2.0 </a:t>
            </a:r>
            <a:r>
              <a:rPr lang="en-US" sz="2400" dirty="0" err="1" smtClean="0">
                <a:solidFill>
                  <a:srgbClr val="03428E"/>
                </a:solidFill>
              </a:rPr>
              <a:t>GeV</a:t>
            </a:r>
            <a:r>
              <a:rPr lang="en-US" sz="2400" dirty="0" smtClean="0">
                <a:solidFill>
                  <a:srgbClr val="03428E"/>
                </a:solidFill>
              </a:rPr>
              <a:t> x 62.5 mA x 2.86 </a:t>
            </a:r>
            <a:r>
              <a:rPr lang="en-US" sz="2400" dirty="0" err="1" smtClean="0">
                <a:solidFill>
                  <a:srgbClr val="03428E"/>
                </a:solidFill>
              </a:rPr>
              <a:t>ms</a:t>
            </a:r>
            <a:r>
              <a:rPr lang="en-US" sz="2400" dirty="0" smtClean="0">
                <a:solidFill>
                  <a:srgbClr val="03428E"/>
                </a:solidFill>
              </a:rPr>
              <a:t> x 14 Hz = </a:t>
            </a:r>
            <a:r>
              <a:rPr lang="en-US" sz="2400" dirty="0" smtClean="0">
                <a:solidFill>
                  <a:srgbClr val="FF0000"/>
                </a:solidFill>
              </a:rPr>
              <a:t>125 MW</a:t>
            </a:r>
            <a:r>
              <a:rPr lang="en-US" sz="2400" dirty="0" smtClean="0">
                <a:solidFill>
                  <a:srgbClr val="03428E"/>
                </a:solidFill>
              </a:rPr>
              <a:t> x 4% </a:t>
            </a:r>
            <a:endParaRPr lang="en-US" sz="2400" dirty="0">
              <a:solidFill>
                <a:srgbClr val="03428E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5 MW </a:t>
            </a:r>
            <a:r>
              <a:rPr lang="en-US" sz="2400" dirty="0">
                <a:solidFill>
                  <a:srgbClr val="03428E"/>
                </a:solidFill>
              </a:rPr>
              <a:t>= </a:t>
            </a:r>
            <a:r>
              <a:rPr lang="en-US" sz="2400" dirty="0" smtClean="0">
                <a:solidFill>
                  <a:srgbClr val="FF0000"/>
                </a:solidFill>
              </a:rPr>
              <a:t>0.360 MJ </a:t>
            </a:r>
            <a:r>
              <a:rPr lang="en-US" sz="2400" dirty="0" smtClean="0">
                <a:solidFill>
                  <a:srgbClr val="03428E"/>
                </a:solidFill>
              </a:rPr>
              <a:t>x 14 Hz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650" y="4078386"/>
            <a:ext cx="318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1.5E16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p </a:t>
            </a:r>
            <a:r>
              <a:rPr lang="en-US" sz="2400" dirty="0" smtClean="0">
                <a:solidFill>
                  <a:srgbClr val="000000"/>
                </a:solidFill>
              </a:rPr>
              <a:t>/ s,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1.1E15</a:t>
            </a:r>
            <a:r>
              <a:rPr lang="en-US" sz="2400" dirty="0" smtClean="0">
                <a:solidFill>
                  <a:srgbClr val="03428E"/>
                </a:solidFill>
              </a:rPr>
              <a:t> PPP</a:t>
            </a:r>
            <a:endParaRPr lang="en-US" sz="2400" dirty="0">
              <a:solidFill>
                <a:srgbClr val="03428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650" y="4714811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5200 h / y,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95%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availability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0" name="Elbow Connector 9"/>
          <p:cNvCxnSpPr/>
          <p:nvPr/>
        </p:nvCxnSpPr>
        <p:spPr bwMode="auto">
          <a:xfrm>
            <a:off x="3624102" y="5631310"/>
            <a:ext cx="914400" cy="914400"/>
          </a:xfrm>
          <a:prstGeom prst="bentConnector3">
            <a:avLst>
              <a:gd name="adj1" fmla="val 26106"/>
            </a:avLst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flipH="1">
            <a:off x="2709986" y="5632816"/>
            <a:ext cx="914400" cy="914400"/>
          </a:xfrm>
          <a:prstGeom prst="bentConnector3">
            <a:avLst>
              <a:gd name="adj1" fmla="val 26106"/>
            </a:avLst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>
            <a:off x="1658320" y="5629906"/>
            <a:ext cx="914400" cy="914400"/>
          </a:xfrm>
          <a:prstGeom prst="bentConnector3">
            <a:avLst>
              <a:gd name="adj1" fmla="val 26106"/>
            </a:avLst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Elbow Connector 12"/>
          <p:cNvCxnSpPr/>
          <p:nvPr/>
        </p:nvCxnSpPr>
        <p:spPr bwMode="auto">
          <a:xfrm flipH="1">
            <a:off x="744204" y="5631412"/>
            <a:ext cx="914400" cy="914400"/>
          </a:xfrm>
          <a:prstGeom prst="bentConnector3">
            <a:avLst>
              <a:gd name="adj1" fmla="val 26106"/>
            </a:avLst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106750" y="5270756"/>
            <a:ext cx="97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2.86 </a:t>
            </a:r>
            <a:r>
              <a:rPr lang="en-US" sz="1800" dirty="0" err="1" smtClean="0">
                <a:solidFill>
                  <a:srgbClr val="FF0000"/>
                </a:solidFill>
              </a:rPr>
              <a:t>ms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0706" y="5282044"/>
            <a:ext cx="97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2.86 </a:t>
            </a:r>
            <a:r>
              <a:rPr lang="en-US" sz="1800" dirty="0" err="1" smtClean="0">
                <a:solidFill>
                  <a:srgbClr val="FF0000"/>
                </a:solidFill>
              </a:rPr>
              <a:t>ms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1461" y="5805264"/>
            <a:ext cx="111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1 / 14 Hz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907305" y="5873417"/>
            <a:ext cx="1975556" cy="0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96925" y="5988050"/>
            <a:ext cx="56097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931439"/>
            <a:ext cx="641201" cy="6596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ESS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Accelerator: High-Power </a:t>
            </a:r>
            <a:r>
              <a:rPr lang="en-US" i="1" dirty="0" smtClean="0"/>
              <a:t>p</a:t>
            </a:r>
            <a:r>
              <a:rPr lang="en-US" dirty="0" smtClean="0"/>
              <a:t> SC 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Aarhus University: WP6 </a:t>
            </a:r>
            <a:r>
              <a:rPr lang="en-US" dirty="0" err="1" smtClean="0"/>
              <a:t>SoW</a:t>
            </a:r>
            <a:r>
              <a:rPr lang="en-US" dirty="0" smtClean="0"/>
              <a:t> (2.635 M€)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Program </a:t>
            </a:r>
            <a:r>
              <a:rPr lang="en-US" dirty="0" smtClean="0">
                <a:solidFill>
                  <a:schemeClr val="tx1"/>
                </a:solidFill>
              </a:rPr>
              <a:t>management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project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ngineering </a:t>
            </a:r>
          </a:p>
          <a:p>
            <a:r>
              <a:rPr lang="en-US" dirty="0">
                <a:solidFill>
                  <a:schemeClr val="tx1"/>
                </a:solidFill>
              </a:rPr>
              <a:t>HEBT beam optics </a:t>
            </a:r>
            <a:r>
              <a:rPr lang="en-US" dirty="0" smtClean="0">
                <a:solidFill>
                  <a:schemeClr val="tx1"/>
                </a:solidFill>
              </a:rPr>
              <a:t>design and follow up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Raster </a:t>
            </a:r>
            <a:r>
              <a:rPr lang="en-US" dirty="0" smtClean="0">
                <a:solidFill>
                  <a:srgbClr val="FF0000"/>
                </a:solidFill>
              </a:rPr>
              <a:t>Scanning Magnet (RSM) system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Gamma ray blockers </a:t>
            </a:r>
            <a:r>
              <a:rPr lang="en-US" dirty="0" smtClean="0">
                <a:solidFill>
                  <a:srgbClr val="000000"/>
                </a:solidFill>
              </a:rPr>
              <a:t>(GBs)</a:t>
            </a:r>
          </a:p>
          <a:p>
            <a:r>
              <a:rPr lang="en-GB" dirty="0">
                <a:solidFill>
                  <a:schemeClr val="tx1"/>
                </a:solidFill>
              </a:rPr>
              <a:t>Assessment of the need for </a:t>
            </a:r>
            <a:r>
              <a:rPr lang="en-GB" dirty="0" smtClean="0">
                <a:solidFill>
                  <a:schemeClr val="tx1"/>
                </a:solidFill>
              </a:rPr>
              <a:t>collimators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Purchase of the raster system as being part of WP6: Beam delivery </a:t>
            </a:r>
            <a:r>
              <a:rPr lang="en-US" dirty="0" smtClean="0">
                <a:solidFill>
                  <a:srgbClr val="FF0000"/>
                </a:solidFill>
              </a:rPr>
              <a:t>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6901" y="5271311"/>
            <a:ext cx="6381801" cy="145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Pulsed raster magnets, power supplies, cables, local control system, ceramic vacuum chambers, support, …</a:t>
            </a:r>
          </a:p>
          <a:p>
            <a:r>
              <a:rPr lang="en-US" sz="2000" dirty="0" smtClean="0"/>
              <a:t>Redundancy / fail-safe (4H + 4V). </a:t>
            </a:r>
            <a:r>
              <a:rPr lang="en-US" sz="2000" dirty="0" err="1" smtClean="0"/>
              <a:t>Bdot</a:t>
            </a:r>
            <a:r>
              <a:rPr lang="en-US" sz="2000" dirty="0" smtClean="0"/>
              <a:t>, </a:t>
            </a:r>
            <a:r>
              <a:rPr lang="en-US" sz="2000" dirty="0" err="1" smtClean="0"/>
              <a:t>Idot</a:t>
            </a:r>
            <a:r>
              <a:rPr lang="en-US" sz="2000" dirty="0" smtClean="0"/>
              <a:t>, BPMs</a:t>
            </a:r>
          </a:p>
        </p:txBody>
      </p:sp>
      <p:sp>
        <p:nvSpPr>
          <p:cNvPr id="8" name="Curved Right Arrow 7"/>
          <p:cNvSpPr/>
          <p:nvPr/>
        </p:nvSpPr>
        <p:spPr>
          <a:xfrm>
            <a:off x="65467" y="2880687"/>
            <a:ext cx="518342" cy="3284758"/>
          </a:xfrm>
          <a:prstGeom prst="curvedRightArrow">
            <a:avLst>
              <a:gd name="adj1" fmla="val 7143"/>
              <a:gd name="adj2" fmla="val 50000"/>
              <a:gd name="adj3" fmla="val 25000"/>
            </a:avLst>
          </a:prstGeom>
          <a:solidFill>
            <a:srgbClr val="249DD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7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 smtClean="0"/>
              <a:t>RSM Past, Present &amp; Future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 fontScale="85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Mid-2013: Raster system becomes baseline Beam Delivery System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Ultimo 2013: Conceptual design completed (CERN, ESS, </a:t>
            </a:r>
            <a:r>
              <a:rPr lang="en-US" dirty="0" err="1" smtClean="0">
                <a:solidFill>
                  <a:srgbClr val="000000"/>
                </a:solidFill>
              </a:rPr>
              <a:t>Danfysik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October 8, 2015 WP6 Critical Design Review</a:t>
            </a:r>
            <a:r>
              <a:rPr lang="en-US" dirty="0" smtClean="0">
                <a:solidFill>
                  <a:srgbClr val="FF0000"/>
                </a:solidFill>
              </a:rPr>
              <a:t>-1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November 1, 2015</a:t>
            </a:r>
            <a:r>
              <a:rPr lang="en-US" dirty="0" smtClean="0">
                <a:solidFill>
                  <a:srgbClr val="000000"/>
                </a:solidFill>
              </a:rPr>
              <a:t>: Procurement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Design and manufacture of complete system (in stages)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Potential suppliers: </a:t>
            </a:r>
            <a:r>
              <a:rPr lang="en-US" dirty="0" err="1" smtClean="0">
                <a:solidFill>
                  <a:srgbClr val="000000"/>
                </a:solidFill>
              </a:rPr>
              <a:t>Danfysik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Ampegon</a:t>
            </a:r>
            <a:r>
              <a:rPr lang="en-US" dirty="0" smtClean="0">
                <a:solidFill>
                  <a:srgbClr val="000000"/>
                </a:solidFill>
              </a:rPr>
              <a:t> (formerly PPT), BINP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June 1, 2016: Contract signed with </a:t>
            </a:r>
            <a:r>
              <a:rPr lang="en-US" dirty="0" err="1" smtClean="0">
                <a:solidFill>
                  <a:srgbClr val="000000"/>
                </a:solidFill>
              </a:rPr>
              <a:t>Danfysik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84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12"/>
          <p:cNvPicPr>
            <a:picLocks noChangeAspect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7720" l="6268" r="97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53" y="719963"/>
            <a:ext cx="1965468" cy="184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201555" y="650370"/>
            <a:ext cx="3917845" cy="2092368"/>
            <a:chOff x="2256774" y="710196"/>
            <a:chExt cx="3917845" cy="2092368"/>
          </a:xfrm>
        </p:grpSpPr>
        <p:pic>
          <p:nvPicPr>
            <p:cNvPr id="32" name="sfm_mech.tiff" descr="/Users/heine/Desktop/sfm_mech.tiff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4" r="-15504"/>
            <a:stretch>
              <a:fillRect/>
            </a:stretch>
          </p:blipFill>
          <p:spPr>
            <a:xfrm>
              <a:off x="2256774" y="710196"/>
              <a:ext cx="2588727" cy="2092368"/>
            </a:xfrm>
            <a:prstGeom prst="rect">
              <a:avLst/>
            </a:prstGeom>
          </p:spPr>
        </p:pic>
        <p:pic>
          <p:nvPicPr>
            <p:cNvPr id="33" name="Content Placeholder 6" descr="atp_nonlin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2" b="-1232"/>
            <a:stretch>
              <a:fillRect/>
            </a:stretch>
          </p:blipFill>
          <p:spPr>
            <a:xfrm>
              <a:off x="4403598" y="848257"/>
              <a:ext cx="1771021" cy="188528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206679" y="568832"/>
            <a:ext cx="2297123" cy="2049656"/>
            <a:chOff x="-934064" y="599027"/>
            <a:chExt cx="5426689" cy="4989732"/>
          </a:xfrm>
        </p:grpSpPr>
        <p:pic>
          <p:nvPicPr>
            <p:cNvPr id="35" name="Content Placeholder 9" descr="rm_geo.tiff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98" b="100000" l="0" r="100000">
                          <a14:foregroundMark x1="66980" y1="5814" x2="66980" y2="58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836" b="-15836"/>
            <a:stretch>
              <a:fillRect/>
            </a:stretch>
          </p:blipFill>
          <p:spPr>
            <a:xfrm>
              <a:off x="358775" y="1188209"/>
              <a:ext cx="4133850" cy="440055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-934064" y="599027"/>
              <a:ext cx="5279104" cy="4462937"/>
              <a:chOff x="-934064" y="599027"/>
              <a:chExt cx="5279104" cy="4462937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H="1">
                <a:off x="373891" y="1850105"/>
                <a:ext cx="675636" cy="140419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-459189" y="620815"/>
                <a:ext cx="2231654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200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H="1">
                <a:off x="1018041" y="1755639"/>
                <a:ext cx="3326999" cy="94466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561367" y="599027"/>
                <a:ext cx="2231654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160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1028538" y="1850107"/>
                <a:ext cx="146932" cy="3211857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-934064" y="2536011"/>
                <a:ext cx="2231655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140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62288" y="2383757"/>
            <a:ext cx="2453209" cy="2388864"/>
            <a:chOff x="262288" y="2277911"/>
            <a:chExt cx="2453209" cy="2388864"/>
          </a:xfrm>
        </p:grpSpPr>
        <p:grpSp>
          <p:nvGrpSpPr>
            <p:cNvPr id="13" name="Group 12"/>
            <p:cNvGrpSpPr/>
            <p:nvPr/>
          </p:nvGrpSpPr>
          <p:grpSpPr>
            <a:xfrm>
              <a:off x="262288" y="2277911"/>
              <a:ext cx="2453209" cy="2388864"/>
              <a:chOff x="262288" y="4169333"/>
              <a:chExt cx="2453209" cy="2388864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2" name="Curved Connector 11"/>
            <p:cNvCxnSpPr/>
            <p:nvPr/>
          </p:nvCxnSpPr>
          <p:spPr bwMode="auto">
            <a:xfrm rot="16200000" flipH="1">
              <a:off x="462400" y="2850921"/>
              <a:ext cx="1960415" cy="1642780"/>
            </a:xfrm>
            <a:prstGeom prst="curvedConnector3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" name="Straight Connector 29"/>
          <p:cNvCxnSpPr/>
          <p:nvPr/>
        </p:nvCxnSpPr>
        <p:spPr bwMode="auto">
          <a:xfrm>
            <a:off x="6281215" y="3129267"/>
            <a:ext cx="2098340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6035403" y="2384369"/>
            <a:ext cx="2850928" cy="2388864"/>
            <a:chOff x="6035403" y="2292790"/>
            <a:chExt cx="2850928" cy="2388864"/>
          </a:xfrm>
        </p:grpSpPr>
        <p:grpSp>
          <p:nvGrpSpPr>
            <p:cNvPr id="24" name="Group 23"/>
            <p:cNvGrpSpPr/>
            <p:nvPr/>
          </p:nvGrpSpPr>
          <p:grpSpPr>
            <a:xfrm>
              <a:off x="6035403" y="2292790"/>
              <a:ext cx="2698530" cy="2388864"/>
              <a:chOff x="262288" y="4169333"/>
              <a:chExt cx="2453209" cy="2388864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9" name="Straight Connector 38"/>
            <p:cNvCxnSpPr/>
            <p:nvPr/>
          </p:nvCxnSpPr>
          <p:spPr bwMode="auto">
            <a:xfrm>
              <a:off x="6281762" y="4432143"/>
              <a:ext cx="2098340" cy="0"/>
            </a:xfrm>
            <a:prstGeom prst="line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331641" y="3065912"/>
              <a:ext cx="1554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f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raster</a:t>
              </a:r>
              <a:r>
                <a:rPr lang="en-US" sz="2000" dirty="0" smtClean="0">
                  <a:solidFill>
                    <a:srgbClr val="FF0000"/>
                  </a:solidFill>
                </a:rPr>
                <a:t> ~40 kHz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6293059" y="3012393"/>
              <a:ext cx="2098340" cy="0"/>
            </a:xfrm>
            <a:prstGeom prst="line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3024674" y="2384294"/>
            <a:ext cx="2700041" cy="2388864"/>
            <a:chOff x="3024674" y="2278448"/>
            <a:chExt cx="2700041" cy="2388864"/>
          </a:xfrm>
        </p:grpSpPr>
        <p:grpSp>
          <p:nvGrpSpPr>
            <p:cNvPr id="14" name="Group 13"/>
            <p:cNvGrpSpPr/>
            <p:nvPr/>
          </p:nvGrpSpPr>
          <p:grpSpPr>
            <a:xfrm>
              <a:off x="3026185" y="2278448"/>
              <a:ext cx="2698530" cy="2388864"/>
              <a:chOff x="262288" y="4169333"/>
              <a:chExt cx="2453209" cy="2388864"/>
            </a:xfrm>
          </p:grpSpPr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024674" y="3021772"/>
              <a:ext cx="2615257" cy="1300652"/>
              <a:chOff x="3024674" y="4904838"/>
              <a:chExt cx="2615257" cy="130065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323035" y="5555423"/>
                <a:ext cx="1316896" cy="650067"/>
                <a:chOff x="4323035" y="5555423"/>
                <a:chExt cx="1316896" cy="650067"/>
              </a:xfrm>
            </p:grpSpPr>
            <p:cxnSp>
              <p:nvCxnSpPr>
                <p:cNvPr id="42" name="Curved Connector 41"/>
                <p:cNvCxnSpPr/>
                <p:nvPr/>
              </p:nvCxnSpPr>
              <p:spPr bwMode="auto">
                <a:xfrm rot="10800000" flipH="1" flipV="1">
                  <a:off x="4323035" y="5555423"/>
                  <a:ext cx="775758" cy="650067"/>
                </a:xfrm>
                <a:prstGeom prst="curvedConnector3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5097389" y="6205490"/>
                  <a:ext cx="542542" cy="0"/>
                </a:xfrm>
                <a:prstGeom prst="line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3024674" y="4904838"/>
                <a:ext cx="1300265" cy="650067"/>
                <a:chOff x="3024674" y="4904838"/>
                <a:chExt cx="1300265" cy="650067"/>
              </a:xfrm>
            </p:grpSpPr>
            <p:cxnSp>
              <p:nvCxnSpPr>
                <p:cNvPr id="46" name="Curved Connector 45"/>
                <p:cNvCxnSpPr/>
                <p:nvPr/>
              </p:nvCxnSpPr>
              <p:spPr bwMode="auto">
                <a:xfrm rot="10800000">
                  <a:off x="3549181" y="4904838"/>
                  <a:ext cx="775758" cy="650067"/>
                </a:xfrm>
                <a:prstGeom prst="curvedConnector3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 flipH="1">
                  <a:off x="3024674" y="4904838"/>
                  <a:ext cx="525911" cy="0"/>
                </a:xfrm>
                <a:prstGeom prst="line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54" name="Content Placeholder 9"/>
          <p:cNvSpPr txBox="1">
            <a:spLocks/>
          </p:cNvSpPr>
          <p:nvPr/>
        </p:nvSpPr>
        <p:spPr>
          <a:xfrm>
            <a:off x="5896862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Suitable for CW or long-pulse machines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Linear focusing and pattern is decoupled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55" name="Content Placeholder 9"/>
          <p:cNvSpPr txBox="1">
            <a:spLocks/>
          </p:cNvSpPr>
          <p:nvPr/>
        </p:nvSpPr>
        <p:spPr>
          <a:xfrm>
            <a:off x="0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Non-linear DC field </a:t>
            </a:r>
            <a:r>
              <a:rPr lang="en-US" sz="2000" dirty="0">
                <a:solidFill>
                  <a:schemeClr val="tx2"/>
                </a:solidFill>
              </a:rPr>
              <a:t>distorts phase </a:t>
            </a:r>
            <a:r>
              <a:rPr lang="en-US" sz="2000" dirty="0" smtClean="0">
                <a:solidFill>
                  <a:schemeClr val="tx2"/>
                </a:solidFill>
              </a:rPr>
              <a:t>space and focuses tails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Complex tuning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Overfocusing of halo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56" name="Content Placeholder 9"/>
          <p:cNvSpPr txBox="1">
            <a:spLocks/>
          </p:cNvSpPr>
          <p:nvPr/>
        </p:nvSpPr>
        <p:spPr>
          <a:xfrm>
            <a:off x="2885765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Dodecapole comp.: overfocusing is  neutralized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SFM: cheap magnet?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5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60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254 L -0.00139 0.20918 L -0.00139 -0.00254 Z " pathEditMode="relative" ptsTypes="A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ut_THA_nom_59.5_20_13.5_5.0499999999999998_fpprof_BEW_200kH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03" y="4581128"/>
            <a:ext cx="3091714" cy="2276872"/>
          </a:xfrm>
          <a:prstGeom prst="rect">
            <a:avLst/>
          </a:prstGeom>
        </p:spPr>
      </p:pic>
      <p:sp>
        <p:nvSpPr>
          <p:cNvPr id="515" name="Shape 515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rgbClr val="000000"/>
                </a:solidFill>
              </a:rPr>
              <a:t>Raster system </a:t>
            </a:r>
            <a:r>
              <a:rPr sz="2100" dirty="0" smtClean="0">
                <a:solidFill>
                  <a:srgbClr val="000000"/>
                </a:solidFill>
              </a:rPr>
              <a:t>sweep</a:t>
            </a:r>
            <a:r>
              <a:rPr lang="da-DK" sz="2100" dirty="0" smtClean="0">
                <a:solidFill>
                  <a:srgbClr val="000000"/>
                </a:solidFill>
              </a:rPr>
              <a:t>s</a:t>
            </a:r>
            <a:r>
              <a:rPr sz="2100" dirty="0" smtClean="0">
                <a:solidFill>
                  <a:srgbClr val="000000"/>
                </a:solidFill>
              </a:rPr>
              <a:t> beam</a:t>
            </a:r>
            <a:r>
              <a:rPr lang="da-DK" sz="2100" dirty="0" smtClean="0">
                <a:solidFill>
                  <a:srgbClr val="000000"/>
                </a:solidFill>
              </a:rPr>
              <a:t> </a:t>
            </a:r>
            <a:r>
              <a:rPr lang="da-DK" sz="2100" dirty="0" err="1" smtClean="0">
                <a:solidFill>
                  <a:srgbClr val="000000"/>
                </a:solidFill>
              </a:rPr>
              <a:t>across</a:t>
            </a:r>
            <a:r>
              <a:rPr lang="da-DK" sz="2100" dirty="0" smtClean="0">
                <a:solidFill>
                  <a:srgbClr val="000000"/>
                </a:solidFill>
              </a:rPr>
              <a:t> </a:t>
            </a:r>
            <a:r>
              <a:rPr lang="da-DK" sz="2100" dirty="0" err="1" smtClean="0">
                <a:solidFill>
                  <a:srgbClr val="000000"/>
                </a:solidFill>
              </a:rPr>
              <a:t>target</a:t>
            </a:r>
            <a:endParaRPr lang="da-DK" sz="2100" dirty="0" smtClean="0">
              <a:solidFill>
                <a:srgbClr val="0000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 smtClean="0">
                <a:solidFill>
                  <a:srgbClr val="000000"/>
                </a:solidFill>
              </a:rPr>
              <a:t>8 </a:t>
            </a:r>
            <a:r>
              <a:rPr sz="2100" dirty="0">
                <a:solidFill>
                  <a:srgbClr val="000000"/>
                </a:solidFill>
              </a:rPr>
              <a:t>colinear magnets, 8 dedicated, identical supplies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rgbClr val="000000"/>
                </a:solidFill>
              </a:rPr>
              <a:t>Crosshatch pattern (f</a:t>
            </a:r>
            <a:r>
              <a:rPr sz="2100" baseline="-25000" dirty="0">
                <a:solidFill>
                  <a:srgbClr val="000000"/>
                </a:solidFill>
              </a:rPr>
              <a:t>x</a:t>
            </a:r>
            <a:r>
              <a:rPr sz="2100" dirty="0">
                <a:solidFill>
                  <a:srgbClr val="000000"/>
                </a:solidFill>
              </a:rPr>
              <a:t>/f</a:t>
            </a:r>
            <a:r>
              <a:rPr sz="2100" baseline="-25000" dirty="0">
                <a:solidFill>
                  <a:srgbClr val="000000"/>
                </a:solidFill>
              </a:rPr>
              <a:t>y</a:t>
            </a:r>
            <a:r>
              <a:rPr sz="2100" dirty="0">
                <a:solidFill>
                  <a:srgbClr val="000000"/>
                </a:solidFill>
              </a:rPr>
              <a:t>, ϕ</a:t>
            </a:r>
            <a:r>
              <a:rPr sz="2100" baseline="-25000" dirty="0">
                <a:solidFill>
                  <a:srgbClr val="000000"/>
                </a:solidFill>
              </a:rPr>
              <a:t>xy</a:t>
            </a:r>
            <a:r>
              <a:rPr sz="2100" dirty="0">
                <a:solidFill>
                  <a:srgbClr val="000000"/>
                </a:solidFill>
              </a:rPr>
              <a:t>, a</a:t>
            </a:r>
            <a:r>
              <a:rPr sz="2100" baseline="-25000" dirty="0">
                <a:solidFill>
                  <a:srgbClr val="000000"/>
                </a:solidFill>
              </a:rPr>
              <a:t>x</a:t>
            </a:r>
            <a:r>
              <a:rPr sz="2100" dirty="0">
                <a:solidFill>
                  <a:srgbClr val="000000"/>
                </a:solidFill>
              </a:rPr>
              <a:t>, a</a:t>
            </a:r>
            <a:r>
              <a:rPr sz="2100" baseline="-25000" dirty="0">
                <a:solidFill>
                  <a:srgbClr val="000000"/>
                </a:solidFill>
              </a:rPr>
              <a:t>y</a:t>
            </a:r>
            <a:r>
              <a:rPr sz="2100" dirty="0">
                <a:solidFill>
                  <a:srgbClr val="000000"/>
                </a:solidFill>
              </a:rPr>
              <a:t>) within 2.86 ms pulse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800"/>
              <a:t>8</a:t>
            </a:fld>
            <a:endParaRPr sz="800"/>
          </a:p>
        </p:txBody>
      </p:sp>
      <p:pic>
        <p:nvPicPr>
          <p:cNvPr id="50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4" y="3356992"/>
            <a:ext cx="4392765" cy="1143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827307" y="4253339"/>
            <a:ext cx="4392765" cy="2416021"/>
            <a:chOff x="616148" y="3923568"/>
            <a:chExt cx="4392765" cy="2416021"/>
          </a:xfrm>
        </p:grpSpPr>
        <p:pic>
          <p:nvPicPr>
            <p:cNvPr id="50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6148" y="3923568"/>
              <a:ext cx="4392765" cy="24160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03" name="Shape 503"/>
            <p:cNvSpPr/>
            <p:nvPr/>
          </p:nvSpPr>
          <p:spPr>
            <a:xfrm>
              <a:off x="971487" y="4766919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0365C0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1275096" y="4722270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0365C0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1819807" y="4659763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C82506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2132346" y="4632973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C82506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3150330" y="4507958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C82506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3453940" y="4472239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C82506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4016510" y="4400802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0365C0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4329049" y="4365083"/>
              <a:ext cx="316540" cy="2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4" y="2403"/>
                  </a:moveTo>
                  <a:lnTo>
                    <a:pt x="16461" y="0"/>
                  </a:lnTo>
                  <a:lnTo>
                    <a:pt x="21600" y="2955"/>
                  </a:lnTo>
                  <a:lnTo>
                    <a:pt x="21600" y="19414"/>
                  </a:lnTo>
                  <a:lnTo>
                    <a:pt x="7662" y="21600"/>
                  </a:lnTo>
                  <a:lnTo>
                    <a:pt x="4303" y="20599"/>
                  </a:lnTo>
                  <a:lnTo>
                    <a:pt x="4294" y="7655"/>
                  </a:lnTo>
                  <a:lnTo>
                    <a:pt x="0" y="4486"/>
                  </a:lnTo>
                  <a:lnTo>
                    <a:pt x="2064" y="2403"/>
                  </a:lnTo>
                  <a:close/>
                </a:path>
              </a:pathLst>
            </a:custGeom>
            <a:solidFill>
              <a:srgbClr val="0365C0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1281628" y="5144493"/>
              <a:ext cx="806758" cy="533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0365C0"/>
                  </a:solidFill>
                </a:rPr>
                <a:t>B</a:t>
              </a:r>
              <a:r>
                <a:rPr sz="3000" baseline="-5999">
                  <a:solidFill>
                    <a:srgbClr val="0365C0"/>
                  </a:solidFill>
                </a:rPr>
                <a:t>Y </a:t>
              </a:r>
              <a:r>
                <a:rPr sz="3000">
                  <a:solidFill>
                    <a:srgbClr val="C82506"/>
                  </a:solidFill>
                </a:rPr>
                <a:t>B</a:t>
              </a:r>
              <a:r>
                <a:rPr sz="3000" baseline="-5999">
                  <a:solidFill>
                    <a:srgbClr val="C82506"/>
                  </a:solidFill>
                </a:rPr>
                <a:t>X</a:t>
              </a:r>
            </a:p>
          </p:txBody>
        </p:sp>
        <p:sp>
          <p:nvSpPr>
            <p:cNvPr id="514" name="Shape 514"/>
            <p:cNvSpPr/>
            <p:nvPr/>
          </p:nvSpPr>
          <p:spPr>
            <a:xfrm>
              <a:off x="3416316" y="4867672"/>
              <a:ext cx="841573" cy="533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C82506"/>
                  </a:solidFill>
                </a:rPr>
                <a:t>B</a:t>
              </a:r>
              <a:r>
                <a:rPr sz="3000" baseline="-5999">
                  <a:solidFill>
                    <a:srgbClr val="C82506"/>
                  </a:solidFill>
                </a:rPr>
                <a:t>X</a:t>
              </a:r>
              <a:r>
                <a:rPr sz="3000">
                  <a:solidFill>
                    <a:srgbClr val="535353"/>
                  </a:solidFill>
                </a:rPr>
                <a:t> </a:t>
              </a:r>
              <a:r>
                <a:rPr sz="3000">
                  <a:solidFill>
                    <a:srgbClr val="0365C0"/>
                  </a:solidFill>
                </a:rPr>
                <a:t>B</a:t>
              </a:r>
              <a:r>
                <a:rPr sz="3000" baseline="-5999">
                  <a:solidFill>
                    <a:srgbClr val="0365C0"/>
                  </a:solidFill>
                </a:rPr>
                <a:t>Y</a:t>
              </a:r>
            </a:p>
          </p:txBody>
        </p:sp>
      </p:grpSp>
      <p:pic>
        <p:nvPicPr>
          <p:cNvPr id="24" name="raster_anim_path.gif" descr="/Users/heine/Dropbox/rasterAPT/scans/raster_anim_path.gif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5940153" y="1191196"/>
            <a:ext cx="3456384" cy="36779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A2T Beam Optics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6" y="1613794"/>
            <a:ext cx="8840467" cy="46895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9</a:t>
            </a:fld>
            <a:endParaRPr lang="da-DK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7226" y="1657884"/>
            <a:ext cx="0" cy="426435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78099" y="3607860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363" y="3244914"/>
            <a:ext cx="321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tx2"/>
                </a:solidFill>
              </a:rPr>
              <a:t>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</a:t>
            </a:r>
            <a:r>
              <a:rPr lang="da-DK" sz="2000" dirty="0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495" y="3989922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6123" y="36053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34995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QP1-4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5" y="1796660"/>
            <a:ext cx="1144629" cy="638374"/>
            <a:chOff x="1050345" y="1796660"/>
            <a:chExt cx="1144629" cy="638374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5" y="1796660"/>
              <a:ext cx="706558" cy="630451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7" y="1796660"/>
              <a:ext cx="454266" cy="638374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796660"/>
              <a:ext cx="203388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796660"/>
              <a:ext cx="438071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32172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dirty="0" smtClean="0">
                  <a:solidFill>
                    <a:srgbClr val="000000"/>
                  </a:solidFill>
                </a:rPr>
                <a:t>QP5,6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793837"/>
              <a:ext cx="367012" cy="635372"/>
              <a:chOff x="5085745" y="1793837"/>
              <a:chExt cx="367012" cy="635372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793837"/>
                <a:ext cx="211210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793837"/>
                <a:ext cx="155802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442371" y="6149905"/>
            <a:ext cx="782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428E"/>
                </a:solidFill>
              </a:rPr>
              <a:t>2.0 GeV: 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03428E"/>
                </a:solidFill>
              </a:rPr>
              <a:t> = </a:t>
            </a:r>
            <a:r>
              <a:rPr lang="en-US" sz="2800" dirty="0" smtClean="0">
                <a:solidFill>
                  <a:schemeClr val="tx2"/>
                </a:solidFill>
              </a:rPr>
              <a:t>±</a:t>
            </a:r>
            <a:r>
              <a:rPr lang="en-US" sz="2800" dirty="0" smtClean="0">
                <a:solidFill>
                  <a:srgbClr val="03428E"/>
                </a:solidFill>
              </a:rPr>
              <a:t>2.6 mT.m</a:t>
            </a:r>
            <a:r>
              <a:rPr lang="en-US" sz="2800" dirty="0" smtClean="0">
                <a:solidFill>
                  <a:schemeClr val="tx2"/>
                </a:solidFill>
              </a:rPr>
              <a:t>, B</a:t>
            </a:r>
            <a:r>
              <a:rPr lang="en-US" sz="2800" baseline="-25000" dirty="0" smtClean="0">
                <a:solidFill>
                  <a:schemeClr val="tx2"/>
                </a:solidFill>
              </a:rPr>
              <a:t>y</a:t>
            </a:r>
            <a:r>
              <a:rPr lang="en-US" sz="2800" dirty="0" smtClean="0">
                <a:solidFill>
                  <a:schemeClr val="tx2"/>
                </a:solidFill>
              </a:rPr>
              <a:t>L </a:t>
            </a:r>
            <a:r>
              <a:rPr lang="en-US" sz="2800" dirty="0">
                <a:solidFill>
                  <a:schemeClr val="tx2"/>
                </a:solidFill>
              </a:rPr>
              <a:t>= </a:t>
            </a:r>
            <a:r>
              <a:rPr lang="en-US" sz="2800" dirty="0" smtClean="0">
                <a:solidFill>
                  <a:schemeClr val="tx2"/>
                </a:solidFill>
              </a:rPr>
              <a:t>±1.5 mT.m,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±</a:t>
            </a:r>
            <a:r>
              <a:rPr lang="en-US" sz="2800" dirty="0">
                <a:solidFill>
                  <a:srgbClr val="FF0000"/>
                </a:solidFill>
              </a:rPr>
              <a:t>5 mT.m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52027" y="1340768"/>
            <a:ext cx="187635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00000"/>
                </a:solidFill>
              </a:rPr>
              <a:t>PBW</a:t>
            </a:r>
            <a:endParaRPr lang="da-DK" b="1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8080251" y="1808286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884368" y="1340768"/>
            <a:ext cx="1876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00000"/>
                </a:solidFill>
              </a:rPr>
              <a:t>Target</a:t>
            </a:r>
            <a:endParaRPr lang="da-DK" b="1" dirty="0">
              <a:solidFill>
                <a:srgbClr val="00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510809" y="658002"/>
            <a:ext cx="2824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FF1493"/>
                </a:solidFill>
              </a:rPr>
              <a:t>Centroid</a:t>
            </a:r>
          </a:p>
          <a:p>
            <a:pPr algn="ctr"/>
            <a:r>
              <a:rPr lang="da-DK" sz="2400" dirty="0" smtClean="0">
                <a:solidFill>
                  <a:srgbClr val="3366FF"/>
                </a:solidFill>
              </a:rPr>
              <a:t>10 x RMS beamlet</a:t>
            </a:r>
            <a:endParaRPr lang="da-DK" sz="20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7444" y="1303949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8 x </a:t>
            </a:r>
            <a:r>
              <a:rPr lang="da-DK" sz="2400" dirty="0" err="1" smtClean="0">
                <a:solidFill>
                  <a:srgbClr val="000000"/>
                </a:solidFill>
              </a:rPr>
              <a:t>RSMs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6267" y="4767312"/>
            <a:ext cx="2537274" cy="437445"/>
            <a:chOff x="946267" y="4767312"/>
            <a:chExt cx="2537274" cy="43744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4363" y="2480652"/>
            <a:ext cx="2537274" cy="437445"/>
            <a:chOff x="946267" y="4767312"/>
            <a:chExt cx="2537274" cy="437445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2555321" y="1802796"/>
            <a:ext cx="746680" cy="4081538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451625" y="3986697"/>
            <a:ext cx="73609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CO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8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2667</TotalTime>
  <Words>1534</Words>
  <Application>Microsoft Macintosh PowerPoint</Application>
  <PresentationFormat>On-screen Show (4:3)</PresentationFormat>
  <Paragraphs>376</Paragraphs>
  <Slides>30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ESS Core Powerpoint template</vt:lpstr>
      <vt:lpstr>Document</vt:lpstr>
      <vt:lpstr>Raster Scanning Magnets Kick-off meeting</vt:lpstr>
      <vt:lpstr>2019</vt:lpstr>
      <vt:lpstr>ESS Project Status</vt:lpstr>
      <vt:lpstr>ESS Accelerator: High-Power p SC LINAC</vt:lpstr>
      <vt:lpstr>Aarhus University: WP6 SoW (2.635 M€)</vt:lpstr>
      <vt:lpstr>RSM Past, Present &amp; Future</vt:lpstr>
      <vt:lpstr>PowerPoint Presentation</vt:lpstr>
      <vt:lpstr>Principle</vt:lpstr>
      <vt:lpstr>A2T Beam Optics</vt:lpstr>
      <vt:lpstr>Requirements: Beam</vt:lpstr>
      <vt:lpstr>Raster Scanning Magnet: Project Scope</vt:lpstr>
      <vt:lpstr>PowerPoint Presentation</vt:lpstr>
      <vt:lpstr>Questions?</vt:lpstr>
      <vt:lpstr>Raster Scanning Magnets Kick-off meeting</vt:lpstr>
      <vt:lpstr>Appendix 1, Table 2: Minimum Requirements</vt:lpstr>
      <vt:lpstr>PowerPoint Presentation</vt:lpstr>
      <vt:lpstr>Hardware: Raster Scanning Magnet (RSM)</vt:lpstr>
      <vt:lpstr>Amplitude Accuracy &amp; Stability</vt:lpstr>
      <vt:lpstr>RSM Systematic Sextupole?</vt:lpstr>
      <vt:lpstr>RSM Alignment Errors?</vt:lpstr>
      <vt:lpstr>Raster Pulse: Alternating Parity</vt:lpstr>
      <vt:lpstr>RSM Waveform Bandwidth</vt:lpstr>
      <vt:lpstr>Block Diagram &amp; Interfaces</vt:lpstr>
      <vt:lpstr>Questions?</vt:lpstr>
      <vt:lpstr>Interfaces</vt:lpstr>
      <vt:lpstr>RSM Failure Detection?</vt:lpstr>
      <vt:lpstr>RSM Failure?</vt:lpstr>
      <vt:lpstr>RAMI</vt:lpstr>
      <vt:lpstr>Electrical Interfaces</vt:lpstr>
      <vt:lpstr>Questions?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Heine Thomsen</cp:lastModifiedBy>
  <cp:revision>116</cp:revision>
  <dcterms:created xsi:type="dcterms:W3CDTF">2013-10-29T16:05:10Z</dcterms:created>
  <dcterms:modified xsi:type="dcterms:W3CDTF">2016-06-21T12:36:33Z</dcterms:modified>
</cp:coreProperties>
</file>