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302" r:id="rId2"/>
    <p:sldId id="303" r:id="rId3"/>
    <p:sldId id="262" r:id="rId4"/>
    <p:sldId id="271" r:id="rId5"/>
    <p:sldId id="263" r:id="rId6"/>
    <p:sldId id="264" r:id="rId7"/>
    <p:sldId id="265" r:id="rId8"/>
    <p:sldId id="275" r:id="rId9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lanning" id="{52C617A9-E256-694A-AA96-746B6BFB6945}">
          <p14:sldIdLst>
            <p14:sldId id="302"/>
            <p14:sldId id="303"/>
            <p14:sldId id="262"/>
            <p14:sldId id="271"/>
            <p14:sldId id="263"/>
            <p14:sldId id="264"/>
            <p14:sldId id="265"/>
            <p14:sldId id="27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4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94676" autoAdjust="0"/>
  </p:normalViewPr>
  <p:slideViewPr>
    <p:cSldViewPr>
      <p:cViewPr varScale="1">
        <p:scale>
          <a:sx n="92" d="100"/>
          <a:sy n="92" d="100"/>
        </p:scale>
        <p:origin x="-62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F57FC-B3FF-4DF2-9417-962901C07B3B}" type="datetimeFigureOut">
              <a:rPr lang="sv-SE" smtClean="0"/>
              <a:t>21/06/16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A53A7-64CD-4D0E-AAE8-1AC9C79D70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4655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AC81-318B-4D49-A602-9E30227C87EC}" type="datetime1">
              <a:rPr lang="sv-SE" smtClean="0"/>
              <a:t>21/06/16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7" descr="ESS-vit-logg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60648"/>
            <a:ext cx="1656184" cy="88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884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094C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99CB0-346B-43FA-9EE6-F90C3F3BC0BA}" type="datetime1">
              <a:rPr lang="sv-SE" smtClean="0"/>
              <a:t>21/06/16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5" descr="ESS-vit-logg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008" y="319530"/>
            <a:ext cx="1370480" cy="73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099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094C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66B7F-8271-49DA-A25A-F4BB9F476347}" type="datetime1">
              <a:rPr lang="sv-SE" smtClean="0"/>
              <a:t>21/06/16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‹#›</a:t>
            </a:fld>
            <a:endParaRPr lang="sv-SE"/>
          </a:p>
        </p:txBody>
      </p:sp>
      <p:pic>
        <p:nvPicPr>
          <p:cNvPr id="9" name="Bildobjekt 7" descr="ESS-vit-logg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662" y="260648"/>
            <a:ext cx="1359826" cy="727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8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D23FA-05C4-4CC1-B281-2F815585BC1C}" type="datetime1">
              <a:rPr lang="sv-SE" smtClean="0"/>
              <a:t>21/06/16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094C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740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6547D-5DE5-4FBB-8DBE-C7382C6BA002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7703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 cap="none">
                <a:solidFill>
                  <a:srgbClr val="000000"/>
                </a:solidFill>
              </a:defRPr>
            </a:pPr>
            <a:r>
              <a:rPr sz="3500" b="1" cap="small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6" name="Shape 1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>
              <a:buChar char="-"/>
              <a:defRPr sz="2000"/>
            </a:lvl2pPr>
            <a:lvl3pPr marL="750067" indent="-214305">
              <a:buFont typeface="Lucida Grande"/>
              <a:buChar char="‣"/>
              <a:defRPr sz="1800"/>
            </a:lvl3pPr>
            <a:lvl4pPr marL="1017948" indent="-214305">
              <a:buFont typeface="Thonburi"/>
              <a:buChar char="๏"/>
              <a:defRPr sz="1700">
                <a:latin typeface="+mn-lt"/>
                <a:ea typeface="+mn-ea"/>
                <a:cs typeface="+mn-cs"/>
                <a:sym typeface="Gill Sans Light"/>
              </a:defRPr>
            </a:lvl4pPr>
            <a:lvl5pPr marL="1285829" indent="-214305">
              <a:buFont typeface="Zapf Dingbats"/>
              <a:buChar char="✴"/>
              <a:defRPr sz="1500">
                <a:latin typeface="+mn-lt"/>
                <a:ea typeface="+mn-ea"/>
                <a:cs typeface="+mn-cs"/>
                <a:sym typeface="Gill Sans Light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>
                <a:solidFill>
                  <a:srgbClr val="53535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53535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800">
                <a:solidFill>
                  <a:srgbClr val="53535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700">
                <a:solidFill>
                  <a:srgbClr val="53535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500">
                <a:solidFill>
                  <a:srgbClr val="535353"/>
                </a:solidFill>
              </a:rPr>
              <a:t>Body Level Five</a:t>
            </a:r>
          </a:p>
        </p:txBody>
      </p:sp>
      <p:sp>
        <p:nvSpPr>
          <p:cNvPr id="17" name="Shape 1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49172516"/>
      </p:ext>
    </p:extLst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391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3233B-D569-4A6E-878F-CDE152514C47}" type="datetime1">
              <a:rPr lang="sv-SE" smtClean="0"/>
              <a:t>21/06/16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115BC-487E-4422-894C-CB7CD3E792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640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 baseline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baseline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 baseline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 baseline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Planning – Summary, etc.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0103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55496" y="184677"/>
            <a:ext cx="8421228" cy="5732754"/>
            <a:chOff x="355496" y="184677"/>
            <a:chExt cx="8421228" cy="5732754"/>
          </a:xfrm>
        </p:grpSpPr>
        <p:grpSp>
          <p:nvGrpSpPr>
            <p:cNvPr id="288" name="Group 287"/>
            <p:cNvGrpSpPr/>
            <p:nvPr/>
          </p:nvGrpSpPr>
          <p:grpSpPr>
            <a:xfrm>
              <a:off x="7575961" y="184677"/>
              <a:ext cx="1200763" cy="5732754"/>
              <a:chOff x="355496" y="184677"/>
              <a:chExt cx="1200763" cy="5732754"/>
            </a:xfrm>
          </p:grpSpPr>
          <p:cxnSp>
            <p:nvCxnSpPr>
              <p:cNvPr id="289" name="Straight Connector 288"/>
              <p:cNvCxnSpPr/>
              <p:nvPr/>
            </p:nvCxnSpPr>
            <p:spPr>
              <a:xfrm flipV="1">
                <a:off x="355496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/>
              <p:cNvCxnSpPr/>
              <p:nvPr/>
            </p:nvCxnSpPr>
            <p:spPr>
              <a:xfrm flipV="1">
                <a:off x="475857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Straight Connector 290"/>
              <p:cNvCxnSpPr/>
              <p:nvPr/>
            </p:nvCxnSpPr>
            <p:spPr>
              <a:xfrm flipV="1">
                <a:off x="596218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/>
              <p:cNvCxnSpPr/>
              <p:nvPr/>
            </p:nvCxnSpPr>
            <p:spPr>
              <a:xfrm flipV="1">
                <a:off x="71657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Straight Connector 292"/>
              <p:cNvCxnSpPr/>
              <p:nvPr/>
            </p:nvCxnSpPr>
            <p:spPr>
              <a:xfrm flipV="1">
                <a:off x="836940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Straight Connector 293"/>
              <p:cNvCxnSpPr/>
              <p:nvPr/>
            </p:nvCxnSpPr>
            <p:spPr>
              <a:xfrm flipV="1">
                <a:off x="957301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Straight Connector 294"/>
              <p:cNvCxnSpPr/>
              <p:nvPr/>
            </p:nvCxnSpPr>
            <p:spPr>
              <a:xfrm flipV="1">
                <a:off x="1077662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" name="Straight Connector 295"/>
              <p:cNvCxnSpPr/>
              <p:nvPr/>
            </p:nvCxnSpPr>
            <p:spPr>
              <a:xfrm flipV="1">
                <a:off x="1198023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" name="Straight Connector 296"/>
              <p:cNvCxnSpPr/>
              <p:nvPr/>
            </p:nvCxnSpPr>
            <p:spPr>
              <a:xfrm flipV="1">
                <a:off x="1318384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Straight Connector 297"/>
              <p:cNvCxnSpPr/>
              <p:nvPr/>
            </p:nvCxnSpPr>
            <p:spPr>
              <a:xfrm flipV="1">
                <a:off x="1435898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" name="Straight Connector 298"/>
              <p:cNvCxnSpPr/>
              <p:nvPr/>
            </p:nvCxnSpPr>
            <p:spPr>
              <a:xfrm flipV="1">
                <a:off x="155625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6" name="Group 275"/>
            <p:cNvGrpSpPr/>
            <p:nvPr/>
          </p:nvGrpSpPr>
          <p:grpSpPr>
            <a:xfrm>
              <a:off x="6140053" y="184677"/>
              <a:ext cx="1200763" cy="5732754"/>
              <a:chOff x="355496" y="184677"/>
              <a:chExt cx="1200763" cy="5732754"/>
            </a:xfrm>
          </p:grpSpPr>
          <p:cxnSp>
            <p:nvCxnSpPr>
              <p:cNvPr id="277" name="Straight Connector 276"/>
              <p:cNvCxnSpPr/>
              <p:nvPr/>
            </p:nvCxnSpPr>
            <p:spPr>
              <a:xfrm flipV="1">
                <a:off x="355496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/>
              <p:cNvCxnSpPr/>
              <p:nvPr/>
            </p:nvCxnSpPr>
            <p:spPr>
              <a:xfrm flipV="1">
                <a:off x="475857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/>
              <p:cNvCxnSpPr/>
              <p:nvPr/>
            </p:nvCxnSpPr>
            <p:spPr>
              <a:xfrm flipV="1">
                <a:off x="596218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/>
              <p:cNvCxnSpPr/>
              <p:nvPr/>
            </p:nvCxnSpPr>
            <p:spPr>
              <a:xfrm flipV="1">
                <a:off x="71657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280"/>
              <p:cNvCxnSpPr/>
              <p:nvPr/>
            </p:nvCxnSpPr>
            <p:spPr>
              <a:xfrm flipV="1">
                <a:off x="836940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/>
              <p:cNvCxnSpPr/>
              <p:nvPr/>
            </p:nvCxnSpPr>
            <p:spPr>
              <a:xfrm flipV="1">
                <a:off x="957301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" name="Straight Connector 282"/>
              <p:cNvCxnSpPr/>
              <p:nvPr/>
            </p:nvCxnSpPr>
            <p:spPr>
              <a:xfrm flipV="1">
                <a:off x="1077662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 flipV="1">
                <a:off x="1198023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Straight Connector 284"/>
              <p:cNvCxnSpPr/>
              <p:nvPr/>
            </p:nvCxnSpPr>
            <p:spPr>
              <a:xfrm flipV="1">
                <a:off x="1318384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/>
              <p:cNvCxnSpPr/>
              <p:nvPr/>
            </p:nvCxnSpPr>
            <p:spPr>
              <a:xfrm flipV="1">
                <a:off x="1435898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Straight Connector 286"/>
              <p:cNvCxnSpPr/>
              <p:nvPr/>
            </p:nvCxnSpPr>
            <p:spPr>
              <a:xfrm flipV="1">
                <a:off x="155625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4" name="Group 263"/>
            <p:cNvGrpSpPr/>
            <p:nvPr/>
          </p:nvGrpSpPr>
          <p:grpSpPr>
            <a:xfrm>
              <a:off x="4695576" y="184677"/>
              <a:ext cx="1200763" cy="5732754"/>
              <a:chOff x="355496" y="184677"/>
              <a:chExt cx="1200763" cy="5732754"/>
            </a:xfrm>
          </p:grpSpPr>
          <p:cxnSp>
            <p:nvCxnSpPr>
              <p:cNvPr id="265" name="Straight Connector 264"/>
              <p:cNvCxnSpPr/>
              <p:nvPr/>
            </p:nvCxnSpPr>
            <p:spPr>
              <a:xfrm flipV="1">
                <a:off x="355496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/>
              <p:cNvCxnSpPr/>
              <p:nvPr/>
            </p:nvCxnSpPr>
            <p:spPr>
              <a:xfrm flipV="1">
                <a:off x="475857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 flipV="1">
                <a:off x="596218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/>
              <p:cNvCxnSpPr/>
              <p:nvPr/>
            </p:nvCxnSpPr>
            <p:spPr>
              <a:xfrm flipV="1">
                <a:off x="71657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/>
              <p:cNvCxnSpPr/>
              <p:nvPr/>
            </p:nvCxnSpPr>
            <p:spPr>
              <a:xfrm flipV="1">
                <a:off x="836940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/>
              <p:cNvCxnSpPr/>
              <p:nvPr/>
            </p:nvCxnSpPr>
            <p:spPr>
              <a:xfrm flipV="1">
                <a:off x="957301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/>
              <p:cNvCxnSpPr/>
              <p:nvPr/>
            </p:nvCxnSpPr>
            <p:spPr>
              <a:xfrm flipV="1">
                <a:off x="1077662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Straight Connector 271"/>
              <p:cNvCxnSpPr/>
              <p:nvPr/>
            </p:nvCxnSpPr>
            <p:spPr>
              <a:xfrm flipV="1">
                <a:off x="1198023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 flipV="1">
                <a:off x="1318384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 flipV="1">
                <a:off x="1435898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/>
              <p:cNvCxnSpPr/>
              <p:nvPr/>
            </p:nvCxnSpPr>
            <p:spPr>
              <a:xfrm flipV="1">
                <a:off x="155625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8" name="Group 247"/>
            <p:cNvGrpSpPr/>
            <p:nvPr/>
          </p:nvGrpSpPr>
          <p:grpSpPr>
            <a:xfrm>
              <a:off x="3251244" y="184677"/>
              <a:ext cx="1200763" cy="5732754"/>
              <a:chOff x="355496" y="184677"/>
              <a:chExt cx="1200763" cy="5732754"/>
            </a:xfrm>
          </p:grpSpPr>
          <p:cxnSp>
            <p:nvCxnSpPr>
              <p:cNvPr id="249" name="Straight Connector 248"/>
              <p:cNvCxnSpPr/>
              <p:nvPr/>
            </p:nvCxnSpPr>
            <p:spPr>
              <a:xfrm flipV="1">
                <a:off x="355496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/>
              <p:cNvCxnSpPr/>
              <p:nvPr/>
            </p:nvCxnSpPr>
            <p:spPr>
              <a:xfrm flipV="1">
                <a:off x="475857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/>
              <p:cNvCxnSpPr/>
              <p:nvPr/>
            </p:nvCxnSpPr>
            <p:spPr>
              <a:xfrm flipV="1">
                <a:off x="596218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Connector 255"/>
              <p:cNvCxnSpPr/>
              <p:nvPr/>
            </p:nvCxnSpPr>
            <p:spPr>
              <a:xfrm flipV="1">
                <a:off x="71657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Straight Connector 256"/>
              <p:cNvCxnSpPr/>
              <p:nvPr/>
            </p:nvCxnSpPr>
            <p:spPr>
              <a:xfrm flipV="1">
                <a:off x="836940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Straight Connector 257"/>
              <p:cNvCxnSpPr/>
              <p:nvPr/>
            </p:nvCxnSpPr>
            <p:spPr>
              <a:xfrm flipV="1">
                <a:off x="957301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/>
              <p:cNvCxnSpPr/>
              <p:nvPr/>
            </p:nvCxnSpPr>
            <p:spPr>
              <a:xfrm flipV="1">
                <a:off x="1077662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/>
              <p:cNvCxnSpPr/>
              <p:nvPr/>
            </p:nvCxnSpPr>
            <p:spPr>
              <a:xfrm flipV="1">
                <a:off x="1198023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 flipV="1">
                <a:off x="1318384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 flipV="1">
                <a:off x="1435898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Straight Connector 262"/>
              <p:cNvCxnSpPr/>
              <p:nvPr/>
            </p:nvCxnSpPr>
            <p:spPr>
              <a:xfrm flipV="1">
                <a:off x="155625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9" name="Group 208"/>
            <p:cNvGrpSpPr/>
            <p:nvPr/>
          </p:nvGrpSpPr>
          <p:grpSpPr>
            <a:xfrm>
              <a:off x="1810276" y="184677"/>
              <a:ext cx="1200763" cy="5732754"/>
              <a:chOff x="355496" y="184677"/>
              <a:chExt cx="1200763" cy="5732754"/>
            </a:xfrm>
          </p:grpSpPr>
          <p:cxnSp>
            <p:nvCxnSpPr>
              <p:cNvPr id="210" name="Straight Connector 209"/>
              <p:cNvCxnSpPr/>
              <p:nvPr/>
            </p:nvCxnSpPr>
            <p:spPr>
              <a:xfrm flipV="1">
                <a:off x="355496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/>
              <p:cNvCxnSpPr/>
              <p:nvPr/>
            </p:nvCxnSpPr>
            <p:spPr>
              <a:xfrm flipV="1">
                <a:off x="475857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/>
              <p:nvPr/>
            </p:nvCxnSpPr>
            <p:spPr>
              <a:xfrm flipV="1">
                <a:off x="596218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Straight Connector 215"/>
              <p:cNvCxnSpPr/>
              <p:nvPr/>
            </p:nvCxnSpPr>
            <p:spPr>
              <a:xfrm flipV="1">
                <a:off x="71657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Straight Connector 216"/>
              <p:cNvCxnSpPr/>
              <p:nvPr/>
            </p:nvCxnSpPr>
            <p:spPr>
              <a:xfrm flipV="1">
                <a:off x="836940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 flipV="1">
                <a:off x="957301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flipV="1">
                <a:off x="1077662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/>
              <p:cNvCxnSpPr/>
              <p:nvPr/>
            </p:nvCxnSpPr>
            <p:spPr>
              <a:xfrm flipV="1">
                <a:off x="1198023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/>
              <p:cNvCxnSpPr/>
              <p:nvPr/>
            </p:nvCxnSpPr>
            <p:spPr>
              <a:xfrm flipV="1">
                <a:off x="1318384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Straight Connector 242"/>
              <p:cNvCxnSpPr/>
              <p:nvPr/>
            </p:nvCxnSpPr>
            <p:spPr>
              <a:xfrm flipV="1">
                <a:off x="1435898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/>
              <p:cNvCxnSpPr/>
              <p:nvPr/>
            </p:nvCxnSpPr>
            <p:spPr>
              <a:xfrm flipV="1">
                <a:off x="155625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" name="Group 2"/>
            <p:cNvGrpSpPr/>
            <p:nvPr/>
          </p:nvGrpSpPr>
          <p:grpSpPr>
            <a:xfrm>
              <a:off x="355496" y="184677"/>
              <a:ext cx="1200763" cy="5732754"/>
              <a:chOff x="355496" y="184677"/>
              <a:chExt cx="1200763" cy="5732754"/>
            </a:xfrm>
          </p:grpSpPr>
          <p:cxnSp>
            <p:nvCxnSpPr>
              <p:cNvPr id="175" name="Straight Connector 174"/>
              <p:cNvCxnSpPr/>
              <p:nvPr/>
            </p:nvCxnSpPr>
            <p:spPr>
              <a:xfrm flipV="1">
                <a:off x="355496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/>
              <p:nvPr/>
            </p:nvCxnSpPr>
            <p:spPr>
              <a:xfrm flipV="1">
                <a:off x="475857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 flipV="1">
                <a:off x="596218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>
              <a:xfrm flipV="1">
                <a:off x="71657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Connector 190"/>
              <p:cNvCxnSpPr/>
              <p:nvPr/>
            </p:nvCxnSpPr>
            <p:spPr>
              <a:xfrm flipV="1">
                <a:off x="836940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191"/>
              <p:cNvCxnSpPr/>
              <p:nvPr/>
            </p:nvCxnSpPr>
            <p:spPr>
              <a:xfrm flipV="1">
                <a:off x="957301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/>
              <p:cNvCxnSpPr/>
              <p:nvPr/>
            </p:nvCxnSpPr>
            <p:spPr>
              <a:xfrm flipV="1">
                <a:off x="1077662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/>
              <p:cNvCxnSpPr/>
              <p:nvPr/>
            </p:nvCxnSpPr>
            <p:spPr>
              <a:xfrm flipV="1">
                <a:off x="1198023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 flipV="1">
                <a:off x="1318384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 flipV="1">
                <a:off x="1435898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/>
              <p:cNvCxnSpPr/>
              <p:nvPr/>
            </p:nvCxnSpPr>
            <p:spPr>
              <a:xfrm flipV="1">
                <a:off x="155625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2" name="Group 111"/>
          <p:cNvGrpSpPr/>
          <p:nvPr/>
        </p:nvGrpSpPr>
        <p:grpSpPr>
          <a:xfrm>
            <a:off x="50469" y="5917431"/>
            <a:ext cx="9125374" cy="884414"/>
            <a:chOff x="127439" y="5878946"/>
            <a:chExt cx="9125374" cy="88441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760674" y="5878946"/>
              <a:ext cx="0" cy="33096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881035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001396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242118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2723562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482840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121757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362479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603201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843923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964284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084645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205006" y="5878946"/>
              <a:ext cx="0" cy="33096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325367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3445728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3686450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167894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927172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3566089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3806811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047533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288255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408616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528977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649338" y="5878946"/>
              <a:ext cx="0" cy="33096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769699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4890060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130782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5612226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5371504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5010421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251143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5491865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5732587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5852948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5973309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6093670" y="5878946"/>
              <a:ext cx="0" cy="33096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6214031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6334392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6575114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7056558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6815836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6454753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6695475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6936197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7176919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7297280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7417641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7538020" y="5878946"/>
              <a:ext cx="0" cy="33096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1576008" y="6209915"/>
              <a:ext cx="461665" cy="55344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r"/>
              <a:r>
                <a:rPr lang="en-US" b="1" dirty="0" smtClean="0"/>
                <a:t>2016</a:t>
              </a:r>
              <a:endParaRPr lang="en-US" b="1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015709" y="6209915"/>
              <a:ext cx="461665" cy="55344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r"/>
              <a:r>
                <a:rPr lang="en-US" b="1" dirty="0" smtClean="0"/>
                <a:t>2017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464672" y="6209915"/>
              <a:ext cx="461665" cy="55344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r"/>
              <a:r>
                <a:rPr lang="en-US" b="1" dirty="0" smtClean="0"/>
                <a:t>2018</a:t>
              </a:r>
              <a:endParaRPr lang="en-US" b="1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910818" y="6209915"/>
              <a:ext cx="461665" cy="55344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r"/>
              <a:r>
                <a:rPr lang="en-US" b="1" dirty="0" smtClean="0"/>
                <a:t>2019</a:t>
              </a:r>
              <a:endParaRPr lang="en-US" b="1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353354" y="6209915"/>
              <a:ext cx="461665" cy="55344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r"/>
              <a:r>
                <a:rPr lang="en-US" b="1" dirty="0" smtClean="0"/>
                <a:t>2020</a:t>
              </a:r>
              <a:endParaRPr lang="en-US" b="1" dirty="0"/>
            </a:p>
          </p:txBody>
        </p:sp>
        <p:cxnSp>
          <p:nvCxnSpPr>
            <p:cNvPr id="86" name="Straight Connector 85"/>
            <p:cNvCxnSpPr/>
            <p:nvPr/>
          </p:nvCxnSpPr>
          <p:spPr>
            <a:xfrm>
              <a:off x="7654444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7774805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8015527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8496971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8256249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7895166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8135888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8376610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8617332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8737693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8858054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8978433" y="5878946"/>
              <a:ext cx="0" cy="33096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8" name="TextBox 97"/>
            <p:cNvSpPr txBox="1"/>
            <p:nvPr/>
          </p:nvSpPr>
          <p:spPr>
            <a:xfrm>
              <a:off x="8791148" y="6209915"/>
              <a:ext cx="461665" cy="55344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r"/>
              <a:r>
                <a:rPr lang="en-US" b="1" dirty="0" smtClean="0"/>
                <a:t>2021</a:t>
              </a:r>
              <a:endParaRPr lang="en-US" b="1" dirty="0"/>
            </a:p>
          </p:txBody>
        </p:sp>
        <p:cxnSp>
          <p:nvCxnSpPr>
            <p:cNvPr id="99" name="Straight Connector 98"/>
            <p:cNvCxnSpPr/>
            <p:nvPr/>
          </p:nvCxnSpPr>
          <p:spPr>
            <a:xfrm>
              <a:off x="312105" y="5878946"/>
              <a:ext cx="0" cy="33096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432466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552827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793549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1274993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1034271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673188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913910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1154632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1395354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1515715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1636076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1" name="TextBox 110"/>
            <p:cNvSpPr txBox="1"/>
            <p:nvPr/>
          </p:nvSpPr>
          <p:spPr>
            <a:xfrm>
              <a:off x="127439" y="6209915"/>
              <a:ext cx="461665" cy="55344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r"/>
              <a:r>
                <a:rPr lang="en-US" b="1" dirty="0" smtClean="0"/>
                <a:t>2015</a:t>
              </a:r>
              <a:endParaRPr lang="en-US" b="1" dirty="0"/>
            </a:p>
          </p:txBody>
        </p:sp>
      </p:grpSp>
      <p:sp>
        <p:nvSpPr>
          <p:cNvPr id="154" name="TextBox 153"/>
          <p:cNvSpPr txBox="1"/>
          <p:nvPr/>
        </p:nvSpPr>
        <p:spPr>
          <a:xfrm>
            <a:off x="5471062" y="195577"/>
            <a:ext cx="3430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smtClean="0"/>
              <a:t>Proposed Schedule</a:t>
            </a:r>
            <a:endParaRPr lang="en-US" b="1" dirty="0" smtClean="0"/>
          </a:p>
        </p:txBody>
      </p:sp>
      <p:grpSp>
        <p:nvGrpSpPr>
          <p:cNvPr id="153" name="Group 152"/>
          <p:cNvGrpSpPr/>
          <p:nvPr/>
        </p:nvGrpSpPr>
        <p:grpSpPr>
          <a:xfrm>
            <a:off x="228775" y="195577"/>
            <a:ext cx="8672688" cy="5721854"/>
            <a:chOff x="228775" y="195577"/>
            <a:chExt cx="8672688" cy="5721854"/>
          </a:xfrm>
        </p:grpSpPr>
        <p:grpSp>
          <p:nvGrpSpPr>
            <p:cNvPr id="155" name="Group 154"/>
            <p:cNvGrpSpPr/>
            <p:nvPr/>
          </p:nvGrpSpPr>
          <p:grpSpPr>
            <a:xfrm>
              <a:off x="235135" y="195577"/>
              <a:ext cx="8666328" cy="5721854"/>
              <a:chOff x="235135" y="195577"/>
              <a:chExt cx="8666328" cy="5721854"/>
            </a:xfrm>
          </p:grpSpPr>
          <p:cxnSp>
            <p:nvCxnSpPr>
              <p:cNvPr id="163" name="Straight Connector 162"/>
              <p:cNvCxnSpPr/>
              <p:nvPr/>
            </p:nvCxnSpPr>
            <p:spPr>
              <a:xfrm flipV="1">
                <a:off x="1683704" y="195577"/>
                <a:ext cx="0" cy="5721854"/>
              </a:xfrm>
              <a:prstGeom prst="line">
                <a:avLst/>
              </a:prstGeom>
              <a:ln w="9525" cmpd="sng">
                <a:solidFill>
                  <a:schemeClr val="accent1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 flipV="1">
                <a:off x="235135" y="195577"/>
                <a:ext cx="0" cy="5721854"/>
              </a:xfrm>
              <a:prstGeom prst="line">
                <a:avLst/>
              </a:prstGeom>
              <a:ln w="9525" cmpd="sng">
                <a:solidFill>
                  <a:schemeClr val="accent1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/>
              <p:nvPr/>
            </p:nvCxnSpPr>
            <p:spPr>
              <a:xfrm flipV="1">
                <a:off x="3128036" y="195577"/>
                <a:ext cx="0" cy="5721854"/>
              </a:xfrm>
              <a:prstGeom prst="line">
                <a:avLst/>
              </a:prstGeom>
              <a:ln w="9525" cmpd="sng">
                <a:solidFill>
                  <a:schemeClr val="accent1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 flipV="1">
                <a:off x="4572368" y="195577"/>
                <a:ext cx="0" cy="5721854"/>
              </a:xfrm>
              <a:prstGeom prst="line">
                <a:avLst/>
              </a:prstGeom>
              <a:ln w="9525" cmpd="sng">
                <a:solidFill>
                  <a:schemeClr val="accent1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/>
              <p:cNvCxnSpPr/>
              <p:nvPr/>
            </p:nvCxnSpPr>
            <p:spPr>
              <a:xfrm flipV="1">
                <a:off x="6018514" y="195577"/>
                <a:ext cx="0" cy="5721854"/>
              </a:xfrm>
              <a:prstGeom prst="line">
                <a:avLst/>
              </a:prstGeom>
              <a:ln w="9525" cmpd="sng">
                <a:solidFill>
                  <a:schemeClr val="accent1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/>
              <p:cNvCxnSpPr/>
              <p:nvPr/>
            </p:nvCxnSpPr>
            <p:spPr>
              <a:xfrm flipV="1">
                <a:off x="7457578" y="195577"/>
                <a:ext cx="0" cy="5721854"/>
              </a:xfrm>
              <a:prstGeom prst="line">
                <a:avLst/>
              </a:prstGeom>
              <a:ln w="9525" cmpd="sng">
                <a:solidFill>
                  <a:schemeClr val="accent1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/>
              <p:cNvCxnSpPr/>
              <p:nvPr/>
            </p:nvCxnSpPr>
            <p:spPr>
              <a:xfrm flipV="1">
                <a:off x="8901463" y="195577"/>
                <a:ext cx="0" cy="5721854"/>
              </a:xfrm>
              <a:prstGeom prst="line">
                <a:avLst/>
              </a:prstGeom>
              <a:ln w="9525" cmpd="sng">
                <a:solidFill>
                  <a:schemeClr val="accent1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 155"/>
            <p:cNvGrpSpPr/>
            <p:nvPr/>
          </p:nvGrpSpPr>
          <p:grpSpPr>
            <a:xfrm>
              <a:off x="228775" y="195577"/>
              <a:ext cx="8666328" cy="5721854"/>
              <a:chOff x="228775" y="195577"/>
              <a:chExt cx="8666328" cy="5721854"/>
            </a:xfrm>
          </p:grpSpPr>
          <p:cxnSp>
            <p:nvCxnSpPr>
              <p:cNvPr id="157" name="Straight Connector 156"/>
              <p:cNvCxnSpPr/>
              <p:nvPr/>
            </p:nvCxnSpPr>
            <p:spPr>
              <a:xfrm>
                <a:off x="228775" y="5917431"/>
                <a:ext cx="8666328" cy="0"/>
              </a:xfrm>
              <a:prstGeom prst="line">
                <a:avLst/>
              </a:prstGeom>
              <a:ln w="3175" cmpd="sng">
                <a:solidFill>
                  <a:schemeClr val="accent1"/>
                </a:solidFill>
                <a:prstDash val="lg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/>
              <p:cNvCxnSpPr/>
              <p:nvPr/>
            </p:nvCxnSpPr>
            <p:spPr>
              <a:xfrm>
                <a:off x="228775" y="195577"/>
                <a:ext cx="8666328" cy="0"/>
              </a:xfrm>
              <a:prstGeom prst="line">
                <a:avLst/>
              </a:prstGeom>
              <a:ln w="3175" cmpd="sng">
                <a:solidFill>
                  <a:schemeClr val="accent1"/>
                </a:solidFill>
                <a:prstDash val="lg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/>
              <p:cNvCxnSpPr/>
              <p:nvPr/>
            </p:nvCxnSpPr>
            <p:spPr>
              <a:xfrm>
                <a:off x="228775" y="1339948"/>
                <a:ext cx="8666328" cy="0"/>
              </a:xfrm>
              <a:prstGeom prst="line">
                <a:avLst/>
              </a:prstGeom>
              <a:ln w="3175" cmpd="sng">
                <a:solidFill>
                  <a:schemeClr val="accent1"/>
                </a:solidFill>
                <a:prstDash val="lg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/>
              <p:cNvCxnSpPr/>
              <p:nvPr/>
            </p:nvCxnSpPr>
            <p:spPr>
              <a:xfrm>
                <a:off x="228775" y="2484319"/>
                <a:ext cx="8666328" cy="0"/>
              </a:xfrm>
              <a:prstGeom prst="line">
                <a:avLst/>
              </a:prstGeom>
              <a:ln w="3175" cmpd="sng">
                <a:solidFill>
                  <a:schemeClr val="accent1"/>
                </a:solidFill>
                <a:prstDash val="lg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/>
              <p:cNvCxnSpPr/>
              <p:nvPr/>
            </p:nvCxnSpPr>
            <p:spPr>
              <a:xfrm>
                <a:off x="228775" y="3628690"/>
                <a:ext cx="8666328" cy="0"/>
              </a:xfrm>
              <a:prstGeom prst="line">
                <a:avLst/>
              </a:prstGeom>
              <a:ln w="3175" cmpd="sng">
                <a:solidFill>
                  <a:schemeClr val="accent1"/>
                </a:solidFill>
                <a:prstDash val="lg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>
                <a:off x="228775" y="4773061"/>
                <a:ext cx="8666328" cy="0"/>
              </a:xfrm>
              <a:prstGeom prst="line">
                <a:avLst/>
              </a:prstGeom>
              <a:ln w="3175" cmpd="sng">
                <a:solidFill>
                  <a:schemeClr val="accent1"/>
                </a:solidFill>
                <a:prstDash val="lg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8" name="Group 177"/>
          <p:cNvGrpSpPr/>
          <p:nvPr/>
        </p:nvGrpSpPr>
        <p:grpSpPr>
          <a:xfrm>
            <a:off x="6802518" y="1277697"/>
            <a:ext cx="369332" cy="3557122"/>
            <a:chOff x="1866518" y="-2093728"/>
            <a:chExt cx="369332" cy="3557122"/>
          </a:xfrm>
        </p:grpSpPr>
        <p:sp>
          <p:nvSpPr>
            <p:cNvPr id="179" name="Diamond 178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1866518" y="-2093728"/>
              <a:ext cx="369332" cy="336364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/>
                <a:t>First Protons on </a:t>
              </a:r>
              <a:r>
                <a:rPr lang="en-US" sz="1200" b="1" dirty="0" smtClean="0"/>
                <a:t>Target</a:t>
              </a:r>
              <a:r>
                <a:rPr lang="en-US" sz="1200" b="1" dirty="0"/>
                <a:t>, 570 Me </a:t>
              </a:r>
              <a:r>
                <a:rPr lang="en-US" sz="1200" b="1" dirty="0" smtClean="0"/>
                <a:t>V (12 Aug. 2019) </a:t>
              </a:r>
              <a:endParaRPr lang="en-US" sz="1200" b="1" dirty="0"/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-51251" y="377080"/>
            <a:ext cx="830997" cy="5332239"/>
            <a:chOff x="-51251" y="377080"/>
            <a:chExt cx="830997" cy="5332239"/>
          </a:xfrm>
        </p:grpSpPr>
        <p:sp>
          <p:nvSpPr>
            <p:cNvPr id="183" name="TextBox 182"/>
            <p:cNvSpPr txBox="1"/>
            <p:nvPr/>
          </p:nvSpPr>
          <p:spPr>
            <a:xfrm>
              <a:off x="-51251" y="377080"/>
              <a:ext cx="400110" cy="669414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0000"/>
                  </a:solidFill>
                </a:rPr>
                <a:t>Phase 1</a:t>
              </a:r>
              <a:endParaRPr lang="en-US" sz="1400" b="1" dirty="0">
                <a:solidFill>
                  <a:srgbClr val="000000"/>
                </a:solidFill>
              </a:endParaRPr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-51251" y="1427371"/>
              <a:ext cx="830997" cy="900246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0000"/>
                  </a:solidFill>
                </a:rPr>
                <a:t>Phase 2</a:t>
              </a:r>
            </a:p>
            <a:p>
              <a:pPr algn="ctr"/>
              <a:endParaRPr lang="en-US" sz="1400" b="1" dirty="0">
                <a:solidFill>
                  <a:srgbClr val="000000"/>
                </a:solidFill>
              </a:endParaRPr>
            </a:p>
            <a:p>
              <a:pPr algn="ctr"/>
              <a:r>
                <a:rPr lang="en-US" sz="1400" b="1" dirty="0" smtClean="0">
                  <a:solidFill>
                    <a:srgbClr val="000000"/>
                  </a:solidFill>
                </a:rPr>
                <a:t>@Danfysik</a:t>
              </a:r>
              <a:endParaRPr lang="en-US" sz="1400" b="1" dirty="0">
                <a:solidFill>
                  <a:srgbClr val="000000"/>
                </a:solidFill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-51251" y="2650786"/>
              <a:ext cx="830997" cy="784830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0000"/>
                  </a:solidFill>
                </a:rPr>
                <a:t>Phase 3</a:t>
              </a:r>
            </a:p>
            <a:p>
              <a:pPr algn="ctr"/>
              <a:endParaRPr lang="en-US" sz="1400" b="1" dirty="0" smtClean="0">
                <a:solidFill>
                  <a:srgbClr val="000000"/>
                </a:solidFill>
              </a:endParaRPr>
            </a:p>
            <a:p>
              <a:pPr algn="ctr"/>
              <a:r>
                <a:rPr lang="en-US" sz="1400" b="1" dirty="0" smtClean="0">
                  <a:solidFill>
                    <a:srgbClr val="000000"/>
                  </a:solidFill>
                </a:rPr>
                <a:t>@Aarhus</a:t>
              </a:r>
              <a:endParaRPr lang="en-US" sz="1400" b="1" dirty="0">
                <a:solidFill>
                  <a:srgbClr val="000000"/>
                </a:solidFill>
              </a:endParaRPr>
            </a:p>
          </p:txBody>
        </p:sp>
        <p:sp>
          <p:nvSpPr>
            <p:cNvPr id="186" name="TextBox 185"/>
            <p:cNvSpPr txBox="1"/>
            <p:nvPr/>
          </p:nvSpPr>
          <p:spPr>
            <a:xfrm>
              <a:off x="-51251" y="3758783"/>
              <a:ext cx="830997" cy="900246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0000"/>
                  </a:solidFill>
                </a:rPr>
                <a:t>Phase 4</a:t>
              </a:r>
            </a:p>
            <a:p>
              <a:pPr algn="ctr"/>
              <a:endParaRPr lang="en-US" sz="1400" b="1" dirty="0">
                <a:solidFill>
                  <a:srgbClr val="000000"/>
                </a:solidFill>
              </a:endParaRPr>
            </a:p>
            <a:p>
              <a:pPr algn="ctr"/>
              <a:r>
                <a:rPr lang="en-US" sz="1400" b="1" dirty="0" smtClean="0">
                  <a:solidFill>
                    <a:srgbClr val="000000"/>
                  </a:solidFill>
                </a:rPr>
                <a:t>@Danfysik</a:t>
              </a:r>
              <a:endParaRPr lang="en-US" sz="1400" b="1" dirty="0">
                <a:solidFill>
                  <a:srgbClr val="000000"/>
                </a:solidFill>
              </a:endParaRPr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-51251" y="5039905"/>
              <a:ext cx="830997" cy="669414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0000"/>
                  </a:solidFill>
                </a:rPr>
                <a:t>Phase 5</a:t>
              </a:r>
            </a:p>
            <a:p>
              <a:pPr algn="ctr"/>
              <a:endParaRPr lang="en-US" sz="1400" b="1" dirty="0" smtClean="0">
                <a:solidFill>
                  <a:srgbClr val="000000"/>
                </a:solidFill>
              </a:endParaRPr>
            </a:p>
            <a:p>
              <a:pPr algn="ctr"/>
              <a:r>
                <a:rPr lang="en-US" sz="1400" b="1" dirty="0" smtClean="0">
                  <a:solidFill>
                    <a:srgbClr val="000000"/>
                  </a:solidFill>
                </a:rPr>
                <a:t>@ESS</a:t>
              </a:r>
              <a:endParaRPr lang="en-US" sz="1400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188" name="Rectangle 187"/>
          <p:cNvSpPr/>
          <p:nvPr/>
        </p:nvSpPr>
        <p:spPr>
          <a:xfrm>
            <a:off x="2409704" y="541940"/>
            <a:ext cx="722166" cy="3463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Design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189" name="Rectangle 188"/>
          <p:cNvSpPr/>
          <p:nvPr/>
        </p:nvSpPr>
        <p:spPr>
          <a:xfrm>
            <a:off x="3134660" y="1339948"/>
            <a:ext cx="1208398" cy="346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Pre-Series</a:t>
            </a:r>
          </a:p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Prod. + Assembly + Inst.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190" name="Rectangle 189"/>
          <p:cNvSpPr/>
          <p:nvPr/>
        </p:nvSpPr>
        <p:spPr>
          <a:xfrm>
            <a:off x="4332852" y="2484319"/>
            <a:ext cx="481444" cy="34636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Pre-Series Test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200" name="Rectangle 199"/>
          <p:cNvSpPr/>
          <p:nvPr/>
        </p:nvSpPr>
        <p:spPr>
          <a:xfrm>
            <a:off x="4814296" y="2830682"/>
            <a:ext cx="717378" cy="346363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Pre-Series Extended Test</a:t>
            </a:r>
            <a:endParaRPr lang="en-US" sz="800" b="1" dirty="0">
              <a:solidFill>
                <a:schemeClr val="tx1"/>
              </a:solidFill>
            </a:endParaRPr>
          </a:p>
        </p:txBody>
      </p:sp>
      <p:grpSp>
        <p:nvGrpSpPr>
          <p:cNvPr id="204" name="Group 203"/>
          <p:cNvGrpSpPr/>
          <p:nvPr/>
        </p:nvGrpSpPr>
        <p:grpSpPr>
          <a:xfrm>
            <a:off x="4031340" y="-53883"/>
            <a:ext cx="369332" cy="1457460"/>
            <a:chOff x="1866518" y="5934"/>
            <a:chExt cx="369332" cy="1457460"/>
          </a:xfrm>
        </p:grpSpPr>
        <p:sp>
          <p:nvSpPr>
            <p:cNvPr id="205" name="Diamond 204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1866518" y="5934"/>
              <a:ext cx="369332" cy="1263988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Delivery to Aarhus</a:t>
              </a:r>
              <a:endParaRPr lang="en-US" sz="1200" b="1" dirty="0"/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3912882" y="103213"/>
            <a:ext cx="369332" cy="1300364"/>
            <a:chOff x="1866518" y="163030"/>
            <a:chExt cx="369332" cy="1300364"/>
          </a:xfrm>
        </p:grpSpPr>
        <p:sp>
          <p:nvSpPr>
            <p:cNvPr id="214" name="Diamond 213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15" name="TextBox 214"/>
            <p:cNvSpPr txBox="1"/>
            <p:nvPr/>
          </p:nvSpPr>
          <p:spPr>
            <a:xfrm>
              <a:off x="1866518" y="163030"/>
              <a:ext cx="369332" cy="1106891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FAT I</a:t>
              </a:r>
              <a:endParaRPr lang="en-US" sz="1200" b="1" dirty="0"/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4682646" y="1564968"/>
            <a:ext cx="369332" cy="980259"/>
            <a:chOff x="1866518" y="483135"/>
            <a:chExt cx="369332" cy="980259"/>
          </a:xfrm>
        </p:grpSpPr>
        <p:sp>
          <p:nvSpPr>
            <p:cNvPr id="202" name="Diamond 201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866518" y="483135"/>
              <a:ext cx="369332" cy="786786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CDR 3</a:t>
              </a:r>
              <a:endParaRPr lang="en-US" sz="1200" b="1" dirty="0"/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4150696" y="1908849"/>
            <a:ext cx="369332" cy="641583"/>
            <a:chOff x="1866518" y="821811"/>
            <a:chExt cx="369332" cy="641583"/>
          </a:xfrm>
        </p:grpSpPr>
        <p:sp>
          <p:nvSpPr>
            <p:cNvPr id="198" name="Diamond 197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99" name="TextBox 198"/>
            <p:cNvSpPr txBox="1"/>
            <p:nvPr/>
          </p:nvSpPr>
          <p:spPr>
            <a:xfrm>
              <a:off x="1866518" y="821811"/>
              <a:ext cx="369332" cy="448110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SAT I</a:t>
              </a:r>
              <a:endParaRPr lang="en-US" sz="1200" b="1" dirty="0"/>
            </a:p>
          </p:txBody>
        </p:sp>
      </p:grpSp>
      <p:sp>
        <p:nvSpPr>
          <p:cNvPr id="220" name="Rectangle 219"/>
          <p:cNvSpPr/>
          <p:nvPr/>
        </p:nvSpPr>
        <p:spPr>
          <a:xfrm>
            <a:off x="4882017" y="3628690"/>
            <a:ext cx="958375" cy="3463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Prod.-Series</a:t>
            </a:r>
          </a:p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Production + Assembly</a:t>
            </a:r>
            <a:endParaRPr lang="en-US" sz="800" b="1" dirty="0">
              <a:solidFill>
                <a:schemeClr val="tx1"/>
              </a:solidFill>
            </a:endParaRPr>
          </a:p>
        </p:txBody>
      </p:sp>
      <p:grpSp>
        <p:nvGrpSpPr>
          <p:cNvPr id="221" name="Group 220"/>
          <p:cNvGrpSpPr/>
          <p:nvPr/>
        </p:nvGrpSpPr>
        <p:grpSpPr>
          <a:xfrm>
            <a:off x="5652299" y="2393762"/>
            <a:ext cx="369332" cy="1300364"/>
            <a:chOff x="1866518" y="163030"/>
            <a:chExt cx="369332" cy="1300364"/>
          </a:xfrm>
        </p:grpSpPr>
        <p:sp>
          <p:nvSpPr>
            <p:cNvPr id="222" name="Diamond 221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1866518" y="163030"/>
              <a:ext cx="369332" cy="1106891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FAT II – SAR 1</a:t>
              </a:r>
              <a:endParaRPr lang="en-US" sz="1200" b="1" dirty="0"/>
            </a:p>
          </p:txBody>
        </p:sp>
      </p:grpSp>
      <p:grpSp>
        <p:nvGrpSpPr>
          <p:cNvPr id="224" name="Group 223"/>
          <p:cNvGrpSpPr/>
          <p:nvPr/>
        </p:nvGrpSpPr>
        <p:grpSpPr>
          <a:xfrm>
            <a:off x="5776278" y="2393762"/>
            <a:ext cx="369332" cy="1300364"/>
            <a:chOff x="1866518" y="163030"/>
            <a:chExt cx="369332" cy="1300364"/>
          </a:xfrm>
        </p:grpSpPr>
        <p:sp>
          <p:nvSpPr>
            <p:cNvPr id="225" name="Diamond 224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26" name="TextBox 225"/>
            <p:cNvSpPr txBox="1"/>
            <p:nvPr/>
          </p:nvSpPr>
          <p:spPr>
            <a:xfrm>
              <a:off x="1866518" y="163030"/>
              <a:ext cx="369332" cy="1106891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Delivery to ESS</a:t>
              </a:r>
              <a:endParaRPr lang="en-US" sz="1200" b="1" dirty="0"/>
            </a:p>
          </p:txBody>
        </p:sp>
      </p:grpSp>
      <p:sp>
        <p:nvSpPr>
          <p:cNvPr id="227" name="Rectangle 226"/>
          <p:cNvSpPr/>
          <p:nvPr/>
        </p:nvSpPr>
        <p:spPr>
          <a:xfrm>
            <a:off x="6422893" y="4773061"/>
            <a:ext cx="75251" cy="34636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grpSp>
        <p:nvGrpSpPr>
          <p:cNvPr id="228" name="Group 227"/>
          <p:cNvGrpSpPr/>
          <p:nvPr/>
        </p:nvGrpSpPr>
        <p:grpSpPr>
          <a:xfrm>
            <a:off x="6014521" y="3306487"/>
            <a:ext cx="369332" cy="1527141"/>
            <a:chOff x="1866518" y="-63747"/>
            <a:chExt cx="369332" cy="1527141"/>
          </a:xfrm>
        </p:grpSpPr>
        <p:sp>
          <p:nvSpPr>
            <p:cNvPr id="229" name="Diamond 228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1866518" y="-63747"/>
              <a:ext cx="369332" cy="1333668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SAT II – SAR 2</a:t>
              </a:r>
              <a:endParaRPr lang="en-US" sz="1200" b="1" dirty="0"/>
            </a:p>
          </p:txBody>
        </p:sp>
      </p:grpSp>
      <p:grpSp>
        <p:nvGrpSpPr>
          <p:cNvPr id="238" name="Group 237"/>
          <p:cNvGrpSpPr/>
          <p:nvPr/>
        </p:nvGrpSpPr>
        <p:grpSpPr>
          <a:xfrm>
            <a:off x="6361676" y="2861919"/>
            <a:ext cx="369332" cy="1972900"/>
            <a:chOff x="1913998" y="-509506"/>
            <a:chExt cx="369332" cy="1972900"/>
          </a:xfrm>
        </p:grpSpPr>
        <p:sp>
          <p:nvSpPr>
            <p:cNvPr id="239" name="Diamond 238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1913998" y="-509506"/>
              <a:ext cx="369332" cy="1779428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TRR</a:t>
              </a:r>
              <a:endParaRPr lang="en-US" sz="1200" b="1" dirty="0"/>
            </a:p>
          </p:txBody>
        </p:sp>
      </p:grpSp>
      <p:sp>
        <p:nvSpPr>
          <p:cNvPr id="241" name="Rectangle 240"/>
          <p:cNvSpPr/>
          <p:nvPr/>
        </p:nvSpPr>
        <p:spPr>
          <a:xfrm>
            <a:off x="6498143" y="5119424"/>
            <a:ext cx="484437" cy="34636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b="1" dirty="0" smtClean="0">
                <a:solidFill>
                  <a:schemeClr val="tx1"/>
                </a:solidFill>
              </a:rPr>
              <a:t>Testing &amp; Commissioning</a:t>
            </a:r>
            <a:endParaRPr lang="en-US" sz="600" b="1" dirty="0">
              <a:solidFill>
                <a:schemeClr val="tx1"/>
              </a:solidFill>
            </a:endParaRPr>
          </a:p>
        </p:txBody>
      </p:sp>
      <p:grpSp>
        <p:nvGrpSpPr>
          <p:cNvPr id="245" name="Group 244"/>
          <p:cNvGrpSpPr/>
          <p:nvPr/>
        </p:nvGrpSpPr>
        <p:grpSpPr>
          <a:xfrm>
            <a:off x="6238227" y="1618826"/>
            <a:ext cx="369332" cy="2075300"/>
            <a:chOff x="1868428" y="-611906"/>
            <a:chExt cx="369332" cy="2075300"/>
          </a:xfrm>
        </p:grpSpPr>
        <p:sp>
          <p:nvSpPr>
            <p:cNvPr id="246" name="Diamond 245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1868428" y="-611906"/>
              <a:ext cx="369332" cy="1887761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RFI (10 Apr. 2019)</a:t>
              </a:r>
              <a:endParaRPr lang="en-US" sz="1200" b="1" dirty="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135598" y="-35814"/>
            <a:ext cx="556563" cy="5953245"/>
            <a:chOff x="1171390" y="-35814"/>
            <a:chExt cx="556563" cy="5953245"/>
          </a:xfrm>
        </p:grpSpPr>
        <p:cxnSp>
          <p:nvCxnSpPr>
            <p:cNvPr id="170" name="Straight Connector 169"/>
            <p:cNvCxnSpPr/>
            <p:nvPr/>
          </p:nvCxnSpPr>
          <p:spPr>
            <a:xfrm>
              <a:off x="1444427" y="195577"/>
              <a:ext cx="6360" cy="5721854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71" name="TextBox 170"/>
            <p:cNvSpPr txBox="1"/>
            <p:nvPr/>
          </p:nvSpPr>
          <p:spPr>
            <a:xfrm>
              <a:off x="1171390" y="-35814"/>
              <a:ext cx="55656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accent2"/>
                  </a:solidFill>
                </a:rPr>
                <a:t>Contract</a:t>
              </a:r>
            </a:p>
          </p:txBody>
        </p:sp>
      </p:grpSp>
      <p:sp>
        <p:nvSpPr>
          <p:cNvPr id="254" name="Rectangle 253"/>
          <p:cNvSpPr/>
          <p:nvPr/>
        </p:nvSpPr>
        <p:spPr>
          <a:xfrm>
            <a:off x="235135" y="195577"/>
            <a:ext cx="1083249" cy="3463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Preliminary Design</a:t>
            </a:r>
            <a:endParaRPr lang="en-US" sz="800" b="1" dirty="0">
              <a:solidFill>
                <a:schemeClr val="tx1"/>
              </a:solidFill>
            </a:endParaRPr>
          </a:p>
        </p:txBody>
      </p:sp>
      <p:grpSp>
        <p:nvGrpSpPr>
          <p:cNvPr id="251" name="Group 250"/>
          <p:cNvGrpSpPr/>
          <p:nvPr/>
        </p:nvGrpSpPr>
        <p:grpSpPr>
          <a:xfrm>
            <a:off x="1133718" y="477364"/>
            <a:ext cx="369332" cy="1857906"/>
            <a:chOff x="2221204" y="575878"/>
            <a:chExt cx="369332" cy="1857906"/>
          </a:xfrm>
        </p:grpSpPr>
        <p:sp>
          <p:nvSpPr>
            <p:cNvPr id="252" name="Diamond 251"/>
            <p:cNvSpPr/>
            <p:nvPr/>
          </p:nvSpPr>
          <p:spPr>
            <a:xfrm>
              <a:off x="2345183" y="575878"/>
              <a:ext cx="125002" cy="125737"/>
            </a:xfrm>
            <a:prstGeom prst="diamon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2221204" y="740308"/>
              <a:ext cx="369332" cy="1693476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r"/>
              <a:r>
                <a:rPr lang="en-US" sz="1200" b="1" dirty="0" smtClean="0"/>
                <a:t>CDR 1</a:t>
              </a:r>
              <a:endParaRPr lang="en-US" sz="1200" b="1" dirty="0"/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2896114" y="-705103"/>
            <a:ext cx="369332" cy="1300364"/>
            <a:chOff x="1866518" y="163030"/>
            <a:chExt cx="369332" cy="1300364"/>
          </a:xfrm>
        </p:grpSpPr>
        <p:sp>
          <p:nvSpPr>
            <p:cNvPr id="173" name="Diamond 172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1866518" y="163030"/>
              <a:ext cx="369332" cy="1106891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CDR 2</a:t>
              </a:r>
              <a:endParaRPr lang="en-US" sz="1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003879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T </a:t>
            </a:r>
            <a:r>
              <a:rPr lang="en-US" b="1" dirty="0" smtClean="0">
                <a:solidFill>
                  <a:schemeClr val="tx1"/>
                </a:solidFill>
              </a:rPr>
              <a:t>= </a:t>
            </a:r>
            <a:r>
              <a:rPr lang="en-US" b="1" dirty="0">
                <a:solidFill>
                  <a:schemeClr val="tx1"/>
                </a:solidFill>
              </a:rPr>
              <a:t>Contract </a:t>
            </a:r>
            <a:r>
              <a:rPr lang="en-US" b="1" dirty="0" smtClean="0">
                <a:solidFill>
                  <a:schemeClr val="tx1"/>
                </a:solidFill>
              </a:rPr>
              <a:t>Awarded, June 1, 2016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Phase 1: Design Phase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Magnetic Field Calculations Report		</a:t>
            </a:r>
            <a:r>
              <a:rPr lang="en-US" dirty="0" smtClean="0">
                <a:solidFill>
                  <a:schemeClr val="tx1"/>
                </a:solidFill>
              </a:rPr>
              <a:t>	T </a:t>
            </a:r>
            <a:r>
              <a:rPr lang="en-US" dirty="0">
                <a:solidFill>
                  <a:schemeClr val="tx1"/>
                </a:solidFill>
              </a:rPr>
              <a:t>+ 2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PS &amp; Cable Design and </a:t>
            </a:r>
            <a:r>
              <a:rPr lang="en-US" dirty="0" err="1">
                <a:solidFill>
                  <a:schemeClr val="tx1"/>
                </a:solidFill>
              </a:rPr>
              <a:t>Sim</a:t>
            </a:r>
            <a:r>
              <a:rPr lang="en-US" dirty="0">
                <a:solidFill>
                  <a:schemeClr val="tx1"/>
                </a:solidFill>
              </a:rPr>
              <a:t>. Report		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Detailed Design Report			</a:t>
            </a:r>
            <a:r>
              <a:rPr lang="en-US" dirty="0" smtClean="0">
                <a:solidFill>
                  <a:schemeClr val="tx1"/>
                </a:solidFill>
              </a:rPr>
              <a:t>T </a:t>
            </a:r>
            <a:r>
              <a:rPr lang="en-US" dirty="0">
                <a:solidFill>
                  <a:schemeClr val="tx1"/>
                </a:solidFill>
              </a:rPr>
              <a:t>+ 5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FAT I &amp; II Procedure Proposal			T + 5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CDR 2 (Val. of DDR &amp; FAT I-II Proposals)		T + 6</a:t>
            </a:r>
          </a:p>
          <a:p>
            <a:r>
              <a:rPr lang="en-US" dirty="0">
                <a:solidFill>
                  <a:schemeClr val="tx1"/>
                </a:solidFill>
              </a:rPr>
              <a:t>Phase 2: Pre-Series Manufacture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Production and Assembly of Parts		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Implementation of Local Control System		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FAT I				</a:t>
            </a:r>
            <a:r>
              <a:rPr lang="en-US" dirty="0" smtClean="0">
                <a:solidFill>
                  <a:schemeClr val="tx1"/>
                </a:solidFill>
              </a:rPr>
              <a:t>T </a:t>
            </a:r>
            <a:r>
              <a:rPr lang="en-US" dirty="0">
                <a:solidFill>
                  <a:schemeClr val="tx1"/>
                </a:solidFill>
              </a:rPr>
              <a:t>+ 14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Delivery to Aarhus				T + 15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Installation and Assembly			T + 16</a:t>
            </a:r>
          </a:p>
          <a:p>
            <a:r>
              <a:rPr lang="en-US" dirty="0">
                <a:solidFill>
                  <a:schemeClr val="tx1"/>
                </a:solidFill>
              </a:rPr>
              <a:t>Phase 3: Pre-Series Long-Term Testing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SAT I				</a:t>
            </a:r>
            <a:r>
              <a:rPr lang="en-US" dirty="0" smtClean="0">
                <a:solidFill>
                  <a:schemeClr val="tx1"/>
                </a:solidFill>
              </a:rPr>
              <a:t>T </a:t>
            </a:r>
            <a:r>
              <a:rPr lang="en-US" dirty="0">
                <a:solidFill>
                  <a:schemeClr val="tx1"/>
                </a:solidFill>
              </a:rPr>
              <a:t>+ 16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Magnetic and Stability Testing Concluded		T + 20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CDR 3 (Val. of Testing &amp; Rev. of FAT II Proposal)	</a:t>
            </a:r>
            <a:r>
              <a:rPr lang="en-US" dirty="0" smtClean="0">
                <a:solidFill>
                  <a:schemeClr val="tx1"/>
                </a:solidFill>
              </a:rPr>
              <a:t>	T </a:t>
            </a:r>
            <a:r>
              <a:rPr lang="en-US" dirty="0">
                <a:solidFill>
                  <a:schemeClr val="tx1"/>
                </a:solidFill>
              </a:rPr>
              <a:t>+ 20</a:t>
            </a:r>
          </a:p>
          <a:p>
            <a:r>
              <a:rPr lang="en-US" dirty="0">
                <a:solidFill>
                  <a:schemeClr val="tx1"/>
                </a:solidFill>
              </a:rPr>
              <a:t>Phase 4: Production-Series Manufacture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Production and Assembly of Parts		</a:t>
            </a:r>
            <a:r>
              <a:rPr lang="en-US" dirty="0" smtClean="0">
                <a:solidFill>
                  <a:schemeClr val="tx1"/>
                </a:solidFill>
              </a:rPr>
              <a:t>	T </a:t>
            </a:r>
            <a:r>
              <a:rPr lang="en-US" dirty="0">
                <a:solidFill>
                  <a:schemeClr val="tx1"/>
                </a:solidFill>
              </a:rPr>
              <a:t>+ </a:t>
            </a:r>
            <a:r>
              <a:rPr lang="en-US" dirty="0" smtClean="0">
                <a:solidFill>
                  <a:schemeClr val="tx1"/>
                </a:solidFill>
              </a:rPr>
              <a:t>28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FAT II				</a:t>
            </a:r>
            <a:r>
              <a:rPr lang="en-US" dirty="0" smtClean="0">
                <a:solidFill>
                  <a:schemeClr val="tx1"/>
                </a:solidFill>
              </a:rPr>
              <a:t>T </a:t>
            </a:r>
            <a:r>
              <a:rPr lang="en-US" dirty="0">
                <a:solidFill>
                  <a:schemeClr val="tx1"/>
                </a:solidFill>
              </a:rPr>
              <a:t>+ </a:t>
            </a:r>
            <a:r>
              <a:rPr lang="en-US" dirty="0" smtClean="0">
                <a:solidFill>
                  <a:schemeClr val="tx1"/>
                </a:solidFill>
              </a:rPr>
              <a:t>28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SAR 1 (Val. of FAT II)				T + </a:t>
            </a:r>
            <a:r>
              <a:rPr lang="en-US" dirty="0" smtClean="0">
                <a:solidFill>
                  <a:schemeClr val="tx1"/>
                </a:solidFill>
              </a:rPr>
              <a:t>29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Delivery to ESS				T + </a:t>
            </a:r>
            <a:r>
              <a:rPr lang="en-US" dirty="0" smtClean="0">
                <a:solidFill>
                  <a:schemeClr val="tx1"/>
                </a:solidFill>
              </a:rPr>
              <a:t>30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Phase 5: Production-Series Installation…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Ready For Installation			</a:t>
            </a:r>
            <a:r>
              <a:rPr lang="en-US" dirty="0" smtClean="0">
                <a:solidFill>
                  <a:schemeClr val="tx1"/>
                </a:solidFill>
              </a:rPr>
              <a:t>T </a:t>
            </a:r>
            <a:r>
              <a:rPr lang="en-US" dirty="0">
                <a:solidFill>
                  <a:schemeClr val="tx1"/>
                </a:solidFill>
              </a:rPr>
              <a:t>+ 34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SAT II				</a:t>
            </a:r>
            <a:r>
              <a:rPr lang="en-US" dirty="0" smtClean="0">
                <a:solidFill>
                  <a:schemeClr val="tx1"/>
                </a:solidFill>
              </a:rPr>
              <a:t>T </a:t>
            </a:r>
            <a:r>
              <a:rPr lang="en-US" dirty="0">
                <a:solidFill>
                  <a:schemeClr val="tx1"/>
                </a:solidFill>
              </a:rPr>
              <a:t>+ 35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SAR 2 (Val. of SAT II)				T + 36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TRR (Val. of Installation)			T + 38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7575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Updates?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2184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</a:t>
            </a:r>
            <a:r>
              <a:rPr lang="en-US" dirty="0"/>
              <a:t>P</a:t>
            </a:r>
            <a:r>
              <a:rPr lang="en-US" dirty="0" smtClean="0"/>
              <a:t>lan?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085780"/>
              </p:ext>
            </p:extLst>
          </p:nvPr>
        </p:nvGraphicFramePr>
        <p:xfrm>
          <a:off x="457200" y="1600200"/>
          <a:ext cx="8229600" cy="4759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388760"/>
                <a:gridCol w="1584176"/>
                <a:gridCol w="1964824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Owner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Audience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Date/Frequency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Channel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Status meeting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ESS</a:t>
                      </a:r>
                      <a:r>
                        <a:rPr lang="en-US" baseline="0" dirty="0" smtClean="0"/>
                        <a:t> 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Supplier 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Biweekly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Phone/Skype call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Status report</a:t>
                      </a:r>
                    </a:p>
                    <a:p>
                      <a:r>
                        <a:rPr lang="en-US" dirty="0" smtClean="0"/>
                        <a:t>(Schedule</a:t>
                      </a:r>
                      <a:r>
                        <a:rPr lang="en-US" baseline="0" dirty="0" smtClean="0"/>
                        <a:t> &amp; action list)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ESS 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Supplier 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Monthly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Email or CHESS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 Review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Review leader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Supplier 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According to project schedule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Aarhus/ESS/Supplier premises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Review report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Review leader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Supplier 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Within five workdays (draft)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Email or CHESS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Intermediate inspection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ESS 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Supplier 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According to project schedule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Supplier premises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3D model update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ESS 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Supplier 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Monthly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CHESS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5</a:t>
            </a:fld>
            <a:endParaRPr lang="sv-SE"/>
          </a:p>
        </p:txBody>
      </p:sp>
      <p:sp>
        <p:nvSpPr>
          <p:cNvPr id="3" name="TextBox 2"/>
          <p:cNvSpPr txBox="1"/>
          <p:nvPr/>
        </p:nvSpPr>
        <p:spPr>
          <a:xfrm>
            <a:off x="1331640" y="2852936"/>
            <a:ext cx="60279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</a:rPr>
              <a:t>ESS General Suggestion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946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Stakeholders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solidFill>
                  <a:srgbClr val="000000"/>
                </a:solidFill>
              </a:rPr>
              <a:t>Søren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Pape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Møller</a:t>
            </a:r>
            <a:r>
              <a:rPr lang="en-US" dirty="0" smtClean="0">
                <a:solidFill>
                  <a:srgbClr val="000000"/>
                </a:solidFill>
              </a:rPr>
              <a:t>, Aarhus University – Work Package Manager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Heine </a:t>
            </a:r>
            <a:r>
              <a:rPr lang="en-US" dirty="0" err="1" smtClean="0">
                <a:solidFill>
                  <a:srgbClr val="000000"/>
                </a:solidFill>
              </a:rPr>
              <a:t>Dølrath</a:t>
            </a:r>
            <a:r>
              <a:rPr lang="en-US" dirty="0" smtClean="0">
                <a:solidFill>
                  <a:srgbClr val="000000"/>
                </a:solidFill>
              </a:rPr>
              <a:t> Thomsen, Aarhus University</a:t>
            </a:r>
          </a:p>
          <a:p>
            <a:r>
              <a:rPr lang="en-US" dirty="0" err="1" smtClean="0">
                <a:solidFill>
                  <a:srgbClr val="000000"/>
                </a:solidFill>
              </a:rPr>
              <a:t>Iñigo</a:t>
            </a:r>
            <a:r>
              <a:rPr lang="en-US" dirty="0" smtClean="0">
                <a:solidFill>
                  <a:srgbClr val="000000"/>
                </a:solidFill>
              </a:rPr>
              <a:t> Alonso, ESS – Deputy Work Package Manager</a:t>
            </a:r>
          </a:p>
          <a:p>
            <a:r>
              <a:rPr lang="en-US" dirty="0" err="1" smtClean="0">
                <a:solidFill>
                  <a:srgbClr val="000000"/>
                </a:solidFill>
              </a:rPr>
              <a:t>Håkan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Danared</a:t>
            </a:r>
            <a:r>
              <a:rPr lang="en-US" dirty="0" smtClean="0">
                <a:solidFill>
                  <a:srgbClr val="000000"/>
                </a:solidFill>
              </a:rPr>
              <a:t>, ESS – </a:t>
            </a:r>
            <a:r>
              <a:rPr lang="en-US" dirty="0" err="1" smtClean="0">
                <a:solidFill>
                  <a:srgbClr val="000000"/>
                </a:solidFill>
              </a:rPr>
              <a:t>Linac</a:t>
            </a:r>
            <a:r>
              <a:rPr lang="en-US" dirty="0" smtClean="0">
                <a:solidFill>
                  <a:srgbClr val="000000"/>
                </a:solidFill>
              </a:rPr>
              <a:t> Group Leader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Han Lee, ESS – Integrated Control System-Accelerator Integration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Marcelo Ferreira, ESS – Vacuum Group Leader</a:t>
            </a:r>
          </a:p>
          <a:p>
            <a:r>
              <a:rPr lang="en-US" dirty="0" err="1" smtClean="0">
                <a:solidFill>
                  <a:srgbClr val="000000"/>
                </a:solidFill>
              </a:rPr>
              <a:t>Frithiof</a:t>
            </a:r>
            <a:r>
              <a:rPr lang="en-US" dirty="0" smtClean="0">
                <a:solidFill>
                  <a:srgbClr val="000000"/>
                </a:solidFill>
              </a:rPr>
              <a:t> Jensen, ESS – Conventional Power Leader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…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9830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Management </a:t>
            </a:r>
            <a:r>
              <a:rPr lang="en-US" dirty="0"/>
              <a:t>S</a:t>
            </a:r>
            <a:r>
              <a:rPr lang="en-US" dirty="0" smtClean="0"/>
              <a:t>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CHESS: ESS PLM data management system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All 3D models and version controlled documents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[TODO set up]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Accounts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Study materials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Training?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Work folder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7963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AOB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5613770"/>
      </p:ext>
    </p:extLst>
  </p:cSld>
  <p:clrMapOvr>
    <a:masterClrMapping/>
  </p:clrMapOvr>
</p:sld>
</file>

<file path=ppt/theme/theme1.xml><?xml version="1.0" encoding="utf-8"?>
<a:theme xmlns:a="http://schemas.openxmlformats.org/drawingml/2006/main" name="ESS Core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 Core Powerpoint template.potx</Template>
  <TotalTime>2633</TotalTime>
  <Words>328</Words>
  <Application>Microsoft Macintosh PowerPoint</Application>
  <PresentationFormat>On-screen Show (4:3)</PresentationFormat>
  <Paragraphs>136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ESS Core Powerpoint template</vt:lpstr>
      <vt:lpstr>Planning – Summary, etc.</vt:lpstr>
      <vt:lpstr>PowerPoint Presentation</vt:lpstr>
      <vt:lpstr>Project Plan</vt:lpstr>
      <vt:lpstr>Schedule Updates?</vt:lpstr>
      <vt:lpstr>Communication Plan?</vt:lpstr>
      <vt:lpstr>Stakeholders</vt:lpstr>
      <vt:lpstr>Data Management System</vt:lpstr>
      <vt:lpstr>AOB</vt:lpstr>
    </vt:vector>
  </TitlesOfParts>
  <Company>ESS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Heléne Björkman</dc:creator>
  <cp:lastModifiedBy>Heine Thomsen</cp:lastModifiedBy>
  <cp:revision>112</cp:revision>
  <dcterms:created xsi:type="dcterms:W3CDTF">2013-10-29T16:05:10Z</dcterms:created>
  <dcterms:modified xsi:type="dcterms:W3CDTF">2016-06-21T11:57:27Z</dcterms:modified>
</cp:coreProperties>
</file>