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5" r:id="rId2"/>
    <p:sldId id="262" r:id="rId3"/>
    <p:sldId id="263" r:id="rId4"/>
    <p:sldId id="268" r:id="rId5"/>
    <p:sldId id="270" r:id="rId6"/>
    <p:sldId id="273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3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C571B-F2F4-C945-9DD1-B2116C4AED2D}" type="datetimeFigureOut">
              <a:rPr lang="en-US" smtClean="0"/>
              <a:t>31/05/16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C25A7-FECA-8D45-B7FD-FF09C0B2B4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12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green the dates that match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C25A7-FECA-8D45-B7FD-FF09C0B2B4F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43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BB7D-64AE-384E-AB36-AC6F97DE110B}" type="datetimeFigureOut">
              <a:rPr lang="en-US" smtClean="0"/>
              <a:t>31/05/16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0A79-E662-2E4F-A347-37046EB95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85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BB7D-64AE-384E-AB36-AC6F97DE110B}" type="datetimeFigureOut">
              <a:rPr lang="en-US" smtClean="0"/>
              <a:t>31/05/16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0A79-E662-2E4F-A347-37046EB95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64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BB7D-64AE-384E-AB36-AC6F97DE110B}" type="datetimeFigureOut">
              <a:rPr lang="en-US" smtClean="0"/>
              <a:t>31/05/16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0A79-E662-2E4F-A347-37046EB95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5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BB7D-64AE-384E-AB36-AC6F97DE110B}" type="datetimeFigureOut">
              <a:rPr lang="en-US" smtClean="0"/>
              <a:t>31/05/16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0A79-E662-2E4F-A347-37046EB95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68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BB7D-64AE-384E-AB36-AC6F97DE110B}" type="datetimeFigureOut">
              <a:rPr lang="en-US" smtClean="0"/>
              <a:t>31/05/16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0A79-E662-2E4F-A347-37046EB95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07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BB7D-64AE-384E-AB36-AC6F97DE110B}" type="datetimeFigureOut">
              <a:rPr lang="en-US" smtClean="0"/>
              <a:t>31/05/16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0A79-E662-2E4F-A347-37046EB95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89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BB7D-64AE-384E-AB36-AC6F97DE110B}" type="datetimeFigureOut">
              <a:rPr lang="en-US" smtClean="0"/>
              <a:t>31/05/16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0A79-E662-2E4F-A347-37046EB95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33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BB7D-64AE-384E-AB36-AC6F97DE110B}" type="datetimeFigureOut">
              <a:rPr lang="en-US" smtClean="0"/>
              <a:t>31/05/16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0A79-E662-2E4F-A347-37046EB95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420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BB7D-64AE-384E-AB36-AC6F97DE110B}" type="datetimeFigureOut">
              <a:rPr lang="en-US" smtClean="0"/>
              <a:t>31/05/16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0A79-E662-2E4F-A347-37046EB95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3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BB7D-64AE-384E-AB36-AC6F97DE110B}" type="datetimeFigureOut">
              <a:rPr lang="en-US" smtClean="0"/>
              <a:t>31/05/16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0A79-E662-2E4F-A347-37046EB95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438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BB7D-64AE-384E-AB36-AC6F97DE110B}" type="datetimeFigureOut">
              <a:rPr lang="en-US" smtClean="0"/>
              <a:t>31/05/16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60A79-E662-2E4F-A347-37046EB95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791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9BB7D-64AE-384E-AB36-AC6F97DE110B}" type="datetimeFigureOut">
              <a:rPr lang="en-US" smtClean="0"/>
              <a:t>31/05/16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60A79-E662-2E4F-A347-37046EB95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97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Raster Magnets Schedule Adjustments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11.6.2 Raster Scanning Magnets Production &amp; Installation</a:t>
            </a:r>
          </a:p>
          <a:p>
            <a:endParaRPr lang="en-US" dirty="0" smtClean="0"/>
          </a:p>
          <a:p>
            <a:r>
              <a:rPr lang="en-US" dirty="0" err="1" smtClean="0">
                <a:solidFill>
                  <a:schemeClr val="tx1"/>
                </a:solidFill>
              </a:rPr>
              <a:t>Iñigo</a:t>
            </a:r>
            <a:r>
              <a:rPr lang="en-US" dirty="0" smtClean="0">
                <a:solidFill>
                  <a:schemeClr val="tx1"/>
                </a:solidFill>
              </a:rPr>
              <a:t> Alonso</a:t>
            </a:r>
          </a:p>
          <a:p>
            <a:r>
              <a:rPr lang="en-US" dirty="0">
                <a:solidFill>
                  <a:srgbClr val="000000"/>
                </a:solidFill>
              </a:rPr>
              <a:t>ESS – Deputy Work Package Manager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24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Acronyms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Reports</a:t>
            </a:r>
          </a:p>
          <a:p>
            <a:pPr lvl="1"/>
            <a:r>
              <a:rPr lang="en-US" dirty="0" smtClean="0"/>
              <a:t>DDR: Detailed Design Report</a:t>
            </a:r>
          </a:p>
          <a:p>
            <a:r>
              <a:rPr lang="en-US" dirty="0" smtClean="0"/>
              <a:t>Tests </a:t>
            </a:r>
            <a:r>
              <a:rPr lang="en-US" dirty="0"/>
              <a:t>(Provide a basis for approvals and decisions)</a:t>
            </a:r>
            <a:endParaRPr lang="en-US" dirty="0" smtClean="0"/>
          </a:p>
          <a:p>
            <a:pPr lvl="1"/>
            <a:r>
              <a:rPr lang="en-US" dirty="0" smtClean="0"/>
              <a:t>FAT: Factory Acceptance Test</a:t>
            </a:r>
          </a:p>
          <a:p>
            <a:pPr lvl="1"/>
            <a:r>
              <a:rPr lang="en-US" dirty="0" smtClean="0"/>
              <a:t>SAT: Site Acceptance Test</a:t>
            </a:r>
          </a:p>
          <a:p>
            <a:r>
              <a:rPr lang="en-US" dirty="0"/>
              <a:t>Reviews (Provide acceptance and authority to proceed)</a:t>
            </a:r>
            <a:endParaRPr lang="en-US" dirty="0" smtClean="0"/>
          </a:p>
          <a:p>
            <a:pPr lvl="1"/>
            <a:r>
              <a:rPr lang="en-US" dirty="0" smtClean="0"/>
              <a:t>PDR: Preliminary Design Review</a:t>
            </a:r>
          </a:p>
          <a:p>
            <a:pPr lvl="1"/>
            <a:r>
              <a:rPr lang="en-US" dirty="0" smtClean="0"/>
              <a:t>CDR</a:t>
            </a:r>
            <a:r>
              <a:rPr lang="en-US" dirty="0"/>
              <a:t>: Critical Design </a:t>
            </a:r>
            <a:r>
              <a:rPr lang="en-US" dirty="0" smtClean="0"/>
              <a:t>Review</a:t>
            </a:r>
          </a:p>
          <a:p>
            <a:pPr lvl="1"/>
            <a:r>
              <a:rPr lang="en-US" dirty="0" smtClean="0"/>
              <a:t>SAR: System Acceptance Review</a:t>
            </a:r>
          </a:p>
          <a:p>
            <a:pPr lvl="1"/>
            <a:r>
              <a:rPr lang="en-US" dirty="0" smtClean="0"/>
              <a:t>TRR: Test Readiness Review</a:t>
            </a:r>
          </a:p>
          <a:p>
            <a:r>
              <a:rPr lang="en-US" dirty="0" smtClean="0"/>
              <a:t>Readiness dates</a:t>
            </a:r>
          </a:p>
          <a:p>
            <a:pPr lvl="1"/>
            <a:r>
              <a:rPr lang="en-US" dirty="0" smtClean="0"/>
              <a:t>RFI</a:t>
            </a:r>
            <a:r>
              <a:rPr lang="en-US" dirty="0"/>
              <a:t>: Ready For </a:t>
            </a:r>
            <a:r>
              <a:rPr lang="en-US" dirty="0" smtClean="0"/>
              <a:t>Installation</a:t>
            </a:r>
          </a:p>
          <a:p>
            <a:pPr lvl="1"/>
            <a:r>
              <a:rPr lang="en-US" dirty="0" smtClean="0"/>
              <a:t>RFC: Ready For Commissioning</a:t>
            </a:r>
          </a:p>
          <a:p>
            <a:pPr lvl="1"/>
            <a:r>
              <a:rPr lang="en-US" dirty="0" smtClean="0"/>
              <a:t>RFO: Ready For Operation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260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1: Design Phase</a:t>
            </a:r>
          </a:p>
          <a:p>
            <a:r>
              <a:rPr lang="en-US" dirty="0" smtClean="0"/>
              <a:t>Phase 2: Pre-Series Manufacture</a:t>
            </a:r>
          </a:p>
          <a:p>
            <a:r>
              <a:rPr lang="en-US" dirty="0" smtClean="0"/>
              <a:t>Phase 3: Pre-Series Long-Term Testing</a:t>
            </a:r>
          </a:p>
          <a:p>
            <a:r>
              <a:rPr lang="en-US" dirty="0" smtClean="0"/>
              <a:t>Phase 4: Production-Series Manufacture</a:t>
            </a:r>
          </a:p>
          <a:p>
            <a:r>
              <a:rPr lang="en-US" dirty="0" smtClean="0"/>
              <a:t>Phase 5: Production-Series Installation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025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Milestones from the Contract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b="1" dirty="0"/>
              <a:t>Phase I (Design Phase</a:t>
            </a:r>
            <a:r>
              <a:rPr lang="en-US" b="1" dirty="0" smtClean="0"/>
              <a:t>)</a:t>
            </a:r>
            <a:endParaRPr lang="en-US" b="1" dirty="0"/>
          </a:p>
          <a:p>
            <a:pPr lvl="0"/>
            <a:r>
              <a:rPr lang="en-US" dirty="0"/>
              <a:t>Magnetic Field Calculations Report			(Supplier</a:t>
            </a:r>
            <a:r>
              <a:rPr lang="en-US" dirty="0" smtClean="0"/>
              <a:t>)	</a:t>
            </a:r>
            <a:r>
              <a:rPr lang="en-US" dirty="0"/>
              <a:t>	T+2</a:t>
            </a:r>
          </a:p>
          <a:p>
            <a:pPr lvl="0"/>
            <a:r>
              <a:rPr lang="en-US" dirty="0"/>
              <a:t>PS &amp; Cable Design and Simulation Report		(Supplier</a:t>
            </a:r>
            <a:r>
              <a:rPr lang="en-US" dirty="0" smtClean="0"/>
              <a:t>)	</a:t>
            </a:r>
            <a:r>
              <a:rPr lang="en-US" dirty="0"/>
              <a:t>	T+3</a:t>
            </a:r>
          </a:p>
          <a:p>
            <a:pPr lvl="0"/>
            <a:r>
              <a:rPr lang="en-US" dirty="0"/>
              <a:t>Detailed Design Report			</a:t>
            </a:r>
            <a:r>
              <a:rPr lang="en-US" dirty="0" smtClean="0"/>
              <a:t>	(</a:t>
            </a:r>
            <a:r>
              <a:rPr lang="en-US" dirty="0"/>
              <a:t>Supplier</a:t>
            </a:r>
            <a:r>
              <a:rPr lang="en-US" dirty="0" smtClean="0"/>
              <a:t>)	</a:t>
            </a:r>
            <a:r>
              <a:rPr lang="en-US" dirty="0"/>
              <a:t>	T+5</a:t>
            </a:r>
          </a:p>
          <a:p>
            <a:pPr lvl="0"/>
            <a:r>
              <a:rPr lang="en-US" dirty="0"/>
              <a:t>Factory Acceptance Test I and II Procedure Proposal	</a:t>
            </a:r>
            <a:r>
              <a:rPr lang="en-US" dirty="0" smtClean="0"/>
              <a:t>(</a:t>
            </a:r>
            <a:r>
              <a:rPr lang="en-US" dirty="0"/>
              <a:t>Supplier</a:t>
            </a:r>
            <a:r>
              <a:rPr lang="en-US" dirty="0" smtClean="0"/>
              <a:t>)	</a:t>
            </a:r>
            <a:r>
              <a:rPr lang="en-US" dirty="0"/>
              <a:t>	T+5</a:t>
            </a:r>
          </a:p>
          <a:p>
            <a:pPr lvl="0"/>
            <a:r>
              <a:rPr lang="en-US" dirty="0"/>
              <a:t>CDR 2 (Validation of DDR, FAT I &amp; FAT II)		(Customer)	T+6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Phase II (Pre-Series Manufacture</a:t>
            </a:r>
            <a:r>
              <a:rPr lang="en-US" b="1" dirty="0" smtClean="0"/>
              <a:t>)</a:t>
            </a:r>
            <a:endParaRPr lang="en-US" b="1" dirty="0"/>
          </a:p>
          <a:p>
            <a:pPr lvl="0"/>
            <a:r>
              <a:rPr lang="en-US" dirty="0"/>
              <a:t>Production and Assembly of Parts			(Supplier)</a:t>
            </a:r>
          </a:p>
          <a:p>
            <a:pPr lvl="0"/>
            <a:r>
              <a:rPr lang="en-US" dirty="0"/>
              <a:t>Implementation of Local Control System		(Supplier)</a:t>
            </a:r>
          </a:p>
          <a:p>
            <a:pPr lvl="0"/>
            <a:r>
              <a:rPr lang="en-US" dirty="0"/>
              <a:t>Factory Acceptance Test I			(Supplier</a:t>
            </a:r>
            <a:r>
              <a:rPr lang="en-US" dirty="0" smtClean="0"/>
              <a:t>)	</a:t>
            </a:r>
            <a:r>
              <a:rPr lang="en-US" dirty="0"/>
              <a:t>	T+14</a:t>
            </a:r>
          </a:p>
          <a:p>
            <a:pPr lvl="0"/>
            <a:r>
              <a:rPr lang="en-US" dirty="0"/>
              <a:t>Delivery to Aarhus University			(Supplier)	</a:t>
            </a:r>
            <a:r>
              <a:rPr lang="en-US" dirty="0" smtClean="0"/>
              <a:t>	T</a:t>
            </a:r>
            <a:r>
              <a:rPr lang="en-US" dirty="0"/>
              <a:t>+15</a:t>
            </a:r>
          </a:p>
          <a:p>
            <a:pPr lvl="0"/>
            <a:r>
              <a:rPr lang="en-US" dirty="0"/>
              <a:t>Installation and assembly of pre-series product		(Supplier)	</a:t>
            </a:r>
            <a:r>
              <a:rPr lang="en-US" dirty="0" smtClean="0"/>
              <a:t>	T</a:t>
            </a:r>
            <a:r>
              <a:rPr lang="en-US" dirty="0"/>
              <a:t>+16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b="1" dirty="0"/>
              <a:t>Phase III (Pre-Series Long-Term Testing</a:t>
            </a:r>
            <a:r>
              <a:rPr lang="en-US" b="1" dirty="0" smtClean="0"/>
              <a:t>)</a:t>
            </a:r>
            <a:endParaRPr lang="en-US" b="1" dirty="0"/>
          </a:p>
          <a:p>
            <a:pPr lvl="0"/>
            <a:r>
              <a:rPr lang="en-US" dirty="0"/>
              <a:t>Site Acceptance Test I			</a:t>
            </a:r>
            <a:r>
              <a:rPr lang="en-US" dirty="0" smtClean="0"/>
              <a:t>	(</a:t>
            </a:r>
            <a:r>
              <a:rPr lang="en-US" dirty="0"/>
              <a:t>Customer)	T+16</a:t>
            </a:r>
          </a:p>
          <a:p>
            <a:pPr lvl="0"/>
            <a:r>
              <a:rPr lang="en-US" dirty="0"/>
              <a:t>Magnetic and Stability Testing Concluded		(Customer)	T+20</a:t>
            </a:r>
          </a:p>
          <a:p>
            <a:pPr lvl="0"/>
            <a:r>
              <a:rPr lang="en-US" dirty="0"/>
              <a:t>Revise Factory Acceptance Test II Procedure Proposal	(Customer)	T+20</a:t>
            </a:r>
          </a:p>
          <a:p>
            <a:pPr lvl="0"/>
            <a:r>
              <a:rPr lang="en-US" dirty="0"/>
              <a:t>CDR 3 (Val. of Testing &amp; FAT II Proposal)		(Customer)	T+20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b="1" dirty="0"/>
              <a:t>Phase IV (Production-Series Manufacture</a:t>
            </a:r>
            <a:r>
              <a:rPr lang="en-US" b="1" dirty="0" smtClean="0"/>
              <a:t>)</a:t>
            </a:r>
            <a:endParaRPr lang="en-US" b="1" dirty="0"/>
          </a:p>
          <a:p>
            <a:pPr lvl="0"/>
            <a:r>
              <a:rPr lang="en-US" dirty="0"/>
              <a:t>Production and Assembly of Parts			(Supplier)	</a:t>
            </a:r>
            <a:r>
              <a:rPr lang="en-US" dirty="0" smtClean="0"/>
              <a:t>	T</a:t>
            </a:r>
            <a:r>
              <a:rPr lang="en-US" dirty="0"/>
              <a:t>+32</a:t>
            </a:r>
          </a:p>
          <a:p>
            <a:pPr lvl="0"/>
            <a:r>
              <a:rPr lang="en-US" dirty="0"/>
              <a:t>FAT II				</a:t>
            </a:r>
            <a:r>
              <a:rPr lang="en-US" dirty="0" smtClean="0"/>
              <a:t>	(</a:t>
            </a:r>
            <a:r>
              <a:rPr lang="en-US" dirty="0"/>
              <a:t>Supplier</a:t>
            </a:r>
            <a:r>
              <a:rPr lang="en-US" dirty="0" smtClean="0"/>
              <a:t>)	</a:t>
            </a:r>
            <a:r>
              <a:rPr lang="en-US" dirty="0"/>
              <a:t>	T+32</a:t>
            </a:r>
          </a:p>
          <a:p>
            <a:pPr lvl="0"/>
            <a:r>
              <a:rPr lang="en-US" dirty="0"/>
              <a:t>System Acceptance Review 1 (Validation of FAT II)	</a:t>
            </a:r>
            <a:r>
              <a:rPr lang="en-US" dirty="0" smtClean="0"/>
              <a:t>(</a:t>
            </a:r>
            <a:r>
              <a:rPr lang="en-US" dirty="0"/>
              <a:t>Customer)	T+33</a:t>
            </a:r>
          </a:p>
          <a:p>
            <a:pPr lvl="0"/>
            <a:r>
              <a:rPr lang="en-US" dirty="0"/>
              <a:t>Delivery to ESS			</a:t>
            </a:r>
            <a:r>
              <a:rPr lang="en-US" dirty="0" smtClean="0"/>
              <a:t>	(</a:t>
            </a:r>
            <a:r>
              <a:rPr lang="en-US" dirty="0"/>
              <a:t>Supplier)	</a:t>
            </a:r>
            <a:r>
              <a:rPr lang="en-US" dirty="0" smtClean="0"/>
              <a:t>	T</a:t>
            </a:r>
            <a:r>
              <a:rPr lang="en-US" dirty="0"/>
              <a:t>+34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b="1" dirty="0"/>
              <a:t>Phase V (Production-Series Installation</a:t>
            </a:r>
            <a:r>
              <a:rPr lang="en-US" b="1" dirty="0" smtClean="0"/>
              <a:t>)</a:t>
            </a:r>
            <a:endParaRPr lang="en-US" b="1" dirty="0"/>
          </a:p>
          <a:p>
            <a:pPr lvl="0"/>
            <a:r>
              <a:rPr lang="en-US" dirty="0"/>
              <a:t>Ready For Installation			</a:t>
            </a:r>
            <a:r>
              <a:rPr lang="en-US" dirty="0" smtClean="0"/>
              <a:t>	(</a:t>
            </a:r>
            <a:r>
              <a:rPr lang="en-US" dirty="0"/>
              <a:t>Customer)	T+34</a:t>
            </a:r>
          </a:p>
          <a:p>
            <a:pPr lvl="0"/>
            <a:r>
              <a:rPr lang="en-US" dirty="0"/>
              <a:t>SAT II	</a:t>
            </a:r>
            <a:r>
              <a:rPr lang="en-US" dirty="0" smtClean="0"/>
              <a:t>	</a:t>
            </a:r>
            <a:r>
              <a:rPr lang="en-US" dirty="0"/>
              <a:t>			(Customer)	T+35</a:t>
            </a:r>
          </a:p>
          <a:p>
            <a:pPr lvl="0"/>
            <a:r>
              <a:rPr lang="en-US" dirty="0"/>
              <a:t>System Acceptance Review 2 (Validation of SAT II)	</a:t>
            </a:r>
            <a:r>
              <a:rPr lang="en-US" dirty="0" smtClean="0"/>
              <a:t>(</a:t>
            </a:r>
            <a:r>
              <a:rPr lang="en-US" dirty="0"/>
              <a:t>Customer)	T+36</a:t>
            </a:r>
          </a:p>
          <a:p>
            <a:pPr lvl="0"/>
            <a:r>
              <a:rPr lang="en-US" dirty="0"/>
              <a:t>Test Readiness Review (Validation of installation)	</a:t>
            </a:r>
            <a:r>
              <a:rPr lang="en-US" dirty="0" smtClean="0"/>
              <a:t>(</a:t>
            </a:r>
            <a:r>
              <a:rPr lang="en-US" dirty="0"/>
              <a:t>Customer)	T+38</a:t>
            </a:r>
          </a:p>
        </p:txBody>
      </p:sp>
    </p:spTree>
    <p:extLst>
      <p:ext uri="{BB962C8B-B14F-4D97-AF65-F5344CB8AC3E}">
        <p14:creationId xmlns:p14="http://schemas.microsoft.com/office/powerpoint/2010/main" val="3616479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SAR1 and SAR2 can be held as soon as possible after achieving the milestones FAT II and SAT II, documentation should be sent a couple of weeks before the review, but can be updated meanwhile</a:t>
            </a:r>
          </a:p>
          <a:p>
            <a:r>
              <a:rPr lang="en-US" dirty="0" smtClean="0"/>
              <a:t>Some ESS milestones:</a:t>
            </a:r>
          </a:p>
          <a:p>
            <a:pPr lvl="1"/>
            <a:r>
              <a:rPr lang="en-US" dirty="0" smtClean="0"/>
              <a:t>2019/04/10 Raster System Ready For Installation</a:t>
            </a:r>
          </a:p>
          <a:p>
            <a:pPr lvl="1"/>
            <a:r>
              <a:rPr lang="en-US" dirty="0" smtClean="0"/>
              <a:t>2019/08/12 A2T, HEBT, NSS, Target ready for first proton beam</a:t>
            </a:r>
          </a:p>
          <a:p>
            <a:pPr lvl="1"/>
            <a:r>
              <a:rPr lang="en-US" dirty="0" smtClean="0"/>
              <a:t>2019/08/12 First protons on Target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3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Proposed dates</a:t>
            </a:r>
            <a:br>
              <a:rPr lang="en-US" dirty="0" smtClean="0"/>
            </a:br>
            <a:r>
              <a:rPr lang="en-US" dirty="0"/>
              <a:t>(</a:t>
            </a:r>
            <a:r>
              <a:rPr lang="en-US" dirty="0" smtClean="0"/>
              <a:t>8 months Phase 4)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853744" y="1600200"/>
          <a:ext cx="5436512" cy="4525963"/>
        </p:xfrm>
        <a:graphic>
          <a:graphicData uri="http://schemas.openxmlformats.org/drawingml/2006/table">
            <a:tbl>
              <a:tblPr/>
              <a:tblGrid>
                <a:gridCol w="285662"/>
                <a:gridCol w="2258518"/>
                <a:gridCol w="517763"/>
                <a:gridCol w="633813"/>
                <a:gridCol w="580252"/>
                <a:gridCol w="580252"/>
                <a:gridCol w="580252"/>
              </a:tblGrid>
              <a:tr h="4017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27" marR="8927" marT="8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Contract Signed: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01/07/16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Responsible party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From contract guidelines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Proposed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ESS Milestones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74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 1: Design Phase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Magnetic Field Calculations Report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Supplier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01/09/16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01/09/16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 &amp; Cable Design and Sim. Report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Supplier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01/10/16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01/10/16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Detailed Design Report (DDR)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Supplier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01/12/16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01/12/16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FAT I (Pre-Series) Procedure Proposal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Supplier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01/12/16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01/12/16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CDR 2 (Val. of DDR &amp; FAT I Pr.)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Customer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01/01/17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16/12/16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18/11/16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 2: Pre-Series Manufacture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Production and Assembly of Parts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Supplier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Implementation of Local Control System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Supplier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FAT I (Pre-Series)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Supplier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01/09/17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01/09/17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Delivery to Aarhus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Supplier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01/10/17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01/10/17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Installation and Assembly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Supplier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01/11/17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01/11/17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 3: Pre-Series Long-Term Testing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SAT I (Pre-Series)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Customer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01/11/17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01/11/17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Magnetic and Stability Testing Concluded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Customer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01/03/18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01/03/18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FAT II Procedure Proposal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Customer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01/03/18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6100"/>
                          </a:solidFill>
                          <a:effectLst/>
                          <a:latin typeface="Calibri"/>
                        </a:rPr>
                        <a:t>01/03/18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CDR 3 (Val. of Testing &amp; FAT II Proposal)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Customer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01/03/18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15/03/18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22/12/17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 4: Production-Series Manufacture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Production and Assembly of Parts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Supplier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01/03/19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15/11/18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FAT II (Production-Series)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Supplier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01/03/19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15/11/18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SAR 1 (Val. of FAT II)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Customer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01/04/19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03/12/19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03/12/18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Delivery to ESS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Supplier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01/05/19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15/12/18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Phase 5: Production-Series Installation…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Ready For Installation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Customer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01/05/19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01/04/19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10/04/19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SAT II (Production-Series)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Customer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01/05/19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15/02/19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SAR 2 (Val. of SAT II)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Customer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01/06/19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6500"/>
                          </a:solidFill>
                          <a:effectLst/>
                          <a:latin typeface="Calibri"/>
                        </a:rPr>
                        <a:t>15/02/19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13/05/19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TRR (Val. of Installation)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Customer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01/09/19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ESS Milestones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A2T, HEBT, NSS, Target ready for first proton beam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12/08/19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47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First protons on Target</a:t>
                      </a:r>
                    </a:p>
                  </a:txBody>
                  <a:tcPr marL="8927" marR="8927" marT="892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12/08/19</a:t>
                      </a:r>
                    </a:p>
                  </a:txBody>
                  <a:tcPr marL="8927" marR="8927" marT="8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1617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55496" y="184677"/>
            <a:ext cx="8421228" cy="5732754"/>
            <a:chOff x="355496" y="184677"/>
            <a:chExt cx="8421228" cy="5732754"/>
          </a:xfrm>
        </p:grpSpPr>
        <p:grpSp>
          <p:nvGrpSpPr>
            <p:cNvPr id="288" name="Group 287"/>
            <p:cNvGrpSpPr/>
            <p:nvPr/>
          </p:nvGrpSpPr>
          <p:grpSpPr>
            <a:xfrm>
              <a:off x="7575961" y="184677"/>
              <a:ext cx="1200763" cy="5732754"/>
              <a:chOff x="355496" y="184677"/>
              <a:chExt cx="1200763" cy="5732754"/>
            </a:xfrm>
          </p:grpSpPr>
          <p:cxnSp>
            <p:nvCxnSpPr>
              <p:cNvPr id="289" name="Straight Connector 288"/>
              <p:cNvCxnSpPr/>
              <p:nvPr/>
            </p:nvCxnSpPr>
            <p:spPr>
              <a:xfrm flipV="1">
                <a:off x="355496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/>
              <p:cNvCxnSpPr/>
              <p:nvPr/>
            </p:nvCxnSpPr>
            <p:spPr>
              <a:xfrm flipV="1">
                <a:off x="475857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/>
              <p:cNvCxnSpPr/>
              <p:nvPr/>
            </p:nvCxnSpPr>
            <p:spPr>
              <a:xfrm flipV="1">
                <a:off x="596218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/>
              <p:nvPr/>
            </p:nvCxnSpPr>
            <p:spPr>
              <a:xfrm flipV="1">
                <a:off x="71657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/>
              <p:cNvCxnSpPr/>
              <p:nvPr/>
            </p:nvCxnSpPr>
            <p:spPr>
              <a:xfrm flipV="1">
                <a:off x="836940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Connector 293"/>
              <p:cNvCxnSpPr/>
              <p:nvPr/>
            </p:nvCxnSpPr>
            <p:spPr>
              <a:xfrm flipV="1">
                <a:off x="957301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/>
              <p:cNvCxnSpPr/>
              <p:nvPr/>
            </p:nvCxnSpPr>
            <p:spPr>
              <a:xfrm flipV="1">
                <a:off x="1077662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Straight Connector 295"/>
              <p:cNvCxnSpPr/>
              <p:nvPr/>
            </p:nvCxnSpPr>
            <p:spPr>
              <a:xfrm flipV="1">
                <a:off x="1198023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Straight Connector 296"/>
              <p:cNvCxnSpPr/>
              <p:nvPr/>
            </p:nvCxnSpPr>
            <p:spPr>
              <a:xfrm flipV="1">
                <a:off x="1318384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Straight Connector 297"/>
              <p:cNvCxnSpPr/>
              <p:nvPr/>
            </p:nvCxnSpPr>
            <p:spPr>
              <a:xfrm flipV="1">
                <a:off x="1435898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Straight Connector 298"/>
              <p:cNvCxnSpPr/>
              <p:nvPr/>
            </p:nvCxnSpPr>
            <p:spPr>
              <a:xfrm flipV="1">
                <a:off x="155625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6" name="Group 275"/>
            <p:cNvGrpSpPr/>
            <p:nvPr/>
          </p:nvGrpSpPr>
          <p:grpSpPr>
            <a:xfrm>
              <a:off x="6140053" y="184677"/>
              <a:ext cx="1200763" cy="5732754"/>
              <a:chOff x="355496" y="184677"/>
              <a:chExt cx="1200763" cy="5732754"/>
            </a:xfrm>
          </p:grpSpPr>
          <p:cxnSp>
            <p:nvCxnSpPr>
              <p:cNvPr id="277" name="Straight Connector 276"/>
              <p:cNvCxnSpPr/>
              <p:nvPr/>
            </p:nvCxnSpPr>
            <p:spPr>
              <a:xfrm flipV="1">
                <a:off x="355496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/>
              <p:nvPr/>
            </p:nvCxnSpPr>
            <p:spPr>
              <a:xfrm flipV="1">
                <a:off x="475857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/>
              <p:nvPr/>
            </p:nvCxnSpPr>
            <p:spPr>
              <a:xfrm flipV="1">
                <a:off x="596218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 flipV="1">
                <a:off x="71657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/>
              <p:cNvCxnSpPr/>
              <p:nvPr/>
            </p:nvCxnSpPr>
            <p:spPr>
              <a:xfrm flipV="1">
                <a:off x="836940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/>
              <p:cNvCxnSpPr/>
              <p:nvPr/>
            </p:nvCxnSpPr>
            <p:spPr>
              <a:xfrm flipV="1">
                <a:off x="957301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Straight Connector 282"/>
              <p:cNvCxnSpPr/>
              <p:nvPr/>
            </p:nvCxnSpPr>
            <p:spPr>
              <a:xfrm flipV="1">
                <a:off x="1077662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 flipV="1">
                <a:off x="1198023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/>
              <p:cNvCxnSpPr/>
              <p:nvPr/>
            </p:nvCxnSpPr>
            <p:spPr>
              <a:xfrm flipV="1">
                <a:off x="1318384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/>
              <p:cNvCxnSpPr/>
              <p:nvPr/>
            </p:nvCxnSpPr>
            <p:spPr>
              <a:xfrm flipV="1">
                <a:off x="1435898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286"/>
              <p:cNvCxnSpPr/>
              <p:nvPr/>
            </p:nvCxnSpPr>
            <p:spPr>
              <a:xfrm flipV="1">
                <a:off x="155625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4" name="Group 263"/>
            <p:cNvGrpSpPr/>
            <p:nvPr/>
          </p:nvGrpSpPr>
          <p:grpSpPr>
            <a:xfrm>
              <a:off x="4695576" y="184677"/>
              <a:ext cx="1200763" cy="5732754"/>
              <a:chOff x="355496" y="184677"/>
              <a:chExt cx="1200763" cy="5732754"/>
            </a:xfrm>
          </p:grpSpPr>
          <p:cxnSp>
            <p:nvCxnSpPr>
              <p:cNvPr id="265" name="Straight Connector 264"/>
              <p:cNvCxnSpPr/>
              <p:nvPr/>
            </p:nvCxnSpPr>
            <p:spPr>
              <a:xfrm flipV="1">
                <a:off x="355496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 flipV="1">
                <a:off x="475857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 flipV="1">
                <a:off x="596218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 flipV="1">
                <a:off x="71657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/>
              <p:cNvCxnSpPr/>
              <p:nvPr/>
            </p:nvCxnSpPr>
            <p:spPr>
              <a:xfrm flipV="1">
                <a:off x="836940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/>
              <p:cNvCxnSpPr/>
              <p:nvPr/>
            </p:nvCxnSpPr>
            <p:spPr>
              <a:xfrm flipV="1">
                <a:off x="957301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/>
              <p:nvPr/>
            </p:nvCxnSpPr>
            <p:spPr>
              <a:xfrm flipV="1">
                <a:off x="1077662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Straight Connector 271"/>
              <p:cNvCxnSpPr/>
              <p:nvPr/>
            </p:nvCxnSpPr>
            <p:spPr>
              <a:xfrm flipV="1">
                <a:off x="1198023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 flipV="1">
                <a:off x="1318384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 flipV="1">
                <a:off x="1435898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/>
              <p:cNvCxnSpPr/>
              <p:nvPr/>
            </p:nvCxnSpPr>
            <p:spPr>
              <a:xfrm flipV="1">
                <a:off x="155625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8" name="Group 247"/>
            <p:cNvGrpSpPr/>
            <p:nvPr/>
          </p:nvGrpSpPr>
          <p:grpSpPr>
            <a:xfrm>
              <a:off x="3251244" y="184677"/>
              <a:ext cx="1200763" cy="5732754"/>
              <a:chOff x="355496" y="184677"/>
              <a:chExt cx="1200763" cy="5732754"/>
            </a:xfrm>
          </p:grpSpPr>
          <p:cxnSp>
            <p:nvCxnSpPr>
              <p:cNvPr id="249" name="Straight Connector 248"/>
              <p:cNvCxnSpPr/>
              <p:nvPr/>
            </p:nvCxnSpPr>
            <p:spPr>
              <a:xfrm flipV="1">
                <a:off x="355496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/>
              <p:cNvCxnSpPr/>
              <p:nvPr/>
            </p:nvCxnSpPr>
            <p:spPr>
              <a:xfrm flipV="1">
                <a:off x="475857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/>
              <p:cNvCxnSpPr/>
              <p:nvPr/>
            </p:nvCxnSpPr>
            <p:spPr>
              <a:xfrm flipV="1">
                <a:off x="596218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/>
              <p:cNvCxnSpPr/>
              <p:nvPr/>
            </p:nvCxnSpPr>
            <p:spPr>
              <a:xfrm flipV="1">
                <a:off x="71657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Straight Connector 256"/>
              <p:cNvCxnSpPr/>
              <p:nvPr/>
            </p:nvCxnSpPr>
            <p:spPr>
              <a:xfrm flipV="1">
                <a:off x="836940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Connector 257"/>
              <p:cNvCxnSpPr/>
              <p:nvPr/>
            </p:nvCxnSpPr>
            <p:spPr>
              <a:xfrm flipV="1">
                <a:off x="957301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/>
              <p:cNvCxnSpPr/>
              <p:nvPr/>
            </p:nvCxnSpPr>
            <p:spPr>
              <a:xfrm flipV="1">
                <a:off x="1077662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/>
              <p:cNvCxnSpPr/>
              <p:nvPr/>
            </p:nvCxnSpPr>
            <p:spPr>
              <a:xfrm flipV="1">
                <a:off x="1198023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 flipV="1">
                <a:off x="1318384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 flipV="1">
                <a:off x="1435898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/>
              <p:cNvCxnSpPr/>
              <p:nvPr/>
            </p:nvCxnSpPr>
            <p:spPr>
              <a:xfrm flipV="1">
                <a:off x="155625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9" name="Group 208"/>
            <p:cNvGrpSpPr/>
            <p:nvPr/>
          </p:nvGrpSpPr>
          <p:grpSpPr>
            <a:xfrm>
              <a:off x="1810276" y="184677"/>
              <a:ext cx="1200763" cy="5732754"/>
              <a:chOff x="355496" y="184677"/>
              <a:chExt cx="1200763" cy="5732754"/>
            </a:xfrm>
          </p:grpSpPr>
          <p:cxnSp>
            <p:nvCxnSpPr>
              <p:cNvPr id="210" name="Straight Connector 209"/>
              <p:cNvCxnSpPr/>
              <p:nvPr/>
            </p:nvCxnSpPr>
            <p:spPr>
              <a:xfrm flipV="1">
                <a:off x="355496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/>
              <p:cNvCxnSpPr/>
              <p:nvPr/>
            </p:nvCxnSpPr>
            <p:spPr>
              <a:xfrm flipV="1">
                <a:off x="475857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 flipV="1">
                <a:off x="596218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 flipV="1">
                <a:off x="71657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Straight Connector 216"/>
              <p:cNvCxnSpPr/>
              <p:nvPr/>
            </p:nvCxnSpPr>
            <p:spPr>
              <a:xfrm flipV="1">
                <a:off x="836940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 flipV="1">
                <a:off x="957301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flipV="1">
                <a:off x="1077662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 flipV="1">
                <a:off x="1198023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/>
              <p:nvPr/>
            </p:nvCxnSpPr>
            <p:spPr>
              <a:xfrm flipV="1">
                <a:off x="1318384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Connector 242"/>
              <p:cNvCxnSpPr/>
              <p:nvPr/>
            </p:nvCxnSpPr>
            <p:spPr>
              <a:xfrm flipV="1">
                <a:off x="1435898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/>
              <p:nvPr/>
            </p:nvCxnSpPr>
            <p:spPr>
              <a:xfrm flipV="1">
                <a:off x="155625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" name="Group 2"/>
            <p:cNvGrpSpPr/>
            <p:nvPr/>
          </p:nvGrpSpPr>
          <p:grpSpPr>
            <a:xfrm>
              <a:off x="355496" y="184677"/>
              <a:ext cx="1200763" cy="5732754"/>
              <a:chOff x="355496" y="184677"/>
              <a:chExt cx="1200763" cy="5732754"/>
            </a:xfrm>
          </p:grpSpPr>
          <p:cxnSp>
            <p:nvCxnSpPr>
              <p:cNvPr id="175" name="Straight Connector 174"/>
              <p:cNvCxnSpPr/>
              <p:nvPr/>
            </p:nvCxnSpPr>
            <p:spPr>
              <a:xfrm flipV="1">
                <a:off x="355496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 flipV="1">
                <a:off x="475857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 flipV="1">
                <a:off x="596218" y="1955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>
              <a:xfrm flipV="1">
                <a:off x="71657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190"/>
              <p:cNvCxnSpPr/>
              <p:nvPr/>
            </p:nvCxnSpPr>
            <p:spPr>
              <a:xfrm flipV="1">
                <a:off x="836940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/>
              <p:cNvCxnSpPr/>
              <p:nvPr/>
            </p:nvCxnSpPr>
            <p:spPr>
              <a:xfrm flipV="1">
                <a:off x="957301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/>
              <p:cNvCxnSpPr/>
              <p:nvPr/>
            </p:nvCxnSpPr>
            <p:spPr>
              <a:xfrm flipV="1">
                <a:off x="1077662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/>
              <p:cNvCxnSpPr/>
              <p:nvPr/>
            </p:nvCxnSpPr>
            <p:spPr>
              <a:xfrm flipV="1">
                <a:off x="1198023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 flipV="1">
                <a:off x="1318384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flipV="1">
                <a:off x="1435898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 flipV="1">
                <a:off x="1556259" y="184677"/>
                <a:ext cx="0" cy="5721854"/>
              </a:xfrm>
              <a:prstGeom prst="line">
                <a:avLst/>
              </a:prstGeom>
              <a:ln w="9525" cmpd="sng">
                <a:solidFill>
                  <a:srgbClr val="D9D9D9"/>
                </a:solidFill>
                <a:prstDash val="dot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2" name="Group 111"/>
          <p:cNvGrpSpPr/>
          <p:nvPr/>
        </p:nvGrpSpPr>
        <p:grpSpPr>
          <a:xfrm>
            <a:off x="50469" y="5917431"/>
            <a:ext cx="9125374" cy="884414"/>
            <a:chOff x="127439" y="5878946"/>
            <a:chExt cx="9125374" cy="88441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760674" y="5878946"/>
              <a:ext cx="0" cy="33096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881035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001396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242118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2723562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482840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121757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362479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603201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843923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964284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084645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205006" y="5878946"/>
              <a:ext cx="0" cy="33096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325367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3445728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686450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167894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927172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3566089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3806811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047533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288255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408616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528977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649338" y="5878946"/>
              <a:ext cx="0" cy="33096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769699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890060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130782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5612226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5371504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5010421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251143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5491865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5732587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5852948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5973309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6093670" y="5878946"/>
              <a:ext cx="0" cy="33096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6214031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6334392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575114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7056558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6815836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6454753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6695475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6936197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7176919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7297280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7417641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7538020" y="5878946"/>
              <a:ext cx="0" cy="33096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1576008" y="6209915"/>
              <a:ext cx="461665" cy="55344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r"/>
              <a:r>
                <a:rPr lang="en-US" b="1" dirty="0" smtClean="0"/>
                <a:t>2016</a:t>
              </a:r>
              <a:endParaRPr lang="en-US" b="1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015709" y="6209915"/>
              <a:ext cx="461665" cy="55344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r"/>
              <a:r>
                <a:rPr lang="en-US" b="1" dirty="0" smtClean="0"/>
                <a:t>2017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464672" y="6209915"/>
              <a:ext cx="461665" cy="55344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r"/>
              <a:r>
                <a:rPr lang="en-US" b="1" dirty="0" smtClean="0"/>
                <a:t>2018</a:t>
              </a:r>
              <a:endParaRPr lang="en-US" b="1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910818" y="6209915"/>
              <a:ext cx="461665" cy="55344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r"/>
              <a:r>
                <a:rPr lang="en-US" b="1" dirty="0" smtClean="0"/>
                <a:t>2019</a:t>
              </a:r>
              <a:endParaRPr lang="en-US" b="1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353354" y="6209915"/>
              <a:ext cx="461665" cy="55344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r"/>
              <a:r>
                <a:rPr lang="en-US" b="1" dirty="0" smtClean="0"/>
                <a:t>2020</a:t>
              </a:r>
              <a:endParaRPr lang="en-US" b="1" dirty="0"/>
            </a:p>
          </p:txBody>
        </p:sp>
        <p:cxnSp>
          <p:nvCxnSpPr>
            <p:cNvPr id="86" name="Straight Connector 85"/>
            <p:cNvCxnSpPr/>
            <p:nvPr/>
          </p:nvCxnSpPr>
          <p:spPr>
            <a:xfrm>
              <a:off x="7654444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7774805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8015527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8496971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8256249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7895166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8135888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8376610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8617332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8737693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8858054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8978433" y="5878946"/>
              <a:ext cx="0" cy="33096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/>
          </p:nvSpPr>
          <p:spPr>
            <a:xfrm>
              <a:off x="8791148" y="6209915"/>
              <a:ext cx="461665" cy="55344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r"/>
              <a:r>
                <a:rPr lang="en-US" b="1" dirty="0" smtClean="0"/>
                <a:t>2021</a:t>
              </a:r>
              <a:endParaRPr lang="en-US" b="1" dirty="0"/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312105" y="5878946"/>
              <a:ext cx="0" cy="33096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432466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552827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793549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1274993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1034271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673188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913910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1154632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1395354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1515715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1636076" y="5941291"/>
              <a:ext cx="0" cy="2062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1" name="TextBox 110"/>
            <p:cNvSpPr txBox="1"/>
            <p:nvPr/>
          </p:nvSpPr>
          <p:spPr>
            <a:xfrm>
              <a:off x="127439" y="6209915"/>
              <a:ext cx="461665" cy="553445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r"/>
              <a:r>
                <a:rPr lang="en-US" b="1" dirty="0" smtClean="0"/>
                <a:t>2015</a:t>
              </a:r>
              <a:endParaRPr lang="en-US" b="1" dirty="0"/>
            </a:p>
          </p:txBody>
        </p:sp>
      </p:grpSp>
      <p:sp>
        <p:nvSpPr>
          <p:cNvPr id="154" name="TextBox 153"/>
          <p:cNvSpPr txBox="1"/>
          <p:nvPr/>
        </p:nvSpPr>
        <p:spPr>
          <a:xfrm>
            <a:off x="5471062" y="195577"/>
            <a:ext cx="3430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smtClean="0"/>
              <a:t>Proposed Schedule</a:t>
            </a:r>
            <a:endParaRPr lang="en-US" b="1" dirty="0" smtClean="0"/>
          </a:p>
        </p:txBody>
      </p:sp>
      <p:grpSp>
        <p:nvGrpSpPr>
          <p:cNvPr id="153" name="Group 152"/>
          <p:cNvGrpSpPr/>
          <p:nvPr/>
        </p:nvGrpSpPr>
        <p:grpSpPr>
          <a:xfrm>
            <a:off x="228775" y="195577"/>
            <a:ext cx="8672688" cy="5721854"/>
            <a:chOff x="228775" y="195577"/>
            <a:chExt cx="8672688" cy="5721854"/>
          </a:xfrm>
        </p:grpSpPr>
        <p:grpSp>
          <p:nvGrpSpPr>
            <p:cNvPr id="155" name="Group 154"/>
            <p:cNvGrpSpPr/>
            <p:nvPr/>
          </p:nvGrpSpPr>
          <p:grpSpPr>
            <a:xfrm>
              <a:off x="235135" y="195577"/>
              <a:ext cx="8666328" cy="5721854"/>
              <a:chOff x="235135" y="195577"/>
              <a:chExt cx="8666328" cy="5721854"/>
            </a:xfrm>
          </p:grpSpPr>
          <p:cxnSp>
            <p:nvCxnSpPr>
              <p:cNvPr id="163" name="Straight Connector 162"/>
              <p:cNvCxnSpPr/>
              <p:nvPr/>
            </p:nvCxnSpPr>
            <p:spPr>
              <a:xfrm flipV="1">
                <a:off x="1683704" y="195577"/>
                <a:ext cx="0" cy="5721854"/>
              </a:xfrm>
              <a:prstGeom prst="line">
                <a:avLst/>
              </a:prstGeom>
              <a:ln w="9525" cmpd="sng">
                <a:solidFill>
                  <a:schemeClr val="accent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 flipV="1">
                <a:off x="235135" y="195577"/>
                <a:ext cx="0" cy="5721854"/>
              </a:xfrm>
              <a:prstGeom prst="line">
                <a:avLst/>
              </a:prstGeom>
              <a:ln w="9525" cmpd="sng">
                <a:solidFill>
                  <a:schemeClr val="accent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 flipV="1">
                <a:off x="3128036" y="195577"/>
                <a:ext cx="0" cy="5721854"/>
              </a:xfrm>
              <a:prstGeom prst="line">
                <a:avLst/>
              </a:prstGeom>
              <a:ln w="9525" cmpd="sng">
                <a:solidFill>
                  <a:schemeClr val="accent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 flipV="1">
                <a:off x="4572368" y="195577"/>
                <a:ext cx="0" cy="5721854"/>
              </a:xfrm>
              <a:prstGeom prst="line">
                <a:avLst/>
              </a:prstGeom>
              <a:ln w="9525" cmpd="sng">
                <a:solidFill>
                  <a:schemeClr val="accent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/>
              <p:cNvCxnSpPr/>
              <p:nvPr/>
            </p:nvCxnSpPr>
            <p:spPr>
              <a:xfrm flipV="1">
                <a:off x="6018514" y="195577"/>
                <a:ext cx="0" cy="5721854"/>
              </a:xfrm>
              <a:prstGeom prst="line">
                <a:avLst/>
              </a:prstGeom>
              <a:ln w="9525" cmpd="sng">
                <a:solidFill>
                  <a:schemeClr val="accent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/>
              <p:cNvCxnSpPr/>
              <p:nvPr/>
            </p:nvCxnSpPr>
            <p:spPr>
              <a:xfrm flipV="1">
                <a:off x="7457578" y="195577"/>
                <a:ext cx="0" cy="5721854"/>
              </a:xfrm>
              <a:prstGeom prst="line">
                <a:avLst/>
              </a:prstGeom>
              <a:ln w="9525" cmpd="sng">
                <a:solidFill>
                  <a:schemeClr val="accent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 flipV="1">
                <a:off x="8901463" y="195577"/>
                <a:ext cx="0" cy="5721854"/>
              </a:xfrm>
              <a:prstGeom prst="line">
                <a:avLst/>
              </a:prstGeom>
              <a:ln w="9525" cmpd="sng">
                <a:solidFill>
                  <a:schemeClr val="accent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 155"/>
            <p:cNvGrpSpPr/>
            <p:nvPr/>
          </p:nvGrpSpPr>
          <p:grpSpPr>
            <a:xfrm>
              <a:off x="228775" y="195577"/>
              <a:ext cx="8666328" cy="5721854"/>
              <a:chOff x="228775" y="195577"/>
              <a:chExt cx="8666328" cy="5721854"/>
            </a:xfrm>
          </p:grpSpPr>
          <p:cxnSp>
            <p:nvCxnSpPr>
              <p:cNvPr id="157" name="Straight Connector 156"/>
              <p:cNvCxnSpPr/>
              <p:nvPr/>
            </p:nvCxnSpPr>
            <p:spPr>
              <a:xfrm>
                <a:off x="228775" y="5917431"/>
                <a:ext cx="8666328" cy="0"/>
              </a:xfrm>
              <a:prstGeom prst="line">
                <a:avLst/>
              </a:prstGeom>
              <a:ln w="3175" cmpd="sng">
                <a:solidFill>
                  <a:schemeClr val="accent1"/>
                </a:solidFill>
                <a:prstDash val="lg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>
                <a:off x="228775" y="195577"/>
                <a:ext cx="8666328" cy="0"/>
              </a:xfrm>
              <a:prstGeom prst="line">
                <a:avLst/>
              </a:prstGeom>
              <a:ln w="3175" cmpd="sng">
                <a:solidFill>
                  <a:schemeClr val="accent1"/>
                </a:solidFill>
                <a:prstDash val="lg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>
                <a:off x="228775" y="1339948"/>
                <a:ext cx="8666328" cy="0"/>
              </a:xfrm>
              <a:prstGeom prst="line">
                <a:avLst/>
              </a:prstGeom>
              <a:ln w="3175" cmpd="sng">
                <a:solidFill>
                  <a:schemeClr val="accent1"/>
                </a:solidFill>
                <a:prstDash val="lg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>
                <a:off x="228775" y="2484319"/>
                <a:ext cx="8666328" cy="0"/>
              </a:xfrm>
              <a:prstGeom prst="line">
                <a:avLst/>
              </a:prstGeom>
              <a:ln w="3175" cmpd="sng">
                <a:solidFill>
                  <a:schemeClr val="accent1"/>
                </a:solidFill>
                <a:prstDash val="lg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/>
              <p:nvPr/>
            </p:nvCxnSpPr>
            <p:spPr>
              <a:xfrm>
                <a:off x="228775" y="3628690"/>
                <a:ext cx="8666328" cy="0"/>
              </a:xfrm>
              <a:prstGeom prst="line">
                <a:avLst/>
              </a:prstGeom>
              <a:ln w="3175" cmpd="sng">
                <a:solidFill>
                  <a:schemeClr val="accent1"/>
                </a:solidFill>
                <a:prstDash val="lg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>
                <a:off x="228775" y="4773061"/>
                <a:ext cx="8666328" cy="0"/>
              </a:xfrm>
              <a:prstGeom prst="line">
                <a:avLst/>
              </a:prstGeom>
              <a:ln w="3175" cmpd="sng">
                <a:solidFill>
                  <a:schemeClr val="accent1"/>
                </a:solidFill>
                <a:prstDash val="lg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8" name="Group 177"/>
          <p:cNvGrpSpPr/>
          <p:nvPr/>
        </p:nvGrpSpPr>
        <p:grpSpPr>
          <a:xfrm>
            <a:off x="6802518" y="1277697"/>
            <a:ext cx="369332" cy="3557122"/>
            <a:chOff x="1866518" y="-2093728"/>
            <a:chExt cx="369332" cy="3557122"/>
          </a:xfrm>
        </p:grpSpPr>
        <p:sp>
          <p:nvSpPr>
            <p:cNvPr id="179" name="Diamond 178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1866518" y="-2093728"/>
              <a:ext cx="369332" cy="336364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/>
                <a:t>First Protons on </a:t>
              </a:r>
              <a:r>
                <a:rPr lang="en-US" sz="1200" b="1" dirty="0" smtClean="0"/>
                <a:t>Target</a:t>
              </a:r>
              <a:r>
                <a:rPr lang="en-US" sz="1200" b="1" dirty="0"/>
                <a:t>, 570 Me </a:t>
              </a:r>
              <a:r>
                <a:rPr lang="en-US" sz="1200" b="1" dirty="0" smtClean="0"/>
                <a:t>V (12 Aug. 2019) </a:t>
              </a:r>
              <a:endParaRPr lang="en-US" sz="1200" b="1" dirty="0"/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-51251" y="377080"/>
            <a:ext cx="830997" cy="5332239"/>
            <a:chOff x="-51251" y="377080"/>
            <a:chExt cx="830997" cy="5332239"/>
          </a:xfrm>
        </p:grpSpPr>
        <p:sp>
          <p:nvSpPr>
            <p:cNvPr id="183" name="TextBox 182"/>
            <p:cNvSpPr txBox="1"/>
            <p:nvPr/>
          </p:nvSpPr>
          <p:spPr>
            <a:xfrm>
              <a:off x="-51251" y="377080"/>
              <a:ext cx="400110" cy="669414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Phase 1</a:t>
              </a:r>
              <a:endParaRPr lang="en-US" sz="1400" b="1" dirty="0">
                <a:solidFill>
                  <a:srgbClr val="000000"/>
                </a:solidFill>
              </a:endParaRP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-51251" y="1427371"/>
              <a:ext cx="830997" cy="900246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Phase 2</a:t>
              </a:r>
            </a:p>
            <a:p>
              <a:pPr algn="ctr"/>
              <a:endParaRPr lang="en-US" sz="1400" b="1" dirty="0">
                <a:solidFill>
                  <a:srgbClr val="000000"/>
                </a:solidFill>
              </a:endParaRPr>
            </a:p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@Danfysik</a:t>
              </a:r>
              <a:endParaRPr lang="en-US" sz="1400" b="1" dirty="0">
                <a:solidFill>
                  <a:srgbClr val="000000"/>
                </a:solidFill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-51251" y="2650786"/>
              <a:ext cx="830997" cy="784830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Phase 3</a:t>
              </a:r>
            </a:p>
            <a:p>
              <a:pPr algn="ctr"/>
              <a:endParaRPr lang="en-US" sz="1400" b="1" dirty="0" smtClean="0">
                <a:solidFill>
                  <a:srgbClr val="000000"/>
                </a:solidFill>
              </a:endParaRPr>
            </a:p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@Aarhus</a:t>
              </a:r>
              <a:endParaRPr lang="en-US" sz="1400" b="1" dirty="0">
                <a:solidFill>
                  <a:srgbClr val="000000"/>
                </a:solidFill>
              </a:endParaRPr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-51251" y="3758783"/>
              <a:ext cx="830997" cy="900246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Phase 4</a:t>
              </a:r>
            </a:p>
            <a:p>
              <a:pPr algn="ctr"/>
              <a:endParaRPr lang="en-US" sz="1400" b="1" dirty="0">
                <a:solidFill>
                  <a:srgbClr val="000000"/>
                </a:solidFill>
              </a:endParaRPr>
            </a:p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@Danfysik</a:t>
              </a:r>
              <a:endParaRPr lang="en-US" sz="1400" b="1" dirty="0">
                <a:solidFill>
                  <a:srgbClr val="000000"/>
                </a:solidFill>
              </a:endParaRP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-51251" y="5039905"/>
              <a:ext cx="830997" cy="669414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Phase 5</a:t>
              </a:r>
            </a:p>
            <a:p>
              <a:pPr algn="ctr"/>
              <a:endParaRPr lang="en-US" sz="1400" b="1" dirty="0" smtClean="0">
                <a:solidFill>
                  <a:srgbClr val="000000"/>
                </a:solidFill>
              </a:endParaRPr>
            </a:p>
            <a:p>
              <a:pPr algn="ctr"/>
              <a:r>
                <a:rPr lang="en-US" sz="1400" b="1" dirty="0" smtClean="0">
                  <a:solidFill>
                    <a:srgbClr val="000000"/>
                  </a:solidFill>
                </a:rPr>
                <a:t>@ESS</a:t>
              </a:r>
              <a:endParaRPr lang="en-US" sz="1400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188" name="Rectangle 187"/>
          <p:cNvSpPr/>
          <p:nvPr/>
        </p:nvSpPr>
        <p:spPr>
          <a:xfrm>
            <a:off x="2409704" y="541940"/>
            <a:ext cx="722166" cy="3463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Design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189" name="Rectangle 188"/>
          <p:cNvSpPr/>
          <p:nvPr/>
        </p:nvSpPr>
        <p:spPr>
          <a:xfrm>
            <a:off x="3134660" y="1339948"/>
            <a:ext cx="1208398" cy="346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Pre-Series</a:t>
            </a:r>
          </a:p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Prod. + Assembly + Inst.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4332852" y="2484319"/>
            <a:ext cx="481444" cy="34636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Pre-Series Test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00" name="Rectangle 199"/>
          <p:cNvSpPr/>
          <p:nvPr/>
        </p:nvSpPr>
        <p:spPr>
          <a:xfrm>
            <a:off x="4814296" y="2830682"/>
            <a:ext cx="717378" cy="346363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Pre-Series Extended Test</a:t>
            </a:r>
            <a:endParaRPr lang="en-US" sz="800" b="1" dirty="0">
              <a:solidFill>
                <a:schemeClr val="tx1"/>
              </a:solidFill>
            </a:endParaRPr>
          </a:p>
        </p:txBody>
      </p:sp>
      <p:grpSp>
        <p:nvGrpSpPr>
          <p:cNvPr id="204" name="Group 203"/>
          <p:cNvGrpSpPr/>
          <p:nvPr/>
        </p:nvGrpSpPr>
        <p:grpSpPr>
          <a:xfrm>
            <a:off x="4031340" y="-53883"/>
            <a:ext cx="369332" cy="1457460"/>
            <a:chOff x="1866518" y="5934"/>
            <a:chExt cx="369332" cy="1457460"/>
          </a:xfrm>
        </p:grpSpPr>
        <p:sp>
          <p:nvSpPr>
            <p:cNvPr id="205" name="Diamond 204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866518" y="5934"/>
              <a:ext cx="369332" cy="1263988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Delivery to Aarhus</a:t>
              </a:r>
              <a:endParaRPr lang="en-US" sz="1200" b="1" dirty="0"/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3912882" y="103213"/>
            <a:ext cx="369332" cy="1300364"/>
            <a:chOff x="1866518" y="163030"/>
            <a:chExt cx="369332" cy="1300364"/>
          </a:xfrm>
        </p:grpSpPr>
        <p:sp>
          <p:nvSpPr>
            <p:cNvPr id="214" name="Diamond 213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1866518" y="163030"/>
              <a:ext cx="369332" cy="1106891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FAT I</a:t>
              </a:r>
              <a:endParaRPr lang="en-US" sz="1200" b="1" dirty="0"/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4682646" y="1564968"/>
            <a:ext cx="369332" cy="980259"/>
            <a:chOff x="1866518" y="483135"/>
            <a:chExt cx="369332" cy="980259"/>
          </a:xfrm>
        </p:grpSpPr>
        <p:sp>
          <p:nvSpPr>
            <p:cNvPr id="202" name="Diamond 201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866518" y="483135"/>
              <a:ext cx="369332" cy="786786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CDR 3</a:t>
              </a:r>
              <a:endParaRPr lang="en-US" sz="1200" b="1" dirty="0"/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4150696" y="1908849"/>
            <a:ext cx="369332" cy="641583"/>
            <a:chOff x="1866518" y="821811"/>
            <a:chExt cx="369332" cy="641583"/>
          </a:xfrm>
        </p:grpSpPr>
        <p:sp>
          <p:nvSpPr>
            <p:cNvPr id="198" name="Diamond 197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1866518" y="821811"/>
              <a:ext cx="369332" cy="448110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SAT I</a:t>
              </a:r>
              <a:endParaRPr lang="en-US" sz="1200" b="1" dirty="0"/>
            </a:p>
          </p:txBody>
        </p:sp>
      </p:grpSp>
      <p:sp>
        <p:nvSpPr>
          <p:cNvPr id="220" name="Rectangle 219"/>
          <p:cNvSpPr/>
          <p:nvPr/>
        </p:nvSpPr>
        <p:spPr>
          <a:xfrm>
            <a:off x="4882017" y="3628690"/>
            <a:ext cx="958375" cy="3463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Prod.-Series</a:t>
            </a:r>
          </a:p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Production + Assembly</a:t>
            </a:r>
            <a:endParaRPr lang="en-US" sz="800" b="1" dirty="0">
              <a:solidFill>
                <a:schemeClr val="tx1"/>
              </a:solidFill>
            </a:endParaRPr>
          </a:p>
        </p:txBody>
      </p:sp>
      <p:grpSp>
        <p:nvGrpSpPr>
          <p:cNvPr id="221" name="Group 220"/>
          <p:cNvGrpSpPr/>
          <p:nvPr/>
        </p:nvGrpSpPr>
        <p:grpSpPr>
          <a:xfrm>
            <a:off x="5652299" y="2393762"/>
            <a:ext cx="369332" cy="1300364"/>
            <a:chOff x="1866518" y="163030"/>
            <a:chExt cx="369332" cy="1300364"/>
          </a:xfrm>
        </p:grpSpPr>
        <p:sp>
          <p:nvSpPr>
            <p:cNvPr id="222" name="Diamond 221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1866518" y="163030"/>
              <a:ext cx="369332" cy="1106891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FAT II – SAR 1</a:t>
              </a:r>
              <a:endParaRPr lang="en-US" sz="1200" b="1" dirty="0"/>
            </a:p>
          </p:txBody>
        </p:sp>
      </p:grpSp>
      <p:grpSp>
        <p:nvGrpSpPr>
          <p:cNvPr id="224" name="Group 223"/>
          <p:cNvGrpSpPr/>
          <p:nvPr/>
        </p:nvGrpSpPr>
        <p:grpSpPr>
          <a:xfrm>
            <a:off x="5776278" y="2393762"/>
            <a:ext cx="369332" cy="1300364"/>
            <a:chOff x="1866518" y="163030"/>
            <a:chExt cx="369332" cy="1300364"/>
          </a:xfrm>
        </p:grpSpPr>
        <p:sp>
          <p:nvSpPr>
            <p:cNvPr id="225" name="Diamond 224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1866518" y="163030"/>
              <a:ext cx="369332" cy="1106891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Delivery to ESS</a:t>
              </a:r>
              <a:endParaRPr lang="en-US" sz="1200" b="1" dirty="0"/>
            </a:p>
          </p:txBody>
        </p:sp>
      </p:grpSp>
      <p:sp>
        <p:nvSpPr>
          <p:cNvPr id="227" name="Rectangle 226"/>
          <p:cNvSpPr/>
          <p:nvPr/>
        </p:nvSpPr>
        <p:spPr>
          <a:xfrm>
            <a:off x="6422893" y="4773061"/>
            <a:ext cx="75251" cy="34636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>
              <a:solidFill>
                <a:schemeClr val="tx1"/>
              </a:solidFill>
            </a:endParaRPr>
          </a:p>
        </p:txBody>
      </p:sp>
      <p:grpSp>
        <p:nvGrpSpPr>
          <p:cNvPr id="228" name="Group 227"/>
          <p:cNvGrpSpPr/>
          <p:nvPr/>
        </p:nvGrpSpPr>
        <p:grpSpPr>
          <a:xfrm>
            <a:off x="6014521" y="3306487"/>
            <a:ext cx="369332" cy="1527141"/>
            <a:chOff x="1866518" y="-63747"/>
            <a:chExt cx="369332" cy="1527141"/>
          </a:xfrm>
        </p:grpSpPr>
        <p:sp>
          <p:nvSpPr>
            <p:cNvPr id="229" name="Diamond 228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1866518" y="-63747"/>
              <a:ext cx="369332" cy="1333668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SAT II – SAR 2</a:t>
              </a:r>
              <a:endParaRPr lang="en-US" sz="1200" b="1" dirty="0"/>
            </a:p>
          </p:txBody>
        </p:sp>
      </p:grpSp>
      <p:grpSp>
        <p:nvGrpSpPr>
          <p:cNvPr id="238" name="Group 237"/>
          <p:cNvGrpSpPr/>
          <p:nvPr/>
        </p:nvGrpSpPr>
        <p:grpSpPr>
          <a:xfrm>
            <a:off x="6361676" y="2861919"/>
            <a:ext cx="369332" cy="1972900"/>
            <a:chOff x="1913998" y="-509506"/>
            <a:chExt cx="369332" cy="1972900"/>
          </a:xfrm>
        </p:grpSpPr>
        <p:sp>
          <p:nvSpPr>
            <p:cNvPr id="239" name="Diamond 238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1913998" y="-509506"/>
              <a:ext cx="369332" cy="1779428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TRR</a:t>
              </a:r>
              <a:endParaRPr lang="en-US" sz="1200" b="1" dirty="0"/>
            </a:p>
          </p:txBody>
        </p:sp>
      </p:grpSp>
      <p:sp>
        <p:nvSpPr>
          <p:cNvPr id="241" name="Rectangle 240"/>
          <p:cNvSpPr/>
          <p:nvPr/>
        </p:nvSpPr>
        <p:spPr>
          <a:xfrm>
            <a:off x="6498143" y="5119424"/>
            <a:ext cx="484437" cy="34636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b="1" dirty="0" smtClean="0">
                <a:solidFill>
                  <a:schemeClr val="tx1"/>
                </a:solidFill>
              </a:rPr>
              <a:t>Testing &amp; Commissioning</a:t>
            </a:r>
            <a:endParaRPr lang="en-US" sz="600" b="1" dirty="0">
              <a:solidFill>
                <a:schemeClr val="tx1"/>
              </a:solidFill>
            </a:endParaRPr>
          </a:p>
        </p:txBody>
      </p:sp>
      <p:grpSp>
        <p:nvGrpSpPr>
          <p:cNvPr id="245" name="Group 244"/>
          <p:cNvGrpSpPr/>
          <p:nvPr/>
        </p:nvGrpSpPr>
        <p:grpSpPr>
          <a:xfrm>
            <a:off x="6238227" y="1618826"/>
            <a:ext cx="369332" cy="2075300"/>
            <a:chOff x="1868428" y="-611906"/>
            <a:chExt cx="369332" cy="2075300"/>
          </a:xfrm>
        </p:grpSpPr>
        <p:sp>
          <p:nvSpPr>
            <p:cNvPr id="246" name="Diamond 245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1868428" y="-611906"/>
              <a:ext cx="369332" cy="1887761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RFI (10 Apr. 2019)</a:t>
              </a:r>
              <a:endParaRPr lang="en-US" sz="1200" b="1" dirty="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135598" y="-35814"/>
            <a:ext cx="556563" cy="5953245"/>
            <a:chOff x="1171390" y="-35814"/>
            <a:chExt cx="556563" cy="5953245"/>
          </a:xfrm>
        </p:grpSpPr>
        <p:cxnSp>
          <p:nvCxnSpPr>
            <p:cNvPr id="170" name="Straight Connector 169"/>
            <p:cNvCxnSpPr/>
            <p:nvPr/>
          </p:nvCxnSpPr>
          <p:spPr>
            <a:xfrm>
              <a:off x="1444427" y="195577"/>
              <a:ext cx="6360" cy="5721854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71" name="TextBox 170"/>
            <p:cNvSpPr txBox="1"/>
            <p:nvPr/>
          </p:nvSpPr>
          <p:spPr>
            <a:xfrm>
              <a:off x="1171390" y="-35814"/>
              <a:ext cx="55656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800" b="1" dirty="0" smtClean="0">
                  <a:solidFill>
                    <a:schemeClr val="accent2"/>
                  </a:solidFill>
                </a:rPr>
                <a:t>Contract</a:t>
              </a:r>
            </a:p>
          </p:txBody>
        </p:sp>
      </p:grpSp>
      <p:sp>
        <p:nvSpPr>
          <p:cNvPr id="254" name="Rectangle 253"/>
          <p:cNvSpPr/>
          <p:nvPr/>
        </p:nvSpPr>
        <p:spPr>
          <a:xfrm>
            <a:off x="235135" y="195577"/>
            <a:ext cx="1083249" cy="3463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Preliminary Design</a:t>
            </a:r>
            <a:endParaRPr lang="en-US" sz="800" b="1" dirty="0">
              <a:solidFill>
                <a:schemeClr val="tx1"/>
              </a:solidFill>
            </a:endParaRPr>
          </a:p>
        </p:txBody>
      </p:sp>
      <p:grpSp>
        <p:nvGrpSpPr>
          <p:cNvPr id="251" name="Group 250"/>
          <p:cNvGrpSpPr/>
          <p:nvPr/>
        </p:nvGrpSpPr>
        <p:grpSpPr>
          <a:xfrm>
            <a:off x="1133718" y="477364"/>
            <a:ext cx="369332" cy="1857906"/>
            <a:chOff x="2221204" y="575878"/>
            <a:chExt cx="369332" cy="1857906"/>
          </a:xfrm>
        </p:grpSpPr>
        <p:sp>
          <p:nvSpPr>
            <p:cNvPr id="252" name="Diamond 251"/>
            <p:cNvSpPr/>
            <p:nvPr/>
          </p:nvSpPr>
          <p:spPr>
            <a:xfrm>
              <a:off x="2345183" y="575878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2221204" y="740308"/>
              <a:ext cx="369332" cy="1693476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r"/>
              <a:r>
                <a:rPr lang="en-US" sz="1200" b="1" dirty="0" smtClean="0"/>
                <a:t>CDR 1</a:t>
              </a:r>
              <a:endParaRPr lang="en-US" sz="1200" b="1" dirty="0"/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2896114" y="-705103"/>
            <a:ext cx="369332" cy="1300364"/>
            <a:chOff x="1866518" y="163030"/>
            <a:chExt cx="369332" cy="1300364"/>
          </a:xfrm>
        </p:grpSpPr>
        <p:sp>
          <p:nvSpPr>
            <p:cNvPr id="173" name="Diamond 172"/>
            <p:cNvSpPr/>
            <p:nvPr/>
          </p:nvSpPr>
          <p:spPr>
            <a:xfrm>
              <a:off x="1990497" y="1337657"/>
              <a:ext cx="125002" cy="125737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1866518" y="163030"/>
              <a:ext cx="369332" cy="1106891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sz="1200" b="1" dirty="0" smtClean="0"/>
                <a:t>CDR 2</a:t>
              </a:r>
              <a:endParaRPr lang="en-US" sz="1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620778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10534</TotalTime>
  <Words>825</Words>
  <Application>Microsoft Macintosh PowerPoint</Application>
  <PresentationFormat>On-screen Show (4:3)</PresentationFormat>
  <Paragraphs>320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Raster Magnets Schedule Adjustments</vt:lpstr>
      <vt:lpstr>Acronyms</vt:lpstr>
      <vt:lpstr>Phases</vt:lpstr>
      <vt:lpstr>Milestones from the Contract</vt:lpstr>
      <vt:lpstr>Schedule update</vt:lpstr>
      <vt:lpstr>Proposed dates (8 months Phase 4)</vt:lpstr>
      <vt:lpstr>PowerPoint Presentation</vt:lpstr>
    </vt:vector>
  </TitlesOfParts>
  <Company>European Spallation Source ESS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Inigo Alonso</dc:creator>
  <cp:lastModifiedBy>Heine Thomsen</cp:lastModifiedBy>
  <cp:revision>92</cp:revision>
  <dcterms:created xsi:type="dcterms:W3CDTF">2015-10-28T15:35:08Z</dcterms:created>
  <dcterms:modified xsi:type="dcterms:W3CDTF">2016-05-31T12:45:00Z</dcterms:modified>
</cp:coreProperties>
</file>