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88" r:id="rId4"/>
    <p:sldId id="284" r:id="rId5"/>
    <p:sldId id="286" r:id="rId6"/>
    <p:sldId id="283" r:id="rId7"/>
    <p:sldId id="281" r:id="rId8"/>
    <p:sldId id="287" r:id="rId9"/>
    <p:sldId id="285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1" autoAdjust="0"/>
    <p:restoredTop sz="94656" autoAdjust="0"/>
  </p:normalViewPr>
  <p:slideViewPr>
    <p:cSldViewPr>
      <p:cViewPr>
        <p:scale>
          <a:sx n="150" d="100"/>
          <a:sy n="150" d="100"/>
        </p:scale>
        <p:origin x="-4000" y="-1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20/06/16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20/06/16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20/06/16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20/06/16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20/06/16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20/06/16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mailto:Fabio.Ravelli@esss.se" TargetMode="External"/><Relationship Id="rId5" Type="http://schemas.openxmlformats.org/officeDocument/2006/relationships/hyperlink" Target="mailto:Thomas.Grandsaert@esss.s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Raster Scanning Magnet System</a:t>
            </a:r>
            <a:br>
              <a:rPr lang="en-GB" sz="4000" dirty="0" smtClean="0"/>
            </a:br>
            <a:r>
              <a:rPr lang="en-GB" sz="4000" dirty="0"/>
              <a:t>Vacuum Interfaces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Fabio Ravelli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Vacuum System Engineer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Specialized Technical Service – Vacuum</a:t>
            </a:r>
          </a:p>
          <a:p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22 June 2016</a:t>
            </a:r>
            <a:r>
              <a:rPr lang="en-GB" sz="1400" dirty="0">
                <a:solidFill>
                  <a:srgbClr val="FFFFFF"/>
                </a:solidFill>
              </a:rPr>
              <a:t>, </a:t>
            </a:r>
            <a:r>
              <a:rPr lang="en-GB" sz="1400" dirty="0" err="1">
                <a:solidFill>
                  <a:srgbClr val="FFFFFF"/>
                </a:solidFill>
              </a:rPr>
              <a:t>Danfysik</a:t>
            </a:r>
            <a:r>
              <a:rPr lang="en-GB" sz="1400" dirty="0">
                <a:solidFill>
                  <a:srgbClr val="FFFFFF"/>
                </a:solidFill>
              </a:rPr>
              <a:t> A/</a:t>
            </a:r>
            <a:r>
              <a:rPr lang="en-GB" sz="1400" dirty="0" smtClean="0">
                <a:solidFill>
                  <a:srgbClr val="FFFFFF"/>
                </a:solidFill>
              </a:rPr>
              <a:t>S DK</a:t>
            </a:r>
            <a:endParaRPr lang="sv-SE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281675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Lay-Out &amp; Rules of the Game</a:t>
            </a:r>
            <a:endParaRPr lang="en-GB" noProof="0" dirty="0"/>
          </a:p>
        </p:txBody>
      </p:sp>
      <p:sp>
        <p:nvSpPr>
          <p:cNvPr id="3" name="Rectangle 2"/>
          <p:cNvSpPr/>
          <p:nvPr/>
        </p:nvSpPr>
        <p:spPr>
          <a:xfrm rot="5400000">
            <a:off x="4815561" y="2528900"/>
            <a:ext cx="2880320" cy="266429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5445224"/>
            <a:ext cx="8712968" cy="1152128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Pumping unit </a:t>
            </a:r>
            <a:r>
              <a:rPr lang="en-US" dirty="0" smtClean="0"/>
              <a:t>is </a:t>
            </a:r>
            <a:r>
              <a:rPr lang="en-US" dirty="0"/>
              <a:t>LWU, IKC from STFC </a:t>
            </a:r>
            <a:r>
              <a:rPr lang="en-US" dirty="0" err="1" smtClean="0"/>
              <a:t>Daresbury</a:t>
            </a:r>
            <a:r>
              <a:rPr lang="en-US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RSM  </a:t>
            </a:r>
            <a:r>
              <a:rPr lang="en-US" dirty="0" smtClean="0"/>
              <a:t>System shall be delivery “ready for vacuum”, clean for UHV and pack/transported properly, (Ref. ESS Vacuum Handbook)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Vacuum related drawings shall be approved by ESS Vacuum team before fabrication,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Leak rate and RGA results (Ref. ESS Vacuum Handbook) shall be provide prior shipment,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206693" y="2528900"/>
            <a:ext cx="2880320" cy="266429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281675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Lay-Out &amp; Rules of the Game</a:t>
            </a:r>
            <a:endParaRPr lang="en-GB" noProof="0" dirty="0"/>
          </a:p>
        </p:txBody>
      </p:sp>
      <p:sp>
        <p:nvSpPr>
          <p:cNvPr id="3" name="Rectangle 2"/>
          <p:cNvSpPr/>
          <p:nvPr/>
        </p:nvSpPr>
        <p:spPr>
          <a:xfrm rot="5400000">
            <a:off x="4815561" y="2528900"/>
            <a:ext cx="2880320" cy="266429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5445224"/>
            <a:ext cx="8712968" cy="1152128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Pumping unit </a:t>
            </a:r>
            <a:r>
              <a:rPr lang="en-US" dirty="0" smtClean="0"/>
              <a:t>is </a:t>
            </a:r>
            <a:r>
              <a:rPr lang="en-US" dirty="0"/>
              <a:t>LWU, IKC from STFC </a:t>
            </a:r>
            <a:r>
              <a:rPr lang="en-US" dirty="0" err="1" smtClean="0"/>
              <a:t>Daresbury</a:t>
            </a:r>
            <a:r>
              <a:rPr lang="en-US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RSM System shall be delivery “ready for vacuum”, clean for UHV and </a:t>
            </a:r>
            <a:r>
              <a:rPr lang="en-US" dirty="0" smtClean="0"/>
              <a:t>pack</a:t>
            </a:r>
            <a:r>
              <a:rPr lang="en-US" dirty="0" smtClean="0"/>
              <a:t>ed</a:t>
            </a:r>
            <a:r>
              <a:rPr lang="en-US" dirty="0" smtClean="0"/>
              <a:t> properly </a:t>
            </a:r>
            <a:r>
              <a:rPr lang="en-US" dirty="0" smtClean="0"/>
              <a:t>(Ref. ESS Vacuum Handbook)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Vacuum related drawings shall be approved by ESS Vacuum team before fabrication,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Leak rate and RGA results (Ref. ESS Vacuum Handbook) shall be provide prior shipment,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206693" y="2528900"/>
            <a:ext cx="2880320" cy="266429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7624" y="1556792"/>
            <a:ext cx="5811995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QUESTION: are the holding frames included </a:t>
            </a:r>
            <a:r>
              <a:rPr lang="en-US" dirty="0"/>
              <a:t>in </a:t>
            </a:r>
            <a:r>
              <a:rPr lang="en-US" dirty="0" err="1" smtClean="0"/>
              <a:t>Danfysik</a:t>
            </a:r>
            <a:r>
              <a:rPr lang="en-US" dirty="0" smtClean="0"/>
              <a:t> IKC?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per </a:t>
            </a:r>
            <a:r>
              <a:rPr lang="en-GB" dirty="0" smtClean="0"/>
              <a:t>ESS Vacuum Handbook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3672408" cy="29523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ESS Vacuum Handbook as main document, cover all requirements for accelerator, target and instruments,</a:t>
            </a:r>
          </a:p>
          <a:p>
            <a:r>
              <a:rPr lang="en-US" dirty="0" smtClean="0"/>
              <a:t>Vacuum Policy applied for all “in kind” contributions.</a:t>
            </a:r>
          </a:p>
          <a:p>
            <a:r>
              <a:rPr lang="en-US" dirty="0" smtClean="0"/>
              <a:t>In the Handbook spec. leak rate, accepted materials, cleaning procedure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467544"/>
            <a:ext cx="50726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4941168"/>
            <a:ext cx="40324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europeanspallationsource.se</a:t>
            </a:r>
            <a:r>
              <a:rPr lang="en-US" sz="1600" dirty="0"/>
              <a:t>/accelerator-documents</a:t>
            </a:r>
          </a:p>
        </p:txBody>
      </p:sp>
    </p:spTree>
    <p:extLst>
      <p:ext uri="{BB962C8B-B14F-4D97-AF65-F5344CB8AC3E}">
        <p14:creationId xmlns:p14="http://schemas.microsoft.com/office/powerpoint/2010/main" val="18619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281675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Mechanical Interfaces, bellows</a:t>
            </a:r>
            <a:endParaRPr lang="en-GB" noProof="0" dirty="0"/>
          </a:p>
        </p:txBody>
      </p:sp>
      <p:sp>
        <p:nvSpPr>
          <p:cNvPr id="9" name="Rectangle 8"/>
          <p:cNvSpPr/>
          <p:nvPr/>
        </p:nvSpPr>
        <p:spPr>
          <a:xfrm>
            <a:off x="2462563" y="2814796"/>
            <a:ext cx="360040" cy="288032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5300000">
            <a:off x="2441558" y="3276756"/>
            <a:ext cx="432048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69897" y="2789395"/>
            <a:ext cx="360040" cy="288032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100000">
            <a:off x="5919148" y="3251357"/>
            <a:ext cx="432048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5589240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Hydro-formed bellows, min ID 1</a:t>
            </a:r>
            <a:r>
              <a:rPr lang="en-US" sz="2900" dirty="0"/>
              <a:t>2</a:t>
            </a:r>
            <a:r>
              <a:rPr lang="en-US" dirty="0" smtClean="0"/>
              <a:t>0 mm, material 304/316, minimum cycles 1000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Flanged NW160, Clamped CF Style, from MKT, for quick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echanical Interfaces, bellows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6300192" cy="46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echanical Interfaces, flanges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05567"/>
            <a:ext cx="3456384" cy="2747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556792"/>
            <a:ext cx="4504669" cy="432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4797152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additional info and help:</a:t>
            </a:r>
          </a:p>
          <a:p>
            <a:r>
              <a:rPr lang="en-US" sz="1400" dirty="0" smtClean="0"/>
              <a:t>Fabio Ravelli, </a:t>
            </a:r>
            <a:r>
              <a:rPr lang="en-US" sz="1400" dirty="0" smtClean="0">
                <a:hlinkClick r:id="rId4"/>
              </a:rPr>
              <a:t>Fabio.Ravelli@esss.se</a:t>
            </a:r>
            <a:r>
              <a:rPr lang="en-US" sz="1400" dirty="0" smtClean="0"/>
              <a:t>  Vacuum System Engineer</a:t>
            </a:r>
          </a:p>
          <a:p>
            <a:r>
              <a:rPr lang="en-US" sz="1400" dirty="0" smtClean="0"/>
              <a:t>Thomas </a:t>
            </a:r>
            <a:r>
              <a:rPr lang="en-US" sz="1400" dirty="0" err="1" smtClean="0"/>
              <a:t>Grandsaert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5"/>
              </a:rPr>
              <a:t>Thomas.Grandsaert@esss.se</a:t>
            </a:r>
            <a:r>
              <a:rPr lang="en-US" sz="1400" dirty="0"/>
              <a:t> Mechanical Design Engineer </a:t>
            </a:r>
          </a:p>
        </p:txBody>
      </p:sp>
    </p:spTree>
    <p:extLst>
      <p:ext uri="{BB962C8B-B14F-4D97-AF65-F5344CB8AC3E}">
        <p14:creationId xmlns:p14="http://schemas.microsoft.com/office/powerpoint/2010/main" val="26394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600" y="2348880"/>
            <a:ext cx="705678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Timeline, delivery of RMS to 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 the Installation in the tunnel responsibility of ESS? Vacuum chambers, magnets?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9592" y="4077072"/>
            <a:ext cx="7272808" cy="1912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242088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Thank</a:t>
            </a:r>
            <a:r>
              <a:rPr lang="en-US" sz="3600" b="1" dirty="0" smtClean="0"/>
              <a:t>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2813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3141</TotalTime>
  <Words>335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 Core Powerpoint</vt:lpstr>
      <vt:lpstr>Raster Scanning Magnet System Vacuum Interfaces</vt:lpstr>
      <vt:lpstr>Lay-Out &amp; Rules of the Game</vt:lpstr>
      <vt:lpstr>Lay-Out &amp; Rules of the Game</vt:lpstr>
      <vt:lpstr>Design per ESS Vacuum Handbook</vt:lpstr>
      <vt:lpstr>Mechanical Interfaces, bellows</vt:lpstr>
      <vt:lpstr>Mechanical Interfaces, bellows</vt:lpstr>
      <vt:lpstr>Mechanical Interfaces, flanges</vt:lpstr>
      <vt:lpstr>Questions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Fabio Ravelli</cp:lastModifiedBy>
  <cp:revision>61</cp:revision>
  <dcterms:created xsi:type="dcterms:W3CDTF">2013-10-29T16:05:10Z</dcterms:created>
  <dcterms:modified xsi:type="dcterms:W3CDTF">2016-06-21T08:01:28Z</dcterms:modified>
</cp:coreProperties>
</file>