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99" r:id="rId2"/>
    <p:sldId id="300" r:id="rId3"/>
    <p:sldId id="356" r:id="rId4"/>
    <p:sldId id="361" r:id="rId5"/>
    <p:sldId id="362" r:id="rId6"/>
    <p:sldId id="377" r:id="rId7"/>
    <p:sldId id="364" r:id="rId8"/>
    <p:sldId id="365" r:id="rId9"/>
    <p:sldId id="366" r:id="rId10"/>
    <p:sldId id="367" r:id="rId11"/>
    <p:sldId id="368" r:id="rId12"/>
    <p:sldId id="369" r:id="rId13"/>
    <p:sldId id="376" r:id="rId14"/>
    <p:sldId id="370" r:id="rId15"/>
    <p:sldId id="371" r:id="rId16"/>
    <p:sldId id="372" r:id="rId17"/>
    <p:sldId id="373" r:id="rId18"/>
    <p:sldId id="374" r:id="rId19"/>
    <p:sldId id="375" r:id="rId20"/>
    <p:sldId id="387" r:id="rId21"/>
    <p:sldId id="386" r:id="rId22"/>
    <p:sldId id="310" r:id="rId23"/>
    <p:sldId id="379" r:id="rId24"/>
    <p:sldId id="382" r:id="rId25"/>
    <p:sldId id="383" r:id="rId26"/>
    <p:sldId id="380" r:id="rId27"/>
    <p:sldId id="381" r:id="rId28"/>
    <p:sldId id="384" r:id="rId29"/>
    <p:sldId id="308" r:id="rId30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448B7"/>
    <a:srgbClr val="CE2005"/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0" autoAdjust="0"/>
    <p:restoredTop sz="99683" autoAdjust="0"/>
  </p:normalViewPr>
  <p:slideViewPr>
    <p:cSldViewPr>
      <p:cViewPr varScale="1">
        <p:scale>
          <a:sx n="189" d="100"/>
          <a:sy n="189" d="100"/>
        </p:scale>
        <p:origin x="-120" y="-3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63" d="100"/>
        <a:sy n="163" d="100"/>
      </p:scale>
      <p:origin x="0" y="7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ericpitcher:Documents:ESS:target%20station:WP1%20(Management):in-kind:IKC%20Tracking%20of%20Awards%20Oct%2020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5262325061353"/>
          <c:y val="0.0601851851851852"/>
          <c:w val="0.813912893108578"/>
          <c:h val="0.703822437219007"/>
        </c:manualLayout>
      </c:layout>
      <c:lineChart>
        <c:grouping val="standard"/>
        <c:varyColors val="0"/>
        <c:ser>
          <c:idx val="2"/>
          <c:order val="0"/>
          <c:tx>
            <c:strRef>
              <c:f>'In Kind Packages'!$K$31</c:f>
              <c:strCache>
                <c:ptCount val="1"/>
                <c:pt idx="0">
                  <c:v>Plan</c:v>
                </c:pt>
              </c:strCache>
            </c:strRef>
          </c:tx>
          <c:spPr>
            <a:ln>
              <a:solidFill>
                <a:srgbClr val="008000"/>
              </a:solidFill>
            </a:ln>
          </c:spPr>
          <c:marker>
            <c:symbol val="none"/>
          </c:marker>
          <c:cat>
            <c:strRef>
              <c:f>'In Kind Packages'!$G$32:$G$44</c:f>
              <c:strCache>
                <c:ptCount val="13"/>
                <c:pt idx="0">
                  <c:v>2014 Q1</c:v>
                </c:pt>
                <c:pt idx="1">
                  <c:v>2014 Q2</c:v>
                </c:pt>
                <c:pt idx="2">
                  <c:v>2014 Q3</c:v>
                </c:pt>
                <c:pt idx="3">
                  <c:v>2014 Q4</c:v>
                </c:pt>
                <c:pt idx="4">
                  <c:v>2015 Q1</c:v>
                </c:pt>
                <c:pt idx="5">
                  <c:v>2015 Q2</c:v>
                </c:pt>
                <c:pt idx="6">
                  <c:v>2015 Q3</c:v>
                </c:pt>
                <c:pt idx="7">
                  <c:v>2015 Q4</c:v>
                </c:pt>
                <c:pt idx="8">
                  <c:v>2016 Q1</c:v>
                </c:pt>
                <c:pt idx="9">
                  <c:v>2016 Q2</c:v>
                </c:pt>
                <c:pt idx="10">
                  <c:v>2016 Q3</c:v>
                </c:pt>
                <c:pt idx="11">
                  <c:v>2016 Q4</c:v>
                </c:pt>
                <c:pt idx="12">
                  <c:v>2017 Q1</c:v>
                </c:pt>
              </c:strCache>
            </c:strRef>
          </c:cat>
          <c:val>
            <c:numRef>
              <c:f>'In Kind Packages'!$K$32:$K$44</c:f>
              <c:numCache>
                <c:formatCode>General</c:formatCode>
                <c:ptCount val="13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 formatCode="0">
                  <c:v>34.41896</c:v>
                </c:pt>
                <c:pt idx="4" formatCode="0">
                  <c:v>63.37776</c:v>
                </c:pt>
                <c:pt idx="5" formatCode="0">
                  <c:v>81.88896</c:v>
                </c:pt>
                <c:pt idx="6" formatCode="0">
                  <c:v>84.48896</c:v>
                </c:pt>
                <c:pt idx="7" formatCode="0">
                  <c:v>87.081355</c:v>
                </c:pt>
                <c:pt idx="8" formatCode="0">
                  <c:v>87.081355</c:v>
                </c:pt>
                <c:pt idx="9" formatCode="0">
                  <c:v>96.681355</c:v>
                </c:pt>
                <c:pt idx="10" formatCode="0">
                  <c:v>99.981355</c:v>
                </c:pt>
                <c:pt idx="11" formatCode="0">
                  <c:v>99.981355</c:v>
                </c:pt>
                <c:pt idx="12" formatCode="0">
                  <c:v>99.981355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'In Kind Packages'!$L$31</c:f>
              <c:strCache>
                <c:ptCount val="1"/>
                <c:pt idx="0">
                  <c:v>Actual</c:v>
                </c:pt>
              </c:strCache>
            </c:strRef>
          </c:tx>
          <c:spPr>
            <a:ln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strRef>
              <c:f>'In Kind Packages'!$G$32:$G$44</c:f>
              <c:strCache>
                <c:ptCount val="13"/>
                <c:pt idx="0">
                  <c:v>2014 Q1</c:v>
                </c:pt>
                <c:pt idx="1">
                  <c:v>2014 Q2</c:v>
                </c:pt>
                <c:pt idx="2">
                  <c:v>2014 Q3</c:v>
                </c:pt>
                <c:pt idx="3">
                  <c:v>2014 Q4</c:v>
                </c:pt>
                <c:pt idx="4">
                  <c:v>2015 Q1</c:v>
                </c:pt>
                <c:pt idx="5">
                  <c:v>2015 Q2</c:v>
                </c:pt>
                <c:pt idx="6">
                  <c:v>2015 Q3</c:v>
                </c:pt>
                <c:pt idx="7">
                  <c:v>2015 Q4</c:v>
                </c:pt>
                <c:pt idx="8">
                  <c:v>2016 Q1</c:v>
                </c:pt>
                <c:pt idx="9">
                  <c:v>2016 Q2</c:v>
                </c:pt>
                <c:pt idx="10">
                  <c:v>2016 Q3</c:v>
                </c:pt>
                <c:pt idx="11">
                  <c:v>2016 Q4</c:v>
                </c:pt>
                <c:pt idx="12">
                  <c:v>2017 Q1</c:v>
                </c:pt>
              </c:strCache>
            </c:strRef>
          </c:cat>
          <c:val>
            <c:numRef>
              <c:f>'In Kind Packages'!$L$32:$L$44</c:f>
              <c:numCache>
                <c:formatCode>General</c:formatCode>
                <c:ptCount val="13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 formatCode="0.0">
                  <c:v>9.831595</c:v>
                </c:pt>
                <c:pt idx="4" formatCode="0.0">
                  <c:v>34.570155</c:v>
                </c:pt>
                <c:pt idx="5" formatCode="0.0">
                  <c:v>57.670155</c:v>
                </c:pt>
                <c:pt idx="6" formatCode="0.0">
                  <c:v>63.815355</c:v>
                </c:pt>
                <c:pt idx="7" formatCode="0.0">
                  <c:v>79.015355</c:v>
                </c:pt>
                <c:pt idx="8">
                  <c:v>80.5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2306984"/>
        <c:axId val="2072286024"/>
      </c:lineChart>
      <c:catAx>
        <c:axId val="20723069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700000"/>
          <a:lstStyle/>
          <a:p>
            <a:pPr>
              <a:defRPr sz="1400"/>
            </a:pPr>
            <a:endParaRPr lang="en-US"/>
          </a:p>
        </c:txPr>
        <c:crossAx val="2072286024"/>
        <c:crosses val="autoZero"/>
        <c:auto val="1"/>
        <c:lblAlgn val="ctr"/>
        <c:lblOffset val="100"/>
        <c:noMultiLvlLbl val="0"/>
      </c:catAx>
      <c:valAx>
        <c:axId val="20722860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900"/>
                </a:pPr>
                <a:r>
                  <a:rPr lang="en-US" sz="1600" b="1" i="0" baseline="0">
                    <a:effectLst/>
                  </a:rPr>
                  <a:t>Cum Value of In-Kind Agreements with Partner Selectd (M€)</a:t>
                </a:r>
                <a:endParaRPr lang="en-US" sz="900">
                  <a:effectLst/>
                </a:endParaRPr>
              </a:p>
            </c:rich>
          </c:tx>
          <c:layout>
            <c:manualLayout>
              <c:xMode val="edge"/>
              <c:yMode val="edge"/>
              <c:x val="0.0150421179302046"/>
              <c:y val="0.055990624807727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0723069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3933722230548"/>
          <c:y val="0.357952058615289"/>
          <c:w val="0.183069713284375"/>
          <c:h val="0.169715076487374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365DB9-E59E-E747-9A09-B323E8558F10}" type="doc">
      <dgm:prSet loTypeId="urn:microsoft.com/office/officeart/2005/8/layout/orgChart1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88AF10-DE7C-F644-91CF-76E930E344F9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800" b="1" dirty="0"/>
            <a:t>TARGET DIVISION</a:t>
          </a:r>
          <a:r>
            <a:rPr lang="en-US" sz="800" dirty="0"/>
            <a:t/>
          </a:r>
          <a:br>
            <a:rPr lang="en-US" sz="800" dirty="0"/>
          </a:br>
          <a:endParaRPr lang="en-US" sz="800" dirty="0"/>
        </a:p>
        <a:p>
          <a:pPr>
            <a:spcAft>
              <a:spcPts val="0"/>
            </a:spcAft>
          </a:pPr>
          <a:r>
            <a:rPr lang="en-US" sz="800" dirty="0" smtClean="0"/>
            <a:t>Eric Pitcher</a:t>
          </a:r>
          <a:endParaRPr lang="en-US" sz="800" dirty="0"/>
        </a:p>
        <a:p>
          <a:pPr>
            <a:spcAft>
              <a:spcPts val="0"/>
            </a:spcAft>
          </a:pPr>
          <a:r>
            <a:rPr lang="en-US" sz="800" dirty="0"/>
            <a:t>Head of Division</a:t>
          </a:r>
        </a:p>
        <a:p>
          <a:pPr>
            <a:spcAft>
              <a:spcPts val="0"/>
            </a:spcAft>
          </a:pPr>
          <a:endParaRPr lang="en-US" sz="400" dirty="0" smtClean="0"/>
        </a:p>
        <a:p>
          <a:pPr>
            <a:spcAft>
              <a:spcPts val="0"/>
            </a:spcAft>
          </a:pPr>
          <a:r>
            <a:rPr lang="en-US" sz="800" dirty="0" smtClean="0"/>
            <a:t>Rikard Linander</a:t>
          </a:r>
          <a:endParaRPr lang="en-US" sz="800" dirty="0"/>
        </a:p>
        <a:p>
          <a:pPr>
            <a:spcAft>
              <a:spcPts val="0"/>
            </a:spcAft>
          </a:pPr>
          <a:r>
            <a:rPr lang="en-US" sz="800" dirty="0"/>
            <a:t>Deputy Head of Division</a:t>
          </a:r>
        </a:p>
        <a:p>
          <a:pPr>
            <a:spcAft>
              <a:spcPts val="0"/>
            </a:spcAft>
          </a:pPr>
          <a:endParaRPr lang="en-US" sz="400" dirty="0"/>
        </a:p>
        <a:p>
          <a:pPr>
            <a:spcAft>
              <a:spcPts val="0"/>
            </a:spcAft>
          </a:pPr>
          <a:r>
            <a:rPr lang="en-US" sz="800" dirty="0"/>
            <a:t>Carina </a:t>
          </a:r>
          <a:r>
            <a:rPr lang="en-US" sz="800" dirty="0" err="1"/>
            <a:t>Blixt</a:t>
          </a:r>
          <a:endParaRPr lang="en-US" sz="800" dirty="0"/>
        </a:p>
        <a:p>
          <a:pPr>
            <a:spcAft>
              <a:spcPts val="0"/>
            </a:spcAft>
          </a:pPr>
          <a:r>
            <a:rPr lang="en-US" sz="800" dirty="0" smtClean="0"/>
            <a:t>Administrative Assistant</a:t>
          </a:r>
        </a:p>
      </dgm:t>
    </dgm:pt>
    <dgm:pt modelId="{0E75F6F1-1D7B-3C48-880E-ADD04FB76A07}" type="parTrans" cxnId="{43FC1B39-3DB1-1940-9736-E46359EA6365}">
      <dgm:prSet/>
      <dgm:spPr/>
      <dgm:t>
        <a:bodyPr/>
        <a:lstStyle/>
        <a:p>
          <a:endParaRPr lang="en-US" sz="1600"/>
        </a:p>
      </dgm:t>
    </dgm:pt>
    <dgm:pt modelId="{8EF161A9-2703-B847-B6D9-9667798650F2}" type="sibTrans" cxnId="{43FC1B39-3DB1-1940-9736-E46359EA6365}">
      <dgm:prSet/>
      <dgm:spPr/>
      <dgm:t>
        <a:bodyPr/>
        <a:lstStyle/>
        <a:p>
          <a:endParaRPr lang="en-US" sz="1600"/>
        </a:p>
      </dgm:t>
    </dgm:pt>
    <dgm:pt modelId="{FC19E7DE-9763-C649-A213-D3AA22522A39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800" b="1" dirty="0"/>
            <a:t>Target Controls Group</a:t>
          </a:r>
          <a:br>
            <a:rPr lang="en-US" sz="800" b="1" dirty="0"/>
          </a:br>
          <a:r>
            <a:rPr lang="en-US" sz="800" dirty="0"/>
            <a:t/>
          </a:r>
          <a:br>
            <a:rPr lang="en-US" sz="800" dirty="0"/>
          </a:br>
          <a:r>
            <a:rPr lang="en-US" sz="800" dirty="0"/>
            <a:t>Linda Coney (GL)</a:t>
          </a:r>
          <a:br>
            <a:rPr lang="en-US" sz="800" dirty="0"/>
          </a:br>
          <a:r>
            <a:rPr lang="en-US" sz="800" dirty="0" err="1"/>
            <a:t>Atefeh</a:t>
          </a:r>
          <a:r>
            <a:rPr lang="en-US" sz="800" dirty="0"/>
            <a:t> </a:t>
          </a:r>
          <a:r>
            <a:rPr lang="en-US" sz="800" dirty="0" err="1" smtClean="0"/>
            <a:t>Adeghzadeh</a:t>
          </a:r>
          <a:endParaRPr lang="en-US" sz="800" dirty="0" smtClean="0"/>
        </a:p>
        <a:p>
          <a:pPr>
            <a:spcAft>
              <a:spcPts val="0"/>
            </a:spcAft>
          </a:pPr>
          <a:r>
            <a:rPr lang="en-US" sz="800" dirty="0" smtClean="0">
              <a:solidFill>
                <a:schemeClr val="bg1"/>
              </a:solidFill>
            </a:rPr>
            <a:t>Mikael Olsson (C)</a:t>
          </a:r>
        </a:p>
        <a:p>
          <a:pPr>
            <a:spcAft>
              <a:spcPts val="0"/>
            </a:spcAft>
          </a:pPr>
          <a:r>
            <a:rPr lang="en-US" sz="800" dirty="0" smtClean="0"/>
            <a:t>Jan </a:t>
          </a:r>
          <a:r>
            <a:rPr lang="en-US" sz="800" dirty="0" err="1" smtClean="0"/>
            <a:t>Espen</a:t>
          </a:r>
          <a:r>
            <a:rPr lang="en-US" sz="800" dirty="0" smtClean="0"/>
            <a:t> </a:t>
          </a:r>
          <a:r>
            <a:rPr lang="en-US" sz="800" dirty="0" err="1" smtClean="0"/>
            <a:t>Presteng</a:t>
          </a:r>
          <a:r>
            <a:rPr lang="en-US" sz="800" dirty="0" smtClean="0"/>
            <a:t> (C)</a:t>
          </a:r>
          <a:endParaRPr lang="en-US" sz="800" dirty="0"/>
        </a:p>
      </dgm:t>
    </dgm:pt>
    <dgm:pt modelId="{F24E08FF-F7EC-C340-BC4B-3DF5B1C2D825}" type="parTrans" cxnId="{3A67B1E4-EB16-224C-B2D9-A0878C3A30F3}">
      <dgm:prSet/>
      <dgm:spPr/>
      <dgm:t>
        <a:bodyPr/>
        <a:lstStyle/>
        <a:p>
          <a:endParaRPr lang="en-US" sz="1100"/>
        </a:p>
      </dgm:t>
    </dgm:pt>
    <dgm:pt modelId="{118BC3AE-D092-854C-B6F4-72FFF5765989}" type="sibTrans" cxnId="{3A67B1E4-EB16-224C-B2D9-A0878C3A30F3}">
      <dgm:prSet/>
      <dgm:spPr/>
      <dgm:t>
        <a:bodyPr/>
        <a:lstStyle/>
        <a:p>
          <a:endParaRPr lang="en-US" sz="1600"/>
        </a:p>
      </dgm:t>
    </dgm:pt>
    <dgm:pt modelId="{A0ACA6E4-2272-A143-AACA-826310BD0DE4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800" b="1" dirty="0"/>
            <a:t>Monolith &amp; Handling Group</a:t>
          </a:r>
          <a:r>
            <a:rPr lang="en-US" sz="800" dirty="0"/>
            <a:t/>
          </a:r>
          <a:br>
            <a:rPr lang="en-US" sz="800" dirty="0"/>
          </a:br>
          <a:endParaRPr lang="en-US" sz="8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800" dirty="0" smtClean="0"/>
            <a:t>Magnus </a:t>
          </a:r>
          <a:r>
            <a:rPr lang="en-US" sz="800" dirty="0" err="1" smtClean="0"/>
            <a:t>Göhran</a:t>
          </a:r>
          <a:r>
            <a:rPr lang="en-US" sz="800" dirty="0" smtClean="0"/>
            <a:t> (Act GL)</a:t>
          </a:r>
          <a:r>
            <a:rPr lang="en-US" sz="800" dirty="0"/>
            <a:t/>
          </a:r>
          <a:br>
            <a:rPr lang="en-US" sz="800" dirty="0"/>
          </a:br>
          <a:r>
            <a:rPr lang="en-US" sz="800" dirty="0" smtClean="0"/>
            <a:t> Daniel </a:t>
          </a:r>
          <a:r>
            <a:rPr lang="en-US" sz="800" dirty="0" err="1" smtClean="0"/>
            <a:t>Lyngh</a:t>
          </a:r>
          <a:r>
            <a:rPr lang="en-US" sz="800" dirty="0" smtClean="0"/>
            <a:t/>
          </a:r>
          <a:br>
            <a:rPr lang="en-US" sz="800" dirty="0" smtClean="0"/>
          </a:br>
          <a:r>
            <a:rPr lang="en-US" sz="800" dirty="0" smtClean="0"/>
            <a:t>Ulf </a:t>
          </a:r>
          <a:r>
            <a:rPr lang="en-US" sz="800" dirty="0" err="1" smtClean="0"/>
            <a:t>Odén</a:t>
          </a:r>
          <a:endParaRPr lang="en-US" sz="8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800" dirty="0" err="1" smtClean="0"/>
            <a:t>Naja</a:t>
          </a:r>
          <a:r>
            <a:rPr lang="en-US" sz="800" dirty="0" smtClean="0"/>
            <a:t> de la </a:t>
          </a:r>
          <a:r>
            <a:rPr lang="en-US" sz="800" dirty="0" err="1" smtClean="0"/>
            <a:t>Cour</a:t>
          </a:r>
          <a:r>
            <a:rPr lang="en-US" sz="800" dirty="0" smtClean="0"/>
            <a:t>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800" dirty="0" smtClean="0"/>
            <a:t>Marc </a:t>
          </a:r>
          <a:r>
            <a:rPr lang="en-US" sz="800" dirty="0" err="1" smtClean="0"/>
            <a:t>Kickulies</a:t>
          </a:r>
          <a:endParaRPr lang="en-US" sz="800" dirty="0" smtClean="0"/>
        </a:p>
        <a:p>
          <a:pPr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dirty="0" err="1" smtClean="0"/>
            <a:t>Kristoffer</a:t>
          </a:r>
          <a:r>
            <a:rPr lang="en-US" sz="800" dirty="0" smtClean="0"/>
            <a:t> </a:t>
          </a:r>
          <a:r>
            <a:rPr lang="en-US" sz="800" dirty="0" err="1" smtClean="0"/>
            <a:t>Sjögreen</a:t>
          </a:r>
          <a:endParaRPr lang="en-US" sz="800" dirty="0" smtClean="0"/>
        </a:p>
        <a:p>
          <a:pPr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dirty="0" smtClean="0"/>
            <a:t>John </a:t>
          </a:r>
          <a:r>
            <a:rPr lang="en-US" sz="800" dirty="0" err="1" smtClean="0"/>
            <a:t>Jurns</a:t>
          </a:r>
          <a:r>
            <a:rPr lang="en-US" sz="800" dirty="0" smtClean="0"/>
            <a:t> (M)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dirty="0" smtClean="0"/>
            <a:t>Markus </a:t>
          </a:r>
          <a:r>
            <a:rPr lang="en-US" sz="800" dirty="0" err="1" smtClean="0"/>
            <a:t>Andersson</a:t>
          </a:r>
          <a:r>
            <a:rPr lang="en-US" sz="800" dirty="0" smtClean="0"/>
            <a:t> (C)</a:t>
          </a:r>
        </a:p>
        <a:p>
          <a:pPr marL="0" marR="0" indent="0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800" dirty="0" err="1" smtClean="0"/>
            <a:t>Lennart</a:t>
          </a:r>
          <a:r>
            <a:rPr lang="en-US" sz="800" dirty="0" smtClean="0"/>
            <a:t> </a:t>
          </a:r>
          <a:r>
            <a:rPr lang="en-US" sz="800" dirty="0" err="1" smtClean="0"/>
            <a:t>Åström</a:t>
          </a:r>
          <a:r>
            <a:rPr lang="en-US" sz="800" dirty="0" smtClean="0"/>
            <a:t> (C)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dirty="0" err="1" smtClean="0"/>
            <a:t>Reinhard</a:t>
          </a:r>
          <a:r>
            <a:rPr lang="en-US" sz="800" dirty="0" smtClean="0"/>
            <a:t> Blum (C)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dirty="0" smtClean="0"/>
            <a:t>Paul </a:t>
          </a:r>
          <a:r>
            <a:rPr lang="en-US" sz="800" dirty="0" err="1" smtClean="0"/>
            <a:t>Erterius</a:t>
          </a:r>
          <a:r>
            <a:rPr lang="en-US" sz="800" dirty="0" smtClean="0"/>
            <a:t> (C)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dirty="0" smtClean="0"/>
            <a:t>Jens </a:t>
          </a:r>
          <a:r>
            <a:rPr lang="en-US" sz="800" dirty="0" err="1" smtClean="0"/>
            <a:t>Harborn</a:t>
          </a:r>
          <a:r>
            <a:rPr lang="en-US" sz="800" dirty="0" smtClean="0"/>
            <a:t> (C)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dirty="0" smtClean="0"/>
            <a:t>Rickard Holmberg (C)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dirty="0" err="1" smtClean="0"/>
            <a:t>Bengt</a:t>
          </a:r>
          <a:r>
            <a:rPr lang="en-US" sz="800" dirty="0" smtClean="0"/>
            <a:t> </a:t>
          </a:r>
          <a:r>
            <a:rPr lang="en-US" sz="800" dirty="0" err="1" smtClean="0"/>
            <a:t>Jönsson</a:t>
          </a:r>
          <a:r>
            <a:rPr lang="en-US" sz="800" dirty="0" smtClean="0"/>
            <a:t> (C)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dirty="0" err="1" smtClean="0"/>
            <a:t>Jarich</a:t>
          </a:r>
          <a:r>
            <a:rPr lang="en-US" sz="800" dirty="0" smtClean="0"/>
            <a:t> </a:t>
          </a:r>
          <a:r>
            <a:rPr lang="en-US" sz="800" dirty="0" err="1" smtClean="0"/>
            <a:t>Koning</a:t>
          </a:r>
          <a:r>
            <a:rPr lang="en-US" sz="800" dirty="0" smtClean="0"/>
            <a:t> (C)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dirty="0" smtClean="0"/>
            <a:t>Mikael </a:t>
          </a:r>
          <a:r>
            <a:rPr lang="en-US" sz="800" dirty="0" err="1" smtClean="0"/>
            <a:t>Möller</a:t>
          </a:r>
          <a:r>
            <a:rPr lang="en-US" sz="800" dirty="0" smtClean="0"/>
            <a:t> (C)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dirty="0" err="1" smtClean="0"/>
            <a:t>Eldin</a:t>
          </a:r>
          <a:r>
            <a:rPr lang="en-US" sz="800" dirty="0" smtClean="0"/>
            <a:t> </a:t>
          </a:r>
          <a:r>
            <a:rPr lang="en-US" sz="800" dirty="0" err="1" smtClean="0"/>
            <a:t>Mukovic</a:t>
          </a:r>
          <a:r>
            <a:rPr lang="en-US" sz="800" dirty="0" smtClean="0"/>
            <a:t> (C)</a:t>
          </a:r>
          <a:br>
            <a:rPr lang="en-US" sz="800" dirty="0" smtClean="0"/>
          </a:br>
          <a:r>
            <a:rPr lang="en-US" sz="800" dirty="0" smtClean="0"/>
            <a:t>Anders Olsson (C)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dirty="0" err="1" smtClean="0"/>
            <a:t>Jesper</a:t>
          </a:r>
          <a:r>
            <a:rPr lang="en-US" sz="800" dirty="0" smtClean="0"/>
            <a:t> </a:t>
          </a:r>
          <a:r>
            <a:rPr lang="en-US" sz="800" dirty="0" err="1" smtClean="0"/>
            <a:t>Ringnér</a:t>
          </a:r>
          <a:r>
            <a:rPr lang="en-US" sz="800" dirty="0" smtClean="0"/>
            <a:t> (C)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dirty="0" err="1" smtClean="0"/>
            <a:t>Srdjan</a:t>
          </a:r>
          <a:r>
            <a:rPr lang="en-US" sz="800" dirty="0" smtClean="0"/>
            <a:t> </a:t>
          </a:r>
          <a:r>
            <a:rPr lang="en-US" sz="800" dirty="0" err="1" smtClean="0"/>
            <a:t>Vareskic</a:t>
          </a:r>
          <a:r>
            <a:rPr lang="en-US" sz="800" dirty="0" smtClean="0"/>
            <a:t> (C)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dirty="0" err="1" smtClean="0"/>
            <a:t>Mattias</a:t>
          </a:r>
          <a:r>
            <a:rPr lang="en-US" sz="800" dirty="0" smtClean="0"/>
            <a:t> </a:t>
          </a:r>
          <a:r>
            <a:rPr lang="en-US" sz="800" dirty="0" err="1" smtClean="0"/>
            <a:t>Wilborgsson</a:t>
          </a:r>
          <a:r>
            <a:rPr lang="en-US" sz="800" dirty="0" smtClean="0"/>
            <a:t> (C)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dirty="0" smtClean="0"/>
            <a:t>Federico </a:t>
          </a:r>
          <a:r>
            <a:rPr lang="en-US" sz="800" dirty="0" err="1" smtClean="0"/>
            <a:t>Masi</a:t>
          </a:r>
          <a:r>
            <a:rPr lang="en-US" sz="800" dirty="0" smtClean="0"/>
            <a:t> (IKS)</a:t>
          </a:r>
        </a:p>
      </dgm:t>
    </dgm:pt>
    <dgm:pt modelId="{5283D30A-42E1-4346-BAE7-814B7780D411}" type="parTrans" cxnId="{22F35DD9-89EA-BC4E-A50E-D35CE40B87CE}">
      <dgm:prSet/>
      <dgm:spPr/>
      <dgm:t>
        <a:bodyPr/>
        <a:lstStyle/>
        <a:p>
          <a:endParaRPr lang="en-US" sz="1100"/>
        </a:p>
      </dgm:t>
    </dgm:pt>
    <dgm:pt modelId="{AD226FEC-3CFC-0A41-A409-90C3B7A75ED1}" type="sibTrans" cxnId="{22F35DD9-89EA-BC4E-A50E-D35CE40B87CE}">
      <dgm:prSet/>
      <dgm:spPr/>
      <dgm:t>
        <a:bodyPr/>
        <a:lstStyle/>
        <a:p>
          <a:endParaRPr lang="en-US" sz="1600"/>
        </a:p>
      </dgm:t>
    </dgm:pt>
    <dgm:pt modelId="{BDC931B4-0C2E-BE41-9EEA-0767982A277D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n-US" sz="800" b="1" dirty="0"/>
            <a:t>Materials </a:t>
          </a:r>
          <a:r>
            <a:rPr lang="en-US" sz="800" b="1" dirty="0" smtClean="0"/>
            <a:t>Group</a:t>
          </a:r>
          <a:br>
            <a:rPr lang="en-US" sz="800" b="1" dirty="0" smtClean="0"/>
          </a:br>
          <a:r>
            <a:rPr lang="en-US" sz="800" dirty="0"/>
            <a:t/>
          </a:r>
          <a:br>
            <a:rPr lang="en-US" sz="800" dirty="0"/>
          </a:br>
          <a:r>
            <a:rPr lang="en-US" sz="800" dirty="0" err="1" smtClean="0"/>
            <a:t>Yongjoong</a:t>
          </a:r>
          <a:r>
            <a:rPr lang="en-US" sz="800" dirty="0" smtClean="0"/>
            <a:t> </a:t>
          </a:r>
          <a:r>
            <a:rPr lang="en-US" sz="800" dirty="0"/>
            <a:t>Lee (GL)</a:t>
          </a:r>
          <a:br>
            <a:rPr lang="en-US" sz="800" dirty="0"/>
          </a:br>
          <a:r>
            <a:rPr lang="en-US" sz="800" dirty="0" smtClean="0"/>
            <a:t>Monika </a:t>
          </a:r>
          <a:r>
            <a:rPr lang="en-US" sz="800" dirty="0" err="1" smtClean="0"/>
            <a:t>Hartl</a:t>
          </a:r>
          <a:endParaRPr lang="en-US" sz="800" dirty="0" smtClean="0"/>
        </a:p>
        <a:p>
          <a:pPr>
            <a:spcAft>
              <a:spcPts val="0"/>
            </a:spcAft>
          </a:pPr>
          <a:r>
            <a:rPr lang="en-US" sz="800" dirty="0" err="1" smtClean="0"/>
            <a:t>Srinivasan</a:t>
          </a:r>
          <a:r>
            <a:rPr lang="en-US" sz="800" dirty="0" smtClean="0"/>
            <a:t> </a:t>
          </a:r>
          <a:r>
            <a:rPr lang="en-US" sz="800" dirty="0" err="1" smtClean="0"/>
            <a:t>Iyengar</a:t>
          </a:r>
          <a:endParaRPr lang="en-US" sz="800" dirty="0" smtClean="0"/>
        </a:p>
        <a:p>
          <a:pPr>
            <a:spcAft>
              <a:spcPts val="0"/>
            </a:spcAft>
          </a:pPr>
          <a:r>
            <a:rPr lang="en-US" sz="800" dirty="0" err="1" smtClean="0"/>
            <a:t>Jemilia</a:t>
          </a:r>
          <a:r>
            <a:rPr lang="en-US" sz="800" dirty="0" smtClean="0"/>
            <a:t> </a:t>
          </a:r>
          <a:r>
            <a:rPr lang="en-US" sz="800" dirty="0" err="1" smtClean="0"/>
            <a:t>Habainy</a:t>
          </a:r>
          <a:r>
            <a:rPr lang="en-US" sz="800" dirty="0" smtClean="0"/>
            <a:t> (S)</a:t>
          </a:r>
        </a:p>
      </dgm:t>
    </dgm:pt>
    <dgm:pt modelId="{E553E923-CE73-4C4C-8F63-0BFB05ECB6DC}" type="parTrans" cxnId="{DFB48233-DD34-CB48-B9D6-BFC1F11D5221}">
      <dgm:prSet/>
      <dgm:spPr/>
      <dgm:t>
        <a:bodyPr/>
        <a:lstStyle/>
        <a:p>
          <a:endParaRPr lang="en-US" sz="1100"/>
        </a:p>
      </dgm:t>
    </dgm:pt>
    <dgm:pt modelId="{88ED280A-56D3-CB41-B3CB-0157FE8696B6}" type="sibTrans" cxnId="{DFB48233-DD34-CB48-B9D6-BFC1F11D5221}">
      <dgm:prSet/>
      <dgm:spPr/>
      <dgm:t>
        <a:bodyPr/>
        <a:lstStyle/>
        <a:p>
          <a:endParaRPr lang="en-US" sz="1600"/>
        </a:p>
      </dgm:t>
    </dgm:pt>
    <dgm:pt modelId="{7F9578B9-4E83-E14D-8510-815E19E819FF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800" b="1" dirty="0" err="1"/>
            <a:t>Neutronics</a:t>
          </a:r>
          <a:r>
            <a:rPr lang="en-US" sz="800" b="1" dirty="0"/>
            <a:t> Group</a:t>
          </a:r>
          <a:br>
            <a:rPr lang="en-US" sz="800" b="1" dirty="0"/>
          </a:br>
          <a:r>
            <a:rPr lang="en-US" sz="800" dirty="0" smtClean="0"/>
            <a:t/>
          </a:r>
          <a:br>
            <a:rPr lang="en-US" sz="800" dirty="0" smtClean="0"/>
          </a:br>
          <a:r>
            <a:rPr lang="en-US" sz="800" dirty="0" smtClean="0"/>
            <a:t>Luca </a:t>
          </a:r>
          <a:r>
            <a:rPr lang="en-US" sz="800" dirty="0" err="1"/>
            <a:t>Zanini</a:t>
          </a:r>
          <a:r>
            <a:rPr lang="en-US" sz="800" dirty="0"/>
            <a:t> (GL)</a:t>
          </a:r>
          <a:br>
            <a:rPr lang="en-US" sz="800" dirty="0"/>
          </a:br>
          <a:r>
            <a:rPr lang="en-US" sz="800" dirty="0"/>
            <a:t>Konstantin </a:t>
          </a:r>
          <a:r>
            <a:rPr lang="en-US" sz="800" dirty="0" err="1"/>
            <a:t>Batkov</a:t>
          </a:r>
          <a:r>
            <a:rPr lang="en-US" sz="800" dirty="0"/>
            <a:t/>
          </a:r>
          <a:br>
            <a:rPr lang="en-US" sz="800" dirty="0"/>
          </a:br>
          <a:r>
            <a:rPr lang="en-US" sz="800" dirty="0"/>
            <a:t>Alan </a:t>
          </a:r>
          <a:r>
            <a:rPr lang="en-US" sz="800" dirty="0" err="1" smtClean="0"/>
            <a:t>Takibayev</a:t>
          </a:r>
          <a:endParaRPr lang="en-US" sz="8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800" dirty="0" err="1" smtClean="0"/>
            <a:t>Esben</a:t>
          </a:r>
          <a:r>
            <a:rPr lang="en-US" sz="800" dirty="0" smtClean="0"/>
            <a:t> </a:t>
          </a:r>
          <a:r>
            <a:rPr lang="en-US" sz="800" dirty="0" err="1" smtClean="0"/>
            <a:t>Klinkby</a:t>
          </a:r>
          <a:r>
            <a:rPr lang="en-US" sz="800" dirty="0" smtClean="0"/>
            <a:t> (C)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800" dirty="0" err="1" smtClean="0"/>
            <a:t>Nicolò</a:t>
          </a:r>
          <a:r>
            <a:rPr lang="en-US" sz="800" dirty="0" smtClean="0"/>
            <a:t> </a:t>
          </a:r>
          <a:r>
            <a:rPr lang="en-US" sz="800" dirty="0" err="1" smtClean="0"/>
            <a:t>Borgo</a:t>
          </a:r>
          <a:r>
            <a:rPr lang="en-US" sz="800" dirty="0" smtClean="0"/>
            <a:t> (S) </a:t>
          </a:r>
        </a:p>
        <a:p>
          <a:pPr marL="0" marR="0" indent="0" defTabSz="533400" eaLnBrk="1" fontAlgn="auto" latinLnBrk="0" hangingPunct="1">
            <a:lnSpc>
              <a:spcPct val="9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800" dirty="0" err="1" smtClean="0"/>
            <a:t>Zsofia</a:t>
          </a:r>
          <a:r>
            <a:rPr lang="en-US" sz="800" dirty="0" smtClean="0"/>
            <a:t> </a:t>
          </a:r>
          <a:r>
            <a:rPr lang="en-US" sz="800" dirty="0" err="1" smtClean="0"/>
            <a:t>Kokai</a:t>
          </a:r>
          <a:r>
            <a:rPr lang="en-US" sz="800" dirty="0" smtClean="0"/>
            <a:t> (S)</a:t>
          </a:r>
        </a:p>
      </dgm:t>
    </dgm:pt>
    <dgm:pt modelId="{E984C706-5884-6749-9638-EF4B2896585D}" type="parTrans" cxnId="{2C197C21-BCB1-AF44-A303-AB1225B415DD}">
      <dgm:prSet/>
      <dgm:spPr/>
      <dgm:t>
        <a:bodyPr/>
        <a:lstStyle/>
        <a:p>
          <a:endParaRPr lang="en-US" sz="1100"/>
        </a:p>
      </dgm:t>
    </dgm:pt>
    <dgm:pt modelId="{CE381182-8E14-974C-97B6-CD8F18A8D029}" type="sibTrans" cxnId="{2C197C21-BCB1-AF44-A303-AB1225B415DD}">
      <dgm:prSet/>
      <dgm:spPr/>
      <dgm:t>
        <a:bodyPr/>
        <a:lstStyle/>
        <a:p>
          <a:endParaRPr lang="en-US" sz="1600"/>
        </a:p>
      </dgm:t>
    </dgm:pt>
    <dgm:pt modelId="{1BE5F302-34B7-0241-B781-A5066BEB7C8E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800" b="1" dirty="0"/>
            <a:t>Target </a:t>
          </a:r>
          <a:r>
            <a:rPr lang="en-US" sz="800" b="1" dirty="0" smtClean="0"/>
            <a:t>Physics </a:t>
          </a:r>
          <a:r>
            <a:rPr lang="en-US" sz="800" b="1" dirty="0"/>
            <a:t>Group</a:t>
          </a:r>
          <a:br>
            <a:rPr lang="en-US" sz="800" b="1" dirty="0"/>
          </a:br>
          <a:r>
            <a:rPr lang="en-US" sz="800" dirty="0" smtClean="0"/>
            <a:t/>
          </a:r>
          <a:br>
            <a:rPr lang="en-US" sz="800" dirty="0" smtClean="0"/>
          </a:br>
          <a:r>
            <a:rPr lang="en-US" sz="800" dirty="0" smtClean="0"/>
            <a:t>Günter </a:t>
          </a:r>
          <a:r>
            <a:rPr lang="en-US" sz="800" dirty="0" err="1" smtClean="0"/>
            <a:t>Muhrer</a:t>
          </a:r>
          <a:r>
            <a:rPr lang="en-US" sz="800" dirty="0" smtClean="0"/>
            <a:t> </a:t>
          </a:r>
          <a:r>
            <a:rPr lang="en-US" sz="800" dirty="0"/>
            <a:t>(GL)</a:t>
          </a:r>
          <a:br>
            <a:rPr lang="en-US" sz="800" dirty="0"/>
          </a:br>
          <a:r>
            <a:rPr lang="en-US" sz="800" dirty="0" smtClean="0"/>
            <a:t>Riccardo </a:t>
          </a:r>
          <a:r>
            <a:rPr lang="en-US" sz="800" dirty="0" err="1" smtClean="0"/>
            <a:t>Bevilacqua</a:t>
          </a:r>
          <a:endParaRPr lang="en-US" sz="800" dirty="0" smtClean="0"/>
        </a:p>
      </dgm:t>
    </dgm:pt>
    <dgm:pt modelId="{F98F82EE-82F9-C242-A2B0-15A1B52A1313}" type="sibTrans" cxnId="{287FA164-98D4-8741-AA61-2106E07CD432}">
      <dgm:prSet/>
      <dgm:spPr/>
      <dgm:t>
        <a:bodyPr/>
        <a:lstStyle/>
        <a:p>
          <a:endParaRPr lang="en-US" sz="1600"/>
        </a:p>
      </dgm:t>
    </dgm:pt>
    <dgm:pt modelId="{46209B99-FDF6-B34F-B835-C2E55B8407B5}" type="parTrans" cxnId="{287FA164-98D4-8741-AA61-2106E07CD432}">
      <dgm:prSet/>
      <dgm:spPr/>
      <dgm:t>
        <a:bodyPr/>
        <a:lstStyle/>
        <a:p>
          <a:endParaRPr lang="en-US" sz="1100"/>
        </a:p>
      </dgm:t>
    </dgm:pt>
    <dgm:pt modelId="{20AD003E-E201-3E4F-8CE1-A1100610F246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800" b="1" dirty="0"/>
            <a:t>Fluid Systems Group</a:t>
          </a:r>
          <a:br>
            <a:rPr lang="en-US" sz="800" b="1" dirty="0"/>
          </a:br>
          <a:r>
            <a:rPr lang="en-US" sz="800" dirty="0" smtClean="0"/>
            <a:t/>
          </a:r>
          <a:br>
            <a:rPr lang="en-US" sz="800" dirty="0" smtClean="0"/>
          </a:br>
          <a:r>
            <a:rPr lang="en-US" sz="800" dirty="0" err="1" smtClean="0"/>
            <a:t>Håkan</a:t>
          </a:r>
          <a:r>
            <a:rPr lang="en-US" sz="800" dirty="0" smtClean="0"/>
            <a:t> </a:t>
          </a:r>
          <a:r>
            <a:rPr lang="en-US" sz="800" dirty="0" err="1" smtClean="0"/>
            <a:t>Carlsson</a:t>
          </a:r>
          <a:r>
            <a:rPr lang="en-US" sz="800" dirty="0" smtClean="0"/>
            <a:t> (GL</a:t>
          </a:r>
          <a:r>
            <a:rPr lang="en-US" sz="800" dirty="0"/>
            <a:t>)</a:t>
          </a:r>
          <a:br>
            <a:rPr lang="en-US" sz="800" dirty="0"/>
          </a:br>
          <a:r>
            <a:rPr lang="en-US" sz="800" dirty="0"/>
            <a:t>Per Nilsson</a:t>
          </a:r>
          <a:br>
            <a:rPr lang="en-US" sz="800" dirty="0"/>
          </a:br>
          <a:r>
            <a:rPr lang="en-US" sz="800" dirty="0" smtClean="0"/>
            <a:t>Andrea </a:t>
          </a:r>
          <a:r>
            <a:rPr lang="en-US" sz="800" dirty="0" err="1" smtClean="0"/>
            <a:t>Polato</a:t>
          </a:r>
          <a:endParaRPr lang="en-US" sz="800" dirty="0" smtClean="0"/>
        </a:p>
        <a:p>
          <a:pPr>
            <a:spcAft>
              <a:spcPts val="0"/>
            </a:spcAft>
          </a:pPr>
          <a:r>
            <a:rPr lang="en-US" sz="800" dirty="0" err="1" smtClean="0"/>
            <a:t>Klaudiusz</a:t>
          </a:r>
          <a:r>
            <a:rPr lang="en-US" sz="800" dirty="0" smtClean="0"/>
            <a:t> </a:t>
          </a:r>
          <a:r>
            <a:rPr lang="en-US" sz="800" dirty="0" err="1" smtClean="0"/>
            <a:t>Dybowski</a:t>
          </a:r>
          <a:r>
            <a:rPr lang="en-US" sz="800" dirty="0" smtClean="0"/>
            <a:t> (C)</a:t>
          </a:r>
        </a:p>
        <a:p>
          <a:pPr>
            <a:spcAft>
              <a:spcPts val="0"/>
            </a:spcAft>
          </a:pPr>
          <a:r>
            <a:rPr lang="en-US" sz="800" dirty="0" smtClean="0"/>
            <a:t>Leif </a:t>
          </a:r>
          <a:r>
            <a:rPr lang="en-US" sz="800" dirty="0" err="1" smtClean="0"/>
            <a:t>Emås</a:t>
          </a:r>
          <a:r>
            <a:rPr lang="en-US" sz="800" dirty="0" smtClean="0"/>
            <a:t> (C)</a:t>
          </a:r>
        </a:p>
        <a:p>
          <a:pPr>
            <a:spcAft>
              <a:spcPts val="0"/>
            </a:spcAft>
          </a:pPr>
          <a:r>
            <a:rPr lang="en-US" sz="800" dirty="0" err="1" smtClean="0"/>
            <a:t>Björn</a:t>
          </a:r>
          <a:r>
            <a:rPr lang="en-US" sz="800" dirty="0" smtClean="0"/>
            <a:t> Eriksson (C)</a:t>
          </a:r>
        </a:p>
        <a:p>
          <a:pPr>
            <a:spcAft>
              <a:spcPts val="0"/>
            </a:spcAft>
          </a:pPr>
          <a:r>
            <a:rPr lang="en-US" sz="800" dirty="0" smtClean="0"/>
            <a:t>Allan Lundgren (C)</a:t>
          </a:r>
        </a:p>
        <a:p>
          <a:pPr>
            <a:spcAft>
              <a:spcPts val="0"/>
            </a:spcAft>
          </a:pPr>
          <a:r>
            <a:rPr lang="en-US" sz="800" dirty="0" smtClean="0"/>
            <a:t>Anna </a:t>
          </a:r>
          <a:r>
            <a:rPr lang="en-US" sz="800" dirty="0" err="1" smtClean="0"/>
            <a:t>Bieliaieva</a:t>
          </a:r>
          <a:endParaRPr lang="en-US" sz="800" dirty="0" smtClean="0"/>
        </a:p>
      </dgm:t>
    </dgm:pt>
    <dgm:pt modelId="{FD39EDFA-C038-0149-8754-A8166A5E6430}" type="sibTrans" cxnId="{81802898-4E84-6442-B925-4E979509AFEC}">
      <dgm:prSet/>
      <dgm:spPr/>
      <dgm:t>
        <a:bodyPr/>
        <a:lstStyle/>
        <a:p>
          <a:endParaRPr lang="en-US" sz="1600"/>
        </a:p>
      </dgm:t>
    </dgm:pt>
    <dgm:pt modelId="{44A041BB-75B0-FB4F-976C-11484ED9E24E}" type="parTrans" cxnId="{81802898-4E84-6442-B925-4E979509AFEC}">
      <dgm:prSet/>
      <dgm:spPr/>
      <dgm:t>
        <a:bodyPr/>
        <a:lstStyle/>
        <a:p>
          <a:endParaRPr lang="en-US" sz="1100"/>
        </a:p>
      </dgm:t>
    </dgm:pt>
    <dgm:pt modelId="{FED358D2-8D4B-F14D-A09D-0583F8D1AA7D}">
      <dgm:prSet custT="1"/>
      <dgm:spPr/>
      <dgm:t>
        <a:bodyPr/>
        <a:lstStyle/>
        <a:p>
          <a:r>
            <a:rPr lang="en-US" sz="800" b="1" dirty="0" smtClean="0"/>
            <a:t>Coordination &amp; Planning</a:t>
          </a:r>
          <a:endParaRPr lang="en-US" sz="800" b="0" dirty="0" smtClean="0"/>
        </a:p>
        <a:p>
          <a:r>
            <a:rPr lang="en-US" sz="800" b="0" dirty="0" smtClean="0"/>
            <a:t>Tobias </a:t>
          </a:r>
          <a:r>
            <a:rPr lang="en-US" sz="800" b="0" dirty="0" err="1" smtClean="0"/>
            <a:t>Lexholm</a:t>
          </a:r>
          <a:r>
            <a:rPr lang="en-US" sz="800" b="0" dirty="0" smtClean="0"/>
            <a:t/>
          </a:r>
          <a:br>
            <a:rPr lang="en-US" sz="800" b="0" dirty="0" smtClean="0"/>
          </a:br>
          <a:r>
            <a:rPr lang="en-US" sz="800" b="0" dirty="0" smtClean="0"/>
            <a:t>Installation Coordinator</a:t>
          </a:r>
        </a:p>
        <a:p>
          <a:r>
            <a:rPr lang="en-US" sz="800" b="0" dirty="0" err="1" smtClean="0"/>
            <a:t>Irmgard</a:t>
          </a:r>
          <a:r>
            <a:rPr lang="en-US" sz="800" b="0" dirty="0" smtClean="0"/>
            <a:t> </a:t>
          </a:r>
          <a:r>
            <a:rPr lang="en-US" sz="800" b="0" dirty="0" err="1" smtClean="0"/>
            <a:t>Zerrle</a:t>
          </a:r>
          <a:r>
            <a:rPr lang="en-US" sz="800" b="0" dirty="0" smtClean="0"/>
            <a:t/>
          </a:r>
          <a:br>
            <a:rPr lang="en-US" sz="800" b="0" dirty="0" smtClean="0"/>
          </a:br>
          <a:r>
            <a:rPr lang="en-US" sz="800" b="0" dirty="0" smtClean="0"/>
            <a:t>Interface Coordinator</a:t>
          </a:r>
        </a:p>
        <a:p>
          <a:r>
            <a:rPr lang="en-US" sz="800" b="0" dirty="0" smtClean="0"/>
            <a:t>Anders </a:t>
          </a:r>
          <a:r>
            <a:rPr lang="en-US" sz="800" b="0" dirty="0" err="1" smtClean="0"/>
            <a:t>Ingels</a:t>
          </a:r>
          <a:r>
            <a:rPr lang="en-US" sz="800" b="0" dirty="0" smtClean="0"/>
            <a:t> (M)</a:t>
          </a:r>
          <a:br>
            <a:rPr lang="en-US" sz="800" b="0" dirty="0" smtClean="0"/>
          </a:br>
          <a:r>
            <a:rPr lang="en-US" sz="800" b="0" dirty="0" smtClean="0"/>
            <a:t>Project Planner</a:t>
          </a:r>
          <a:endParaRPr lang="en-US" sz="800" b="1" dirty="0" smtClean="0"/>
        </a:p>
      </dgm:t>
    </dgm:pt>
    <dgm:pt modelId="{7EAFA730-6B4E-E34E-B589-EB393CB422D0}" type="parTrans" cxnId="{CE1459A0-CCD1-4E4F-B0F7-E5E2C96D3D46}">
      <dgm:prSet/>
      <dgm:spPr/>
      <dgm:t>
        <a:bodyPr/>
        <a:lstStyle/>
        <a:p>
          <a:endParaRPr lang="en-US"/>
        </a:p>
      </dgm:t>
    </dgm:pt>
    <dgm:pt modelId="{7372FB02-2CA2-D942-8722-C8E6F9694371}" type="sibTrans" cxnId="{CE1459A0-CCD1-4E4F-B0F7-E5E2C96D3D46}">
      <dgm:prSet/>
      <dgm:spPr/>
      <dgm:t>
        <a:bodyPr/>
        <a:lstStyle/>
        <a:p>
          <a:endParaRPr lang="en-US"/>
        </a:p>
      </dgm:t>
    </dgm:pt>
    <dgm:pt modelId="{23234AA4-15AA-8245-BA77-2EF2832383F2}" type="pres">
      <dgm:prSet presAssocID="{B3365DB9-E59E-E747-9A09-B323E8558F1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0DA2961-5FEF-BA45-9010-C70A83FFFD87}" type="pres">
      <dgm:prSet presAssocID="{8388AF10-DE7C-F644-91CF-76E930E344F9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C3D54BA-468A-A046-9AFD-81AD4B8A67AB}" type="pres">
      <dgm:prSet presAssocID="{8388AF10-DE7C-F644-91CF-76E930E344F9}" presName="rootComposite1" presStyleCnt="0"/>
      <dgm:spPr/>
      <dgm:t>
        <a:bodyPr/>
        <a:lstStyle/>
        <a:p>
          <a:endParaRPr lang="en-US"/>
        </a:p>
      </dgm:t>
    </dgm:pt>
    <dgm:pt modelId="{7B97DB98-B776-C041-B41F-5991E4D7DCD4}" type="pres">
      <dgm:prSet presAssocID="{8388AF10-DE7C-F644-91CF-76E930E344F9}" presName="rootText1" presStyleLbl="node0" presStyleIdx="0" presStyleCnt="2" custScaleX="92136" custScaleY="109242" custLinFactY="-16952" custLinFactNeighborX="2789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1FBA51-CA5B-6741-9F39-27289656FC6D}" type="pres">
      <dgm:prSet presAssocID="{8388AF10-DE7C-F644-91CF-76E930E344F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3A08B5C-C808-2C42-876B-23C768AB7CFD}" type="pres">
      <dgm:prSet presAssocID="{8388AF10-DE7C-F644-91CF-76E930E344F9}" presName="hierChild2" presStyleCnt="0"/>
      <dgm:spPr/>
      <dgm:t>
        <a:bodyPr/>
        <a:lstStyle/>
        <a:p>
          <a:endParaRPr lang="en-US"/>
        </a:p>
      </dgm:t>
    </dgm:pt>
    <dgm:pt modelId="{97F7A350-253D-F24C-B971-5A458D9B7FB3}" type="pres">
      <dgm:prSet presAssocID="{F24E08FF-F7EC-C340-BC4B-3DF5B1C2D825}" presName="Name37" presStyleLbl="parChTrans1D2" presStyleIdx="0" presStyleCnt="6"/>
      <dgm:spPr/>
      <dgm:t>
        <a:bodyPr/>
        <a:lstStyle/>
        <a:p>
          <a:endParaRPr lang="en-US"/>
        </a:p>
      </dgm:t>
    </dgm:pt>
    <dgm:pt modelId="{F0CC3FD9-DE64-4B4C-973E-3507C092439A}" type="pres">
      <dgm:prSet presAssocID="{FC19E7DE-9763-C649-A213-D3AA22522A3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F790409-B271-E748-93F4-613174801257}" type="pres">
      <dgm:prSet presAssocID="{FC19E7DE-9763-C649-A213-D3AA22522A39}" presName="rootComposite" presStyleCnt="0"/>
      <dgm:spPr/>
      <dgm:t>
        <a:bodyPr/>
        <a:lstStyle/>
        <a:p>
          <a:endParaRPr lang="en-US"/>
        </a:p>
      </dgm:t>
    </dgm:pt>
    <dgm:pt modelId="{7FF37602-91A9-F747-826C-689EFB380631}" type="pres">
      <dgm:prSet presAssocID="{FC19E7DE-9763-C649-A213-D3AA22522A39}" presName="rootText" presStyleLbl="node2" presStyleIdx="0" presStyleCnt="6" custScaleX="68773" custScaleY="84920" custLinFactNeighborX="46887" custLinFactNeighborY="-929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B26808-DCAA-7B42-9DBB-085BF9B7C420}" type="pres">
      <dgm:prSet presAssocID="{FC19E7DE-9763-C649-A213-D3AA22522A39}" presName="rootConnector" presStyleLbl="node2" presStyleIdx="0" presStyleCnt="6"/>
      <dgm:spPr/>
      <dgm:t>
        <a:bodyPr/>
        <a:lstStyle/>
        <a:p>
          <a:endParaRPr lang="en-US"/>
        </a:p>
      </dgm:t>
    </dgm:pt>
    <dgm:pt modelId="{FD527B3B-97B0-6541-A164-934A243C1EBD}" type="pres">
      <dgm:prSet presAssocID="{FC19E7DE-9763-C649-A213-D3AA22522A39}" presName="hierChild4" presStyleCnt="0"/>
      <dgm:spPr/>
      <dgm:t>
        <a:bodyPr/>
        <a:lstStyle/>
        <a:p>
          <a:endParaRPr lang="en-US"/>
        </a:p>
      </dgm:t>
    </dgm:pt>
    <dgm:pt modelId="{242C2646-91C6-0542-AFEB-29A14BE01307}" type="pres">
      <dgm:prSet presAssocID="{FC19E7DE-9763-C649-A213-D3AA22522A39}" presName="hierChild5" presStyleCnt="0"/>
      <dgm:spPr/>
      <dgm:t>
        <a:bodyPr/>
        <a:lstStyle/>
        <a:p>
          <a:endParaRPr lang="en-US"/>
        </a:p>
      </dgm:t>
    </dgm:pt>
    <dgm:pt modelId="{212CBBEA-5708-8D46-9E14-80765D29BF91}" type="pres">
      <dgm:prSet presAssocID="{46209B99-FDF6-B34F-B835-C2E55B8407B5}" presName="Name37" presStyleLbl="parChTrans1D2" presStyleIdx="1" presStyleCnt="6"/>
      <dgm:spPr/>
      <dgm:t>
        <a:bodyPr/>
        <a:lstStyle/>
        <a:p>
          <a:endParaRPr lang="en-US"/>
        </a:p>
      </dgm:t>
    </dgm:pt>
    <dgm:pt modelId="{10E298F2-C09A-B74B-9AA2-6595F69BA4FF}" type="pres">
      <dgm:prSet presAssocID="{1BE5F302-34B7-0241-B781-A5066BEB7C8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B6F5F61-783D-CD44-9BC8-CB87DA8E6084}" type="pres">
      <dgm:prSet presAssocID="{1BE5F302-34B7-0241-B781-A5066BEB7C8E}" presName="rootComposite" presStyleCnt="0"/>
      <dgm:spPr/>
      <dgm:t>
        <a:bodyPr/>
        <a:lstStyle/>
        <a:p>
          <a:endParaRPr lang="en-US"/>
        </a:p>
      </dgm:t>
    </dgm:pt>
    <dgm:pt modelId="{760DD358-C9AA-444A-938E-78E4D92A93E6}" type="pres">
      <dgm:prSet presAssocID="{1BE5F302-34B7-0241-B781-A5066BEB7C8E}" presName="rootText" presStyleLbl="node2" presStyleIdx="1" presStyleCnt="6" custScaleX="66921" custScaleY="62594" custLinFactNeighborX="30283" custLinFactNeighborY="-916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72A3C8-A37F-4449-A884-69657A65E53D}" type="pres">
      <dgm:prSet presAssocID="{1BE5F302-34B7-0241-B781-A5066BEB7C8E}" presName="rootConnector" presStyleLbl="node2" presStyleIdx="1" presStyleCnt="6"/>
      <dgm:spPr/>
      <dgm:t>
        <a:bodyPr/>
        <a:lstStyle/>
        <a:p>
          <a:endParaRPr lang="en-US"/>
        </a:p>
      </dgm:t>
    </dgm:pt>
    <dgm:pt modelId="{DC29B6E2-BC1D-2B4B-B59A-F2DF70DE9135}" type="pres">
      <dgm:prSet presAssocID="{1BE5F302-34B7-0241-B781-A5066BEB7C8E}" presName="hierChild4" presStyleCnt="0"/>
      <dgm:spPr/>
      <dgm:t>
        <a:bodyPr/>
        <a:lstStyle/>
        <a:p>
          <a:endParaRPr lang="en-US"/>
        </a:p>
      </dgm:t>
    </dgm:pt>
    <dgm:pt modelId="{AC66BEFA-9A22-F349-A179-880C7FFE810F}" type="pres">
      <dgm:prSet presAssocID="{1BE5F302-34B7-0241-B781-A5066BEB7C8E}" presName="hierChild5" presStyleCnt="0"/>
      <dgm:spPr/>
      <dgm:t>
        <a:bodyPr/>
        <a:lstStyle/>
        <a:p>
          <a:endParaRPr lang="en-US"/>
        </a:p>
      </dgm:t>
    </dgm:pt>
    <dgm:pt modelId="{FA0C1D8F-EC07-8445-9F5F-4B22ECB510C8}" type="pres">
      <dgm:prSet presAssocID="{E553E923-CE73-4C4C-8F63-0BFB05ECB6DC}" presName="Name37" presStyleLbl="parChTrans1D2" presStyleIdx="2" presStyleCnt="6"/>
      <dgm:spPr/>
      <dgm:t>
        <a:bodyPr/>
        <a:lstStyle/>
        <a:p>
          <a:endParaRPr lang="en-US"/>
        </a:p>
      </dgm:t>
    </dgm:pt>
    <dgm:pt modelId="{9B91CECB-70A8-C148-878B-F18C3B08A617}" type="pres">
      <dgm:prSet presAssocID="{BDC931B4-0C2E-BE41-9EEA-0767982A277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1272ADA-AAD2-4D4C-8FC8-A35C2B58EA4B}" type="pres">
      <dgm:prSet presAssocID="{BDC931B4-0C2E-BE41-9EEA-0767982A277D}" presName="rootComposite" presStyleCnt="0"/>
      <dgm:spPr/>
      <dgm:t>
        <a:bodyPr/>
        <a:lstStyle/>
        <a:p>
          <a:endParaRPr lang="en-US"/>
        </a:p>
      </dgm:t>
    </dgm:pt>
    <dgm:pt modelId="{8F2C5D0C-EA49-3545-BF9C-13F68E8D0725}" type="pres">
      <dgm:prSet presAssocID="{BDC931B4-0C2E-BE41-9EEA-0767982A277D}" presName="rootText" presStyleLbl="node2" presStyleIdx="2" presStyleCnt="6" custScaleX="64972" custScaleY="85161" custLinFactNeighborX="14293" custLinFactNeighborY="-929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3E17B2-85B9-2147-98B7-47A95006827F}" type="pres">
      <dgm:prSet presAssocID="{BDC931B4-0C2E-BE41-9EEA-0767982A277D}" presName="rootConnector" presStyleLbl="node2" presStyleIdx="2" presStyleCnt="6"/>
      <dgm:spPr/>
      <dgm:t>
        <a:bodyPr/>
        <a:lstStyle/>
        <a:p>
          <a:endParaRPr lang="en-US"/>
        </a:p>
      </dgm:t>
    </dgm:pt>
    <dgm:pt modelId="{12E822BA-A032-6F42-9F6C-33753C763A90}" type="pres">
      <dgm:prSet presAssocID="{BDC931B4-0C2E-BE41-9EEA-0767982A277D}" presName="hierChild4" presStyleCnt="0"/>
      <dgm:spPr/>
      <dgm:t>
        <a:bodyPr/>
        <a:lstStyle/>
        <a:p>
          <a:endParaRPr lang="en-US"/>
        </a:p>
      </dgm:t>
    </dgm:pt>
    <dgm:pt modelId="{AEFDFD0B-5BEB-E34C-818E-A5DF1E3DBCDD}" type="pres">
      <dgm:prSet presAssocID="{BDC931B4-0C2E-BE41-9EEA-0767982A277D}" presName="hierChild5" presStyleCnt="0"/>
      <dgm:spPr/>
      <dgm:t>
        <a:bodyPr/>
        <a:lstStyle/>
        <a:p>
          <a:endParaRPr lang="en-US"/>
        </a:p>
      </dgm:t>
    </dgm:pt>
    <dgm:pt modelId="{E51B3BC8-18CB-1D4A-8844-420AE84EC7A1}" type="pres">
      <dgm:prSet presAssocID="{E984C706-5884-6749-9638-EF4B2896585D}" presName="Name37" presStyleLbl="parChTrans1D2" presStyleIdx="3" presStyleCnt="6"/>
      <dgm:spPr/>
      <dgm:t>
        <a:bodyPr/>
        <a:lstStyle/>
        <a:p>
          <a:endParaRPr lang="en-US"/>
        </a:p>
      </dgm:t>
    </dgm:pt>
    <dgm:pt modelId="{F2E55F77-7885-7C47-B3F8-31E4A058C98E}" type="pres">
      <dgm:prSet presAssocID="{7F9578B9-4E83-E14D-8510-815E19E819F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FD5BE7A-CFB5-774C-A3A8-D0922B8768C4}" type="pres">
      <dgm:prSet presAssocID="{7F9578B9-4E83-E14D-8510-815E19E819FF}" presName="rootComposite" presStyleCnt="0"/>
      <dgm:spPr/>
      <dgm:t>
        <a:bodyPr/>
        <a:lstStyle/>
        <a:p>
          <a:endParaRPr lang="en-US"/>
        </a:p>
      </dgm:t>
    </dgm:pt>
    <dgm:pt modelId="{6D30E9F0-9AA3-4948-A6A5-D6A01627BD19}" type="pres">
      <dgm:prSet presAssocID="{7F9578B9-4E83-E14D-8510-815E19E819FF}" presName="rootText" presStyleLbl="node2" presStyleIdx="3" presStyleCnt="6" custScaleX="61326" custScaleY="114545" custLinFactNeighborX="150" custLinFactNeighborY="-921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66EA0A-46D4-B24D-A090-05C8D1CA30FD}" type="pres">
      <dgm:prSet presAssocID="{7F9578B9-4E83-E14D-8510-815E19E819FF}" presName="rootConnector" presStyleLbl="node2" presStyleIdx="3" presStyleCnt="6"/>
      <dgm:spPr/>
      <dgm:t>
        <a:bodyPr/>
        <a:lstStyle/>
        <a:p>
          <a:endParaRPr lang="en-US"/>
        </a:p>
      </dgm:t>
    </dgm:pt>
    <dgm:pt modelId="{5102B95E-FDC9-184B-B2B0-EBE3BFFCB39B}" type="pres">
      <dgm:prSet presAssocID="{7F9578B9-4E83-E14D-8510-815E19E819FF}" presName="hierChild4" presStyleCnt="0"/>
      <dgm:spPr/>
      <dgm:t>
        <a:bodyPr/>
        <a:lstStyle/>
        <a:p>
          <a:endParaRPr lang="en-US"/>
        </a:p>
      </dgm:t>
    </dgm:pt>
    <dgm:pt modelId="{24F45E72-F73C-E047-A740-7EF1CCC9E9A6}" type="pres">
      <dgm:prSet presAssocID="{7F9578B9-4E83-E14D-8510-815E19E819FF}" presName="hierChild5" presStyleCnt="0"/>
      <dgm:spPr/>
      <dgm:t>
        <a:bodyPr/>
        <a:lstStyle/>
        <a:p>
          <a:endParaRPr lang="en-US"/>
        </a:p>
      </dgm:t>
    </dgm:pt>
    <dgm:pt modelId="{331223DE-629F-7D42-BFA1-1FB75F68F91F}" type="pres">
      <dgm:prSet presAssocID="{44A041BB-75B0-FB4F-976C-11484ED9E24E}" presName="Name37" presStyleLbl="parChTrans1D2" presStyleIdx="4" presStyleCnt="6"/>
      <dgm:spPr/>
      <dgm:t>
        <a:bodyPr/>
        <a:lstStyle/>
        <a:p>
          <a:endParaRPr lang="en-US"/>
        </a:p>
      </dgm:t>
    </dgm:pt>
    <dgm:pt modelId="{52EB2F40-209C-554D-BD5E-0E64F6993A8C}" type="pres">
      <dgm:prSet presAssocID="{20AD003E-E201-3E4F-8CE1-A1100610F246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C7F7AF1-669B-8749-BC2B-DB75AA7392B6}" type="pres">
      <dgm:prSet presAssocID="{20AD003E-E201-3E4F-8CE1-A1100610F246}" presName="rootComposite" presStyleCnt="0"/>
      <dgm:spPr/>
      <dgm:t>
        <a:bodyPr/>
        <a:lstStyle/>
        <a:p>
          <a:endParaRPr lang="en-US"/>
        </a:p>
      </dgm:t>
    </dgm:pt>
    <dgm:pt modelId="{2436F150-2908-F949-9C37-72A32F61DAD5}" type="pres">
      <dgm:prSet presAssocID="{20AD003E-E201-3E4F-8CE1-A1100610F246}" presName="rootText" presStyleLbl="node2" presStyleIdx="4" presStyleCnt="6" custScaleX="69803" custScaleY="135722" custLinFactNeighborX="-17395" custLinFactNeighborY="-926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D627DB-B253-4C4E-85F3-8ED06EEAFB9F}" type="pres">
      <dgm:prSet presAssocID="{20AD003E-E201-3E4F-8CE1-A1100610F246}" presName="rootConnector" presStyleLbl="node2" presStyleIdx="4" presStyleCnt="6"/>
      <dgm:spPr/>
      <dgm:t>
        <a:bodyPr/>
        <a:lstStyle/>
        <a:p>
          <a:endParaRPr lang="en-US"/>
        </a:p>
      </dgm:t>
    </dgm:pt>
    <dgm:pt modelId="{803C29DB-44D7-F549-B7D3-2474927BE34B}" type="pres">
      <dgm:prSet presAssocID="{20AD003E-E201-3E4F-8CE1-A1100610F246}" presName="hierChild4" presStyleCnt="0"/>
      <dgm:spPr/>
      <dgm:t>
        <a:bodyPr/>
        <a:lstStyle/>
        <a:p>
          <a:endParaRPr lang="en-US"/>
        </a:p>
      </dgm:t>
    </dgm:pt>
    <dgm:pt modelId="{70EAE3F6-0517-4B42-8BD7-86F853752F3D}" type="pres">
      <dgm:prSet presAssocID="{20AD003E-E201-3E4F-8CE1-A1100610F246}" presName="hierChild5" presStyleCnt="0"/>
      <dgm:spPr/>
      <dgm:t>
        <a:bodyPr/>
        <a:lstStyle/>
        <a:p>
          <a:endParaRPr lang="en-US"/>
        </a:p>
      </dgm:t>
    </dgm:pt>
    <dgm:pt modelId="{199831B1-752E-DA43-AE76-4BDCFC0AB7B2}" type="pres">
      <dgm:prSet presAssocID="{5283D30A-42E1-4346-BAE7-814B7780D411}" presName="Name37" presStyleLbl="parChTrans1D2" presStyleIdx="5" presStyleCnt="6"/>
      <dgm:spPr/>
      <dgm:t>
        <a:bodyPr/>
        <a:lstStyle/>
        <a:p>
          <a:endParaRPr lang="en-US"/>
        </a:p>
      </dgm:t>
    </dgm:pt>
    <dgm:pt modelId="{B2663B5D-B80B-1F46-9915-453A0A670D67}" type="pres">
      <dgm:prSet presAssocID="{A0ACA6E4-2272-A143-AACA-826310BD0DE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CE45960-F078-A64F-9C7F-4FC6380B06E1}" type="pres">
      <dgm:prSet presAssocID="{A0ACA6E4-2272-A143-AACA-826310BD0DE4}" presName="rootComposite" presStyleCnt="0"/>
      <dgm:spPr/>
      <dgm:t>
        <a:bodyPr/>
        <a:lstStyle/>
        <a:p>
          <a:endParaRPr lang="en-US"/>
        </a:p>
      </dgm:t>
    </dgm:pt>
    <dgm:pt modelId="{6D2BCB20-667C-3C43-859A-37DE6C1D9424}" type="pres">
      <dgm:prSet presAssocID="{A0ACA6E4-2272-A143-AACA-826310BD0DE4}" presName="rootText" presStyleLbl="node2" presStyleIdx="5" presStyleCnt="6" custScaleX="85034" custScaleY="319291" custLinFactNeighborX="-33385" custLinFactNeighborY="-933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15983A-73F7-364E-9FC6-220200E83E53}" type="pres">
      <dgm:prSet presAssocID="{A0ACA6E4-2272-A143-AACA-826310BD0DE4}" presName="rootConnector" presStyleLbl="node2" presStyleIdx="5" presStyleCnt="6"/>
      <dgm:spPr/>
      <dgm:t>
        <a:bodyPr/>
        <a:lstStyle/>
        <a:p>
          <a:endParaRPr lang="en-US"/>
        </a:p>
      </dgm:t>
    </dgm:pt>
    <dgm:pt modelId="{C825B1E6-EF74-0E41-A1BF-96164E42C3E4}" type="pres">
      <dgm:prSet presAssocID="{A0ACA6E4-2272-A143-AACA-826310BD0DE4}" presName="hierChild4" presStyleCnt="0"/>
      <dgm:spPr/>
      <dgm:t>
        <a:bodyPr/>
        <a:lstStyle/>
        <a:p>
          <a:endParaRPr lang="en-US"/>
        </a:p>
      </dgm:t>
    </dgm:pt>
    <dgm:pt modelId="{A2E5545D-6428-6E42-85E4-2C6951D21D50}" type="pres">
      <dgm:prSet presAssocID="{A0ACA6E4-2272-A143-AACA-826310BD0DE4}" presName="hierChild5" presStyleCnt="0"/>
      <dgm:spPr/>
      <dgm:t>
        <a:bodyPr/>
        <a:lstStyle/>
        <a:p>
          <a:endParaRPr lang="en-US"/>
        </a:p>
      </dgm:t>
    </dgm:pt>
    <dgm:pt modelId="{C22AA489-1A65-4247-9D01-891BAC21BA68}" type="pres">
      <dgm:prSet presAssocID="{8388AF10-DE7C-F644-91CF-76E930E344F9}" presName="hierChild3" presStyleCnt="0"/>
      <dgm:spPr/>
      <dgm:t>
        <a:bodyPr/>
        <a:lstStyle/>
        <a:p>
          <a:endParaRPr lang="en-US"/>
        </a:p>
      </dgm:t>
    </dgm:pt>
    <dgm:pt modelId="{12594021-419F-6E47-99FA-47F80F22708C}" type="pres">
      <dgm:prSet presAssocID="{FED358D2-8D4B-F14D-A09D-0583F8D1AA7D}" presName="hierRoot1" presStyleCnt="0">
        <dgm:presLayoutVars>
          <dgm:hierBranch val="init"/>
        </dgm:presLayoutVars>
      </dgm:prSet>
      <dgm:spPr/>
    </dgm:pt>
    <dgm:pt modelId="{D3094677-9063-F349-B683-194F0B40D1E7}" type="pres">
      <dgm:prSet presAssocID="{FED358D2-8D4B-F14D-A09D-0583F8D1AA7D}" presName="rootComposite1" presStyleCnt="0"/>
      <dgm:spPr/>
    </dgm:pt>
    <dgm:pt modelId="{8B4E2240-3150-824F-BC06-D52389AD0E4B}" type="pres">
      <dgm:prSet presAssocID="{FED358D2-8D4B-F14D-A09D-0583F8D1AA7D}" presName="rootText1" presStyleLbl="node0" presStyleIdx="1" presStyleCnt="2" custScaleY="99765" custLinFactX="-100000" custLinFactNeighborX="-128600" custLinFactNeighborY="-765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E940DA-EF20-924E-84B6-391BB92ABE9A}" type="pres">
      <dgm:prSet presAssocID="{FED358D2-8D4B-F14D-A09D-0583F8D1AA7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62E725F-F716-E84A-A645-C35BA46622DC}" type="pres">
      <dgm:prSet presAssocID="{FED358D2-8D4B-F14D-A09D-0583F8D1AA7D}" presName="hierChild2" presStyleCnt="0"/>
      <dgm:spPr/>
    </dgm:pt>
    <dgm:pt modelId="{8096A73C-9A7A-3144-8C3C-D9AAB9F28DFB}" type="pres">
      <dgm:prSet presAssocID="{FED358D2-8D4B-F14D-A09D-0583F8D1AA7D}" presName="hierChild3" presStyleCnt="0"/>
      <dgm:spPr/>
    </dgm:pt>
  </dgm:ptLst>
  <dgm:cxnLst>
    <dgm:cxn modelId="{60A8E3C0-D322-B24B-935A-F6C981A2FD09}" type="presOf" srcId="{8388AF10-DE7C-F644-91CF-76E930E344F9}" destId="{7B97DB98-B776-C041-B41F-5991E4D7DCD4}" srcOrd="0" destOrd="0" presId="urn:microsoft.com/office/officeart/2005/8/layout/orgChart1"/>
    <dgm:cxn modelId="{AEBE8C7E-879B-A342-953D-394E5EB5446F}" type="presOf" srcId="{FED358D2-8D4B-F14D-A09D-0583F8D1AA7D}" destId="{25E940DA-EF20-924E-84B6-391BB92ABE9A}" srcOrd="1" destOrd="0" presId="urn:microsoft.com/office/officeart/2005/8/layout/orgChart1"/>
    <dgm:cxn modelId="{9F1B6BA7-FC99-DF46-95D4-72B87B55C9FF}" type="presOf" srcId="{FC19E7DE-9763-C649-A213-D3AA22522A39}" destId="{D4B26808-DCAA-7B42-9DBB-085BF9B7C420}" srcOrd="1" destOrd="0" presId="urn:microsoft.com/office/officeart/2005/8/layout/orgChart1"/>
    <dgm:cxn modelId="{5ADD00B3-78A6-6749-898E-4F8DF3C57327}" type="presOf" srcId="{7F9578B9-4E83-E14D-8510-815E19E819FF}" destId="{6D30E9F0-9AA3-4948-A6A5-D6A01627BD19}" srcOrd="0" destOrd="0" presId="urn:microsoft.com/office/officeart/2005/8/layout/orgChart1"/>
    <dgm:cxn modelId="{A1ED4E0F-959C-2447-BF65-ACB455EA45B4}" type="presOf" srcId="{20AD003E-E201-3E4F-8CE1-A1100610F246}" destId="{91D627DB-B253-4C4E-85F3-8ED06EEAFB9F}" srcOrd="1" destOrd="0" presId="urn:microsoft.com/office/officeart/2005/8/layout/orgChart1"/>
    <dgm:cxn modelId="{7AE751CE-5E21-8E44-A7BF-8EDB27A0B34C}" type="presOf" srcId="{BDC931B4-0C2E-BE41-9EEA-0767982A277D}" destId="{343E17B2-85B9-2147-98B7-47A95006827F}" srcOrd="1" destOrd="0" presId="urn:microsoft.com/office/officeart/2005/8/layout/orgChart1"/>
    <dgm:cxn modelId="{43FC1B39-3DB1-1940-9736-E46359EA6365}" srcId="{B3365DB9-E59E-E747-9A09-B323E8558F10}" destId="{8388AF10-DE7C-F644-91CF-76E930E344F9}" srcOrd="0" destOrd="0" parTransId="{0E75F6F1-1D7B-3C48-880E-ADD04FB76A07}" sibTransId="{8EF161A9-2703-B847-B6D9-9667798650F2}"/>
    <dgm:cxn modelId="{2C4C4BB5-500D-B348-8026-8196E54CCA5B}" type="presOf" srcId="{5283D30A-42E1-4346-BAE7-814B7780D411}" destId="{199831B1-752E-DA43-AE76-4BDCFC0AB7B2}" srcOrd="0" destOrd="0" presId="urn:microsoft.com/office/officeart/2005/8/layout/orgChart1"/>
    <dgm:cxn modelId="{72132AA9-97B7-E741-BAA5-3473B01B884F}" type="presOf" srcId="{E984C706-5884-6749-9638-EF4B2896585D}" destId="{E51B3BC8-18CB-1D4A-8844-420AE84EC7A1}" srcOrd="0" destOrd="0" presId="urn:microsoft.com/office/officeart/2005/8/layout/orgChart1"/>
    <dgm:cxn modelId="{2C197C21-BCB1-AF44-A303-AB1225B415DD}" srcId="{8388AF10-DE7C-F644-91CF-76E930E344F9}" destId="{7F9578B9-4E83-E14D-8510-815E19E819FF}" srcOrd="3" destOrd="0" parTransId="{E984C706-5884-6749-9638-EF4B2896585D}" sibTransId="{CE381182-8E14-974C-97B6-CD8F18A8D029}"/>
    <dgm:cxn modelId="{59636BA4-D023-1747-9A4A-8C267607A15A}" type="presOf" srcId="{20AD003E-E201-3E4F-8CE1-A1100610F246}" destId="{2436F150-2908-F949-9C37-72A32F61DAD5}" srcOrd="0" destOrd="0" presId="urn:microsoft.com/office/officeart/2005/8/layout/orgChart1"/>
    <dgm:cxn modelId="{6C1DFE04-1D83-D347-93B9-3F9AA6D3240D}" type="presOf" srcId="{1BE5F302-34B7-0241-B781-A5066BEB7C8E}" destId="{7872A3C8-A37F-4449-A884-69657A65E53D}" srcOrd="1" destOrd="0" presId="urn:microsoft.com/office/officeart/2005/8/layout/orgChart1"/>
    <dgm:cxn modelId="{60A578A3-D5E0-BF44-A24E-29F89EF4F5CB}" type="presOf" srcId="{8388AF10-DE7C-F644-91CF-76E930E344F9}" destId="{261FBA51-CA5B-6741-9F39-27289656FC6D}" srcOrd="1" destOrd="0" presId="urn:microsoft.com/office/officeart/2005/8/layout/orgChart1"/>
    <dgm:cxn modelId="{287FA164-98D4-8741-AA61-2106E07CD432}" srcId="{8388AF10-DE7C-F644-91CF-76E930E344F9}" destId="{1BE5F302-34B7-0241-B781-A5066BEB7C8E}" srcOrd="1" destOrd="0" parTransId="{46209B99-FDF6-B34F-B835-C2E55B8407B5}" sibTransId="{F98F82EE-82F9-C242-A2B0-15A1B52A1313}"/>
    <dgm:cxn modelId="{425E7A42-DD47-BF4E-B004-8376A8BB31AF}" type="presOf" srcId="{A0ACA6E4-2272-A143-AACA-826310BD0DE4}" destId="{6D2BCB20-667C-3C43-859A-37DE6C1D9424}" srcOrd="0" destOrd="0" presId="urn:microsoft.com/office/officeart/2005/8/layout/orgChart1"/>
    <dgm:cxn modelId="{DC9478C6-AD83-454A-BD78-7A1D34376F8F}" type="presOf" srcId="{F24E08FF-F7EC-C340-BC4B-3DF5B1C2D825}" destId="{97F7A350-253D-F24C-B971-5A458D9B7FB3}" srcOrd="0" destOrd="0" presId="urn:microsoft.com/office/officeart/2005/8/layout/orgChart1"/>
    <dgm:cxn modelId="{C4F6E0F5-B782-9848-8800-859EF43255B7}" type="presOf" srcId="{A0ACA6E4-2272-A143-AACA-826310BD0DE4}" destId="{DE15983A-73F7-364E-9FC6-220200E83E53}" srcOrd="1" destOrd="0" presId="urn:microsoft.com/office/officeart/2005/8/layout/orgChart1"/>
    <dgm:cxn modelId="{81802898-4E84-6442-B925-4E979509AFEC}" srcId="{8388AF10-DE7C-F644-91CF-76E930E344F9}" destId="{20AD003E-E201-3E4F-8CE1-A1100610F246}" srcOrd="4" destOrd="0" parTransId="{44A041BB-75B0-FB4F-976C-11484ED9E24E}" sibTransId="{FD39EDFA-C038-0149-8754-A8166A5E6430}"/>
    <dgm:cxn modelId="{5C61466A-22A4-3A41-BB86-CEBFAF1CE180}" type="presOf" srcId="{44A041BB-75B0-FB4F-976C-11484ED9E24E}" destId="{331223DE-629F-7D42-BFA1-1FB75F68F91F}" srcOrd="0" destOrd="0" presId="urn:microsoft.com/office/officeart/2005/8/layout/orgChart1"/>
    <dgm:cxn modelId="{A9B0172A-A662-764C-B42F-33C7F41717DE}" type="presOf" srcId="{7F9578B9-4E83-E14D-8510-815E19E819FF}" destId="{3066EA0A-46D4-B24D-A090-05C8D1CA30FD}" srcOrd="1" destOrd="0" presId="urn:microsoft.com/office/officeart/2005/8/layout/orgChart1"/>
    <dgm:cxn modelId="{D47378F8-8AC2-2344-858C-A12D2A896927}" type="presOf" srcId="{1BE5F302-34B7-0241-B781-A5066BEB7C8E}" destId="{760DD358-C9AA-444A-938E-78E4D92A93E6}" srcOrd="0" destOrd="0" presId="urn:microsoft.com/office/officeart/2005/8/layout/orgChart1"/>
    <dgm:cxn modelId="{C6E29553-1DAB-224D-9FF5-80228236CCA4}" type="presOf" srcId="{E553E923-CE73-4C4C-8F63-0BFB05ECB6DC}" destId="{FA0C1D8F-EC07-8445-9F5F-4B22ECB510C8}" srcOrd="0" destOrd="0" presId="urn:microsoft.com/office/officeart/2005/8/layout/orgChart1"/>
    <dgm:cxn modelId="{3A67B1E4-EB16-224C-B2D9-A0878C3A30F3}" srcId="{8388AF10-DE7C-F644-91CF-76E930E344F9}" destId="{FC19E7DE-9763-C649-A213-D3AA22522A39}" srcOrd="0" destOrd="0" parTransId="{F24E08FF-F7EC-C340-BC4B-3DF5B1C2D825}" sibTransId="{118BC3AE-D092-854C-B6F4-72FFF5765989}"/>
    <dgm:cxn modelId="{22F35DD9-89EA-BC4E-A50E-D35CE40B87CE}" srcId="{8388AF10-DE7C-F644-91CF-76E930E344F9}" destId="{A0ACA6E4-2272-A143-AACA-826310BD0DE4}" srcOrd="5" destOrd="0" parTransId="{5283D30A-42E1-4346-BAE7-814B7780D411}" sibTransId="{AD226FEC-3CFC-0A41-A409-90C3B7A75ED1}"/>
    <dgm:cxn modelId="{DFB48233-DD34-CB48-B9D6-BFC1F11D5221}" srcId="{8388AF10-DE7C-F644-91CF-76E930E344F9}" destId="{BDC931B4-0C2E-BE41-9EEA-0767982A277D}" srcOrd="2" destOrd="0" parTransId="{E553E923-CE73-4C4C-8F63-0BFB05ECB6DC}" sibTransId="{88ED280A-56D3-CB41-B3CB-0157FE8696B6}"/>
    <dgm:cxn modelId="{EC04BE77-B1B3-BA4F-B939-DAE2D5A1746A}" type="presOf" srcId="{FC19E7DE-9763-C649-A213-D3AA22522A39}" destId="{7FF37602-91A9-F747-826C-689EFB380631}" srcOrd="0" destOrd="0" presId="urn:microsoft.com/office/officeart/2005/8/layout/orgChart1"/>
    <dgm:cxn modelId="{26CF3E84-A3BD-CA4F-B928-A5D5217107CC}" type="presOf" srcId="{B3365DB9-E59E-E747-9A09-B323E8558F10}" destId="{23234AA4-15AA-8245-BA77-2EF2832383F2}" srcOrd="0" destOrd="0" presId="urn:microsoft.com/office/officeart/2005/8/layout/orgChart1"/>
    <dgm:cxn modelId="{B8E10EF9-5B54-9A46-B530-60CB96688612}" type="presOf" srcId="{BDC931B4-0C2E-BE41-9EEA-0767982A277D}" destId="{8F2C5D0C-EA49-3545-BF9C-13F68E8D0725}" srcOrd="0" destOrd="0" presId="urn:microsoft.com/office/officeart/2005/8/layout/orgChart1"/>
    <dgm:cxn modelId="{CE1459A0-CCD1-4E4F-B0F7-E5E2C96D3D46}" srcId="{B3365DB9-E59E-E747-9A09-B323E8558F10}" destId="{FED358D2-8D4B-F14D-A09D-0583F8D1AA7D}" srcOrd="1" destOrd="0" parTransId="{7EAFA730-6B4E-E34E-B589-EB393CB422D0}" sibTransId="{7372FB02-2CA2-D942-8722-C8E6F9694371}"/>
    <dgm:cxn modelId="{9BC1AF4B-8282-784B-B2FD-98247AE84216}" type="presOf" srcId="{FED358D2-8D4B-F14D-A09D-0583F8D1AA7D}" destId="{8B4E2240-3150-824F-BC06-D52389AD0E4B}" srcOrd="0" destOrd="0" presId="urn:microsoft.com/office/officeart/2005/8/layout/orgChart1"/>
    <dgm:cxn modelId="{F6938079-372C-5C49-AAC6-F9D324070A8B}" type="presOf" srcId="{46209B99-FDF6-B34F-B835-C2E55B8407B5}" destId="{212CBBEA-5708-8D46-9E14-80765D29BF91}" srcOrd="0" destOrd="0" presId="urn:microsoft.com/office/officeart/2005/8/layout/orgChart1"/>
    <dgm:cxn modelId="{4266927E-5A79-9841-877A-0B7A1DD37FB7}" type="presParOf" srcId="{23234AA4-15AA-8245-BA77-2EF2832383F2}" destId="{A0DA2961-5FEF-BA45-9010-C70A83FFFD87}" srcOrd="0" destOrd="0" presId="urn:microsoft.com/office/officeart/2005/8/layout/orgChart1"/>
    <dgm:cxn modelId="{317468D5-60A4-1543-B9B2-7D45C2D9BC52}" type="presParOf" srcId="{A0DA2961-5FEF-BA45-9010-C70A83FFFD87}" destId="{FC3D54BA-468A-A046-9AFD-81AD4B8A67AB}" srcOrd="0" destOrd="0" presId="urn:microsoft.com/office/officeart/2005/8/layout/orgChart1"/>
    <dgm:cxn modelId="{7E125F3E-58FF-4040-BE77-A8DC7DEF10A2}" type="presParOf" srcId="{FC3D54BA-468A-A046-9AFD-81AD4B8A67AB}" destId="{7B97DB98-B776-C041-B41F-5991E4D7DCD4}" srcOrd="0" destOrd="0" presId="urn:microsoft.com/office/officeart/2005/8/layout/orgChart1"/>
    <dgm:cxn modelId="{95825AB7-C029-4846-8248-AD6EC9E9520E}" type="presParOf" srcId="{FC3D54BA-468A-A046-9AFD-81AD4B8A67AB}" destId="{261FBA51-CA5B-6741-9F39-27289656FC6D}" srcOrd="1" destOrd="0" presId="urn:microsoft.com/office/officeart/2005/8/layout/orgChart1"/>
    <dgm:cxn modelId="{1B4BDBD0-221C-D946-B24F-893B38DDCE5F}" type="presParOf" srcId="{A0DA2961-5FEF-BA45-9010-C70A83FFFD87}" destId="{53A08B5C-C808-2C42-876B-23C768AB7CFD}" srcOrd="1" destOrd="0" presId="urn:microsoft.com/office/officeart/2005/8/layout/orgChart1"/>
    <dgm:cxn modelId="{5848A6D5-F477-CC4E-A37F-86F1F3D85E6C}" type="presParOf" srcId="{53A08B5C-C808-2C42-876B-23C768AB7CFD}" destId="{97F7A350-253D-F24C-B971-5A458D9B7FB3}" srcOrd="0" destOrd="0" presId="urn:microsoft.com/office/officeart/2005/8/layout/orgChart1"/>
    <dgm:cxn modelId="{F00BF3E6-5314-DE44-9A6B-F9B4337B5B39}" type="presParOf" srcId="{53A08B5C-C808-2C42-876B-23C768AB7CFD}" destId="{F0CC3FD9-DE64-4B4C-973E-3507C092439A}" srcOrd="1" destOrd="0" presId="urn:microsoft.com/office/officeart/2005/8/layout/orgChart1"/>
    <dgm:cxn modelId="{E2F85DB0-B70C-A742-BCCC-877F14F95D62}" type="presParOf" srcId="{F0CC3FD9-DE64-4B4C-973E-3507C092439A}" destId="{FF790409-B271-E748-93F4-613174801257}" srcOrd="0" destOrd="0" presId="urn:microsoft.com/office/officeart/2005/8/layout/orgChart1"/>
    <dgm:cxn modelId="{B43E4AF9-D7D5-2543-9573-56A107121DB9}" type="presParOf" srcId="{FF790409-B271-E748-93F4-613174801257}" destId="{7FF37602-91A9-F747-826C-689EFB380631}" srcOrd="0" destOrd="0" presId="urn:microsoft.com/office/officeart/2005/8/layout/orgChart1"/>
    <dgm:cxn modelId="{808D0800-C9B9-1A49-93EC-981BF83DB434}" type="presParOf" srcId="{FF790409-B271-E748-93F4-613174801257}" destId="{D4B26808-DCAA-7B42-9DBB-085BF9B7C420}" srcOrd="1" destOrd="0" presId="urn:microsoft.com/office/officeart/2005/8/layout/orgChart1"/>
    <dgm:cxn modelId="{292BF53D-18A0-B747-B23F-43A80450B3F7}" type="presParOf" srcId="{F0CC3FD9-DE64-4B4C-973E-3507C092439A}" destId="{FD527B3B-97B0-6541-A164-934A243C1EBD}" srcOrd="1" destOrd="0" presId="urn:microsoft.com/office/officeart/2005/8/layout/orgChart1"/>
    <dgm:cxn modelId="{E696C799-CA39-7D46-81BC-6424ED4FC231}" type="presParOf" srcId="{F0CC3FD9-DE64-4B4C-973E-3507C092439A}" destId="{242C2646-91C6-0542-AFEB-29A14BE01307}" srcOrd="2" destOrd="0" presId="urn:microsoft.com/office/officeart/2005/8/layout/orgChart1"/>
    <dgm:cxn modelId="{F680000A-9841-804F-B9A2-86976D8EA77D}" type="presParOf" srcId="{53A08B5C-C808-2C42-876B-23C768AB7CFD}" destId="{212CBBEA-5708-8D46-9E14-80765D29BF91}" srcOrd="2" destOrd="0" presId="urn:microsoft.com/office/officeart/2005/8/layout/orgChart1"/>
    <dgm:cxn modelId="{5B1BD3ED-A088-CB45-863F-9D47AD20D781}" type="presParOf" srcId="{53A08B5C-C808-2C42-876B-23C768AB7CFD}" destId="{10E298F2-C09A-B74B-9AA2-6595F69BA4FF}" srcOrd="3" destOrd="0" presId="urn:microsoft.com/office/officeart/2005/8/layout/orgChart1"/>
    <dgm:cxn modelId="{B44166B3-28B3-6F4F-B72E-3681617F1EB5}" type="presParOf" srcId="{10E298F2-C09A-B74B-9AA2-6595F69BA4FF}" destId="{BB6F5F61-783D-CD44-9BC8-CB87DA8E6084}" srcOrd="0" destOrd="0" presId="urn:microsoft.com/office/officeart/2005/8/layout/orgChart1"/>
    <dgm:cxn modelId="{4FC4D1C6-B66E-F344-832C-C138D0EEF7CD}" type="presParOf" srcId="{BB6F5F61-783D-CD44-9BC8-CB87DA8E6084}" destId="{760DD358-C9AA-444A-938E-78E4D92A93E6}" srcOrd="0" destOrd="0" presId="urn:microsoft.com/office/officeart/2005/8/layout/orgChart1"/>
    <dgm:cxn modelId="{DC0CE87C-AF89-2849-9849-674EF48125BC}" type="presParOf" srcId="{BB6F5F61-783D-CD44-9BC8-CB87DA8E6084}" destId="{7872A3C8-A37F-4449-A884-69657A65E53D}" srcOrd="1" destOrd="0" presId="urn:microsoft.com/office/officeart/2005/8/layout/orgChart1"/>
    <dgm:cxn modelId="{1383A5F8-083E-5746-8ECE-843EEA4F7E6D}" type="presParOf" srcId="{10E298F2-C09A-B74B-9AA2-6595F69BA4FF}" destId="{DC29B6E2-BC1D-2B4B-B59A-F2DF70DE9135}" srcOrd="1" destOrd="0" presId="urn:microsoft.com/office/officeart/2005/8/layout/orgChart1"/>
    <dgm:cxn modelId="{31D3A525-9FDD-6C42-8443-3F0900B1CFB1}" type="presParOf" srcId="{10E298F2-C09A-B74B-9AA2-6595F69BA4FF}" destId="{AC66BEFA-9A22-F349-A179-880C7FFE810F}" srcOrd="2" destOrd="0" presId="urn:microsoft.com/office/officeart/2005/8/layout/orgChart1"/>
    <dgm:cxn modelId="{279F1C22-4768-5448-956B-52E678165D2E}" type="presParOf" srcId="{53A08B5C-C808-2C42-876B-23C768AB7CFD}" destId="{FA0C1D8F-EC07-8445-9F5F-4B22ECB510C8}" srcOrd="4" destOrd="0" presId="urn:microsoft.com/office/officeart/2005/8/layout/orgChart1"/>
    <dgm:cxn modelId="{F03AFB8F-E24E-344B-96DE-E8685121EEAF}" type="presParOf" srcId="{53A08B5C-C808-2C42-876B-23C768AB7CFD}" destId="{9B91CECB-70A8-C148-878B-F18C3B08A617}" srcOrd="5" destOrd="0" presId="urn:microsoft.com/office/officeart/2005/8/layout/orgChart1"/>
    <dgm:cxn modelId="{547EA97A-D1A3-9B4D-A767-6CC96594EDED}" type="presParOf" srcId="{9B91CECB-70A8-C148-878B-F18C3B08A617}" destId="{11272ADA-AAD2-4D4C-8FC8-A35C2B58EA4B}" srcOrd="0" destOrd="0" presId="urn:microsoft.com/office/officeart/2005/8/layout/orgChart1"/>
    <dgm:cxn modelId="{59F2BA15-D532-2740-B4F0-CCDE3C74C317}" type="presParOf" srcId="{11272ADA-AAD2-4D4C-8FC8-A35C2B58EA4B}" destId="{8F2C5D0C-EA49-3545-BF9C-13F68E8D0725}" srcOrd="0" destOrd="0" presId="urn:microsoft.com/office/officeart/2005/8/layout/orgChart1"/>
    <dgm:cxn modelId="{A8C82FCB-99D4-0440-AAD5-BDEB9E554E5F}" type="presParOf" srcId="{11272ADA-AAD2-4D4C-8FC8-A35C2B58EA4B}" destId="{343E17B2-85B9-2147-98B7-47A95006827F}" srcOrd="1" destOrd="0" presId="urn:microsoft.com/office/officeart/2005/8/layout/orgChart1"/>
    <dgm:cxn modelId="{8F8FE2F5-D2A7-004E-99C6-698AE4DD7CB0}" type="presParOf" srcId="{9B91CECB-70A8-C148-878B-F18C3B08A617}" destId="{12E822BA-A032-6F42-9F6C-33753C763A90}" srcOrd="1" destOrd="0" presId="urn:microsoft.com/office/officeart/2005/8/layout/orgChart1"/>
    <dgm:cxn modelId="{45C77E63-1894-C84A-B644-F9D0AE5CF70E}" type="presParOf" srcId="{9B91CECB-70A8-C148-878B-F18C3B08A617}" destId="{AEFDFD0B-5BEB-E34C-818E-A5DF1E3DBCDD}" srcOrd="2" destOrd="0" presId="urn:microsoft.com/office/officeart/2005/8/layout/orgChart1"/>
    <dgm:cxn modelId="{598F4530-2A16-6D46-A7CE-25F0431D89BE}" type="presParOf" srcId="{53A08B5C-C808-2C42-876B-23C768AB7CFD}" destId="{E51B3BC8-18CB-1D4A-8844-420AE84EC7A1}" srcOrd="6" destOrd="0" presId="urn:microsoft.com/office/officeart/2005/8/layout/orgChart1"/>
    <dgm:cxn modelId="{D485B75D-46DD-074A-81AA-F5C8F36078F1}" type="presParOf" srcId="{53A08B5C-C808-2C42-876B-23C768AB7CFD}" destId="{F2E55F77-7885-7C47-B3F8-31E4A058C98E}" srcOrd="7" destOrd="0" presId="urn:microsoft.com/office/officeart/2005/8/layout/orgChart1"/>
    <dgm:cxn modelId="{0BF07646-C9BD-C545-BD29-C8C08C5DC971}" type="presParOf" srcId="{F2E55F77-7885-7C47-B3F8-31E4A058C98E}" destId="{9FD5BE7A-CFB5-774C-A3A8-D0922B8768C4}" srcOrd="0" destOrd="0" presId="urn:microsoft.com/office/officeart/2005/8/layout/orgChart1"/>
    <dgm:cxn modelId="{1488E2DE-1B81-234C-B8E4-BD93CA7AA26C}" type="presParOf" srcId="{9FD5BE7A-CFB5-774C-A3A8-D0922B8768C4}" destId="{6D30E9F0-9AA3-4948-A6A5-D6A01627BD19}" srcOrd="0" destOrd="0" presId="urn:microsoft.com/office/officeart/2005/8/layout/orgChart1"/>
    <dgm:cxn modelId="{1492278A-C35B-F542-BA47-130392D3EDCC}" type="presParOf" srcId="{9FD5BE7A-CFB5-774C-A3A8-D0922B8768C4}" destId="{3066EA0A-46D4-B24D-A090-05C8D1CA30FD}" srcOrd="1" destOrd="0" presId="urn:microsoft.com/office/officeart/2005/8/layout/orgChart1"/>
    <dgm:cxn modelId="{5D1BC4B2-6F8E-B142-9D40-75ABEBC8FA88}" type="presParOf" srcId="{F2E55F77-7885-7C47-B3F8-31E4A058C98E}" destId="{5102B95E-FDC9-184B-B2B0-EBE3BFFCB39B}" srcOrd="1" destOrd="0" presId="urn:microsoft.com/office/officeart/2005/8/layout/orgChart1"/>
    <dgm:cxn modelId="{4D4DA2C5-B4B6-7249-8B7A-D845C5A59C12}" type="presParOf" srcId="{F2E55F77-7885-7C47-B3F8-31E4A058C98E}" destId="{24F45E72-F73C-E047-A740-7EF1CCC9E9A6}" srcOrd="2" destOrd="0" presId="urn:microsoft.com/office/officeart/2005/8/layout/orgChart1"/>
    <dgm:cxn modelId="{EE2072A6-F254-7E4A-A900-94FCD444A585}" type="presParOf" srcId="{53A08B5C-C808-2C42-876B-23C768AB7CFD}" destId="{331223DE-629F-7D42-BFA1-1FB75F68F91F}" srcOrd="8" destOrd="0" presId="urn:microsoft.com/office/officeart/2005/8/layout/orgChart1"/>
    <dgm:cxn modelId="{04686FC4-90B1-1445-BC14-6F1677ECD77C}" type="presParOf" srcId="{53A08B5C-C808-2C42-876B-23C768AB7CFD}" destId="{52EB2F40-209C-554D-BD5E-0E64F6993A8C}" srcOrd="9" destOrd="0" presId="urn:microsoft.com/office/officeart/2005/8/layout/orgChart1"/>
    <dgm:cxn modelId="{3BF93798-C54A-6540-92BD-C73818452EF3}" type="presParOf" srcId="{52EB2F40-209C-554D-BD5E-0E64F6993A8C}" destId="{EC7F7AF1-669B-8749-BC2B-DB75AA7392B6}" srcOrd="0" destOrd="0" presId="urn:microsoft.com/office/officeart/2005/8/layout/orgChart1"/>
    <dgm:cxn modelId="{21A06090-D46E-D846-AE66-41E17D1B9676}" type="presParOf" srcId="{EC7F7AF1-669B-8749-BC2B-DB75AA7392B6}" destId="{2436F150-2908-F949-9C37-72A32F61DAD5}" srcOrd="0" destOrd="0" presId="urn:microsoft.com/office/officeart/2005/8/layout/orgChart1"/>
    <dgm:cxn modelId="{C731512D-3062-C44C-AF85-F2B0E0EA069C}" type="presParOf" srcId="{EC7F7AF1-669B-8749-BC2B-DB75AA7392B6}" destId="{91D627DB-B253-4C4E-85F3-8ED06EEAFB9F}" srcOrd="1" destOrd="0" presId="urn:microsoft.com/office/officeart/2005/8/layout/orgChart1"/>
    <dgm:cxn modelId="{738AE268-3158-9948-8559-F73768B9722C}" type="presParOf" srcId="{52EB2F40-209C-554D-BD5E-0E64F6993A8C}" destId="{803C29DB-44D7-F549-B7D3-2474927BE34B}" srcOrd="1" destOrd="0" presId="urn:microsoft.com/office/officeart/2005/8/layout/orgChart1"/>
    <dgm:cxn modelId="{7E624DC8-E593-7C42-BE74-08066C8AA4AC}" type="presParOf" srcId="{52EB2F40-209C-554D-BD5E-0E64F6993A8C}" destId="{70EAE3F6-0517-4B42-8BD7-86F853752F3D}" srcOrd="2" destOrd="0" presId="urn:microsoft.com/office/officeart/2005/8/layout/orgChart1"/>
    <dgm:cxn modelId="{B988179A-1663-D047-9D19-6DBFBD420A1E}" type="presParOf" srcId="{53A08B5C-C808-2C42-876B-23C768AB7CFD}" destId="{199831B1-752E-DA43-AE76-4BDCFC0AB7B2}" srcOrd="10" destOrd="0" presId="urn:microsoft.com/office/officeart/2005/8/layout/orgChart1"/>
    <dgm:cxn modelId="{852E2FD5-8C6E-FF46-B9AC-08DC1E68E7C8}" type="presParOf" srcId="{53A08B5C-C808-2C42-876B-23C768AB7CFD}" destId="{B2663B5D-B80B-1F46-9915-453A0A670D67}" srcOrd="11" destOrd="0" presId="urn:microsoft.com/office/officeart/2005/8/layout/orgChart1"/>
    <dgm:cxn modelId="{17BE2F0B-86A9-0F40-83B0-B6B4AF1FA942}" type="presParOf" srcId="{B2663B5D-B80B-1F46-9915-453A0A670D67}" destId="{4CE45960-F078-A64F-9C7F-4FC6380B06E1}" srcOrd="0" destOrd="0" presId="urn:microsoft.com/office/officeart/2005/8/layout/orgChart1"/>
    <dgm:cxn modelId="{DDDE86C5-EA92-5547-B027-C40305157758}" type="presParOf" srcId="{4CE45960-F078-A64F-9C7F-4FC6380B06E1}" destId="{6D2BCB20-667C-3C43-859A-37DE6C1D9424}" srcOrd="0" destOrd="0" presId="urn:microsoft.com/office/officeart/2005/8/layout/orgChart1"/>
    <dgm:cxn modelId="{2F8BA8FE-4B2A-B047-9A37-606D89420B3A}" type="presParOf" srcId="{4CE45960-F078-A64F-9C7F-4FC6380B06E1}" destId="{DE15983A-73F7-364E-9FC6-220200E83E53}" srcOrd="1" destOrd="0" presId="urn:microsoft.com/office/officeart/2005/8/layout/orgChart1"/>
    <dgm:cxn modelId="{CBBD2EE8-D18B-4841-A401-DB7D31A7AC8B}" type="presParOf" srcId="{B2663B5D-B80B-1F46-9915-453A0A670D67}" destId="{C825B1E6-EF74-0E41-A1BF-96164E42C3E4}" srcOrd="1" destOrd="0" presId="urn:microsoft.com/office/officeart/2005/8/layout/orgChart1"/>
    <dgm:cxn modelId="{32B093E5-23CD-2643-B889-305D88CBB553}" type="presParOf" srcId="{B2663B5D-B80B-1F46-9915-453A0A670D67}" destId="{A2E5545D-6428-6E42-85E4-2C6951D21D50}" srcOrd="2" destOrd="0" presId="urn:microsoft.com/office/officeart/2005/8/layout/orgChart1"/>
    <dgm:cxn modelId="{5F29AA93-4C61-FB48-8597-E0B5A6FF11F5}" type="presParOf" srcId="{A0DA2961-5FEF-BA45-9010-C70A83FFFD87}" destId="{C22AA489-1A65-4247-9D01-891BAC21BA68}" srcOrd="2" destOrd="0" presId="urn:microsoft.com/office/officeart/2005/8/layout/orgChart1"/>
    <dgm:cxn modelId="{405C494C-27E2-C14E-AAFA-66A78967110D}" type="presParOf" srcId="{23234AA4-15AA-8245-BA77-2EF2832383F2}" destId="{12594021-419F-6E47-99FA-47F80F22708C}" srcOrd="1" destOrd="0" presId="urn:microsoft.com/office/officeart/2005/8/layout/orgChart1"/>
    <dgm:cxn modelId="{88B5D860-511F-9E48-B26B-181EFCDA582E}" type="presParOf" srcId="{12594021-419F-6E47-99FA-47F80F22708C}" destId="{D3094677-9063-F349-B683-194F0B40D1E7}" srcOrd="0" destOrd="0" presId="urn:microsoft.com/office/officeart/2005/8/layout/orgChart1"/>
    <dgm:cxn modelId="{F42FF869-CE2C-974D-AB16-E353EAD08DC9}" type="presParOf" srcId="{D3094677-9063-F349-B683-194F0B40D1E7}" destId="{8B4E2240-3150-824F-BC06-D52389AD0E4B}" srcOrd="0" destOrd="0" presId="urn:microsoft.com/office/officeart/2005/8/layout/orgChart1"/>
    <dgm:cxn modelId="{DA142DEA-5070-EC40-B607-5C7BBE247541}" type="presParOf" srcId="{D3094677-9063-F349-B683-194F0B40D1E7}" destId="{25E940DA-EF20-924E-84B6-391BB92ABE9A}" srcOrd="1" destOrd="0" presId="urn:microsoft.com/office/officeart/2005/8/layout/orgChart1"/>
    <dgm:cxn modelId="{ED801167-480E-7849-BFD0-25E4E073B919}" type="presParOf" srcId="{12594021-419F-6E47-99FA-47F80F22708C}" destId="{E62E725F-F716-E84A-A645-C35BA46622DC}" srcOrd="1" destOrd="0" presId="urn:microsoft.com/office/officeart/2005/8/layout/orgChart1"/>
    <dgm:cxn modelId="{DC197EF5-F55C-C54D-A039-128BEB5E59A9}" type="presParOf" srcId="{12594021-419F-6E47-99FA-47F80F22708C}" destId="{8096A73C-9A7A-3144-8C3C-D9AAB9F28DF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9831B1-752E-DA43-AE76-4BDCFC0AB7B2}">
      <dsp:nvSpPr>
        <dsp:cNvPr id="0" name=""/>
        <dsp:cNvSpPr/>
      </dsp:nvSpPr>
      <dsp:spPr>
        <a:xfrm>
          <a:off x="5146155" y="1981114"/>
          <a:ext cx="3550782" cy="6394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4827"/>
              </a:lnTo>
              <a:lnTo>
                <a:pt x="3550782" y="434827"/>
              </a:lnTo>
              <a:lnTo>
                <a:pt x="3550782" y="6394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1223DE-629F-7D42-BFA1-1FB75F68F91F}">
      <dsp:nvSpPr>
        <dsp:cNvPr id="0" name=""/>
        <dsp:cNvSpPr/>
      </dsp:nvSpPr>
      <dsp:spPr>
        <a:xfrm>
          <a:off x="5146155" y="1981114"/>
          <a:ext cx="1944591" cy="6460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1491"/>
              </a:lnTo>
              <a:lnTo>
                <a:pt x="1944591" y="441491"/>
              </a:lnTo>
              <a:lnTo>
                <a:pt x="1944591" y="6460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1B3BC8-18CB-1D4A-8844-420AE84EC7A1}">
      <dsp:nvSpPr>
        <dsp:cNvPr id="0" name=""/>
        <dsp:cNvSpPr/>
      </dsp:nvSpPr>
      <dsp:spPr>
        <a:xfrm>
          <a:off x="5146155" y="1981114"/>
          <a:ext cx="599687" cy="6507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6187"/>
              </a:lnTo>
              <a:lnTo>
                <a:pt x="599687" y="446187"/>
              </a:lnTo>
              <a:lnTo>
                <a:pt x="599687" y="6507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0C1D8F-EC07-8445-9F5F-4B22ECB510C8}">
      <dsp:nvSpPr>
        <dsp:cNvPr id="0" name=""/>
        <dsp:cNvSpPr/>
      </dsp:nvSpPr>
      <dsp:spPr>
        <a:xfrm>
          <a:off x="4381714" y="1981114"/>
          <a:ext cx="764440" cy="643413"/>
        </a:xfrm>
        <a:custGeom>
          <a:avLst/>
          <a:gdLst/>
          <a:ahLst/>
          <a:cxnLst/>
          <a:rect l="0" t="0" r="0" b="0"/>
          <a:pathLst>
            <a:path>
              <a:moveTo>
                <a:pt x="764440" y="0"/>
              </a:moveTo>
              <a:lnTo>
                <a:pt x="764440" y="438811"/>
              </a:lnTo>
              <a:lnTo>
                <a:pt x="0" y="438811"/>
              </a:lnTo>
              <a:lnTo>
                <a:pt x="0" y="6434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2CBBEA-5708-8D46-9E14-80765D29BF91}">
      <dsp:nvSpPr>
        <dsp:cNvPr id="0" name=""/>
        <dsp:cNvSpPr/>
      </dsp:nvSpPr>
      <dsp:spPr>
        <a:xfrm>
          <a:off x="2999065" y="1981114"/>
          <a:ext cx="2147089" cy="655533"/>
        </a:xfrm>
        <a:custGeom>
          <a:avLst/>
          <a:gdLst/>
          <a:ahLst/>
          <a:cxnLst/>
          <a:rect l="0" t="0" r="0" b="0"/>
          <a:pathLst>
            <a:path>
              <a:moveTo>
                <a:pt x="2147089" y="0"/>
              </a:moveTo>
              <a:lnTo>
                <a:pt x="2147089" y="450932"/>
              </a:lnTo>
              <a:lnTo>
                <a:pt x="0" y="450932"/>
              </a:lnTo>
              <a:lnTo>
                <a:pt x="0" y="6555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F7A350-253D-F24C-B971-5A458D9B7FB3}">
      <dsp:nvSpPr>
        <dsp:cNvPr id="0" name=""/>
        <dsp:cNvSpPr/>
      </dsp:nvSpPr>
      <dsp:spPr>
        <a:xfrm>
          <a:off x="1591348" y="1981114"/>
          <a:ext cx="3554806" cy="643403"/>
        </a:xfrm>
        <a:custGeom>
          <a:avLst/>
          <a:gdLst/>
          <a:ahLst/>
          <a:cxnLst/>
          <a:rect l="0" t="0" r="0" b="0"/>
          <a:pathLst>
            <a:path>
              <a:moveTo>
                <a:pt x="3554806" y="0"/>
              </a:moveTo>
              <a:lnTo>
                <a:pt x="3554806" y="438802"/>
              </a:lnTo>
              <a:lnTo>
                <a:pt x="0" y="438802"/>
              </a:lnTo>
              <a:lnTo>
                <a:pt x="0" y="6434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7DB98-B776-C041-B41F-5991E4D7DCD4}">
      <dsp:nvSpPr>
        <dsp:cNvPr id="0" name=""/>
        <dsp:cNvSpPr/>
      </dsp:nvSpPr>
      <dsp:spPr>
        <a:xfrm>
          <a:off x="4248480" y="916776"/>
          <a:ext cx="1795349" cy="10643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b="1" kern="1200" dirty="0"/>
            <a:t>TARGET DIVISION</a:t>
          </a:r>
          <a:r>
            <a:rPr lang="en-US" sz="800" kern="1200" dirty="0"/>
            <a:t/>
          </a:r>
          <a:br>
            <a:rPr lang="en-US" sz="800" kern="1200" dirty="0"/>
          </a:br>
          <a:endParaRPr lang="en-US" sz="800" kern="1200" dirty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kern="1200" dirty="0" smtClean="0"/>
            <a:t>Eric Pitcher</a:t>
          </a:r>
          <a:endParaRPr lang="en-US" sz="800" kern="1200" dirty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kern="1200" dirty="0"/>
            <a:t>Head of Division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400" kern="1200" dirty="0" smtClean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kern="1200" dirty="0" smtClean="0"/>
            <a:t>Rikard Linander</a:t>
          </a:r>
          <a:endParaRPr lang="en-US" sz="800" kern="1200" dirty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kern="1200" dirty="0"/>
            <a:t>Deputy Head of Division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400" kern="1200" dirty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kern="1200" dirty="0"/>
            <a:t>Carina </a:t>
          </a:r>
          <a:r>
            <a:rPr lang="en-US" sz="800" kern="1200" dirty="0" err="1"/>
            <a:t>Blixt</a:t>
          </a:r>
          <a:endParaRPr lang="en-US" sz="800" kern="1200" dirty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kern="1200" dirty="0" smtClean="0"/>
            <a:t>Administrative Assistant</a:t>
          </a:r>
        </a:p>
      </dsp:txBody>
      <dsp:txXfrm>
        <a:off x="4248480" y="916776"/>
        <a:ext cx="1795349" cy="1064337"/>
      </dsp:txXfrm>
    </dsp:sp>
    <dsp:sp modelId="{7FF37602-91A9-F747-826C-689EFB380631}">
      <dsp:nvSpPr>
        <dsp:cNvPr id="0" name=""/>
        <dsp:cNvSpPr/>
      </dsp:nvSpPr>
      <dsp:spPr>
        <a:xfrm>
          <a:off x="921297" y="2624518"/>
          <a:ext cx="1340101" cy="8273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b="1" kern="1200" dirty="0"/>
            <a:t>Target Controls Group</a:t>
          </a:r>
          <a:br>
            <a:rPr lang="en-US" sz="800" b="1" kern="1200" dirty="0"/>
          </a:br>
          <a:r>
            <a:rPr lang="en-US" sz="800" kern="1200" dirty="0"/>
            <a:t/>
          </a:r>
          <a:br>
            <a:rPr lang="en-US" sz="800" kern="1200" dirty="0"/>
          </a:br>
          <a:r>
            <a:rPr lang="en-US" sz="800" kern="1200" dirty="0"/>
            <a:t>Linda Coney (GL)</a:t>
          </a:r>
          <a:br>
            <a:rPr lang="en-US" sz="800" kern="1200" dirty="0"/>
          </a:br>
          <a:r>
            <a:rPr lang="en-US" sz="800" kern="1200" dirty="0" err="1"/>
            <a:t>Atefeh</a:t>
          </a:r>
          <a:r>
            <a:rPr lang="en-US" sz="800" kern="1200" dirty="0"/>
            <a:t> </a:t>
          </a:r>
          <a:r>
            <a:rPr lang="en-US" sz="800" kern="1200" dirty="0" err="1" smtClean="0"/>
            <a:t>Adeghzadeh</a:t>
          </a:r>
          <a:endParaRPr lang="en-US" sz="800" kern="1200" dirty="0" smtClean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kern="1200" dirty="0" smtClean="0">
              <a:solidFill>
                <a:schemeClr val="bg1"/>
              </a:solidFill>
            </a:rPr>
            <a:t>Mikael Olsson (C)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kern="1200" dirty="0" smtClean="0"/>
            <a:t>Jan </a:t>
          </a:r>
          <a:r>
            <a:rPr lang="en-US" sz="800" kern="1200" dirty="0" err="1" smtClean="0"/>
            <a:t>Espen</a:t>
          </a:r>
          <a:r>
            <a:rPr lang="en-US" sz="800" kern="1200" dirty="0" smtClean="0"/>
            <a:t> </a:t>
          </a:r>
          <a:r>
            <a:rPr lang="en-US" sz="800" kern="1200" dirty="0" err="1" smtClean="0"/>
            <a:t>Presteng</a:t>
          </a:r>
          <a:r>
            <a:rPr lang="en-US" sz="800" kern="1200" dirty="0" smtClean="0"/>
            <a:t> (C)</a:t>
          </a:r>
          <a:endParaRPr lang="en-US" sz="800" kern="1200" dirty="0"/>
        </a:p>
      </dsp:txBody>
      <dsp:txXfrm>
        <a:off x="921297" y="2624518"/>
        <a:ext cx="1340101" cy="827369"/>
      </dsp:txXfrm>
    </dsp:sp>
    <dsp:sp modelId="{760DD358-C9AA-444A-938E-78E4D92A93E6}">
      <dsp:nvSpPr>
        <dsp:cNvPr id="0" name=""/>
        <dsp:cNvSpPr/>
      </dsp:nvSpPr>
      <dsp:spPr>
        <a:xfrm>
          <a:off x="2347059" y="2636648"/>
          <a:ext cx="1304013" cy="6098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800" b="1" kern="1200" dirty="0"/>
            <a:t>Target </a:t>
          </a:r>
          <a:r>
            <a:rPr lang="en-US" sz="800" b="1" kern="1200" dirty="0" smtClean="0"/>
            <a:t>Physics </a:t>
          </a:r>
          <a:r>
            <a:rPr lang="en-US" sz="800" b="1" kern="1200" dirty="0"/>
            <a:t>Group</a:t>
          </a:r>
          <a:br>
            <a:rPr lang="en-US" sz="800" b="1" kern="1200" dirty="0"/>
          </a:br>
          <a:r>
            <a:rPr lang="en-US" sz="800" kern="1200" dirty="0" smtClean="0"/>
            <a:t/>
          </a:r>
          <a:br>
            <a:rPr lang="en-US" sz="800" kern="1200" dirty="0" smtClean="0"/>
          </a:br>
          <a:r>
            <a:rPr lang="en-US" sz="800" kern="1200" dirty="0" smtClean="0"/>
            <a:t>Günter </a:t>
          </a:r>
          <a:r>
            <a:rPr lang="en-US" sz="800" kern="1200" dirty="0" err="1" smtClean="0"/>
            <a:t>Muhrer</a:t>
          </a:r>
          <a:r>
            <a:rPr lang="en-US" sz="800" kern="1200" dirty="0" smtClean="0"/>
            <a:t> </a:t>
          </a:r>
          <a:r>
            <a:rPr lang="en-US" sz="800" kern="1200" dirty="0"/>
            <a:t>(GL)</a:t>
          </a:r>
          <a:br>
            <a:rPr lang="en-US" sz="800" kern="1200" dirty="0"/>
          </a:br>
          <a:r>
            <a:rPr lang="en-US" sz="800" kern="1200" dirty="0" smtClean="0"/>
            <a:t>Riccardo </a:t>
          </a:r>
          <a:r>
            <a:rPr lang="en-US" sz="800" kern="1200" dirty="0" err="1" smtClean="0"/>
            <a:t>Bevilacqua</a:t>
          </a:r>
          <a:endParaRPr lang="en-US" sz="800" kern="1200" dirty="0" smtClean="0"/>
        </a:p>
      </dsp:txBody>
      <dsp:txXfrm>
        <a:off x="2347059" y="2636648"/>
        <a:ext cx="1304013" cy="609849"/>
      </dsp:txXfrm>
    </dsp:sp>
    <dsp:sp modelId="{8F2C5D0C-EA49-3545-BF9C-13F68E8D0725}">
      <dsp:nvSpPr>
        <dsp:cNvPr id="0" name=""/>
        <dsp:cNvSpPr/>
      </dsp:nvSpPr>
      <dsp:spPr>
        <a:xfrm>
          <a:off x="3748696" y="2624527"/>
          <a:ext cx="1266035" cy="8297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b="1" kern="1200" dirty="0"/>
            <a:t>Materials </a:t>
          </a:r>
          <a:r>
            <a:rPr lang="en-US" sz="800" b="1" kern="1200" dirty="0" smtClean="0"/>
            <a:t>Group</a:t>
          </a:r>
          <a:br>
            <a:rPr lang="en-US" sz="800" b="1" kern="1200" dirty="0" smtClean="0"/>
          </a:br>
          <a:r>
            <a:rPr lang="en-US" sz="800" kern="1200" dirty="0"/>
            <a:t/>
          </a:r>
          <a:br>
            <a:rPr lang="en-US" sz="800" kern="1200" dirty="0"/>
          </a:br>
          <a:r>
            <a:rPr lang="en-US" sz="800" kern="1200" dirty="0" err="1" smtClean="0"/>
            <a:t>Yongjoong</a:t>
          </a:r>
          <a:r>
            <a:rPr lang="en-US" sz="800" kern="1200" dirty="0" smtClean="0"/>
            <a:t> </a:t>
          </a:r>
          <a:r>
            <a:rPr lang="en-US" sz="800" kern="1200" dirty="0"/>
            <a:t>Lee (GL)</a:t>
          </a:r>
          <a:br>
            <a:rPr lang="en-US" sz="800" kern="1200" dirty="0"/>
          </a:br>
          <a:r>
            <a:rPr lang="en-US" sz="800" kern="1200" dirty="0" smtClean="0"/>
            <a:t>Monika </a:t>
          </a:r>
          <a:r>
            <a:rPr lang="en-US" sz="800" kern="1200" dirty="0" err="1" smtClean="0"/>
            <a:t>Hartl</a:t>
          </a:r>
          <a:endParaRPr lang="en-US" sz="800" kern="1200" dirty="0" smtClean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kern="1200" dirty="0" err="1" smtClean="0"/>
            <a:t>Srinivasan</a:t>
          </a:r>
          <a:r>
            <a:rPr lang="en-US" sz="800" kern="1200" dirty="0" smtClean="0"/>
            <a:t> </a:t>
          </a:r>
          <a:r>
            <a:rPr lang="en-US" sz="800" kern="1200" dirty="0" err="1" smtClean="0"/>
            <a:t>Iyengar</a:t>
          </a:r>
          <a:endParaRPr lang="en-US" sz="800" kern="1200" dirty="0" smtClean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kern="1200" dirty="0" err="1" smtClean="0"/>
            <a:t>Jemilia</a:t>
          </a:r>
          <a:r>
            <a:rPr lang="en-US" sz="800" kern="1200" dirty="0" smtClean="0"/>
            <a:t> </a:t>
          </a:r>
          <a:r>
            <a:rPr lang="en-US" sz="800" kern="1200" dirty="0" err="1" smtClean="0"/>
            <a:t>Habainy</a:t>
          </a:r>
          <a:r>
            <a:rPr lang="en-US" sz="800" kern="1200" dirty="0" smtClean="0"/>
            <a:t> (S)</a:t>
          </a:r>
        </a:p>
      </dsp:txBody>
      <dsp:txXfrm>
        <a:off x="3748696" y="2624527"/>
        <a:ext cx="1266035" cy="829717"/>
      </dsp:txXfrm>
    </dsp:sp>
    <dsp:sp modelId="{6D30E9F0-9AA3-4948-A6A5-D6A01627BD19}">
      <dsp:nvSpPr>
        <dsp:cNvPr id="0" name=""/>
        <dsp:cNvSpPr/>
      </dsp:nvSpPr>
      <dsp:spPr>
        <a:xfrm>
          <a:off x="5148347" y="2631903"/>
          <a:ext cx="1194990" cy="11160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800" b="1" kern="1200" dirty="0" err="1"/>
            <a:t>Neutronics</a:t>
          </a:r>
          <a:r>
            <a:rPr lang="en-US" sz="800" b="1" kern="1200" dirty="0"/>
            <a:t> Group</a:t>
          </a:r>
          <a:br>
            <a:rPr lang="en-US" sz="800" b="1" kern="1200" dirty="0"/>
          </a:br>
          <a:r>
            <a:rPr lang="en-US" sz="800" kern="1200" dirty="0" smtClean="0"/>
            <a:t/>
          </a:r>
          <a:br>
            <a:rPr lang="en-US" sz="800" kern="1200" dirty="0" smtClean="0"/>
          </a:br>
          <a:r>
            <a:rPr lang="en-US" sz="800" kern="1200" dirty="0" smtClean="0"/>
            <a:t>Luca </a:t>
          </a:r>
          <a:r>
            <a:rPr lang="en-US" sz="800" kern="1200" dirty="0" err="1"/>
            <a:t>Zanini</a:t>
          </a:r>
          <a:r>
            <a:rPr lang="en-US" sz="800" kern="1200" dirty="0"/>
            <a:t> (GL)</a:t>
          </a:r>
          <a:br>
            <a:rPr lang="en-US" sz="800" kern="1200" dirty="0"/>
          </a:br>
          <a:r>
            <a:rPr lang="en-US" sz="800" kern="1200" dirty="0"/>
            <a:t>Konstantin </a:t>
          </a:r>
          <a:r>
            <a:rPr lang="en-US" sz="800" kern="1200" dirty="0" err="1"/>
            <a:t>Batkov</a:t>
          </a:r>
          <a:r>
            <a:rPr lang="en-US" sz="800" kern="1200" dirty="0"/>
            <a:t/>
          </a:r>
          <a:br>
            <a:rPr lang="en-US" sz="800" kern="1200" dirty="0"/>
          </a:br>
          <a:r>
            <a:rPr lang="en-US" sz="800" kern="1200" dirty="0"/>
            <a:t>Alan </a:t>
          </a:r>
          <a:r>
            <a:rPr lang="en-US" sz="800" kern="1200" dirty="0" err="1" smtClean="0"/>
            <a:t>Takibayev</a:t>
          </a:r>
          <a:endParaRPr lang="en-US" sz="8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800" kern="1200" dirty="0" err="1" smtClean="0"/>
            <a:t>Esben</a:t>
          </a:r>
          <a:r>
            <a:rPr lang="en-US" sz="800" kern="1200" dirty="0" smtClean="0"/>
            <a:t> </a:t>
          </a:r>
          <a:r>
            <a:rPr lang="en-US" sz="800" kern="1200" dirty="0" err="1" smtClean="0"/>
            <a:t>Klinkby</a:t>
          </a:r>
          <a:r>
            <a:rPr lang="en-US" sz="800" kern="1200" dirty="0" smtClean="0"/>
            <a:t> (C)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800" kern="1200" dirty="0" err="1" smtClean="0"/>
            <a:t>Nicolò</a:t>
          </a:r>
          <a:r>
            <a:rPr lang="en-US" sz="800" kern="1200" dirty="0" smtClean="0"/>
            <a:t> </a:t>
          </a:r>
          <a:r>
            <a:rPr lang="en-US" sz="800" kern="1200" dirty="0" err="1" smtClean="0"/>
            <a:t>Borgo</a:t>
          </a:r>
          <a:r>
            <a:rPr lang="en-US" sz="800" kern="1200" dirty="0" smtClean="0"/>
            <a:t> (S) </a:t>
          </a:r>
        </a:p>
        <a:p>
          <a:pPr marL="0" marR="0" lvl="0" indent="0" algn="ctr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800" kern="1200" dirty="0" err="1" smtClean="0"/>
            <a:t>Zsofia</a:t>
          </a:r>
          <a:r>
            <a:rPr lang="en-US" sz="800" kern="1200" dirty="0" smtClean="0"/>
            <a:t> </a:t>
          </a:r>
          <a:r>
            <a:rPr lang="en-US" sz="800" kern="1200" dirty="0" err="1" smtClean="0"/>
            <a:t>Kokai</a:t>
          </a:r>
          <a:r>
            <a:rPr lang="en-US" sz="800" kern="1200" dirty="0" smtClean="0"/>
            <a:t> (S)</a:t>
          </a:r>
        </a:p>
      </dsp:txBody>
      <dsp:txXfrm>
        <a:off x="5148347" y="2631903"/>
        <a:ext cx="1194990" cy="1116004"/>
      </dsp:txXfrm>
    </dsp:sp>
    <dsp:sp modelId="{2436F150-2908-F949-9C37-72A32F61DAD5}">
      <dsp:nvSpPr>
        <dsp:cNvPr id="0" name=""/>
        <dsp:cNvSpPr/>
      </dsp:nvSpPr>
      <dsp:spPr>
        <a:xfrm>
          <a:off x="6410661" y="2627207"/>
          <a:ext cx="1360171" cy="13223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b="1" kern="1200" dirty="0"/>
            <a:t>Fluid Systems Group</a:t>
          </a:r>
          <a:br>
            <a:rPr lang="en-US" sz="800" b="1" kern="1200" dirty="0"/>
          </a:br>
          <a:r>
            <a:rPr lang="en-US" sz="800" kern="1200" dirty="0" smtClean="0"/>
            <a:t/>
          </a:r>
          <a:br>
            <a:rPr lang="en-US" sz="800" kern="1200" dirty="0" smtClean="0"/>
          </a:br>
          <a:r>
            <a:rPr lang="en-US" sz="800" kern="1200" dirty="0" err="1" smtClean="0"/>
            <a:t>Håkan</a:t>
          </a:r>
          <a:r>
            <a:rPr lang="en-US" sz="800" kern="1200" dirty="0" smtClean="0"/>
            <a:t> </a:t>
          </a:r>
          <a:r>
            <a:rPr lang="en-US" sz="800" kern="1200" dirty="0" err="1" smtClean="0"/>
            <a:t>Carlsson</a:t>
          </a:r>
          <a:r>
            <a:rPr lang="en-US" sz="800" kern="1200" dirty="0" smtClean="0"/>
            <a:t> (GL</a:t>
          </a:r>
          <a:r>
            <a:rPr lang="en-US" sz="800" kern="1200" dirty="0"/>
            <a:t>)</a:t>
          </a:r>
          <a:br>
            <a:rPr lang="en-US" sz="800" kern="1200" dirty="0"/>
          </a:br>
          <a:r>
            <a:rPr lang="en-US" sz="800" kern="1200" dirty="0"/>
            <a:t>Per Nilsson</a:t>
          </a:r>
          <a:br>
            <a:rPr lang="en-US" sz="800" kern="1200" dirty="0"/>
          </a:br>
          <a:r>
            <a:rPr lang="en-US" sz="800" kern="1200" dirty="0" smtClean="0"/>
            <a:t>Andrea </a:t>
          </a:r>
          <a:r>
            <a:rPr lang="en-US" sz="800" kern="1200" dirty="0" err="1" smtClean="0"/>
            <a:t>Polato</a:t>
          </a:r>
          <a:endParaRPr lang="en-US" sz="800" kern="1200" dirty="0" smtClean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kern="1200" dirty="0" err="1" smtClean="0"/>
            <a:t>Klaudiusz</a:t>
          </a:r>
          <a:r>
            <a:rPr lang="en-US" sz="800" kern="1200" dirty="0" smtClean="0"/>
            <a:t> </a:t>
          </a:r>
          <a:r>
            <a:rPr lang="en-US" sz="800" kern="1200" dirty="0" err="1" smtClean="0"/>
            <a:t>Dybowski</a:t>
          </a:r>
          <a:r>
            <a:rPr lang="en-US" sz="800" kern="1200" dirty="0" smtClean="0"/>
            <a:t> (C)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kern="1200" dirty="0" smtClean="0"/>
            <a:t>Leif </a:t>
          </a:r>
          <a:r>
            <a:rPr lang="en-US" sz="800" kern="1200" dirty="0" err="1" smtClean="0"/>
            <a:t>Emås</a:t>
          </a:r>
          <a:r>
            <a:rPr lang="en-US" sz="800" kern="1200" dirty="0" smtClean="0"/>
            <a:t> (C)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kern="1200" dirty="0" err="1" smtClean="0"/>
            <a:t>Björn</a:t>
          </a:r>
          <a:r>
            <a:rPr lang="en-US" sz="800" kern="1200" dirty="0" smtClean="0"/>
            <a:t> Eriksson (C)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kern="1200" dirty="0" smtClean="0"/>
            <a:t>Allan Lundgren (C)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kern="1200" dirty="0" smtClean="0"/>
            <a:t>Anna </a:t>
          </a:r>
          <a:r>
            <a:rPr lang="en-US" sz="800" kern="1200" dirty="0" err="1" smtClean="0"/>
            <a:t>Bieliaieva</a:t>
          </a:r>
          <a:endParaRPr lang="en-US" sz="800" kern="1200" dirty="0" smtClean="0"/>
        </a:p>
      </dsp:txBody>
      <dsp:txXfrm>
        <a:off x="6410661" y="2627207"/>
        <a:ext cx="1360171" cy="1322330"/>
      </dsp:txXfrm>
    </dsp:sp>
    <dsp:sp modelId="{6D2BCB20-667C-3C43-859A-37DE6C1D9424}">
      <dsp:nvSpPr>
        <dsp:cNvPr id="0" name=""/>
        <dsp:cNvSpPr/>
      </dsp:nvSpPr>
      <dsp:spPr>
        <a:xfrm>
          <a:off x="7868457" y="2620542"/>
          <a:ext cx="1656961" cy="31108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800" b="1" kern="1200" dirty="0"/>
            <a:t>Monolith &amp; Handling Group</a:t>
          </a:r>
          <a:r>
            <a:rPr lang="en-US" sz="800" kern="1200" dirty="0"/>
            <a:t/>
          </a:r>
          <a:br>
            <a:rPr lang="en-US" sz="800" kern="1200" dirty="0"/>
          </a:br>
          <a:endParaRPr lang="en-US" sz="8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800" kern="1200" dirty="0" smtClean="0"/>
            <a:t>Magnus </a:t>
          </a:r>
          <a:r>
            <a:rPr lang="en-US" sz="800" kern="1200" dirty="0" err="1" smtClean="0"/>
            <a:t>Göhran</a:t>
          </a:r>
          <a:r>
            <a:rPr lang="en-US" sz="800" kern="1200" dirty="0" smtClean="0"/>
            <a:t> (Act GL)</a:t>
          </a:r>
          <a:r>
            <a:rPr lang="en-US" sz="800" kern="1200" dirty="0"/>
            <a:t/>
          </a:r>
          <a:br>
            <a:rPr lang="en-US" sz="800" kern="1200" dirty="0"/>
          </a:br>
          <a:r>
            <a:rPr lang="en-US" sz="800" kern="1200" dirty="0" smtClean="0"/>
            <a:t> Daniel </a:t>
          </a:r>
          <a:r>
            <a:rPr lang="en-US" sz="800" kern="1200" dirty="0" err="1" smtClean="0"/>
            <a:t>Lyngh</a:t>
          </a:r>
          <a:r>
            <a:rPr lang="en-US" sz="800" kern="1200" dirty="0" smtClean="0"/>
            <a:t/>
          </a:r>
          <a:br>
            <a:rPr lang="en-US" sz="800" kern="1200" dirty="0" smtClean="0"/>
          </a:br>
          <a:r>
            <a:rPr lang="en-US" sz="800" kern="1200" dirty="0" smtClean="0"/>
            <a:t>Ulf </a:t>
          </a:r>
          <a:r>
            <a:rPr lang="en-US" sz="800" kern="1200" dirty="0" err="1" smtClean="0"/>
            <a:t>Odén</a:t>
          </a:r>
          <a:endParaRPr lang="en-US" sz="8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800" kern="1200" dirty="0" err="1" smtClean="0"/>
            <a:t>Naja</a:t>
          </a:r>
          <a:r>
            <a:rPr lang="en-US" sz="800" kern="1200" dirty="0" smtClean="0"/>
            <a:t> de la </a:t>
          </a:r>
          <a:r>
            <a:rPr lang="en-US" sz="800" kern="1200" dirty="0" err="1" smtClean="0"/>
            <a:t>Cour</a:t>
          </a:r>
          <a:r>
            <a:rPr lang="en-US" sz="800" kern="1200" dirty="0" smtClean="0"/>
            <a:t>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800" kern="1200" dirty="0" smtClean="0"/>
            <a:t>Marc </a:t>
          </a:r>
          <a:r>
            <a:rPr lang="en-US" sz="800" kern="1200" dirty="0" err="1" smtClean="0"/>
            <a:t>Kickulies</a:t>
          </a:r>
          <a:endParaRPr lang="en-US" sz="8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kern="1200" dirty="0" err="1" smtClean="0"/>
            <a:t>Kristoffer</a:t>
          </a:r>
          <a:r>
            <a:rPr lang="en-US" sz="800" kern="1200" dirty="0" smtClean="0"/>
            <a:t> </a:t>
          </a:r>
          <a:r>
            <a:rPr lang="en-US" sz="800" kern="1200" dirty="0" err="1" smtClean="0"/>
            <a:t>Sjögreen</a:t>
          </a:r>
          <a:endParaRPr lang="en-US" sz="8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kern="1200" dirty="0" smtClean="0"/>
            <a:t>John </a:t>
          </a:r>
          <a:r>
            <a:rPr lang="en-US" sz="800" kern="1200" dirty="0" err="1" smtClean="0"/>
            <a:t>Jurns</a:t>
          </a:r>
          <a:r>
            <a:rPr lang="en-US" sz="800" kern="1200" dirty="0" smtClean="0"/>
            <a:t> (M)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kern="1200" dirty="0" smtClean="0"/>
            <a:t>Markus </a:t>
          </a:r>
          <a:r>
            <a:rPr lang="en-US" sz="800" kern="1200" dirty="0" err="1" smtClean="0"/>
            <a:t>Andersson</a:t>
          </a:r>
          <a:r>
            <a:rPr lang="en-US" sz="800" kern="1200" dirty="0" smtClean="0"/>
            <a:t> (C)</a:t>
          </a:r>
        </a:p>
        <a:p>
          <a:pPr marL="0" marR="0" lvl="0" indent="0" algn="ctr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800" kern="1200" dirty="0" err="1" smtClean="0"/>
            <a:t>Lennart</a:t>
          </a:r>
          <a:r>
            <a:rPr lang="en-US" sz="800" kern="1200" dirty="0" smtClean="0"/>
            <a:t> </a:t>
          </a:r>
          <a:r>
            <a:rPr lang="en-US" sz="800" kern="1200" dirty="0" err="1" smtClean="0"/>
            <a:t>Åström</a:t>
          </a:r>
          <a:r>
            <a:rPr lang="en-US" sz="800" kern="1200" dirty="0" smtClean="0"/>
            <a:t> (C)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kern="1200" dirty="0" err="1" smtClean="0"/>
            <a:t>Reinhard</a:t>
          </a:r>
          <a:r>
            <a:rPr lang="en-US" sz="800" kern="1200" dirty="0" smtClean="0"/>
            <a:t> Blum (C)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kern="1200" dirty="0" smtClean="0"/>
            <a:t>Paul </a:t>
          </a:r>
          <a:r>
            <a:rPr lang="en-US" sz="800" kern="1200" dirty="0" err="1" smtClean="0"/>
            <a:t>Erterius</a:t>
          </a:r>
          <a:r>
            <a:rPr lang="en-US" sz="800" kern="1200" dirty="0" smtClean="0"/>
            <a:t> (C)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kern="1200" dirty="0" smtClean="0"/>
            <a:t>Jens </a:t>
          </a:r>
          <a:r>
            <a:rPr lang="en-US" sz="800" kern="1200" dirty="0" err="1" smtClean="0"/>
            <a:t>Harborn</a:t>
          </a:r>
          <a:r>
            <a:rPr lang="en-US" sz="800" kern="1200" dirty="0" smtClean="0"/>
            <a:t> (C)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kern="1200" dirty="0" smtClean="0"/>
            <a:t>Rickard Holmberg (C)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kern="1200" dirty="0" err="1" smtClean="0"/>
            <a:t>Bengt</a:t>
          </a:r>
          <a:r>
            <a:rPr lang="en-US" sz="800" kern="1200" dirty="0" smtClean="0"/>
            <a:t> </a:t>
          </a:r>
          <a:r>
            <a:rPr lang="en-US" sz="800" kern="1200" dirty="0" err="1" smtClean="0"/>
            <a:t>Jönsson</a:t>
          </a:r>
          <a:r>
            <a:rPr lang="en-US" sz="800" kern="1200" dirty="0" smtClean="0"/>
            <a:t> (C)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kern="1200" dirty="0" err="1" smtClean="0"/>
            <a:t>Jarich</a:t>
          </a:r>
          <a:r>
            <a:rPr lang="en-US" sz="800" kern="1200" dirty="0" smtClean="0"/>
            <a:t> </a:t>
          </a:r>
          <a:r>
            <a:rPr lang="en-US" sz="800" kern="1200" dirty="0" err="1" smtClean="0"/>
            <a:t>Koning</a:t>
          </a:r>
          <a:r>
            <a:rPr lang="en-US" sz="800" kern="1200" dirty="0" smtClean="0"/>
            <a:t> (C)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kern="1200" dirty="0" smtClean="0"/>
            <a:t>Mikael </a:t>
          </a:r>
          <a:r>
            <a:rPr lang="en-US" sz="800" kern="1200" dirty="0" err="1" smtClean="0"/>
            <a:t>Möller</a:t>
          </a:r>
          <a:r>
            <a:rPr lang="en-US" sz="800" kern="1200" dirty="0" smtClean="0"/>
            <a:t> (C)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kern="1200" dirty="0" err="1" smtClean="0"/>
            <a:t>Eldin</a:t>
          </a:r>
          <a:r>
            <a:rPr lang="en-US" sz="800" kern="1200" dirty="0" smtClean="0"/>
            <a:t> </a:t>
          </a:r>
          <a:r>
            <a:rPr lang="en-US" sz="800" kern="1200" dirty="0" err="1" smtClean="0"/>
            <a:t>Mukovic</a:t>
          </a:r>
          <a:r>
            <a:rPr lang="en-US" sz="800" kern="1200" dirty="0" smtClean="0"/>
            <a:t> (C)</a:t>
          </a:r>
          <a:br>
            <a:rPr lang="en-US" sz="800" kern="1200" dirty="0" smtClean="0"/>
          </a:br>
          <a:r>
            <a:rPr lang="en-US" sz="800" kern="1200" dirty="0" smtClean="0"/>
            <a:t>Anders Olsson (C)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kern="1200" dirty="0" err="1" smtClean="0"/>
            <a:t>Jesper</a:t>
          </a:r>
          <a:r>
            <a:rPr lang="en-US" sz="800" kern="1200" dirty="0" smtClean="0"/>
            <a:t> </a:t>
          </a:r>
          <a:r>
            <a:rPr lang="en-US" sz="800" kern="1200" dirty="0" err="1" smtClean="0"/>
            <a:t>Ringnér</a:t>
          </a:r>
          <a:r>
            <a:rPr lang="en-US" sz="800" kern="1200" dirty="0" smtClean="0"/>
            <a:t> (C)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kern="1200" dirty="0" err="1" smtClean="0"/>
            <a:t>Srdjan</a:t>
          </a:r>
          <a:r>
            <a:rPr lang="en-US" sz="800" kern="1200" dirty="0" smtClean="0"/>
            <a:t> </a:t>
          </a:r>
          <a:r>
            <a:rPr lang="en-US" sz="800" kern="1200" dirty="0" err="1" smtClean="0"/>
            <a:t>Vareskic</a:t>
          </a:r>
          <a:r>
            <a:rPr lang="en-US" sz="800" kern="1200" dirty="0" smtClean="0"/>
            <a:t> (C)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kern="1200" dirty="0" err="1" smtClean="0"/>
            <a:t>Mattias</a:t>
          </a:r>
          <a:r>
            <a:rPr lang="en-US" sz="800" kern="1200" dirty="0" smtClean="0"/>
            <a:t> </a:t>
          </a:r>
          <a:r>
            <a:rPr lang="en-US" sz="800" kern="1200" dirty="0" err="1" smtClean="0"/>
            <a:t>Wilborgsson</a:t>
          </a:r>
          <a:r>
            <a:rPr lang="en-US" sz="800" kern="1200" dirty="0" smtClean="0"/>
            <a:t> (C)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00" kern="1200" dirty="0" smtClean="0"/>
            <a:t>Federico </a:t>
          </a:r>
          <a:r>
            <a:rPr lang="en-US" sz="800" kern="1200" dirty="0" err="1" smtClean="0"/>
            <a:t>Masi</a:t>
          </a:r>
          <a:r>
            <a:rPr lang="en-US" sz="800" kern="1200" dirty="0" smtClean="0"/>
            <a:t> (IKS)</a:t>
          </a:r>
        </a:p>
      </dsp:txBody>
      <dsp:txXfrm>
        <a:off x="7868457" y="2620542"/>
        <a:ext cx="1656961" cy="3110830"/>
      </dsp:txXfrm>
    </dsp:sp>
    <dsp:sp modelId="{8B4E2240-3150-824F-BC06-D52389AD0E4B}">
      <dsp:nvSpPr>
        <dsp:cNvPr id="0" name=""/>
        <dsp:cNvSpPr/>
      </dsp:nvSpPr>
      <dsp:spPr>
        <a:xfrm>
          <a:off x="1944218" y="1310878"/>
          <a:ext cx="1948586" cy="9720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Coordination &amp; Planning</a:t>
          </a:r>
          <a:endParaRPr lang="en-US" sz="800" b="0" kern="1200" dirty="0" smtClean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0" kern="1200" dirty="0" smtClean="0"/>
            <a:t>Tobias </a:t>
          </a:r>
          <a:r>
            <a:rPr lang="en-US" sz="800" b="0" kern="1200" dirty="0" err="1" smtClean="0"/>
            <a:t>Lexholm</a:t>
          </a:r>
          <a:r>
            <a:rPr lang="en-US" sz="800" b="0" kern="1200" dirty="0" smtClean="0"/>
            <a:t/>
          </a:r>
          <a:br>
            <a:rPr lang="en-US" sz="800" b="0" kern="1200" dirty="0" smtClean="0"/>
          </a:br>
          <a:r>
            <a:rPr lang="en-US" sz="800" b="0" kern="1200" dirty="0" smtClean="0"/>
            <a:t>Installation Coordinator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0" kern="1200" dirty="0" err="1" smtClean="0"/>
            <a:t>Irmgard</a:t>
          </a:r>
          <a:r>
            <a:rPr lang="en-US" sz="800" b="0" kern="1200" dirty="0" smtClean="0"/>
            <a:t> </a:t>
          </a:r>
          <a:r>
            <a:rPr lang="en-US" sz="800" b="0" kern="1200" dirty="0" err="1" smtClean="0"/>
            <a:t>Zerrle</a:t>
          </a:r>
          <a:r>
            <a:rPr lang="en-US" sz="800" b="0" kern="1200" dirty="0" smtClean="0"/>
            <a:t/>
          </a:r>
          <a:br>
            <a:rPr lang="en-US" sz="800" b="0" kern="1200" dirty="0" smtClean="0"/>
          </a:br>
          <a:r>
            <a:rPr lang="en-US" sz="800" b="0" kern="1200" dirty="0" smtClean="0"/>
            <a:t>Interface Coordinator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0" kern="1200" dirty="0" smtClean="0"/>
            <a:t>Anders </a:t>
          </a:r>
          <a:r>
            <a:rPr lang="en-US" sz="800" b="0" kern="1200" dirty="0" err="1" smtClean="0"/>
            <a:t>Ingels</a:t>
          </a:r>
          <a:r>
            <a:rPr lang="en-US" sz="800" b="0" kern="1200" dirty="0" smtClean="0"/>
            <a:t> (M)</a:t>
          </a:r>
          <a:br>
            <a:rPr lang="en-US" sz="800" b="0" kern="1200" dirty="0" smtClean="0"/>
          </a:br>
          <a:r>
            <a:rPr lang="en-US" sz="800" b="0" kern="1200" dirty="0" smtClean="0"/>
            <a:t>Project Planner</a:t>
          </a:r>
          <a:endParaRPr lang="en-US" sz="800" b="1" kern="1200" dirty="0" smtClean="0"/>
        </a:p>
      </dsp:txBody>
      <dsp:txXfrm>
        <a:off x="1944218" y="1310878"/>
        <a:ext cx="1948586" cy="9720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16-07-05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16-07-05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9" y="26065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16-07-05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10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16-07-05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665" y="26065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16-07-05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127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16-07-05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europeanspallationsource.s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1.xlsx"/><Relationship Id="rId4" Type="http://schemas.openxmlformats.org/officeDocument/2006/relationships/image" Target="../media/image3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/>
          <p:cNvSpPr txBox="1"/>
          <p:nvPr/>
        </p:nvSpPr>
        <p:spPr>
          <a:xfrm>
            <a:off x="0" y="299696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Target Project Status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8" name="textruta 3"/>
          <p:cNvSpPr txBox="1"/>
          <p:nvPr/>
        </p:nvSpPr>
        <p:spPr>
          <a:xfrm>
            <a:off x="0" y="4771598"/>
            <a:ext cx="9144000" cy="1819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FFFF"/>
                </a:solidFill>
              </a:rPr>
              <a:t>Rikard Linander</a:t>
            </a:r>
          </a:p>
          <a:p>
            <a:pPr algn="ctr"/>
            <a:r>
              <a:rPr lang="en-GB" sz="2400" dirty="0" smtClean="0">
                <a:solidFill>
                  <a:srgbClr val="FFFFFF"/>
                </a:solidFill>
              </a:rPr>
              <a:t>Deputy Head of Target Division</a:t>
            </a:r>
          </a:p>
          <a:p>
            <a:pPr algn="ctr"/>
            <a:endParaRPr lang="en-GB" sz="2400" dirty="0" smtClean="0">
              <a:solidFill>
                <a:srgbClr val="FFFFFF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GB" dirty="0" smtClean="0">
                <a:solidFill>
                  <a:srgbClr val="FFFFFF"/>
                </a:solidFill>
                <a:hlinkClick r:id="rId2"/>
              </a:rPr>
              <a:t>www.europeanspallationsource.se</a:t>
            </a:r>
            <a:endParaRPr lang="en-GB" dirty="0">
              <a:solidFill>
                <a:srgbClr val="FFFFFF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</a:rPr>
              <a:t>July 6, </a:t>
            </a:r>
            <a:r>
              <a:rPr lang="en-GB" sz="1600" dirty="0" smtClean="0">
                <a:solidFill>
                  <a:srgbClr val="FFFFFF"/>
                </a:solidFill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119881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Significant progress on monolith shield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 dirty="0"/>
          </a:p>
        </p:txBody>
      </p:sp>
      <p:pic>
        <p:nvPicPr>
          <p:cNvPr id="5" name="Picture 4" descr="2016-02-04_0849[1]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4186115"/>
            <a:ext cx="2808312" cy="1835181"/>
          </a:xfrm>
          <a:prstGeom prst="rect">
            <a:avLst/>
          </a:prstGeom>
        </p:spPr>
      </p:pic>
      <p:pic>
        <p:nvPicPr>
          <p:cNvPr id="6" name="Picture 5" descr="2016-03-15_1547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3436" y="1941194"/>
            <a:ext cx="2568848" cy="2242529"/>
          </a:xfrm>
          <a:prstGeom prst="rect">
            <a:avLst/>
          </a:prstGeom>
        </p:spPr>
      </p:pic>
      <p:sp>
        <p:nvSpPr>
          <p:cNvPr id="7" name="Content Placeholder 7"/>
          <p:cNvSpPr txBox="1">
            <a:spLocks/>
          </p:cNvSpPr>
          <p:nvPr/>
        </p:nvSpPr>
        <p:spPr>
          <a:xfrm>
            <a:off x="179512" y="1700813"/>
            <a:ext cx="5616624" cy="4752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GB" sz="1600" dirty="0" smtClean="0"/>
              <a:t>Monolith outer shielding</a:t>
            </a:r>
          </a:p>
          <a:p>
            <a:pPr lvl="1">
              <a:spcBef>
                <a:spcPts val="0"/>
              </a:spcBef>
            </a:pPr>
            <a:r>
              <a:rPr lang="en-GB" sz="1400" dirty="0" smtClean="0"/>
              <a:t>Stacked steel blocks (installation and decommissioning)</a:t>
            </a:r>
          </a:p>
          <a:p>
            <a:pPr lvl="1">
              <a:spcBef>
                <a:spcPts val="0"/>
              </a:spcBef>
            </a:pPr>
            <a:r>
              <a:rPr lang="en-GB" sz="1400" dirty="0" smtClean="0"/>
              <a:t>Staggered and stepped (neutron streaming) </a:t>
            </a:r>
          </a:p>
          <a:p>
            <a:pPr lvl="1">
              <a:spcBef>
                <a:spcPts val="0"/>
              </a:spcBef>
            </a:pPr>
            <a:r>
              <a:rPr lang="en-GB" sz="1400" dirty="0" smtClean="0"/>
              <a:t>Interlocked (earthquake) </a:t>
            </a:r>
          </a:p>
          <a:p>
            <a:pPr lvl="1">
              <a:spcBef>
                <a:spcPts val="0"/>
              </a:spcBef>
            </a:pPr>
            <a:r>
              <a:rPr lang="en-GB" sz="1400" dirty="0" smtClean="0"/>
              <a:t>Modular (minimum number of shapes)</a:t>
            </a:r>
          </a:p>
          <a:p>
            <a:pPr lvl="1">
              <a:spcBef>
                <a:spcPts val="0"/>
              </a:spcBef>
            </a:pPr>
            <a:r>
              <a:rPr lang="en-GB" sz="1400" dirty="0" smtClean="0"/>
              <a:t>About 1600 tons of material</a:t>
            </a:r>
          </a:p>
          <a:p>
            <a:pPr>
              <a:spcBef>
                <a:spcPts val="0"/>
              </a:spcBef>
            </a:pPr>
            <a:r>
              <a:rPr lang="en-GB" sz="1600" dirty="0" smtClean="0"/>
              <a:t>Baseplate</a:t>
            </a:r>
          </a:p>
          <a:p>
            <a:pPr lvl="1">
              <a:spcBef>
                <a:spcPts val="0"/>
              </a:spcBef>
            </a:pPr>
            <a:r>
              <a:rPr lang="en-GB" sz="1400" dirty="0" smtClean="0"/>
              <a:t>12 segments anchored to concrete foundation</a:t>
            </a:r>
          </a:p>
          <a:p>
            <a:pPr lvl="1">
              <a:spcBef>
                <a:spcPts val="0"/>
              </a:spcBef>
            </a:pPr>
            <a:r>
              <a:rPr lang="en-GB" sz="1400" dirty="0" smtClean="0"/>
              <a:t>High manufacturing and installation precision</a:t>
            </a:r>
          </a:p>
          <a:p>
            <a:pPr lvl="1">
              <a:spcBef>
                <a:spcPts val="0"/>
              </a:spcBef>
            </a:pPr>
            <a:r>
              <a:rPr lang="en-GB" sz="1400" dirty="0" smtClean="0"/>
              <a:t>Distributes upper mass loads to concrete foundation</a:t>
            </a:r>
          </a:p>
          <a:p>
            <a:pPr>
              <a:spcBef>
                <a:spcPts val="0"/>
              </a:spcBef>
            </a:pPr>
            <a:r>
              <a:rPr lang="en-GB" sz="1600" dirty="0" smtClean="0"/>
              <a:t>Port blocks </a:t>
            </a:r>
          </a:p>
          <a:p>
            <a:pPr lvl="1">
              <a:spcBef>
                <a:spcPts val="0"/>
              </a:spcBef>
            </a:pPr>
            <a:r>
              <a:rPr lang="en-GB" sz="1400" dirty="0" smtClean="0"/>
              <a:t>Neutron beam port blocks (4 normal + </a:t>
            </a:r>
            <a:r>
              <a:rPr lang="en-GB" sz="1400" dirty="0" err="1" smtClean="0"/>
              <a:t>nnbar</a:t>
            </a:r>
            <a:r>
              <a:rPr lang="en-GB" sz="1400" dirty="0" smtClean="0"/>
              <a:t>)</a:t>
            </a:r>
          </a:p>
          <a:p>
            <a:pPr lvl="1">
              <a:spcBef>
                <a:spcPts val="0"/>
              </a:spcBef>
            </a:pPr>
            <a:r>
              <a:rPr lang="en-GB" sz="1400" dirty="0" smtClean="0"/>
              <a:t>Proton beam port block</a:t>
            </a:r>
          </a:p>
          <a:p>
            <a:pPr lvl="1">
              <a:spcBef>
                <a:spcPts val="0"/>
              </a:spcBef>
            </a:pPr>
            <a:r>
              <a:rPr lang="en-GB" sz="1400" dirty="0" smtClean="0"/>
              <a:t>Filling blocks</a:t>
            </a:r>
          </a:p>
          <a:p>
            <a:pPr>
              <a:spcBef>
                <a:spcPts val="0"/>
              </a:spcBef>
            </a:pPr>
            <a:r>
              <a:rPr lang="en-GB" sz="1600" dirty="0" smtClean="0"/>
              <a:t>Monolith inner shielding</a:t>
            </a:r>
          </a:p>
          <a:p>
            <a:pPr lvl="1">
              <a:spcBef>
                <a:spcPts val="0"/>
              </a:spcBef>
            </a:pPr>
            <a:r>
              <a:rPr lang="en-GB" sz="1400" dirty="0" smtClean="0"/>
              <a:t>Stacked steel blocks (access to internals)</a:t>
            </a:r>
          </a:p>
          <a:p>
            <a:pPr lvl="2">
              <a:spcBef>
                <a:spcPts val="0"/>
              </a:spcBef>
            </a:pPr>
            <a:r>
              <a:rPr lang="en-GB" sz="1200" dirty="0" smtClean="0"/>
              <a:t>Water-cooled blocks</a:t>
            </a:r>
          </a:p>
          <a:p>
            <a:pPr lvl="2">
              <a:spcBef>
                <a:spcPts val="0"/>
              </a:spcBef>
            </a:pPr>
            <a:r>
              <a:rPr lang="en-GB" sz="1200" dirty="0" smtClean="0"/>
              <a:t>Upper removable blocks</a:t>
            </a:r>
          </a:p>
          <a:p>
            <a:pPr lvl="2">
              <a:spcBef>
                <a:spcPts val="0"/>
              </a:spcBef>
            </a:pPr>
            <a:r>
              <a:rPr lang="en-GB" sz="1200" dirty="0" smtClean="0"/>
              <a:t>Peripheral blocks</a:t>
            </a:r>
          </a:p>
          <a:p>
            <a:pPr lvl="1">
              <a:spcBef>
                <a:spcPts val="0"/>
              </a:spcBef>
            </a:pPr>
            <a:r>
              <a:rPr lang="en-GB" sz="1400" dirty="0" smtClean="0"/>
              <a:t>Staggered and stepped (neutron streaming)</a:t>
            </a:r>
          </a:p>
          <a:p>
            <a:pPr lvl="1">
              <a:spcBef>
                <a:spcPts val="0"/>
              </a:spcBef>
            </a:pPr>
            <a:r>
              <a:rPr lang="en-GB" sz="1400" dirty="0" smtClean="0"/>
              <a:t>Interlocked (earthquake)</a:t>
            </a:r>
          </a:p>
          <a:p>
            <a:pPr lvl="1">
              <a:spcBef>
                <a:spcPts val="0"/>
              </a:spcBef>
            </a:pPr>
            <a:r>
              <a:rPr lang="en-GB" sz="1400" dirty="0" smtClean="0"/>
              <a:t>Unique blocks (adapting to internals and beam extraction needs)</a:t>
            </a:r>
          </a:p>
          <a:p>
            <a:pPr lvl="1">
              <a:spcBef>
                <a:spcPts val="0"/>
              </a:spcBef>
            </a:pPr>
            <a:r>
              <a:rPr lang="en-GB" sz="1400" dirty="0" smtClean="0"/>
              <a:t>About 1000 tons of material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4778" y="1484792"/>
            <a:ext cx="2123728" cy="2850431"/>
          </a:xfrm>
          <a:prstGeom prst="rect">
            <a:avLst/>
          </a:prstGeom>
        </p:spPr>
      </p:pic>
      <p:pic>
        <p:nvPicPr>
          <p:cNvPr id="9" name="Content Placeholder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60" y="4365104"/>
            <a:ext cx="1872208" cy="244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819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Significant progress on neutron beam extraction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 dirty="0"/>
          </a:p>
        </p:txBody>
      </p:sp>
      <p:pic>
        <p:nvPicPr>
          <p:cNvPr id="5" name="Picture 4" descr="160404_02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96" y="1435795"/>
            <a:ext cx="4104456" cy="209447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5498" y="3458028"/>
            <a:ext cx="5328590" cy="3328926"/>
            <a:chOff x="35498" y="3458028"/>
            <a:chExt cx="5328590" cy="3328926"/>
          </a:xfrm>
        </p:grpSpPr>
        <p:pic>
          <p:nvPicPr>
            <p:cNvPr id="8" name="Picture 7" descr="160404_06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3730" t="3193" r="18731" b="14451"/>
            <a:stretch/>
          </p:blipFill>
          <p:spPr>
            <a:xfrm>
              <a:off x="35498" y="3458028"/>
              <a:ext cx="2586168" cy="3067316"/>
            </a:xfrm>
            <a:prstGeom prst="rect">
              <a:avLst/>
            </a:prstGeom>
          </p:spPr>
        </p:pic>
        <p:pic>
          <p:nvPicPr>
            <p:cNvPr id="9" name="Picture 8" descr="2016-04-04_1056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8052" y="3645024"/>
              <a:ext cx="2444482" cy="3096344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1835696" y="5566229"/>
              <a:ext cx="1292133" cy="860685"/>
              <a:chOff x="261252" y="3477997"/>
              <a:chExt cx="1292133" cy="86068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261252" y="4077072"/>
                <a:ext cx="80058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100" dirty="0" err="1" smtClean="0"/>
                  <a:t>nnbar</a:t>
                </a:r>
                <a:r>
                  <a:rPr lang="en-GB" sz="1100" dirty="0" smtClean="0"/>
                  <a:t> port</a:t>
                </a:r>
                <a:endParaRPr lang="en-GB" sz="1100" dirty="0"/>
              </a:p>
            </p:txBody>
          </p:sp>
          <p:cxnSp>
            <p:nvCxnSpPr>
              <p:cNvPr id="18" name="Straight Arrow Connector 17"/>
              <p:cNvCxnSpPr>
                <a:stCxn id="17" idx="3"/>
              </p:cNvCxnSpPr>
              <p:nvPr/>
            </p:nvCxnSpPr>
            <p:spPr>
              <a:xfrm flipV="1">
                <a:off x="1061834" y="3477997"/>
                <a:ext cx="491551" cy="72988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>
              <a:off x="1619672" y="5696857"/>
              <a:ext cx="2095985" cy="1018089"/>
              <a:chOff x="409058" y="3176578"/>
              <a:chExt cx="2095985" cy="1018089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409058" y="3933057"/>
                <a:ext cx="135340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100" dirty="0" smtClean="0"/>
                  <a:t>Neutron beam ports</a:t>
                </a:r>
                <a:endParaRPr lang="en-GB" sz="1100" dirty="0"/>
              </a:p>
            </p:txBody>
          </p:sp>
          <p:cxnSp>
            <p:nvCxnSpPr>
              <p:cNvPr id="16" name="Straight Arrow Connector 15"/>
              <p:cNvCxnSpPr>
                <a:stCxn id="15" idx="3"/>
              </p:cNvCxnSpPr>
              <p:nvPr/>
            </p:nvCxnSpPr>
            <p:spPr>
              <a:xfrm flipV="1">
                <a:off x="1762463" y="3176578"/>
                <a:ext cx="742580" cy="88728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4180114" y="6154057"/>
              <a:ext cx="1183974" cy="632897"/>
              <a:chOff x="1169300" y="2985707"/>
              <a:chExt cx="1183974" cy="632897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1547664" y="3356994"/>
                <a:ext cx="80561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100" dirty="0" smtClean="0"/>
                  <a:t>ECHIR port</a:t>
                </a:r>
                <a:endParaRPr lang="en-GB" sz="1100" dirty="0"/>
              </a:p>
            </p:txBody>
          </p:sp>
          <p:cxnSp>
            <p:nvCxnSpPr>
              <p:cNvPr id="14" name="Straight Arrow Connector 13"/>
              <p:cNvCxnSpPr>
                <a:stCxn id="13" idx="1"/>
              </p:cNvCxnSpPr>
              <p:nvPr/>
            </p:nvCxnSpPr>
            <p:spPr>
              <a:xfrm flipH="1" flipV="1">
                <a:off x="1169300" y="2985707"/>
                <a:ext cx="378364" cy="50209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Text Placeholder 3"/>
          <p:cNvSpPr txBox="1">
            <a:spLocks/>
          </p:cNvSpPr>
          <p:nvPr/>
        </p:nvSpPr>
        <p:spPr>
          <a:xfrm>
            <a:off x="4644011" y="3573016"/>
            <a:ext cx="4412630" cy="3048716"/>
          </a:xfrm>
          <a:prstGeom prst="rect">
            <a:avLst/>
          </a:prstGeom>
        </p:spPr>
        <p:txBody>
          <a:bodyPr vert="horz" lIns="91432" tIns="45716" rIns="91432" bIns="45716" rtlCol="0">
            <a:normAutofit lnSpcReduction="10000"/>
          </a:bodyPr>
          <a:lstStyle>
            <a:lvl1pPr marL="365806" indent="-365806" algn="l" defTabSz="487741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792579" indent="-304838" algn="l" defTabSz="487741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1219352" indent="-243870" algn="l" defTabSz="487741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3pPr>
            <a:lvl4pPr marL="1463223" indent="0" algn="l" defTabSz="487741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4pPr>
            <a:lvl5pPr marL="1950964" indent="0" algn="l" defTabSz="487741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5pPr>
            <a:lvl6pPr marL="2682575" indent="-243870" algn="l" defTabSz="487741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316" indent="-243870" algn="l" defTabSz="487741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8057" indent="-243870" algn="l" defTabSz="487741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798" indent="-243870" algn="l" defTabSz="487741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900" baseline="30000" dirty="0" smtClean="0"/>
          </a:p>
          <a:p>
            <a:r>
              <a:rPr lang="en-GB" sz="1700" dirty="0" smtClean="0"/>
              <a:t>Neutron beam extraction system</a:t>
            </a:r>
          </a:p>
          <a:p>
            <a:pPr lvl="1"/>
            <a:r>
              <a:rPr lang="en-GB" sz="1400" dirty="0" smtClean="0"/>
              <a:t>42 neutron beam ports, whereof </a:t>
            </a:r>
          </a:p>
          <a:p>
            <a:pPr lvl="2"/>
            <a:r>
              <a:rPr lang="en-GB" sz="1000" dirty="0" smtClean="0"/>
              <a:t>39 normal modular beam ports</a:t>
            </a:r>
          </a:p>
          <a:p>
            <a:pPr lvl="2"/>
            <a:r>
              <a:rPr lang="en-GB" sz="1000" dirty="0" smtClean="0"/>
              <a:t>3 beam ports within the superstructure of the </a:t>
            </a:r>
            <a:r>
              <a:rPr lang="en-GB" sz="1000" dirty="0" err="1" smtClean="0"/>
              <a:t>nnbar</a:t>
            </a:r>
            <a:r>
              <a:rPr lang="en-GB" sz="1000" dirty="0" smtClean="0"/>
              <a:t> port</a:t>
            </a:r>
          </a:p>
          <a:p>
            <a:pPr lvl="1"/>
            <a:r>
              <a:rPr lang="en-GB" sz="1400" dirty="0" smtClean="0"/>
              <a:t>One fast neutron beam port for </a:t>
            </a:r>
            <a:r>
              <a:rPr lang="en-GB" sz="1400" u="sng" dirty="0" smtClean="0"/>
              <a:t>E</a:t>
            </a:r>
            <a:r>
              <a:rPr lang="en-GB" sz="1400" dirty="0" smtClean="0"/>
              <a:t>SS </a:t>
            </a:r>
            <a:r>
              <a:rPr lang="en-GB" sz="1400" u="sng" dirty="0" smtClean="0"/>
              <a:t>ch</a:t>
            </a:r>
            <a:r>
              <a:rPr lang="en-GB" sz="1400" dirty="0" smtClean="0"/>
              <a:t>ip </a:t>
            </a:r>
            <a:r>
              <a:rPr lang="en-GB" sz="1400" u="sng" dirty="0" smtClean="0"/>
              <a:t>ir</a:t>
            </a:r>
            <a:r>
              <a:rPr lang="en-GB" sz="1400" dirty="0" smtClean="0"/>
              <a:t>radiation </a:t>
            </a:r>
            <a:r>
              <a:rPr lang="en-GB" sz="1400" dirty="0"/>
              <a:t>(ECHIR) </a:t>
            </a:r>
            <a:r>
              <a:rPr lang="en-GB" sz="1400" dirty="0" smtClean="0"/>
              <a:t>station</a:t>
            </a:r>
          </a:p>
          <a:p>
            <a:pPr lvl="1"/>
            <a:r>
              <a:rPr lang="en-GB" sz="1400" dirty="0" smtClean="0"/>
              <a:t>Double decker neutron beam port inserts with capability to view either the upper or the lower moderators</a:t>
            </a:r>
          </a:p>
          <a:p>
            <a:pPr lvl="1"/>
            <a:r>
              <a:rPr lang="en-GB" sz="1400" dirty="0" smtClean="0"/>
              <a:t>Light shutters with drive and handling mechanisms in the basement rooms</a:t>
            </a:r>
          </a:p>
          <a:p>
            <a:pPr lvl="1"/>
            <a:r>
              <a:rPr lang="en-GB" sz="1400" dirty="0" smtClean="0"/>
              <a:t>Handling tool for neutron beam port inserts replacement</a:t>
            </a:r>
          </a:p>
          <a:p>
            <a:pPr lvl="1"/>
            <a:endParaRPr lang="en-GB" sz="1400" dirty="0" smtClean="0"/>
          </a:p>
          <a:p>
            <a:pPr lvl="2"/>
            <a:endParaRPr lang="en-GB" sz="1700" dirty="0" smtClean="0"/>
          </a:p>
        </p:txBody>
      </p:sp>
      <p:sp>
        <p:nvSpPr>
          <p:cNvPr id="20" name="TextBox 19"/>
          <p:cNvSpPr txBox="1"/>
          <p:nvPr/>
        </p:nvSpPr>
        <p:spPr>
          <a:xfrm rot="19364118">
            <a:off x="845234" y="5445009"/>
            <a:ext cx="16584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Neutron beam port insert</a:t>
            </a:r>
            <a:endParaRPr lang="en-GB" sz="1100" dirty="0"/>
          </a:p>
        </p:txBody>
      </p:sp>
      <p:sp>
        <p:nvSpPr>
          <p:cNvPr id="21" name="TextBox 20"/>
          <p:cNvSpPr txBox="1"/>
          <p:nvPr/>
        </p:nvSpPr>
        <p:spPr>
          <a:xfrm rot="756962">
            <a:off x="1348700" y="2975724"/>
            <a:ext cx="9539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Handling tool</a:t>
            </a:r>
            <a:endParaRPr lang="en-GB" sz="1100" dirty="0"/>
          </a:p>
        </p:txBody>
      </p:sp>
      <p:pic>
        <p:nvPicPr>
          <p:cNvPr id="22" name="Picture 21" descr="D:\HiT\Projects\ESS 2016\work\Bridge\ESS-0044607 pics\019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27984" y="1731418"/>
            <a:ext cx="2939706" cy="20576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D:\HiT\Projects\ESS 2016\work\Bridge\ESS-0044607 pics\010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6569582" y="999598"/>
            <a:ext cx="3579191" cy="15676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345634" y="1484784"/>
            <a:ext cx="31631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Examples of possible configurations of light shutters</a:t>
            </a:r>
            <a:endParaRPr lang="en-GB" sz="1100" dirty="0"/>
          </a:p>
        </p:txBody>
      </p:sp>
      <p:sp>
        <p:nvSpPr>
          <p:cNvPr id="25" name="TextBox 24"/>
          <p:cNvSpPr txBox="1"/>
          <p:nvPr/>
        </p:nvSpPr>
        <p:spPr>
          <a:xfrm>
            <a:off x="7524328" y="3527430"/>
            <a:ext cx="16695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Shutter drive in basement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766889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Tuning beam dump shielding, final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 dirty="0"/>
          </a:p>
        </p:txBody>
      </p:sp>
      <p:pic>
        <p:nvPicPr>
          <p:cNvPr id="7" name="Picture 6" descr="2016_Beam_Dump_Review_Page_20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96" y="3965241"/>
            <a:ext cx="4868582" cy="2800998"/>
          </a:xfrm>
          <a:prstGeom prst="rect">
            <a:avLst/>
          </a:prstGeom>
        </p:spPr>
      </p:pic>
      <p:pic>
        <p:nvPicPr>
          <p:cNvPr id="8" name="Picture 7" descr="2016_Beam_Dump_Review_Page_21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75" y="1504211"/>
            <a:ext cx="6127302" cy="2284837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860032" y="3861056"/>
            <a:ext cx="4114800" cy="2841181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PDR and CDR on July 5</a:t>
            </a:r>
          </a:p>
          <a:p>
            <a:r>
              <a:rPr lang="en-GB" dirty="0" smtClean="0"/>
              <a:t>On-going coordination with CF/SEC to match possible delivery dates with suitable opportunity for installation of</a:t>
            </a:r>
          </a:p>
          <a:p>
            <a:pPr lvl="1"/>
            <a:r>
              <a:rPr lang="en-GB" dirty="0" smtClean="0"/>
              <a:t>concrete blocks</a:t>
            </a:r>
          </a:p>
          <a:p>
            <a:pPr lvl="1"/>
            <a:r>
              <a:rPr lang="en-GB" dirty="0" smtClean="0"/>
              <a:t>steel blocks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9666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WP5: Fluid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13</a:t>
            </a:fld>
            <a:endParaRPr lang="sv-SE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385196" y="1484784"/>
            <a:ext cx="7931224" cy="5040560"/>
          </a:xfrm>
        </p:spPr>
        <p:txBody>
          <a:bodyPr>
            <a:noAutofit/>
          </a:bodyPr>
          <a:lstStyle/>
          <a:p>
            <a:r>
              <a:rPr lang="en-GB" sz="2000" dirty="0" smtClean="0">
                <a:solidFill>
                  <a:srgbClr val="000000"/>
                </a:solidFill>
              </a:rPr>
              <a:t>Updated the layout so that all primary water loop components are confined to the triangular utility rooms</a:t>
            </a:r>
          </a:p>
          <a:p>
            <a:r>
              <a:rPr lang="en-GB" sz="2000" dirty="0" smtClean="0">
                <a:solidFill>
                  <a:srgbClr val="000000"/>
                </a:solidFill>
              </a:rPr>
              <a:t>Conducted 3 PDRs</a:t>
            </a:r>
          </a:p>
          <a:p>
            <a:pPr lvl="1"/>
            <a:r>
              <a:rPr lang="en-GB" sz="1800" dirty="0" smtClean="0">
                <a:solidFill>
                  <a:srgbClr val="000000"/>
                </a:solidFill>
              </a:rPr>
              <a:t>Water Purification System</a:t>
            </a:r>
          </a:p>
          <a:p>
            <a:pPr lvl="1"/>
            <a:r>
              <a:rPr lang="en-GB" sz="1800" dirty="0" smtClean="0">
                <a:solidFill>
                  <a:srgbClr val="000000"/>
                </a:solidFill>
              </a:rPr>
              <a:t>Water Drainage System </a:t>
            </a:r>
          </a:p>
          <a:p>
            <a:pPr lvl="1"/>
            <a:r>
              <a:rPr lang="en-GB" sz="1800" dirty="0" smtClean="0">
                <a:solidFill>
                  <a:srgbClr val="000000"/>
                </a:solidFill>
              </a:rPr>
              <a:t>Radiolysis Gas Treatment System</a:t>
            </a:r>
          </a:p>
          <a:p>
            <a:r>
              <a:rPr lang="en-GB" sz="2000" dirty="0" smtClean="0">
                <a:solidFill>
                  <a:srgbClr val="000000"/>
                </a:solidFill>
              </a:rPr>
              <a:t>Working with IK partner’s </a:t>
            </a:r>
            <a:r>
              <a:rPr lang="en-GB" sz="2000" dirty="0">
                <a:solidFill>
                  <a:srgbClr val="000000"/>
                </a:solidFill>
              </a:rPr>
              <a:t>(UJF)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br>
              <a:rPr lang="en-GB" sz="2000" dirty="0" smtClean="0">
                <a:solidFill>
                  <a:srgbClr val="000000"/>
                </a:solidFill>
              </a:rPr>
            </a:br>
            <a:r>
              <a:rPr lang="en-GB" sz="2000" dirty="0" smtClean="0">
                <a:solidFill>
                  <a:srgbClr val="000000"/>
                </a:solidFill>
              </a:rPr>
              <a:t>contractor, </a:t>
            </a:r>
            <a:r>
              <a:rPr lang="en-GB" sz="2000" dirty="0" err="1" smtClean="0">
                <a:solidFill>
                  <a:srgbClr val="000000"/>
                </a:solidFill>
              </a:rPr>
              <a:t>Nuvia</a:t>
            </a:r>
            <a:r>
              <a:rPr lang="en-GB" sz="2000" dirty="0" smtClean="0">
                <a:solidFill>
                  <a:srgbClr val="000000"/>
                </a:solidFill>
              </a:rPr>
              <a:t>, to clarify the </a:t>
            </a:r>
            <a:br>
              <a:rPr lang="en-GB" sz="2000" dirty="0" smtClean="0">
                <a:solidFill>
                  <a:srgbClr val="000000"/>
                </a:solidFill>
              </a:rPr>
            </a:br>
            <a:r>
              <a:rPr lang="en-GB" sz="2000" dirty="0" smtClean="0">
                <a:solidFill>
                  <a:srgbClr val="000000"/>
                </a:solidFill>
              </a:rPr>
              <a:t>scope of work and schedule for </a:t>
            </a:r>
            <a:br>
              <a:rPr lang="en-GB" sz="2000" dirty="0" smtClean="0">
                <a:solidFill>
                  <a:srgbClr val="000000"/>
                </a:solidFill>
              </a:rPr>
            </a:br>
            <a:r>
              <a:rPr lang="en-GB" sz="2000" dirty="0" smtClean="0">
                <a:solidFill>
                  <a:srgbClr val="000000"/>
                </a:solidFill>
              </a:rPr>
              <a:t>the primary and intermediate </a:t>
            </a:r>
            <a:br>
              <a:rPr lang="en-GB" sz="2000" dirty="0" smtClean="0">
                <a:solidFill>
                  <a:srgbClr val="000000"/>
                </a:solidFill>
              </a:rPr>
            </a:br>
            <a:r>
              <a:rPr lang="en-GB" sz="2000" dirty="0" smtClean="0">
                <a:solidFill>
                  <a:srgbClr val="000000"/>
                </a:solidFill>
              </a:rPr>
              <a:t>water systems, and Target HVAC</a:t>
            </a:r>
          </a:p>
          <a:p>
            <a:r>
              <a:rPr lang="en-GB" sz="2000" dirty="0" smtClean="0">
                <a:solidFill>
                  <a:srgbClr val="000000"/>
                </a:solidFill>
              </a:rPr>
              <a:t>Performed accident analyses for the Target HVAC and water systems in support of the design and PSAR</a:t>
            </a:r>
          </a:p>
        </p:txBody>
      </p:sp>
      <p:pic>
        <p:nvPicPr>
          <p:cNvPr id="6" name="Content Placeholder 4" descr="110-delay tanks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27988" y="2406611"/>
            <a:ext cx="4642411" cy="25531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40356" y="4437120"/>
            <a:ext cx="888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GLS tanks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363864" y="4497271"/>
            <a:ext cx="12383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Control </a:t>
            </a:r>
            <a:r>
              <a:rPr lang="en-US" sz="1400" dirty="0" smtClean="0"/>
              <a:t>Valves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788024" y="2348880"/>
            <a:ext cx="10258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Delay tanks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364092" y="2636912"/>
            <a:ext cx="36004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4572000" y="4221088"/>
            <a:ext cx="36004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0"/>
          </p:cNvCxnSpPr>
          <p:nvPr/>
        </p:nvCxnSpPr>
        <p:spPr>
          <a:xfrm flipH="1" flipV="1">
            <a:off x="7740359" y="3861055"/>
            <a:ext cx="444390" cy="5760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0"/>
          </p:cNvCxnSpPr>
          <p:nvPr/>
        </p:nvCxnSpPr>
        <p:spPr>
          <a:xfrm flipH="1" flipV="1">
            <a:off x="7020279" y="3717040"/>
            <a:ext cx="1164470" cy="72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0"/>
          </p:cNvCxnSpPr>
          <p:nvPr/>
        </p:nvCxnSpPr>
        <p:spPr>
          <a:xfrm flipV="1">
            <a:off x="8184749" y="3447249"/>
            <a:ext cx="34403" cy="9898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227960" y="2158021"/>
            <a:ext cx="3188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Utility Room Layout Level 110 Triangular Room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368892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WP6: Remote Handling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60232" y="6376251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14</a:t>
            </a:fld>
            <a:endParaRPr lang="sv-SE" dirty="0"/>
          </a:p>
        </p:txBody>
      </p:sp>
      <p:pic>
        <p:nvPicPr>
          <p:cNvPr id="26" name="Picture 25" descr="ActC top (3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8" y="2852936"/>
            <a:ext cx="4644553" cy="2423134"/>
          </a:xfrm>
          <a:prstGeom prst="rect">
            <a:avLst/>
          </a:prstGeom>
        </p:spPr>
      </p:pic>
      <p:sp>
        <p:nvSpPr>
          <p:cNvPr id="29" name="Text Box 14"/>
          <p:cNvSpPr txBox="1"/>
          <p:nvPr/>
        </p:nvSpPr>
        <p:spPr>
          <a:xfrm>
            <a:off x="1835700" y="5517240"/>
            <a:ext cx="1356745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sz="1400" kern="1200" dirty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Process Cell</a:t>
            </a:r>
            <a:endParaRPr sz="14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30" name="Straight Arrow Connector 29"/>
          <p:cNvCxnSpPr>
            <a:stCxn id="29" idx="0"/>
          </p:cNvCxnSpPr>
          <p:nvPr/>
        </p:nvCxnSpPr>
        <p:spPr>
          <a:xfrm flipH="1" flipV="1">
            <a:off x="1835696" y="3933056"/>
            <a:ext cx="678373" cy="15841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 Box 16"/>
          <p:cNvSpPr txBox="1"/>
          <p:nvPr/>
        </p:nvSpPr>
        <p:spPr>
          <a:xfrm>
            <a:off x="2195738" y="1988848"/>
            <a:ext cx="1261952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sz="1400" kern="1200" dirty="0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Transfer  </a:t>
            </a:r>
            <a:r>
              <a:rPr lang="en-GB" sz="1400" kern="1200" dirty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Area</a:t>
            </a:r>
            <a:endParaRPr sz="14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32" name="Straight Arrow Connector 31"/>
          <p:cNvCxnSpPr>
            <a:stCxn id="31" idx="2"/>
          </p:cNvCxnSpPr>
          <p:nvPr/>
        </p:nvCxnSpPr>
        <p:spPr>
          <a:xfrm>
            <a:off x="2826716" y="2296625"/>
            <a:ext cx="89104" cy="12763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 Box 18"/>
          <p:cNvSpPr txBox="1"/>
          <p:nvPr/>
        </p:nvSpPr>
        <p:spPr>
          <a:xfrm>
            <a:off x="3275860" y="5517240"/>
            <a:ext cx="1462609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sz="1400" kern="1200" dirty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Maintenance</a:t>
            </a:r>
            <a:r>
              <a:rPr lang="en-GB" sz="1200" kern="1200" dirty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 Cell</a:t>
            </a:r>
            <a:endParaRPr sz="12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34" name="Straight Arrow Connector 33"/>
          <p:cNvCxnSpPr>
            <a:stCxn id="33" idx="0"/>
          </p:cNvCxnSpPr>
          <p:nvPr/>
        </p:nvCxnSpPr>
        <p:spPr>
          <a:xfrm flipH="1" flipV="1">
            <a:off x="3059836" y="3789040"/>
            <a:ext cx="947329" cy="17281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 Box 20"/>
          <p:cNvSpPr txBox="1"/>
          <p:nvPr/>
        </p:nvSpPr>
        <p:spPr>
          <a:xfrm>
            <a:off x="395536" y="1988848"/>
            <a:ext cx="1368152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sz="1400" kern="1200" dirty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Storage Pits</a:t>
            </a:r>
            <a:endParaRPr sz="14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36" name="Straight Arrow Connector 35"/>
          <p:cNvCxnSpPr>
            <a:stCxn id="35" idx="2"/>
          </p:cNvCxnSpPr>
          <p:nvPr/>
        </p:nvCxnSpPr>
        <p:spPr>
          <a:xfrm>
            <a:off x="1079616" y="2296625"/>
            <a:ext cx="1404156" cy="14924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 Box 16"/>
          <p:cNvSpPr txBox="1"/>
          <p:nvPr/>
        </p:nvSpPr>
        <p:spPr>
          <a:xfrm>
            <a:off x="3707906" y="1988848"/>
            <a:ext cx="936104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sz="1400" kern="1200" dirty="0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Shipment</a:t>
            </a:r>
            <a:endParaRPr sz="14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39" name="Straight Arrow Connector 38"/>
          <p:cNvCxnSpPr>
            <a:stCxn id="38" idx="2"/>
          </p:cNvCxnSpPr>
          <p:nvPr/>
        </p:nvCxnSpPr>
        <p:spPr>
          <a:xfrm flipH="1">
            <a:off x="3563888" y="2296625"/>
            <a:ext cx="612068" cy="18524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 Box 14"/>
          <p:cNvSpPr txBox="1"/>
          <p:nvPr/>
        </p:nvSpPr>
        <p:spPr>
          <a:xfrm>
            <a:off x="35496" y="5517240"/>
            <a:ext cx="1728192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sz="1400" kern="1200" dirty="0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Technical Galleries</a:t>
            </a:r>
            <a:endParaRPr sz="14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41" name="Straight Arrow Connector 40"/>
          <p:cNvCxnSpPr>
            <a:stCxn id="40" idx="0"/>
          </p:cNvCxnSpPr>
          <p:nvPr/>
        </p:nvCxnSpPr>
        <p:spPr>
          <a:xfrm flipV="1">
            <a:off x="899592" y="4437112"/>
            <a:ext cx="576064" cy="1080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 txBox="1">
            <a:spLocks/>
          </p:cNvSpPr>
          <p:nvPr/>
        </p:nvSpPr>
        <p:spPr>
          <a:xfrm>
            <a:off x="4788026" y="1744216"/>
            <a:ext cx="4176464" cy="49971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 smtClean="0"/>
              <a:t>Progress on active cells liner package is according to plan</a:t>
            </a:r>
          </a:p>
          <a:p>
            <a:pPr lvl="1"/>
            <a:r>
              <a:rPr lang="en-US" sz="1700" dirty="0" smtClean="0"/>
              <a:t>Stainless steel liner package, part one, manufactured and awaiting delivery to site</a:t>
            </a:r>
          </a:p>
          <a:p>
            <a:pPr lvl="1"/>
            <a:r>
              <a:rPr lang="en-US" sz="1700" dirty="0" smtClean="0"/>
              <a:t>Media penetrations package awarded to RFR Solutions</a:t>
            </a:r>
          </a:p>
          <a:p>
            <a:pPr lvl="1"/>
            <a:r>
              <a:rPr lang="en-US" sz="1700" dirty="0" smtClean="0"/>
              <a:t>Shielding lead package quotes under evaluation</a:t>
            </a:r>
          </a:p>
          <a:p>
            <a:pPr lvl="1"/>
            <a:r>
              <a:rPr lang="en-US" sz="1700" dirty="0" smtClean="0"/>
              <a:t>Stainless steel liner package, part two, quotes under evaluation</a:t>
            </a:r>
          </a:p>
          <a:p>
            <a:r>
              <a:rPr lang="en-US" sz="2000" dirty="0" smtClean="0"/>
              <a:t>Complementary accident scenario analyses are on-going</a:t>
            </a:r>
          </a:p>
          <a:p>
            <a:r>
              <a:rPr lang="en-US" sz="2000" dirty="0" smtClean="0"/>
              <a:t>In-kind partner is not yet reporting progress, but work is on-going according to draft schedule</a:t>
            </a:r>
            <a:endParaRPr lang="en-US" sz="1000" dirty="0" smtClean="0"/>
          </a:p>
          <a:p>
            <a:pPr lvl="1"/>
            <a:r>
              <a:rPr lang="en-US" sz="1600" dirty="0" smtClean="0"/>
              <a:t>Requirements workshop in mid June, with participants from ESS Lund and UKAEA</a:t>
            </a:r>
          </a:p>
          <a:p>
            <a:r>
              <a:rPr lang="en-US" sz="2000" dirty="0" smtClean="0"/>
              <a:t>PDR for shielded casks and mock-up &amp; test stands planned for September</a:t>
            </a:r>
          </a:p>
        </p:txBody>
      </p:sp>
    </p:spTree>
    <p:extLst>
      <p:ext uri="{BB962C8B-B14F-4D97-AF65-F5344CB8AC3E}">
        <p14:creationId xmlns:p14="http://schemas.microsoft.com/office/powerpoint/2010/main" val="1227573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Fabrication of Active Cells embedment structures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60232" y="6376251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15</a:t>
            </a:fld>
            <a:endParaRPr lang="sv-SE" dirty="0"/>
          </a:p>
        </p:txBody>
      </p:sp>
      <p:pic>
        <p:nvPicPr>
          <p:cNvPr id="7" name="Picture 6" descr="IMG_9878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0" y="3158961"/>
            <a:ext cx="4550158" cy="3717031"/>
          </a:xfrm>
          <a:prstGeom prst="rect">
            <a:avLst/>
          </a:prstGeom>
        </p:spPr>
      </p:pic>
      <p:pic>
        <p:nvPicPr>
          <p:cNvPr id="14" name="Picture 13" descr="IMG_988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9645" y="1439616"/>
            <a:ext cx="5424359" cy="279088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79516" y="2276872"/>
            <a:ext cx="3364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Wall and floor anchor plates …</a:t>
            </a:r>
            <a:endParaRPr lang="en-GB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4932044" y="4797160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… and electrical conduits, awaiting factory acceptance tests and transportation to site.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1838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WP7: Controls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Completed qualitative hazards analyses for all Target systems for operations</a:t>
            </a:r>
          </a:p>
          <a:p>
            <a:r>
              <a:rPr lang="en-US" dirty="0" smtClean="0"/>
              <a:t>Qualitative analyses for maintenance on-going, to be completed by end of June</a:t>
            </a:r>
          </a:p>
          <a:p>
            <a:r>
              <a:rPr lang="en-US" dirty="0" smtClean="0"/>
              <a:t>Coordinated and guided the accident analyses included in the PSAR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First 7 cases completed for the SSM application</a:t>
            </a:r>
          </a:p>
          <a:p>
            <a:pPr lvl="1"/>
            <a:r>
              <a:rPr lang="en-US" dirty="0" smtClean="0"/>
              <a:t>Remaining 14 cases in progress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Conducted PDR for Pilot Target Safety System in February</a:t>
            </a:r>
          </a:p>
          <a:p>
            <a:r>
              <a:rPr lang="en-US" dirty="0" smtClean="0"/>
              <a:t>Constructed a test stand for Target Safety System component testing</a:t>
            </a: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2187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Radiation Hazards Analysis and Safety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925144"/>
          </a:xfrm>
        </p:spPr>
        <p:txBody>
          <a:bodyPr>
            <a:normAutofit fontScale="92500" lnSpcReduction="10000"/>
          </a:bodyPr>
          <a:lstStyle/>
          <a:p>
            <a:r>
              <a:rPr lang="en-US" sz="2100" dirty="0" smtClean="0"/>
              <a:t>Hazards analyses identified 350 events from which 21 were deemed “bounding”</a:t>
            </a:r>
          </a:p>
          <a:p>
            <a:r>
              <a:rPr lang="en-US" sz="2000" dirty="0" smtClean="0"/>
              <a:t>Bounding events for operations:</a:t>
            </a:r>
          </a:p>
          <a:p>
            <a:pPr lvl="1"/>
            <a:r>
              <a:rPr lang="en-US" sz="1600" dirty="0" smtClean="0"/>
              <a:t>8 events with abnormal heating of tungsten due to beam excursions or loss of cooling</a:t>
            </a:r>
          </a:p>
          <a:p>
            <a:pPr lvl="1"/>
            <a:r>
              <a:rPr lang="en-US" sz="1600" dirty="0"/>
              <a:t>6</a:t>
            </a:r>
            <a:r>
              <a:rPr lang="en-US" sz="1600" dirty="0" smtClean="0"/>
              <a:t> events associated with the Active Cells</a:t>
            </a:r>
            <a:endParaRPr lang="en-US" sz="1600" dirty="0"/>
          </a:p>
          <a:p>
            <a:pPr lvl="1"/>
            <a:r>
              <a:rPr lang="en-US" sz="1600" dirty="0" smtClean="0"/>
              <a:t>5 events associated with water leaks, hydrogen explosion or fire, chopper malfunction, and errant beam on tuning beam dump</a:t>
            </a:r>
          </a:p>
          <a:p>
            <a:pPr lvl="1"/>
            <a:r>
              <a:rPr lang="en-US" sz="1600" dirty="0" smtClean="0"/>
              <a:t>2 events associated with earthquake</a:t>
            </a:r>
          </a:p>
          <a:p>
            <a:r>
              <a:rPr lang="en-US" sz="2000" dirty="0" smtClean="0"/>
              <a:t>Additional bounding events for maintenance will be selected by end of June</a:t>
            </a:r>
          </a:p>
          <a:p>
            <a:r>
              <a:rPr lang="en-US" sz="2000" dirty="0" smtClean="0"/>
              <a:t>Safety functions identified:</a:t>
            </a:r>
          </a:p>
          <a:p>
            <a:pPr lvl="1"/>
            <a:r>
              <a:rPr lang="en-US" sz="1600" dirty="0" smtClean="0"/>
              <a:t>Safety related SSCs</a:t>
            </a:r>
          </a:p>
          <a:p>
            <a:pPr lvl="2"/>
            <a:r>
              <a:rPr lang="en-US" sz="1400" dirty="0"/>
              <a:t>H</a:t>
            </a:r>
            <a:r>
              <a:rPr lang="en-US" sz="1400" dirty="0" smtClean="0"/>
              <a:t>elium loop components</a:t>
            </a:r>
          </a:p>
          <a:p>
            <a:pPr lvl="2"/>
            <a:r>
              <a:rPr lang="en-US" sz="1400" dirty="0" smtClean="0"/>
              <a:t>Helium purification</a:t>
            </a:r>
          </a:p>
          <a:p>
            <a:pPr lvl="2"/>
            <a:r>
              <a:rPr lang="en-US" sz="1400" dirty="0" smtClean="0"/>
              <a:t>Utility room ventilation system</a:t>
            </a:r>
          </a:p>
          <a:p>
            <a:pPr lvl="2"/>
            <a:r>
              <a:rPr lang="en-US" sz="1400" dirty="0" smtClean="0"/>
              <a:t>Target drive unit and associated control system</a:t>
            </a:r>
          </a:p>
          <a:p>
            <a:pPr lvl="2"/>
            <a:r>
              <a:rPr lang="en-US" sz="1400" dirty="0" smtClean="0"/>
              <a:t>...</a:t>
            </a:r>
          </a:p>
          <a:p>
            <a:pPr lvl="1"/>
            <a:r>
              <a:rPr lang="en-US" sz="1600" dirty="0"/>
              <a:t>Safety SSCs</a:t>
            </a:r>
          </a:p>
          <a:p>
            <a:pPr lvl="2"/>
            <a:r>
              <a:rPr lang="en-US" sz="1400" dirty="0"/>
              <a:t>Target Safety System: safety-class beam permit</a:t>
            </a:r>
          </a:p>
          <a:p>
            <a:pPr lvl="2"/>
            <a:r>
              <a:rPr lang="en-US" sz="1400" dirty="0"/>
              <a:t>Personnel Safety System: personnel access control</a:t>
            </a:r>
          </a:p>
          <a:p>
            <a:pPr lvl="2"/>
            <a:r>
              <a:rPr lang="en-US" sz="1400" dirty="0"/>
              <a:t>..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40052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WP8: Target Physics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Calculated radionuclide inventories in: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ungsten bricks and target shroud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eryllium reflector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elium coolant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oderator-reflector cooling water</a:t>
            </a:r>
          </a:p>
          <a:p>
            <a:r>
              <a:rPr lang="en-US" dirty="0" smtClean="0"/>
              <a:t>Supported all work packages with shielding calculations</a:t>
            </a:r>
          </a:p>
          <a:p>
            <a:r>
              <a:rPr lang="en-US" dirty="0" smtClean="0"/>
              <a:t>Measured rate of back conversion of </a:t>
            </a:r>
            <a:r>
              <a:rPr lang="en-US" dirty="0" err="1" smtClean="0"/>
              <a:t>para</a:t>
            </a:r>
            <a:r>
              <a:rPr lang="en-US" dirty="0" smtClean="0"/>
              <a:t>-to-</a:t>
            </a:r>
            <a:r>
              <a:rPr lang="en-US" dirty="0" err="1" smtClean="0"/>
              <a:t>ortho</a:t>
            </a:r>
            <a:r>
              <a:rPr lang="en-US" dirty="0" smtClean="0"/>
              <a:t> due to neutron irradiation at SNS</a:t>
            </a:r>
          </a:p>
          <a:p>
            <a:r>
              <a:rPr lang="en-US" dirty="0" smtClean="0"/>
              <a:t>Applied for beam time at CERN ISOLDE to support measurement of tungsten release factors</a:t>
            </a:r>
          </a:p>
          <a:p>
            <a:r>
              <a:rPr lang="en-US" dirty="0" smtClean="0"/>
              <a:t>Materials Handbook updated regularly</a:t>
            </a:r>
          </a:p>
          <a:p>
            <a:pPr lvl="1"/>
            <a:r>
              <a:rPr lang="en-US" dirty="0" smtClean="0"/>
              <a:t>Currently 140 pages covering 27 chapters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24117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DTU’s setup </a:t>
            </a:r>
            <a:r>
              <a:rPr lang="en-US" dirty="0"/>
              <a:t>for </a:t>
            </a:r>
            <a:r>
              <a:rPr lang="en-US" dirty="0" smtClean="0"/>
              <a:t>measuring release fraction </a:t>
            </a:r>
            <a:r>
              <a:rPr lang="en-US" dirty="0"/>
              <a:t>of </a:t>
            </a:r>
            <a:r>
              <a:rPr lang="en-US" dirty="0" smtClean="0"/>
              <a:t>iodine </a:t>
            </a:r>
            <a:r>
              <a:rPr lang="en-US" dirty="0"/>
              <a:t>and bromine at different </a:t>
            </a:r>
            <a:r>
              <a:rPr lang="en-US" dirty="0" smtClean="0"/>
              <a:t>temperatures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020274" y="1600206"/>
            <a:ext cx="1872208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Apparatus capable of taking tungsten sample to 1000°C</a:t>
            </a:r>
          </a:p>
          <a:p>
            <a:r>
              <a:rPr lang="en-US" sz="2400" dirty="0" smtClean="0"/>
              <a:t>Minimum detectable release fraction expected to be 2E-8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DECE10-8D5C-4591-8209-94EFCCBEE2C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6146" name="Picture 2" descr="E:\ESS-Target release factor Project\ESS meeting 17th Dec2015\IMG_13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639530"/>
            <a:ext cx="6696744" cy="495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be 3"/>
          <p:cNvSpPr>
            <a:spLocks noChangeArrowheads="1"/>
          </p:cNvSpPr>
          <p:nvPr/>
        </p:nvSpPr>
        <p:spPr bwMode="auto">
          <a:xfrm flipV="1">
            <a:off x="2816816" y="4447849"/>
            <a:ext cx="576064" cy="14401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0" rev="180000"/>
            </a:camera>
            <a:lightRig rig="threePt" dir="t"/>
          </a:scene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a-DK" altLang="da-DK"/>
          </a:p>
        </p:txBody>
      </p:sp>
      <p:sp>
        <p:nvSpPr>
          <p:cNvPr id="10" name="TextBox 9"/>
          <p:cNvSpPr txBox="1"/>
          <p:nvPr/>
        </p:nvSpPr>
        <p:spPr>
          <a:xfrm>
            <a:off x="323528" y="5517240"/>
            <a:ext cx="1107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irradiated </a:t>
            </a:r>
            <a:br>
              <a:rPr lang="en-US" dirty="0" smtClean="0"/>
            </a:br>
            <a:r>
              <a:rPr lang="en-US" dirty="0" smtClean="0"/>
              <a:t>tungsten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187628" y="4653136"/>
            <a:ext cx="1584176" cy="9361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816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Organization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Update on all work packages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Project execution performance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Progress on Securing In-Kind Partners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Issues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Concluding remarks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2244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Installation and site works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709114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Target project will deliver first hardware to site, during </a:t>
            </a:r>
            <a:r>
              <a:rPr lang="en-GB" dirty="0"/>
              <a:t>2016 </a:t>
            </a:r>
            <a:r>
              <a:rPr lang="en-GB" dirty="0" smtClean="0"/>
              <a:t>Q3, for installation</a:t>
            </a:r>
          </a:p>
          <a:p>
            <a:pPr lvl="1"/>
            <a:r>
              <a:rPr lang="en-GB" dirty="0" smtClean="0"/>
              <a:t>Active Cells concrete </a:t>
            </a:r>
            <a:r>
              <a:rPr lang="en-GB" dirty="0" err="1" smtClean="0"/>
              <a:t>embedments</a:t>
            </a:r>
            <a:r>
              <a:rPr lang="en-GB" dirty="0" smtClean="0"/>
              <a:t> for stainless steel liner</a:t>
            </a:r>
          </a:p>
          <a:p>
            <a:pPr lvl="1"/>
            <a:r>
              <a:rPr lang="en-GB" dirty="0" smtClean="0"/>
              <a:t>ECHIR embedded structure</a:t>
            </a:r>
          </a:p>
          <a:p>
            <a:pPr lvl="1"/>
            <a:r>
              <a:rPr lang="en-GB" dirty="0" smtClean="0"/>
              <a:t>Cast-in metal shielding</a:t>
            </a:r>
          </a:p>
          <a:p>
            <a:r>
              <a:rPr lang="en-GB" dirty="0" smtClean="0"/>
              <a:t>Main installation of target station system will start by end of 2017</a:t>
            </a:r>
          </a:p>
          <a:p>
            <a:r>
              <a:rPr lang="en-GB" dirty="0" smtClean="0"/>
              <a:t>Target project installation organization </a:t>
            </a:r>
          </a:p>
          <a:p>
            <a:pPr lvl="1"/>
            <a:r>
              <a:rPr lang="en-GB" dirty="0" smtClean="0"/>
              <a:t>Interim and minimal organisation to be established by 2016 Q3</a:t>
            </a:r>
          </a:p>
          <a:p>
            <a:pPr lvl="1"/>
            <a:r>
              <a:rPr lang="en-GB" dirty="0" smtClean="0"/>
              <a:t>Full organisation to be up and running by end of 2017</a:t>
            </a:r>
          </a:p>
          <a:p>
            <a:pPr lvl="1"/>
            <a:r>
              <a:rPr lang="en-GB" dirty="0" smtClean="0"/>
              <a:t>Large parts of the installation will be performed in parallel with construction works, hence close collaboration and coordination with CF/SEC is essential</a:t>
            </a:r>
          </a:p>
          <a:p>
            <a:pPr lvl="1"/>
            <a:r>
              <a:rPr lang="en-GB" dirty="0" smtClean="0"/>
              <a:t> Temporary services will be offered by SEC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20055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Provisional Site Organisation for Target Project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21</a:t>
            </a:fld>
            <a:endParaRPr lang="en-GB"/>
          </a:p>
        </p:txBody>
      </p:sp>
      <p:grpSp>
        <p:nvGrpSpPr>
          <p:cNvPr id="6" name="Group 85"/>
          <p:cNvGrpSpPr/>
          <p:nvPr/>
        </p:nvGrpSpPr>
        <p:grpSpPr>
          <a:xfrm>
            <a:off x="335542" y="2420888"/>
            <a:ext cx="6540714" cy="4104456"/>
            <a:chOff x="460903" y="772645"/>
            <a:chExt cx="6430786" cy="3879203"/>
          </a:xfrm>
        </p:grpSpPr>
        <p:sp>
          <p:nvSpPr>
            <p:cNvPr id="14" name="Freeform 14"/>
            <p:cNvSpPr/>
            <p:nvPr/>
          </p:nvSpPr>
          <p:spPr>
            <a:xfrm>
              <a:off x="3281002" y="772645"/>
              <a:ext cx="2473366" cy="694995"/>
            </a:xfrm>
            <a:custGeom>
              <a:avLst/>
              <a:gdLst>
                <a:gd name="connsiteX0" fmla="*/ 0 w 3842325"/>
                <a:gd name="connsiteY0" fmla="*/ 0 h 1199051"/>
                <a:gd name="connsiteX1" fmla="*/ 3842325 w 3842325"/>
                <a:gd name="connsiteY1" fmla="*/ 0 h 1199051"/>
                <a:gd name="connsiteX2" fmla="*/ 3842325 w 3842325"/>
                <a:gd name="connsiteY2" fmla="*/ 1199051 h 1199051"/>
                <a:gd name="connsiteX3" fmla="*/ 0 w 3842325"/>
                <a:gd name="connsiteY3" fmla="*/ 1199051 h 1199051"/>
                <a:gd name="connsiteX4" fmla="*/ 0 w 3842325"/>
                <a:gd name="connsiteY4" fmla="*/ 0 h 1199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2325" h="1199051">
                  <a:moveTo>
                    <a:pt x="0" y="0"/>
                  </a:moveTo>
                  <a:lnTo>
                    <a:pt x="3842325" y="0"/>
                  </a:lnTo>
                  <a:lnTo>
                    <a:pt x="3842325" y="1199051"/>
                  </a:lnTo>
                  <a:lnTo>
                    <a:pt x="0" y="1199051"/>
                  </a:lnTo>
                  <a:lnTo>
                    <a:pt x="0" y="0"/>
                  </a:lnTo>
                  <a:close/>
                </a:path>
              </a:pathLst>
            </a:custGeom>
            <a:ln w="19050"/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 smtClean="0"/>
                <a:t>Target Site Manager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800" dirty="0" smtClean="0"/>
                <a:t> 	Deputy Site Manager</a:t>
              </a:r>
              <a:endParaRPr lang="en-GB" sz="800" kern="1200" dirty="0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460903" y="2982132"/>
              <a:ext cx="1438657" cy="792000"/>
            </a:xfrm>
            <a:custGeom>
              <a:avLst/>
              <a:gdLst>
                <a:gd name="connsiteX0" fmla="*/ 0 w 1861534"/>
                <a:gd name="connsiteY0" fmla="*/ 0 h 1069143"/>
                <a:gd name="connsiteX1" fmla="*/ 1861534 w 1861534"/>
                <a:gd name="connsiteY1" fmla="*/ 0 h 1069143"/>
                <a:gd name="connsiteX2" fmla="*/ 1861534 w 1861534"/>
                <a:gd name="connsiteY2" fmla="*/ 1069143 h 1069143"/>
                <a:gd name="connsiteX3" fmla="*/ 0 w 1861534"/>
                <a:gd name="connsiteY3" fmla="*/ 1069143 h 1069143"/>
                <a:gd name="connsiteX4" fmla="*/ 0 w 1861534"/>
                <a:gd name="connsiteY4" fmla="*/ 0 h 106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1534" h="1069143">
                  <a:moveTo>
                    <a:pt x="0" y="0"/>
                  </a:moveTo>
                  <a:lnTo>
                    <a:pt x="1861534" y="0"/>
                  </a:lnTo>
                  <a:lnTo>
                    <a:pt x="1861534" y="1069143"/>
                  </a:lnTo>
                  <a:lnTo>
                    <a:pt x="0" y="1069143"/>
                  </a:lnTo>
                  <a:lnTo>
                    <a:pt x="0" y="0"/>
                  </a:lnTo>
                  <a:close/>
                </a:path>
              </a:pathLst>
            </a:custGeom>
            <a:ln w="19050"/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b="1" smtClean="0"/>
                <a:t>Installation Supervisors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800" smtClean="0"/>
                <a:t>#1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800" smtClean="0"/>
                <a:t>#2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800" smtClean="0"/>
                <a:t>#3</a:t>
              </a:r>
            </a:p>
          </p:txBody>
        </p:sp>
        <p:sp>
          <p:nvSpPr>
            <p:cNvPr id="21" name="Freeform 22"/>
            <p:cNvSpPr/>
            <p:nvPr/>
          </p:nvSpPr>
          <p:spPr>
            <a:xfrm>
              <a:off x="2160050" y="1589319"/>
              <a:ext cx="1970527" cy="1121481"/>
            </a:xfrm>
            <a:custGeom>
              <a:avLst/>
              <a:gdLst>
                <a:gd name="connsiteX0" fmla="*/ 0 w 1970527"/>
                <a:gd name="connsiteY0" fmla="*/ 0 h 1061051"/>
                <a:gd name="connsiteX1" fmla="*/ 1970527 w 1970527"/>
                <a:gd name="connsiteY1" fmla="*/ 0 h 1061051"/>
                <a:gd name="connsiteX2" fmla="*/ 1970527 w 1970527"/>
                <a:gd name="connsiteY2" fmla="*/ 1061051 h 1061051"/>
                <a:gd name="connsiteX3" fmla="*/ 0 w 1970527"/>
                <a:gd name="connsiteY3" fmla="*/ 1061051 h 1061051"/>
                <a:gd name="connsiteX4" fmla="*/ 0 w 1970527"/>
                <a:gd name="connsiteY4" fmla="*/ 0 h 1061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527" h="1061051">
                  <a:moveTo>
                    <a:pt x="0" y="0"/>
                  </a:moveTo>
                  <a:lnTo>
                    <a:pt x="1970527" y="0"/>
                  </a:lnTo>
                  <a:lnTo>
                    <a:pt x="1970527" y="1061051"/>
                  </a:lnTo>
                  <a:lnTo>
                    <a:pt x="0" y="1061051"/>
                  </a:lnTo>
                  <a:lnTo>
                    <a:pt x="0" y="0"/>
                  </a:lnTo>
                  <a:close/>
                </a:path>
              </a:pathLst>
            </a:custGeom>
            <a:ln w="19050"/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GB" sz="1400" b="1" dirty="0" smtClean="0"/>
                <a:t>QC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GB" sz="800" kern="1200" dirty="0" smtClean="0"/>
                <a:t>Installation Inspection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GB" sz="800" dirty="0" err="1" smtClean="0"/>
                <a:t>Receival</a:t>
              </a:r>
              <a:r>
                <a:rPr lang="en-GB" sz="800" dirty="0" smtClean="0"/>
                <a:t> inspection</a:t>
              </a:r>
              <a:endParaRPr lang="en-GB" sz="800" kern="1200" dirty="0" smtClean="0"/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GB" sz="800" dirty="0" smtClean="0"/>
                <a:t>NDT (X-ray, PT, UT etc.)</a:t>
              </a:r>
              <a:endParaRPr lang="en-GB" sz="800" kern="1200" dirty="0" smtClean="0"/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GB" sz="800" dirty="0" smtClean="0"/>
                <a:t>Accredited Inspection Body AIB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GB" sz="800" dirty="0" smtClean="0"/>
                <a:t>Accredited Body AB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GB" sz="800" dirty="0" smtClean="0"/>
                <a:t>Final quality documentation</a:t>
              </a:r>
              <a:endParaRPr lang="en-GB" sz="800" dirty="0"/>
            </a:p>
          </p:txBody>
        </p:sp>
        <p:sp>
          <p:nvSpPr>
            <p:cNvPr id="22" name="Freeform 23"/>
            <p:cNvSpPr/>
            <p:nvPr/>
          </p:nvSpPr>
          <p:spPr>
            <a:xfrm>
              <a:off x="4921163" y="1594591"/>
              <a:ext cx="1970526" cy="1116209"/>
            </a:xfrm>
            <a:custGeom>
              <a:avLst/>
              <a:gdLst>
                <a:gd name="connsiteX0" fmla="*/ 0 w 1970527"/>
                <a:gd name="connsiteY0" fmla="*/ 0 h 1061051"/>
                <a:gd name="connsiteX1" fmla="*/ 1970527 w 1970527"/>
                <a:gd name="connsiteY1" fmla="*/ 0 h 1061051"/>
                <a:gd name="connsiteX2" fmla="*/ 1970527 w 1970527"/>
                <a:gd name="connsiteY2" fmla="*/ 1061051 h 1061051"/>
                <a:gd name="connsiteX3" fmla="*/ 0 w 1970527"/>
                <a:gd name="connsiteY3" fmla="*/ 1061051 h 1061051"/>
                <a:gd name="connsiteX4" fmla="*/ 0 w 1970527"/>
                <a:gd name="connsiteY4" fmla="*/ 0 h 1061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527" h="1061051">
                  <a:moveTo>
                    <a:pt x="0" y="0"/>
                  </a:moveTo>
                  <a:lnTo>
                    <a:pt x="1970527" y="0"/>
                  </a:lnTo>
                  <a:lnTo>
                    <a:pt x="1970527" y="1061051"/>
                  </a:lnTo>
                  <a:lnTo>
                    <a:pt x="0" y="1061051"/>
                  </a:lnTo>
                  <a:lnTo>
                    <a:pt x="0" y="0"/>
                  </a:lnTo>
                  <a:close/>
                </a:path>
              </a:pathLst>
            </a:custGeom>
            <a:ln w="19050"/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kern="1200" dirty="0" smtClean="0"/>
                <a:t>Site Admin</a:t>
              </a:r>
            </a:p>
            <a:p>
              <a:pPr algn="ctr" defTabSz="622300">
                <a:lnSpc>
                  <a:spcPct val="90000"/>
                </a:lnSpc>
                <a:spcBef>
                  <a:spcPct val="0"/>
                </a:spcBef>
              </a:pPr>
              <a:r>
                <a:rPr lang="en-GB" sz="800" dirty="0"/>
                <a:t>Document control</a:t>
              </a:r>
            </a:p>
            <a:p>
              <a:pPr algn="ctr" defTabSz="622300">
                <a:lnSpc>
                  <a:spcPct val="90000"/>
                </a:lnSpc>
                <a:spcBef>
                  <a:spcPct val="0"/>
                </a:spcBef>
              </a:pPr>
              <a:r>
                <a:rPr lang="en-GB" sz="800" dirty="0"/>
                <a:t>Time Schedule</a:t>
              </a:r>
            </a:p>
            <a:p>
              <a:pPr algn="ctr" defTabSz="622300">
                <a:lnSpc>
                  <a:spcPct val="90000"/>
                </a:lnSpc>
                <a:spcBef>
                  <a:spcPct val="0"/>
                </a:spcBef>
              </a:pPr>
              <a:r>
                <a:rPr lang="en-GB" sz="800" dirty="0"/>
                <a:t>Work Permit</a:t>
              </a:r>
            </a:p>
            <a:p>
              <a:pPr algn="ctr" defTabSz="622300">
                <a:lnSpc>
                  <a:spcPct val="90000"/>
                </a:lnSpc>
                <a:spcBef>
                  <a:spcPct val="0"/>
                </a:spcBef>
              </a:pPr>
              <a:r>
                <a:rPr lang="en-GB" sz="800" dirty="0"/>
                <a:t>Accommodation (Site &amp; Hotel)</a:t>
              </a:r>
            </a:p>
            <a:p>
              <a:pPr algn="ctr" defTabSz="622300">
                <a:lnSpc>
                  <a:spcPct val="90000"/>
                </a:lnSpc>
                <a:spcBef>
                  <a:spcPct val="0"/>
                </a:spcBef>
              </a:pPr>
              <a:r>
                <a:rPr lang="en-GB" sz="800" dirty="0" smtClean="0"/>
                <a:t>Financial control</a:t>
              </a:r>
              <a:endParaRPr lang="en-GB" sz="800" dirty="0"/>
            </a:p>
            <a:p>
              <a:pPr algn="ctr" defTabSz="622300">
                <a:lnSpc>
                  <a:spcPct val="90000"/>
                </a:lnSpc>
                <a:spcBef>
                  <a:spcPct val="0"/>
                </a:spcBef>
              </a:pPr>
              <a:r>
                <a:rPr lang="en-GB" sz="800" dirty="0"/>
                <a:t>Procurement inst. hardware/manpower</a:t>
              </a:r>
            </a:p>
            <a:p>
              <a:pPr algn="ctr" defTabSz="622300">
                <a:lnSpc>
                  <a:spcPct val="90000"/>
                </a:lnSpc>
                <a:spcBef>
                  <a:spcPct val="0"/>
                </a:spcBef>
              </a:pPr>
              <a:r>
                <a:rPr lang="en-GB" sz="800" dirty="0"/>
                <a:t>NCR (Non Conformity Report)</a:t>
              </a:r>
            </a:p>
          </p:txBody>
        </p:sp>
        <p:sp>
          <p:nvSpPr>
            <p:cNvPr id="24" name="Freeform 17"/>
            <p:cNvSpPr/>
            <p:nvPr/>
          </p:nvSpPr>
          <p:spPr>
            <a:xfrm>
              <a:off x="2160050" y="2982131"/>
              <a:ext cx="1402213" cy="1669717"/>
            </a:xfrm>
            <a:custGeom>
              <a:avLst/>
              <a:gdLst>
                <a:gd name="connsiteX0" fmla="*/ 0 w 2037796"/>
                <a:gd name="connsiteY0" fmla="*/ 0 h 1072955"/>
                <a:gd name="connsiteX1" fmla="*/ 2037796 w 2037796"/>
                <a:gd name="connsiteY1" fmla="*/ 0 h 1072955"/>
                <a:gd name="connsiteX2" fmla="*/ 2037796 w 2037796"/>
                <a:gd name="connsiteY2" fmla="*/ 1072955 h 1072955"/>
                <a:gd name="connsiteX3" fmla="*/ 0 w 2037796"/>
                <a:gd name="connsiteY3" fmla="*/ 1072955 h 1072955"/>
                <a:gd name="connsiteX4" fmla="*/ 0 w 2037796"/>
                <a:gd name="connsiteY4" fmla="*/ 0 h 107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7796" h="1072955">
                  <a:moveTo>
                    <a:pt x="0" y="0"/>
                  </a:moveTo>
                  <a:lnTo>
                    <a:pt x="2037796" y="0"/>
                  </a:lnTo>
                  <a:lnTo>
                    <a:pt x="2037796" y="1072955"/>
                  </a:lnTo>
                  <a:lnTo>
                    <a:pt x="0" y="1072955"/>
                  </a:lnTo>
                  <a:lnTo>
                    <a:pt x="0" y="0"/>
                  </a:lnTo>
                  <a:close/>
                </a:path>
              </a:pathLst>
            </a:custGeom>
            <a:ln w="19050"/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b="1" kern="1200" dirty="0" smtClean="0"/>
                <a:t>Temporary Services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800" dirty="0" smtClean="0"/>
                <a:t>Scaffolding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800" dirty="0" smtClean="0"/>
                <a:t>Laydown Areas 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800" kern="1200" dirty="0" smtClean="0"/>
                <a:t>Crane Drivers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800" dirty="0" smtClean="0"/>
                <a:t>Logistics/Transport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800" kern="1200" dirty="0" smtClean="0"/>
                <a:t>Warehouse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800" dirty="0" smtClean="0"/>
                <a:t>Heavy lifting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800" kern="1200" dirty="0" smtClean="0"/>
                <a:t>Temporary Power &amp; Fluids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800" dirty="0" smtClean="0"/>
                <a:t>Concrete Boring/Drilling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800" dirty="0" smtClean="0"/>
                <a:t>Survey/Alignment 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800" kern="1200" dirty="0" smtClean="0"/>
                <a:t>Waste</a:t>
              </a:r>
              <a:endParaRPr lang="en-GB" sz="800" kern="1200" dirty="0"/>
            </a:p>
          </p:txBody>
        </p:sp>
      </p:grpSp>
      <p:cxnSp>
        <p:nvCxnSpPr>
          <p:cNvPr id="34" name="Rak 33"/>
          <p:cNvCxnSpPr/>
          <p:nvPr/>
        </p:nvCxnSpPr>
        <p:spPr>
          <a:xfrm>
            <a:off x="4499992" y="3156239"/>
            <a:ext cx="0" cy="14248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k 42"/>
          <p:cNvCxnSpPr/>
          <p:nvPr/>
        </p:nvCxnSpPr>
        <p:spPr>
          <a:xfrm>
            <a:off x="4055931" y="3933056"/>
            <a:ext cx="8161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k 46"/>
          <p:cNvCxnSpPr/>
          <p:nvPr/>
        </p:nvCxnSpPr>
        <p:spPr>
          <a:xfrm>
            <a:off x="1115616" y="4581128"/>
            <a:ext cx="59046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ak 66"/>
          <p:cNvCxnSpPr/>
          <p:nvPr/>
        </p:nvCxnSpPr>
        <p:spPr>
          <a:xfrm>
            <a:off x="2771800" y="4581128"/>
            <a:ext cx="0" cy="1701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ak 67"/>
          <p:cNvCxnSpPr/>
          <p:nvPr/>
        </p:nvCxnSpPr>
        <p:spPr>
          <a:xfrm>
            <a:off x="1115616" y="4581128"/>
            <a:ext cx="0" cy="1701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Freeform 17"/>
          <p:cNvSpPr/>
          <p:nvPr/>
        </p:nvSpPr>
        <p:spPr>
          <a:xfrm>
            <a:off x="7236296" y="5327315"/>
            <a:ext cx="1570198" cy="405941"/>
          </a:xfrm>
          <a:custGeom>
            <a:avLst/>
            <a:gdLst>
              <a:gd name="connsiteX0" fmla="*/ 0 w 2037796"/>
              <a:gd name="connsiteY0" fmla="*/ 0 h 1072955"/>
              <a:gd name="connsiteX1" fmla="*/ 2037796 w 2037796"/>
              <a:gd name="connsiteY1" fmla="*/ 0 h 1072955"/>
              <a:gd name="connsiteX2" fmla="*/ 2037796 w 2037796"/>
              <a:gd name="connsiteY2" fmla="*/ 1072955 h 1072955"/>
              <a:gd name="connsiteX3" fmla="*/ 0 w 2037796"/>
              <a:gd name="connsiteY3" fmla="*/ 1072955 h 1072955"/>
              <a:gd name="connsiteX4" fmla="*/ 0 w 2037796"/>
              <a:gd name="connsiteY4" fmla="*/ 0 h 107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7796" h="1072955">
                <a:moveTo>
                  <a:pt x="0" y="0"/>
                </a:moveTo>
                <a:lnTo>
                  <a:pt x="2037796" y="0"/>
                </a:lnTo>
                <a:lnTo>
                  <a:pt x="2037796" y="1072955"/>
                </a:lnTo>
                <a:lnTo>
                  <a:pt x="0" y="1072955"/>
                </a:lnTo>
                <a:lnTo>
                  <a:pt x="0" y="0"/>
                </a:lnTo>
                <a:close/>
              </a:path>
            </a:pathLst>
          </a:custGeom>
          <a:ln w="19050"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b="1" kern="1200" smtClean="0"/>
              <a:t>In-Kind 2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800" smtClean="0"/>
              <a:t>Installation Manager</a:t>
            </a:r>
            <a:endParaRPr lang="en-GB" sz="1200" b="1" kern="1200" smtClean="0"/>
          </a:p>
        </p:txBody>
      </p:sp>
      <p:sp>
        <p:nvSpPr>
          <p:cNvPr id="70" name="Freeform 17"/>
          <p:cNvSpPr/>
          <p:nvPr/>
        </p:nvSpPr>
        <p:spPr>
          <a:xfrm>
            <a:off x="7236296" y="5831371"/>
            <a:ext cx="1570198" cy="405941"/>
          </a:xfrm>
          <a:custGeom>
            <a:avLst/>
            <a:gdLst>
              <a:gd name="connsiteX0" fmla="*/ 0 w 2037796"/>
              <a:gd name="connsiteY0" fmla="*/ 0 h 1072955"/>
              <a:gd name="connsiteX1" fmla="*/ 2037796 w 2037796"/>
              <a:gd name="connsiteY1" fmla="*/ 0 h 1072955"/>
              <a:gd name="connsiteX2" fmla="*/ 2037796 w 2037796"/>
              <a:gd name="connsiteY2" fmla="*/ 1072955 h 1072955"/>
              <a:gd name="connsiteX3" fmla="*/ 0 w 2037796"/>
              <a:gd name="connsiteY3" fmla="*/ 1072955 h 1072955"/>
              <a:gd name="connsiteX4" fmla="*/ 0 w 2037796"/>
              <a:gd name="connsiteY4" fmla="*/ 0 h 107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7796" h="1072955">
                <a:moveTo>
                  <a:pt x="0" y="0"/>
                </a:moveTo>
                <a:lnTo>
                  <a:pt x="2037796" y="0"/>
                </a:lnTo>
                <a:lnTo>
                  <a:pt x="2037796" y="1072955"/>
                </a:lnTo>
                <a:lnTo>
                  <a:pt x="0" y="1072955"/>
                </a:lnTo>
                <a:lnTo>
                  <a:pt x="0" y="0"/>
                </a:lnTo>
                <a:close/>
              </a:path>
            </a:pathLst>
          </a:custGeom>
          <a:ln w="19050"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b="1" kern="1200" smtClean="0"/>
              <a:t>In-Kind 3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800" smtClean="0"/>
              <a:t>Installation Manager</a:t>
            </a:r>
            <a:endParaRPr lang="en-GB" sz="1200" b="1" kern="1200" smtClean="0"/>
          </a:p>
        </p:txBody>
      </p:sp>
      <p:sp>
        <p:nvSpPr>
          <p:cNvPr id="71" name="Freeform 17"/>
          <p:cNvSpPr/>
          <p:nvPr/>
        </p:nvSpPr>
        <p:spPr>
          <a:xfrm>
            <a:off x="7236296" y="4797152"/>
            <a:ext cx="1570198" cy="405941"/>
          </a:xfrm>
          <a:custGeom>
            <a:avLst/>
            <a:gdLst>
              <a:gd name="connsiteX0" fmla="*/ 0 w 2037796"/>
              <a:gd name="connsiteY0" fmla="*/ 0 h 1072955"/>
              <a:gd name="connsiteX1" fmla="*/ 2037796 w 2037796"/>
              <a:gd name="connsiteY1" fmla="*/ 0 h 1072955"/>
              <a:gd name="connsiteX2" fmla="*/ 2037796 w 2037796"/>
              <a:gd name="connsiteY2" fmla="*/ 1072955 h 1072955"/>
              <a:gd name="connsiteX3" fmla="*/ 0 w 2037796"/>
              <a:gd name="connsiteY3" fmla="*/ 1072955 h 1072955"/>
              <a:gd name="connsiteX4" fmla="*/ 0 w 2037796"/>
              <a:gd name="connsiteY4" fmla="*/ 0 h 107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7796" h="1072955">
                <a:moveTo>
                  <a:pt x="0" y="0"/>
                </a:moveTo>
                <a:lnTo>
                  <a:pt x="2037796" y="0"/>
                </a:lnTo>
                <a:lnTo>
                  <a:pt x="2037796" y="1072955"/>
                </a:lnTo>
                <a:lnTo>
                  <a:pt x="0" y="1072955"/>
                </a:lnTo>
                <a:lnTo>
                  <a:pt x="0" y="0"/>
                </a:lnTo>
                <a:close/>
              </a:path>
            </a:pathLst>
          </a:custGeom>
          <a:ln w="19050"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b="1" kern="1200" smtClean="0"/>
              <a:t>In-Kind 1</a:t>
            </a:r>
            <a:endParaRPr lang="en-GB" sz="800" smtClean="0"/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800" smtClean="0"/>
              <a:t>Installation Manager</a:t>
            </a:r>
            <a:endParaRPr lang="en-GB" sz="1200" b="1" kern="1200" smtClean="0"/>
          </a:p>
        </p:txBody>
      </p:sp>
      <p:sp>
        <p:nvSpPr>
          <p:cNvPr id="72" name="Freeform 17"/>
          <p:cNvSpPr/>
          <p:nvPr/>
        </p:nvSpPr>
        <p:spPr>
          <a:xfrm>
            <a:off x="7236296" y="6335427"/>
            <a:ext cx="1570198" cy="405941"/>
          </a:xfrm>
          <a:custGeom>
            <a:avLst/>
            <a:gdLst>
              <a:gd name="connsiteX0" fmla="*/ 0 w 2037796"/>
              <a:gd name="connsiteY0" fmla="*/ 0 h 1072955"/>
              <a:gd name="connsiteX1" fmla="*/ 2037796 w 2037796"/>
              <a:gd name="connsiteY1" fmla="*/ 0 h 1072955"/>
              <a:gd name="connsiteX2" fmla="*/ 2037796 w 2037796"/>
              <a:gd name="connsiteY2" fmla="*/ 1072955 h 1072955"/>
              <a:gd name="connsiteX3" fmla="*/ 0 w 2037796"/>
              <a:gd name="connsiteY3" fmla="*/ 1072955 h 1072955"/>
              <a:gd name="connsiteX4" fmla="*/ 0 w 2037796"/>
              <a:gd name="connsiteY4" fmla="*/ 0 h 107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7796" h="1072955">
                <a:moveTo>
                  <a:pt x="0" y="0"/>
                </a:moveTo>
                <a:lnTo>
                  <a:pt x="2037796" y="0"/>
                </a:lnTo>
                <a:lnTo>
                  <a:pt x="2037796" y="1072955"/>
                </a:lnTo>
                <a:lnTo>
                  <a:pt x="0" y="1072955"/>
                </a:lnTo>
                <a:lnTo>
                  <a:pt x="0" y="0"/>
                </a:lnTo>
                <a:close/>
              </a:path>
            </a:pathLst>
          </a:custGeom>
          <a:ln w="19050"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b="1" kern="1200" smtClean="0"/>
              <a:t>In-Kind 4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800" smtClean="0"/>
              <a:t>Installation Manager</a:t>
            </a:r>
            <a:endParaRPr lang="en-GB" sz="1200" b="1" kern="1200" smtClean="0"/>
          </a:p>
        </p:txBody>
      </p:sp>
      <p:sp>
        <p:nvSpPr>
          <p:cNvPr id="73" name="Freeform 17"/>
          <p:cNvSpPr/>
          <p:nvPr/>
        </p:nvSpPr>
        <p:spPr>
          <a:xfrm>
            <a:off x="5364088" y="4797152"/>
            <a:ext cx="1570198" cy="405941"/>
          </a:xfrm>
          <a:custGeom>
            <a:avLst/>
            <a:gdLst>
              <a:gd name="connsiteX0" fmla="*/ 0 w 2037796"/>
              <a:gd name="connsiteY0" fmla="*/ 0 h 1072955"/>
              <a:gd name="connsiteX1" fmla="*/ 2037796 w 2037796"/>
              <a:gd name="connsiteY1" fmla="*/ 0 h 1072955"/>
              <a:gd name="connsiteX2" fmla="*/ 2037796 w 2037796"/>
              <a:gd name="connsiteY2" fmla="*/ 1072955 h 1072955"/>
              <a:gd name="connsiteX3" fmla="*/ 0 w 2037796"/>
              <a:gd name="connsiteY3" fmla="*/ 1072955 h 1072955"/>
              <a:gd name="connsiteX4" fmla="*/ 0 w 2037796"/>
              <a:gd name="connsiteY4" fmla="*/ 0 h 107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7796" h="1072955">
                <a:moveTo>
                  <a:pt x="0" y="0"/>
                </a:moveTo>
                <a:lnTo>
                  <a:pt x="2037796" y="0"/>
                </a:lnTo>
                <a:lnTo>
                  <a:pt x="2037796" y="1072955"/>
                </a:lnTo>
                <a:lnTo>
                  <a:pt x="0" y="1072955"/>
                </a:lnTo>
                <a:lnTo>
                  <a:pt x="0" y="0"/>
                </a:lnTo>
                <a:close/>
              </a:path>
            </a:pathLst>
          </a:custGeom>
          <a:ln w="19050"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b="1" kern="1200" dirty="0" smtClean="0"/>
              <a:t>In-House 1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800" dirty="0" smtClean="0"/>
              <a:t>Installation Manager</a:t>
            </a:r>
            <a:endParaRPr lang="en-GB" sz="1200" b="1" kern="1200" dirty="0" smtClean="0"/>
          </a:p>
        </p:txBody>
      </p:sp>
      <p:sp>
        <p:nvSpPr>
          <p:cNvPr id="74" name="Freeform 17"/>
          <p:cNvSpPr/>
          <p:nvPr/>
        </p:nvSpPr>
        <p:spPr>
          <a:xfrm>
            <a:off x="5364088" y="5327315"/>
            <a:ext cx="1570198" cy="405941"/>
          </a:xfrm>
          <a:custGeom>
            <a:avLst/>
            <a:gdLst>
              <a:gd name="connsiteX0" fmla="*/ 0 w 2037796"/>
              <a:gd name="connsiteY0" fmla="*/ 0 h 1072955"/>
              <a:gd name="connsiteX1" fmla="*/ 2037796 w 2037796"/>
              <a:gd name="connsiteY1" fmla="*/ 0 h 1072955"/>
              <a:gd name="connsiteX2" fmla="*/ 2037796 w 2037796"/>
              <a:gd name="connsiteY2" fmla="*/ 1072955 h 1072955"/>
              <a:gd name="connsiteX3" fmla="*/ 0 w 2037796"/>
              <a:gd name="connsiteY3" fmla="*/ 1072955 h 1072955"/>
              <a:gd name="connsiteX4" fmla="*/ 0 w 2037796"/>
              <a:gd name="connsiteY4" fmla="*/ 0 h 107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7796" h="1072955">
                <a:moveTo>
                  <a:pt x="0" y="0"/>
                </a:moveTo>
                <a:lnTo>
                  <a:pt x="2037796" y="0"/>
                </a:lnTo>
                <a:lnTo>
                  <a:pt x="2037796" y="1072955"/>
                </a:lnTo>
                <a:lnTo>
                  <a:pt x="0" y="1072955"/>
                </a:lnTo>
                <a:lnTo>
                  <a:pt x="0" y="0"/>
                </a:lnTo>
                <a:close/>
              </a:path>
            </a:pathLst>
          </a:custGeom>
          <a:ln w="19050"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b="1" kern="1200" smtClean="0"/>
              <a:t>In-House 2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800" smtClean="0"/>
              <a:t>Installation Manager</a:t>
            </a:r>
            <a:endParaRPr lang="en-GB" sz="1200" b="1" kern="1200" smtClean="0"/>
          </a:p>
        </p:txBody>
      </p:sp>
      <p:sp>
        <p:nvSpPr>
          <p:cNvPr id="75" name="Freeform 17"/>
          <p:cNvSpPr/>
          <p:nvPr/>
        </p:nvSpPr>
        <p:spPr>
          <a:xfrm>
            <a:off x="5364088" y="5831371"/>
            <a:ext cx="1570198" cy="405941"/>
          </a:xfrm>
          <a:custGeom>
            <a:avLst/>
            <a:gdLst>
              <a:gd name="connsiteX0" fmla="*/ 0 w 2037796"/>
              <a:gd name="connsiteY0" fmla="*/ 0 h 1072955"/>
              <a:gd name="connsiteX1" fmla="*/ 2037796 w 2037796"/>
              <a:gd name="connsiteY1" fmla="*/ 0 h 1072955"/>
              <a:gd name="connsiteX2" fmla="*/ 2037796 w 2037796"/>
              <a:gd name="connsiteY2" fmla="*/ 1072955 h 1072955"/>
              <a:gd name="connsiteX3" fmla="*/ 0 w 2037796"/>
              <a:gd name="connsiteY3" fmla="*/ 1072955 h 1072955"/>
              <a:gd name="connsiteX4" fmla="*/ 0 w 2037796"/>
              <a:gd name="connsiteY4" fmla="*/ 0 h 107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7796" h="1072955">
                <a:moveTo>
                  <a:pt x="0" y="0"/>
                </a:moveTo>
                <a:lnTo>
                  <a:pt x="2037796" y="0"/>
                </a:lnTo>
                <a:lnTo>
                  <a:pt x="2037796" y="1072955"/>
                </a:lnTo>
                <a:lnTo>
                  <a:pt x="0" y="1072955"/>
                </a:lnTo>
                <a:lnTo>
                  <a:pt x="0" y="0"/>
                </a:lnTo>
                <a:close/>
              </a:path>
            </a:pathLst>
          </a:custGeom>
          <a:ln w="19050"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b="1" kern="1200" smtClean="0"/>
              <a:t>In-House 3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800" smtClean="0"/>
              <a:t>Installation Manager</a:t>
            </a:r>
            <a:endParaRPr lang="en-GB" sz="1200" b="1" kern="1200" smtClean="0"/>
          </a:p>
        </p:txBody>
      </p:sp>
      <p:sp>
        <p:nvSpPr>
          <p:cNvPr id="76" name="Freeform 17"/>
          <p:cNvSpPr/>
          <p:nvPr/>
        </p:nvSpPr>
        <p:spPr>
          <a:xfrm>
            <a:off x="5364088" y="6335427"/>
            <a:ext cx="1570198" cy="405941"/>
          </a:xfrm>
          <a:custGeom>
            <a:avLst/>
            <a:gdLst>
              <a:gd name="connsiteX0" fmla="*/ 0 w 2037796"/>
              <a:gd name="connsiteY0" fmla="*/ 0 h 1072955"/>
              <a:gd name="connsiteX1" fmla="*/ 2037796 w 2037796"/>
              <a:gd name="connsiteY1" fmla="*/ 0 h 1072955"/>
              <a:gd name="connsiteX2" fmla="*/ 2037796 w 2037796"/>
              <a:gd name="connsiteY2" fmla="*/ 1072955 h 1072955"/>
              <a:gd name="connsiteX3" fmla="*/ 0 w 2037796"/>
              <a:gd name="connsiteY3" fmla="*/ 1072955 h 1072955"/>
              <a:gd name="connsiteX4" fmla="*/ 0 w 2037796"/>
              <a:gd name="connsiteY4" fmla="*/ 0 h 107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7796" h="1072955">
                <a:moveTo>
                  <a:pt x="0" y="0"/>
                </a:moveTo>
                <a:lnTo>
                  <a:pt x="2037796" y="0"/>
                </a:lnTo>
                <a:lnTo>
                  <a:pt x="2037796" y="1072955"/>
                </a:lnTo>
                <a:lnTo>
                  <a:pt x="0" y="1072955"/>
                </a:lnTo>
                <a:lnTo>
                  <a:pt x="0" y="0"/>
                </a:lnTo>
                <a:close/>
              </a:path>
            </a:pathLst>
          </a:custGeom>
          <a:ln w="19050"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b="1" kern="1200" smtClean="0"/>
              <a:t>In-House 4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800" smtClean="0"/>
              <a:t>Installation Manager</a:t>
            </a:r>
            <a:endParaRPr lang="en-GB" sz="1200" b="1" kern="1200" smtClean="0"/>
          </a:p>
        </p:txBody>
      </p:sp>
      <p:cxnSp>
        <p:nvCxnSpPr>
          <p:cNvPr id="77" name="Rak 76"/>
          <p:cNvCxnSpPr/>
          <p:nvPr/>
        </p:nvCxnSpPr>
        <p:spPr>
          <a:xfrm>
            <a:off x="5148064" y="4581128"/>
            <a:ext cx="0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Rak 81"/>
          <p:cNvCxnSpPr/>
          <p:nvPr/>
        </p:nvCxnSpPr>
        <p:spPr>
          <a:xfrm>
            <a:off x="5148064" y="652534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Rak 84"/>
          <p:cNvCxnSpPr/>
          <p:nvPr/>
        </p:nvCxnSpPr>
        <p:spPr>
          <a:xfrm>
            <a:off x="7020272" y="4581128"/>
            <a:ext cx="0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Rak 85"/>
          <p:cNvCxnSpPr/>
          <p:nvPr/>
        </p:nvCxnSpPr>
        <p:spPr>
          <a:xfrm>
            <a:off x="7020272" y="652534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Rak 87"/>
          <p:cNvCxnSpPr/>
          <p:nvPr/>
        </p:nvCxnSpPr>
        <p:spPr>
          <a:xfrm>
            <a:off x="7020272" y="602128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Rak 88"/>
          <p:cNvCxnSpPr/>
          <p:nvPr/>
        </p:nvCxnSpPr>
        <p:spPr>
          <a:xfrm>
            <a:off x="7020272" y="551723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Rak 89"/>
          <p:cNvCxnSpPr/>
          <p:nvPr/>
        </p:nvCxnSpPr>
        <p:spPr>
          <a:xfrm>
            <a:off x="7020272" y="5013176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Rak 90"/>
          <p:cNvCxnSpPr/>
          <p:nvPr/>
        </p:nvCxnSpPr>
        <p:spPr>
          <a:xfrm>
            <a:off x="5148064" y="602128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Rak 91"/>
          <p:cNvCxnSpPr/>
          <p:nvPr/>
        </p:nvCxnSpPr>
        <p:spPr>
          <a:xfrm>
            <a:off x="5148064" y="551723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Rak 92"/>
          <p:cNvCxnSpPr/>
          <p:nvPr/>
        </p:nvCxnSpPr>
        <p:spPr>
          <a:xfrm>
            <a:off x="5148064" y="5013176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Freeform 14"/>
          <p:cNvSpPr/>
          <p:nvPr/>
        </p:nvSpPr>
        <p:spPr>
          <a:xfrm>
            <a:off x="3208482" y="1469513"/>
            <a:ext cx="2515646" cy="735351"/>
          </a:xfrm>
          <a:custGeom>
            <a:avLst/>
            <a:gdLst>
              <a:gd name="connsiteX0" fmla="*/ 0 w 3842325"/>
              <a:gd name="connsiteY0" fmla="*/ 0 h 1199051"/>
              <a:gd name="connsiteX1" fmla="*/ 3842325 w 3842325"/>
              <a:gd name="connsiteY1" fmla="*/ 0 h 1199051"/>
              <a:gd name="connsiteX2" fmla="*/ 3842325 w 3842325"/>
              <a:gd name="connsiteY2" fmla="*/ 1199051 h 1199051"/>
              <a:gd name="connsiteX3" fmla="*/ 0 w 3842325"/>
              <a:gd name="connsiteY3" fmla="*/ 1199051 h 1199051"/>
              <a:gd name="connsiteX4" fmla="*/ 0 w 3842325"/>
              <a:gd name="connsiteY4" fmla="*/ 0 h 119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2325" h="1199051">
                <a:moveTo>
                  <a:pt x="0" y="0"/>
                </a:moveTo>
                <a:lnTo>
                  <a:pt x="3842325" y="0"/>
                </a:lnTo>
                <a:lnTo>
                  <a:pt x="3842325" y="1199051"/>
                </a:lnTo>
                <a:lnTo>
                  <a:pt x="0" y="1199051"/>
                </a:lnTo>
                <a:lnTo>
                  <a:pt x="0" y="0"/>
                </a:lnTo>
                <a:close/>
              </a:path>
            </a:pathLst>
          </a:custGeom>
          <a:ln w="19050"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kern="1200" smtClean="0"/>
              <a:t>Project Organization</a:t>
            </a:r>
          </a:p>
        </p:txBody>
      </p:sp>
      <p:cxnSp>
        <p:nvCxnSpPr>
          <p:cNvPr id="99" name="Rak 98"/>
          <p:cNvCxnSpPr/>
          <p:nvPr/>
        </p:nvCxnSpPr>
        <p:spPr>
          <a:xfrm>
            <a:off x="4499992" y="2204864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Rak 100"/>
          <p:cNvCxnSpPr/>
          <p:nvPr/>
        </p:nvCxnSpPr>
        <p:spPr>
          <a:xfrm>
            <a:off x="2771800" y="2285240"/>
            <a:ext cx="33843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Rak 106"/>
          <p:cNvCxnSpPr/>
          <p:nvPr/>
        </p:nvCxnSpPr>
        <p:spPr>
          <a:xfrm rot="2700000">
            <a:off x="6074546" y="2283608"/>
            <a:ext cx="180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Rak 109"/>
          <p:cNvCxnSpPr/>
          <p:nvPr/>
        </p:nvCxnSpPr>
        <p:spPr>
          <a:xfrm rot="-2700000">
            <a:off x="6074545" y="2285239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Rak 111"/>
          <p:cNvCxnSpPr/>
          <p:nvPr/>
        </p:nvCxnSpPr>
        <p:spPr>
          <a:xfrm rot="2700000">
            <a:off x="2673431" y="2283609"/>
            <a:ext cx="180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Rak 112"/>
          <p:cNvCxnSpPr/>
          <p:nvPr/>
        </p:nvCxnSpPr>
        <p:spPr>
          <a:xfrm rot="-2700000">
            <a:off x="2673430" y="2285240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3242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6-06-20 at 23.44.27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3717032"/>
            <a:ext cx="6537525" cy="1960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22</a:t>
            </a:fld>
            <a:endParaRPr lang="sv-SE"/>
          </a:p>
        </p:txBody>
      </p:sp>
      <p:pic>
        <p:nvPicPr>
          <p:cNvPr id="6" name="Picture 5" descr="Screen Shot 2016-06-20 at 23.44.27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7624" y="1484784"/>
            <a:ext cx="7095417" cy="243366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5733256"/>
            <a:ext cx="8229600" cy="93610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Schedule variance due to:</a:t>
            </a:r>
          </a:p>
          <a:p>
            <a:pPr lvl="1"/>
            <a:r>
              <a:rPr lang="en-US" dirty="0" smtClean="0"/>
              <a:t>Under-reporting of work performed by in-kind partners</a:t>
            </a:r>
          </a:p>
          <a:p>
            <a:pPr lvl="1"/>
            <a:r>
              <a:rPr lang="en-US" dirty="0" smtClean="0"/>
              <a:t>Delay in </a:t>
            </a:r>
            <a:r>
              <a:rPr lang="en-US" dirty="0"/>
              <a:t>M</a:t>
            </a:r>
            <a:r>
              <a:rPr lang="en-US" dirty="0" smtClean="0"/>
              <a:t>onolith Systems WP due to late design changes and lack of resources</a:t>
            </a:r>
          </a:p>
        </p:txBody>
      </p:sp>
    </p:spTree>
    <p:extLst>
      <p:ext uri="{BB962C8B-B14F-4D97-AF65-F5344CB8AC3E}">
        <p14:creationId xmlns:p14="http://schemas.microsoft.com/office/powerpoint/2010/main" val="731311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85699" tIns="42850" rIns="85699" bIns="42850">
            <a:normAutofit/>
          </a:bodyPr>
          <a:lstStyle/>
          <a:p>
            <a:pPr marL="360363" indent="-360363"/>
            <a:r>
              <a:rPr lang="en-GB" sz="3400" dirty="0" smtClean="0"/>
              <a:t>Target Schedule: Level 1 Milestones</a:t>
            </a:r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en-GB" smtClean="0"/>
              <a:t>23</a:t>
            </a:fld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56662" y="1289926"/>
            <a:ext cx="8989009" cy="5405732"/>
            <a:chOff x="8446390" y="-2440366"/>
            <a:chExt cx="8989009" cy="5405732"/>
          </a:xfrm>
        </p:grpSpPr>
        <p:sp>
          <p:nvSpPr>
            <p:cNvPr id="11" name="Rectangle 10"/>
            <p:cNvSpPr/>
            <p:nvPr/>
          </p:nvSpPr>
          <p:spPr>
            <a:xfrm>
              <a:off x="10225428" y="-2440366"/>
              <a:ext cx="1206000" cy="3600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smtClean="0">
                  <a:solidFill>
                    <a:srgbClr val="0070C0"/>
                  </a:solidFill>
                </a:rPr>
                <a:t>2015</a:t>
              </a:r>
              <a:endParaRPr lang="en-GB" sz="1400" b="1">
                <a:solidFill>
                  <a:srgbClr val="0070C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426222" y="-2440366"/>
              <a:ext cx="1206000" cy="3600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smtClean="0">
                  <a:solidFill>
                    <a:srgbClr val="0070C0"/>
                  </a:solidFill>
                </a:rPr>
                <a:t>2016</a:t>
              </a:r>
              <a:endParaRPr lang="en-GB" sz="1400" b="1">
                <a:solidFill>
                  <a:srgbClr val="0070C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2627016" y="-2440366"/>
              <a:ext cx="1206000" cy="3600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smtClean="0">
                  <a:solidFill>
                    <a:srgbClr val="0070C0"/>
                  </a:solidFill>
                </a:rPr>
                <a:t>2017</a:t>
              </a:r>
              <a:endParaRPr lang="en-GB" sz="1400" b="1">
                <a:solidFill>
                  <a:srgbClr val="0070C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3827810" y="-2440366"/>
              <a:ext cx="1206000" cy="3600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smtClean="0">
                  <a:solidFill>
                    <a:srgbClr val="0070C0"/>
                  </a:solidFill>
                </a:rPr>
                <a:t>2018</a:t>
              </a:r>
              <a:endParaRPr lang="en-GB" sz="1400" b="1">
                <a:solidFill>
                  <a:srgbClr val="0070C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5028604" y="-2440366"/>
              <a:ext cx="1206000" cy="3600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smtClean="0">
                  <a:solidFill>
                    <a:srgbClr val="0070C0"/>
                  </a:solidFill>
                </a:rPr>
                <a:t>2019</a:t>
              </a:r>
              <a:endParaRPr lang="en-GB" sz="1400" b="1">
                <a:solidFill>
                  <a:srgbClr val="0070C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6229399" y="-2440366"/>
              <a:ext cx="1206000" cy="3600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smtClean="0">
                  <a:solidFill>
                    <a:srgbClr val="0070C0"/>
                  </a:solidFill>
                </a:rPr>
                <a:t>2020</a:t>
              </a:r>
              <a:endParaRPr lang="en-GB" sz="1400" b="1">
                <a:solidFill>
                  <a:srgbClr val="0070C0"/>
                </a:solidFill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10225428" y="-2074634"/>
              <a:ext cx="0" cy="504000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1425561" y="-2074635"/>
              <a:ext cx="0" cy="504000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2625694" y="-2074635"/>
              <a:ext cx="0" cy="504000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3825827" y="-2074635"/>
              <a:ext cx="0" cy="504000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5025960" y="-2081005"/>
              <a:ext cx="0" cy="504000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6226093" y="-2074635"/>
              <a:ext cx="0" cy="504000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7426228" y="-2074635"/>
              <a:ext cx="0" cy="504000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8446390" y="-2076728"/>
              <a:ext cx="1932844" cy="0"/>
            </a:xfrm>
            <a:prstGeom prst="line">
              <a:avLst/>
            </a:prstGeom>
            <a:ln w="952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69285" y="1660697"/>
            <a:ext cx="1766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smtClean="0"/>
              <a:t>Project Milestones</a:t>
            </a:r>
            <a:endParaRPr lang="en-GB" sz="1600" b="1" i="1"/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35500" y="2200660"/>
            <a:ext cx="8990333" cy="0"/>
          </a:xfrm>
          <a:prstGeom prst="line">
            <a:avLst/>
          </a:prstGeom>
          <a:ln w="12700"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/>
          <p:cNvGrpSpPr/>
          <p:nvPr/>
        </p:nvGrpSpPr>
        <p:grpSpPr>
          <a:xfrm>
            <a:off x="5391691" y="1907861"/>
            <a:ext cx="1857597" cy="307777"/>
            <a:chOff x="5630707" y="1940451"/>
            <a:chExt cx="1857597" cy="307777"/>
          </a:xfrm>
        </p:grpSpPr>
        <p:sp>
          <p:nvSpPr>
            <p:cNvPr id="26" name="4-Point Star 25"/>
            <p:cNvSpPr>
              <a:spLocks noChangeAspect="1"/>
            </p:cNvSpPr>
            <p:nvPr/>
          </p:nvSpPr>
          <p:spPr>
            <a:xfrm>
              <a:off x="7308304" y="2004339"/>
              <a:ext cx="180000" cy="180000"/>
            </a:xfrm>
            <a:prstGeom prst="star4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630707" y="1940451"/>
              <a:ext cx="16985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400" smtClean="0"/>
                <a:t>First Beam on Target</a:t>
              </a:r>
              <a:endParaRPr lang="en-GB" sz="1400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122376" y="1649625"/>
            <a:ext cx="1683900" cy="307777"/>
            <a:chOff x="6078889" y="1635873"/>
            <a:chExt cx="1683900" cy="307777"/>
          </a:xfrm>
        </p:grpSpPr>
        <p:sp>
          <p:nvSpPr>
            <p:cNvPr id="30" name="TextBox 29"/>
            <p:cNvSpPr txBox="1"/>
            <p:nvPr/>
          </p:nvSpPr>
          <p:spPr>
            <a:xfrm>
              <a:off x="6078889" y="1635873"/>
              <a:ext cx="15311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400" smtClean="0"/>
                <a:t>Target Project End</a:t>
              </a:r>
              <a:endParaRPr lang="en-GB" sz="1400"/>
            </a:p>
          </p:txBody>
        </p:sp>
        <p:sp>
          <p:nvSpPr>
            <p:cNvPr id="31" name="4-Point Star 30"/>
            <p:cNvSpPr>
              <a:spLocks noChangeAspect="1"/>
            </p:cNvSpPr>
            <p:nvPr/>
          </p:nvSpPr>
          <p:spPr>
            <a:xfrm>
              <a:off x="7582789" y="1699761"/>
              <a:ext cx="180000" cy="180000"/>
            </a:xfrm>
            <a:prstGeom prst="star4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32" name="Straight Connector 31"/>
          <p:cNvCxnSpPr/>
          <p:nvPr/>
        </p:nvCxnSpPr>
        <p:spPr>
          <a:xfrm flipH="1">
            <a:off x="35500" y="3126021"/>
            <a:ext cx="8990333" cy="0"/>
          </a:xfrm>
          <a:prstGeom prst="line">
            <a:avLst/>
          </a:prstGeom>
          <a:ln w="12700"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35500" y="5141286"/>
            <a:ext cx="8990333" cy="0"/>
          </a:xfrm>
          <a:prstGeom prst="line">
            <a:avLst/>
          </a:prstGeom>
          <a:ln w="12700"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35500" y="6062120"/>
            <a:ext cx="8990333" cy="0"/>
          </a:xfrm>
          <a:prstGeom prst="line">
            <a:avLst/>
          </a:prstGeom>
          <a:ln w="12700"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9289" y="2204179"/>
            <a:ext cx="811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i="1" smtClean="0"/>
              <a:t>Design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285" y="3137734"/>
            <a:ext cx="1333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i="1" smtClean="0"/>
              <a:t>Procurement</a:t>
            </a:r>
            <a:endParaRPr lang="en-GB" sz="1600" b="1" i="1"/>
          </a:p>
        </p:txBody>
      </p:sp>
      <p:sp>
        <p:nvSpPr>
          <p:cNvPr id="37" name="TextBox 36"/>
          <p:cNvSpPr txBox="1"/>
          <p:nvPr/>
        </p:nvSpPr>
        <p:spPr>
          <a:xfrm>
            <a:off x="69285" y="5162772"/>
            <a:ext cx="1202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i="1" smtClean="0"/>
              <a:t>Installation</a:t>
            </a:r>
            <a:endParaRPr lang="en-GB" sz="1600" b="1" i="1"/>
          </a:p>
        </p:txBody>
      </p:sp>
      <p:sp>
        <p:nvSpPr>
          <p:cNvPr id="38" name="TextBox 37"/>
          <p:cNvSpPr txBox="1"/>
          <p:nvPr/>
        </p:nvSpPr>
        <p:spPr>
          <a:xfrm>
            <a:off x="69285" y="6068839"/>
            <a:ext cx="15236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i="1" smtClean="0"/>
              <a:t>Commissioning</a:t>
            </a:r>
            <a:endParaRPr lang="en-GB" sz="1600" b="1" i="1"/>
          </a:p>
        </p:txBody>
      </p:sp>
      <p:cxnSp>
        <p:nvCxnSpPr>
          <p:cNvPr id="39" name="Straight Connector 38"/>
          <p:cNvCxnSpPr/>
          <p:nvPr/>
        </p:nvCxnSpPr>
        <p:spPr>
          <a:xfrm>
            <a:off x="1835700" y="2283154"/>
            <a:ext cx="3744416" cy="2116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70"/>
          <p:cNvGrpSpPr/>
          <p:nvPr/>
        </p:nvGrpSpPr>
        <p:grpSpPr>
          <a:xfrm>
            <a:off x="4588792" y="2837620"/>
            <a:ext cx="3103422" cy="307777"/>
            <a:chOff x="2763290" y="2454960"/>
            <a:chExt cx="3103422" cy="307777"/>
          </a:xfrm>
        </p:grpSpPr>
        <p:sp>
          <p:nvSpPr>
            <p:cNvPr id="42" name="4-Point Star 41"/>
            <p:cNvSpPr>
              <a:spLocks noChangeAspect="1"/>
            </p:cNvSpPr>
            <p:nvPr/>
          </p:nvSpPr>
          <p:spPr>
            <a:xfrm>
              <a:off x="2763290" y="2518848"/>
              <a:ext cx="180000" cy="180000"/>
            </a:xfrm>
            <a:prstGeom prst="star4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922376" y="2454960"/>
              <a:ext cx="29443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smtClean="0"/>
                <a:t>CDR Neutron Beam Extraction System</a:t>
              </a:r>
              <a:endParaRPr lang="en-GB" sz="1400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3424781" y="5511164"/>
            <a:ext cx="2731399" cy="307777"/>
            <a:chOff x="4208089" y="5033248"/>
            <a:chExt cx="2731399" cy="307777"/>
          </a:xfrm>
        </p:grpSpPr>
        <p:sp>
          <p:nvSpPr>
            <p:cNvPr id="45" name="4-Point Star 44"/>
            <p:cNvSpPr>
              <a:spLocks noChangeAspect="1"/>
            </p:cNvSpPr>
            <p:nvPr/>
          </p:nvSpPr>
          <p:spPr>
            <a:xfrm>
              <a:off x="6759488" y="5109169"/>
              <a:ext cx="180000" cy="180000"/>
            </a:xfrm>
            <a:prstGeom prst="star4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208089" y="5033248"/>
              <a:ext cx="25546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400" smtClean="0"/>
                <a:t>Complete SAT – Monolith Vessel</a:t>
              </a:r>
              <a:endParaRPr lang="en-GB" sz="1400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3164695" y="3253339"/>
            <a:ext cx="3122619" cy="307777"/>
            <a:chOff x="4212850" y="3583090"/>
            <a:chExt cx="3122619" cy="307777"/>
          </a:xfrm>
        </p:grpSpPr>
        <p:sp>
          <p:nvSpPr>
            <p:cNvPr id="43" name="4-Point Star 42"/>
            <p:cNvSpPr>
              <a:spLocks noChangeAspect="1"/>
            </p:cNvSpPr>
            <p:nvPr/>
          </p:nvSpPr>
          <p:spPr>
            <a:xfrm>
              <a:off x="4212850" y="3646978"/>
              <a:ext cx="180000" cy="180000"/>
            </a:xfrm>
            <a:prstGeom prst="star4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379123" y="3583090"/>
              <a:ext cx="29563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smtClean="0"/>
                <a:t>Contract Awarded – Helium Cryoplant</a:t>
              </a:r>
              <a:endParaRPr lang="en-GB" sz="140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350795" y="5244901"/>
            <a:ext cx="3344132" cy="307777"/>
            <a:chOff x="2966643" y="4809450"/>
            <a:chExt cx="3344132" cy="307777"/>
          </a:xfrm>
        </p:grpSpPr>
        <p:sp>
          <p:nvSpPr>
            <p:cNvPr id="40" name="4-Point Star 39"/>
            <p:cNvSpPr>
              <a:spLocks noChangeAspect="1"/>
            </p:cNvSpPr>
            <p:nvPr/>
          </p:nvSpPr>
          <p:spPr>
            <a:xfrm>
              <a:off x="6130775" y="4873338"/>
              <a:ext cx="180000" cy="180000"/>
            </a:xfrm>
            <a:prstGeom prst="star4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966643" y="4809450"/>
              <a:ext cx="31895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smtClean="0"/>
                <a:t>Installation Complete – Helium Cryoplant</a:t>
              </a:r>
              <a:endParaRPr lang="en-GB" sz="1400"/>
            </a:p>
          </p:txBody>
        </p:sp>
      </p:grpSp>
      <p:cxnSp>
        <p:nvCxnSpPr>
          <p:cNvPr id="49" name="Straight Connector 48"/>
          <p:cNvCxnSpPr/>
          <p:nvPr/>
        </p:nvCxnSpPr>
        <p:spPr>
          <a:xfrm>
            <a:off x="2843808" y="3232883"/>
            <a:ext cx="3708000" cy="23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475087" y="5232847"/>
            <a:ext cx="3528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734711" y="6138970"/>
            <a:ext cx="1836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oup 76"/>
          <p:cNvGrpSpPr/>
          <p:nvPr/>
        </p:nvGrpSpPr>
        <p:grpSpPr>
          <a:xfrm>
            <a:off x="3358724" y="3518926"/>
            <a:ext cx="3082962" cy="307777"/>
            <a:chOff x="4491482" y="3836449"/>
            <a:chExt cx="3082962" cy="307777"/>
          </a:xfrm>
        </p:grpSpPr>
        <p:sp>
          <p:nvSpPr>
            <p:cNvPr id="52" name="4-Point Star 51"/>
            <p:cNvSpPr>
              <a:spLocks noChangeAspect="1"/>
            </p:cNvSpPr>
            <p:nvPr/>
          </p:nvSpPr>
          <p:spPr>
            <a:xfrm>
              <a:off x="4491482" y="3900337"/>
              <a:ext cx="180000" cy="180000"/>
            </a:xfrm>
            <a:prstGeom prst="star4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696646" y="3836449"/>
              <a:ext cx="28777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Delivery on Site – Floor </a:t>
              </a:r>
              <a:r>
                <a:rPr lang="en-GB" sz="1400" dirty="0" err="1" smtClean="0"/>
                <a:t>Embedments</a:t>
              </a:r>
              <a:endParaRPr lang="en-GB" sz="1400" dirty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4035387" y="3784521"/>
            <a:ext cx="3750541" cy="307777"/>
            <a:chOff x="4873146" y="4105034"/>
            <a:chExt cx="3750542" cy="307777"/>
          </a:xfrm>
        </p:grpSpPr>
        <p:sp>
          <p:nvSpPr>
            <p:cNvPr id="54" name="4-Point Star 53"/>
            <p:cNvSpPr>
              <a:spLocks noChangeAspect="1"/>
            </p:cNvSpPr>
            <p:nvPr/>
          </p:nvSpPr>
          <p:spPr>
            <a:xfrm>
              <a:off x="4873146" y="4168922"/>
              <a:ext cx="180000" cy="180000"/>
            </a:xfrm>
            <a:prstGeom prst="star4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048081" y="4105034"/>
              <a:ext cx="35756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smtClean="0"/>
                <a:t>Contract Awarded – Target Spallation Material</a:t>
              </a:r>
              <a:endParaRPr lang="en-GB" sz="1400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2976683" y="5777427"/>
            <a:ext cx="3827889" cy="307777"/>
            <a:chOff x="3375573" y="5274345"/>
            <a:chExt cx="3827889" cy="307777"/>
          </a:xfrm>
        </p:grpSpPr>
        <p:sp>
          <p:nvSpPr>
            <p:cNvPr id="41" name="4-Point Star 40"/>
            <p:cNvSpPr>
              <a:spLocks noChangeAspect="1"/>
            </p:cNvSpPr>
            <p:nvPr/>
          </p:nvSpPr>
          <p:spPr>
            <a:xfrm>
              <a:off x="7023462" y="5338233"/>
              <a:ext cx="180000" cy="180000"/>
            </a:xfrm>
            <a:prstGeom prst="star4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375573" y="5274345"/>
              <a:ext cx="36791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smtClean="0"/>
                <a:t>Installation Complete – Liquid Hydrogen System</a:t>
              </a:r>
              <a:endParaRPr lang="en-GB" sz="1400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5860830" y="4581294"/>
            <a:ext cx="2616207" cy="307777"/>
            <a:chOff x="6399113" y="4550800"/>
            <a:chExt cx="2616207" cy="307777"/>
          </a:xfrm>
        </p:grpSpPr>
        <p:sp>
          <p:nvSpPr>
            <p:cNvPr id="59" name="4-Point Star 58"/>
            <p:cNvSpPr>
              <a:spLocks noChangeAspect="1"/>
            </p:cNvSpPr>
            <p:nvPr/>
          </p:nvSpPr>
          <p:spPr>
            <a:xfrm>
              <a:off x="6399113" y="4625271"/>
              <a:ext cx="180000" cy="180000"/>
            </a:xfrm>
            <a:prstGeom prst="star4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547965" y="4550800"/>
              <a:ext cx="24673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smtClean="0"/>
                <a:t>Delivery on site – Target Wheel</a:t>
              </a:r>
              <a:endParaRPr lang="en-GB" sz="1400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3203857" y="6421358"/>
            <a:ext cx="4333031" cy="307777"/>
            <a:chOff x="3453180" y="6013413"/>
            <a:chExt cx="4333031" cy="307777"/>
          </a:xfrm>
        </p:grpSpPr>
        <p:sp>
          <p:nvSpPr>
            <p:cNvPr id="62" name="4-Point Star 61"/>
            <p:cNvSpPr>
              <a:spLocks noChangeAspect="1"/>
            </p:cNvSpPr>
            <p:nvPr/>
          </p:nvSpPr>
          <p:spPr>
            <a:xfrm>
              <a:off x="7606211" y="6077301"/>
              <a:ext cx="180000" cy="180000"/>
            </a:xfrm>
            <a:prstGeom prst="star4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453180" y="6013413"/>
              <a:ext cx="41575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smtClean="0"/>
                <a:t>Integrated System Test (with proton beam) completed</a:t>
              </a:r>
              <a:endParaRPr lang="en-GB" sz="140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2771799" y="6155090"/>
            <a:ext cx="4582073" cy="307777"/>
            <a:chOff x="2829629" y="5749878"/>
            <a:chExt cx="4582077" cy="307777"/>
          </a:xfrm>
        </p:grpSpPr>
        <p:sp>
          <p:nvSpPr>
            <p:cNvPr id="61" name="4-Point Star 60"/>
            <p:cNvSpPr>
              <a:spLocks noChangeAspect="1"/>
            </p:cNvSpPr>
            <p:nvPr/>
          </p:nvSpPr>
          <p:spPr>
            <a:xfrm>
              <a:off x="7231706" y="5813766"/>
              <a:ext cx="180000" cy="180000"/>
            </a:xfrm>
            <a:prstGeom prst="star4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829629" y="5749878"/>
              <a:ext cx="44066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400" smtClean="0"/>
                <a:t>Integrated System Test (without proton beam) completed</a:t>
              </a:r>
              <a:endParaRPr lang="en-GB" sz="1400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4323139" y="2576266"/>
            <a:ext cx="2243701" cy="307777"/>
            <a:chOff x="5138400" y="3169267"/>
            <a:chExt cx="2243701" cy="307777"/>
          </a:xfrm>
        </p:grpSpPr>
        <p:sp>
          <p:nvSpPr>
            <p:cNvPr id="65" name="TextBox 64"/>
            <p:cNvSpPr txBox="1"/>
            <p:nvPr/>
          </p:nvSpPr>
          <p:spPr>
            <a:xfrm>
              <a:off x="5321070" y="3169267"/>
              <a:ext cx="20610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smtClean="0"/>
                <a:t>CDR Target Safety System</a:t>
              </a:r>
              <a:endParaRPr lang="en-GB" sz="1400"/>
            </a:p>
          </p:txBody>
        </p:sp>
        <p:sp>
          <p:nvSpPr>
            <p:cNvPr id="66" name="4-Point Star 65"/>
            <p:cNvSpPr>
              <a:spLocks noChangeAspect="1"/>
            </p:cNvSpPr>
            <p:nvPr/>
          </p:nvSpPr>
          <p:spPr>
            <a:xfrm>
              <a:off x="5138400" y="3233155"/>
              <a:ext cx="180000" cy="180000"/>
            </a:xfrm>
            <a:prstGeom prst="star4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5899696" y="4846887"/>
            <a:ext cx="2809926" cy="307777"/>
            <a:chOff x="4141793" y="2708920"/>
            <a:chExt cx="2809926" cy="307777"/>
          </a:xfrm>
        </p:grpSpPr>
        <p:sp>
          <p:nvSpPr>
            <p:cNvPr id="67" name="4-Point Star 66"/>
            <p:cNvSpPr>
              <a:spLocks noChangeAspect="1"/>
            </p:cNvSpPr>
            <p:nvPr/>
          </p:nvSpPr>
          <p:spPr>
            <a:xfrm>
              <a:off x="4141793" y="2772808"/>
              <a:ext cx="180000" cy="180000"/>
            </a:xfrm>
            <a:prstGeom prst="star4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292117" y="2708920"/>
              <a:ext cx="26596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smtClean="0"/>
                <a:t>Delivery on site – Monolith Vessel</a:t>
              </a:r>
              <a:endParaRPr lang="en-GB" sz="1400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3474033" y="2314911"/>
            <a:ext cx="2626271" cy="307777"/>
            <a:chOff x="4365836" y="2931164"/>
            <a:chExt cx="2626271" cy="307777"/>
          </a:xfrm>
        </p:grpSpPr>
        <p:sp>
          <p:nvSpPr>
            <p:cNvPr id="91" name="4-Point Star 90"/>
            <p:cNvSpPr>
              <a:spLocks noChangeAspect="1"/>
            </p:cNvSpPr>
            <p:nvPr/>
          </p:nvSpPr>
          <p:spPr>
            <a:xfrm>
              <a:off x="4365836" y="2995052"/>
              <a:ext cx="180000" cy="180000"/>
            </a:xfrm>
            <a:prstGeom prst="star4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521158" y="2931164"/>
              <a:ext cx="24709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smtClean="0"/>
                <a:t>PDR Monolith Shielding System</a:t>
              </a:r>
              <a:endParaRPr lang="en-GB" sz="1400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4776886" y="4050112"/>
            <a:ext cx="4364476" cy="307777"/>
            <a:chOff x="4141793" y="2708920"/>
            <a:chExt cx="4364479" cy="307777"/>
          </a:xfrm>
        </p:grpSpPr>
        <p:sp>
          <p:nvSpPr>
            <p:cNvPr id="99" name="4-Point Star 98"/>
            <p:cNvSpPr>
              <a:spLocks noChangeAspect="1"/>
            </p:cNvSpPr>
            <p:nvPr/>
          </p:nvSpPr>
          <p:spPr>
            <a:xfrm>
              <a:off x="4141793" y="2772808"/>
              <a:ext cx="180000" cy="180000"/>
            </a:xfrm>
            <a:prstGeom prst="star4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4292117" y="2708920"/>
              <a:ext cx="42141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smtClean="0"/>
                <a:t>Ready for Installation – Bulk Shielding Below Base Plate</a:t>
              </a:r>
              <a:endParaRPr lang="en-GB" sz="1400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5628419" y="4315703"/>
            <a:ext cx="3544202" cy="307777"/>
            <a:chOff x="4141793" y="2708920"/>
            <a:chExt cx="3544203" cy="307777"/>
          </a:xfrm>
        </p:grpSpPr>
        <p:sp>
          <p:nvSpPr>
            <p:cNvPr id="87" name="4-Point Star 86"/>
            <p:cNvSpPr>
              <a:spLocks noChangeAspect="1"/>
            </p:cNvSpPr>
            <p:nvPr/>
          </p:nvSpPr>
          <p:spPr>
            <a:xfrm>
              <a:off x="4141793" y="2772808"/>
              <a:ext cx="180000" cy="180000"/>
            </a:xfrm>
            <a:prstGeom prst="star4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4292117" y="2708920"/>
              <a:ext cx="33938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smtClean="0"/>
                <a:t>Delivery on Site – Cold Moderator Assembly</a:t>
              </a:r>
              <a:endParaRPr lang="en-GB" sz="1400"/>
            </a:p>
          </p:txBody>
        </p:sp>
      </p:grpSp>
    </p:spTree>
    <p:extLst>
      <p:ext uri="{BB962C8B-B14F-4D97-AF65-F5344CB8AC3E}">
        <p14:creationId xmlns:p14="http://schemas.microsoft.com/office/powerpoint/2010/main" val="2037871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 Selection for Target Project IKCs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5"/>
            <a:ext cx="8229600" cy="478112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18 of 22 Target IKC packages released for partnering at four Target Collaboration Meetings held in 2014-2015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Partners selected for 16 packages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No partners expressed interest in 2 of the packages</a:t>
            </a:r>
          </a:p>
          <a:p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dirty="0" smtClean="0">
                <a:solidFill>
                  <a:schemeClr val="tx1"/>
                </a:solidFill>
              </a:rPr>
              <a:t>he remaining 4 packages will be released this year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2 are being revised to reflect progress in Target Station design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All 4 will be released via email notification of parties who have already expressed interest and broad communication (ERIC Council, IKRC, ESS newsletter, …)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979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 for the six remaining Target Project IKC Packages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9" y="1484784"/>
            <a:ext cx="8820472" cy="525779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200"/>
              </a:spcBef>
            </a:pPr>
            <a:r>
              <a:rPr lang="en-US" sz="1800" dirty="0" smtClean="0">
                <a:solidFill>
                  <a:srgbClr val="000000"/>
                </a:solidFill>
              </a:rPr>
              <a:t>TIK.4.1:  Target </a:t>
            </a:r>
            <a:r>
              <a:rPr lang="en-US" sz="1800" dirty="0">
                <a:solidFill>
                  <a:srgbClr val="000000"/>
                </a:solidFill>
              </a:rPr>
              <a:t>Monitoring Plug - </a:t>
            </a:r>
            <a:r>
              <a:rPr lang="en-US" sz="1800" dirty="0">
                <a:solidFill>
                  <a:srgbClr val="FF0000"/>
                </a:solidFill>
              </a:rPr>
              <a:t>0.5 M</a:t>
            </a:r>
            <a:r>
              <a:rPr lang="en-US" sz="1800" dirty="0" smtClean="0">
                <a:solidFill>
                  <a:srgbClr val="FF0000"/>
                </a:solidFill>
              </a:rPr>
              <a:t>€</a:t>
            </a:r>
            <a:endParaRPr lang="en-US" sz="1800" dirty="0" smtClean="0"/>
          </a:p>
          <a:p>
            <a:pPr lvl="1">
              <a:lnSpc>
                <a:spcPct val="110000"/>
              </a:lnSpc>
              <a:spcBef>
                <a:spcPts val="200"/>
              </a:spcBef>
            </a:pPr>
            <a:r>
              <a:rPr lang="en-US" sz="1600" dirty="0" smtClean="0">
                <a:solidFill>
                  <a:srgbClr val="000000"/>
                </a:solidFill>
              </a:rPr>
              <a:t>Serious </a:t>
            </a:r>
            <a:r>
              <a:rPr lang="en-US" sz="1600" dirty="0">
                <a:solidFill>
                  <a:srgbClr val="000000"/>
                </a:solidFill>
              </a:rPr>
              <a:t>interest </a:t>
            </a:r>
            <a:r>
              <a:rPr lang="en-US" sz="1600" dirty="0" smtClean="0">
                <a:solidFill>
                  <a:srgbClr val="000000"/>
                </a:solidFill>
              </a:rPr>
              <a:t>expressed, </a:t>
            </a:r>
            <a:r>
              <a:rPr lang="en-US" sz="1600" dirty="0">
                <a:solidFill>
                  <a:srgbClr val="000000"/>
                </a:solidFill>
              </a:rPr>
              <a:t>partnering </a:t>
            </a:r>
            <a:r>
              <a:rPr lang="en-US" sz="1600" dirty="0" smtClean="0">
                <a:solidFill>
                  <a:srgbClr val="000000"/>
                </a:solidFill>
              </a:rPr>
              <a:t>likely</a:t>
            </a:r>
            <a:endParaRPr lang="en-US" sz="1600" dirty="0"/>
          </a:p>
          <a:p>
            <a:pPr lvl="1">
              <a:lnSpc>
                <a:spcPct val="110000"/>
              </a:lnSpc>
              <a:spcBef>
                <a:spcPts val="200"/>
              </a:spcBef>
            </a:pPr>
            <a:r>
              <a:rPr lang="en-US" sz="1600" dirty="0"/>
              <a:t>W</a:t>
            </a:r>
            <a:r>
              <a:rPr lang="en-US" sz="1600" dirty="0" smtClean="0">
                <a:solidFill>
                  <a:srgbClr val="000000"/>
                </a:solidFill>
              </a:rPr>
              <a:t>ill </a:t>
            </a:r>
            <a:r>
              <a:rPr lang="en-US" sz="1600" dirty="0">
                <a:solidFill>
                  <a:srgbClr val="000000"/>
                </a:solidFill>
              </a:rPr>
              <a:t>release for partnering in </a:t>
            </a:r>
            <a:r>
              <a:rPr lang="en-US" sz="1600" dirty="0" smtClean="0"/>
              <a:t>September</a:t>
            </a:r>
            <a:r>
              <a:rPr lang="en-US" sz="1600" dirty="0" smtClean="0">
                <a:solidFill>
                  <a:srgbClr val="000000"/>
                </a:solidFill>
              </a:rPr>
              <a:t> 2016</a:t>
            </a:r>
            <a:endParaRPr lang="en-US" sz="1600" dirty="0">
              <a:solidFill>
                <a:srgbClr val="000000"/>
              </a:solidFill>
            </a:endParaRPr>
          </a:p>
          <a:p>
            <a:pPr>
              <a:lnSpc>
                <a:spcPct val="110000"/>
              </a:lnSpc>
              <a:spcBef>
                <a:spcPts val="200"/>
              </a:spcBef>
            </a:pPr>
            <a:r>
              <a:rPr lang="en-US" sz="1800" dirty="0" smtClean="0">
                <a:solidFill>
                  <a:srgbClr val="000000"/>
                </a:solidFill>
              </a:rPr>
              <a:t>TIK.4.7:  Monolith </a:t>
            </a:r>
            <a:r>
              <a:rPr lang="en-US" sz="1800" dirty="0">
                <a:solidFill>
                  <a:srgbClr val="000000"/>
                </a:solidFill>
              </a:rPr>
              <a:t>Atmosphere System – </a:t>
            </a:r>
            <a:r>
              <a:rPr lang="en-US" sz="1800" dirty="0" smtClean="0">
                <a:solidFill>
                  <a:srgbClr val="FF0000"/>
                </a:solidFill>
              </a:rPr>
              <a:t>1.3 </a:t>
            </a:r>
            <a:r>
              <a:rPr lang="en-US" sz="1800" dirty="0">
                <a:solidFill>
                  <a:srgbClr val="FF0000"/>
                </a:solidFill>
              </a:rPr>
              <a:t>M</a:t>
            </a:r>
            <a:r>
              <a:rPr lang="en-US" sz="1800" dirty="0" smtClean="0">
                <a:solidFill>
                  <a:srgbClr val="FF0000"/>
                </a:solidFill>
              </a:rPr>
              <a:t>€</a:t>
            </a:r>
            <a:endParaRPr lang="en-US" sz="1800" dirty="0" smtClean="0"/>
          </a:p>
          <a:p>
            <a:pPr lvl="1">
              <a:lnSpc>
                <a:spcPct val="110000"/>
              </a:lnSpc>
              <a:spcBef>
                <a:spcPts val="200"/>
              </a:spcBef>
            </a:pPr>
            <a:r>
              <a:rPr lang="en-US" sz="1600" dirty="0" smtClean="0"/>
              <a:t>Released Mar 2015 but no interest from partners</a:t>
            </a:r>
          </a:p>
          <a:p>
            <a:pPr lvl="1">
              <a:lnSpc>
                <a:spcPct val="110000"/>
              </a:lnSpc>
              <a:spcBef>
                <a:spcPts val="200"/>
              </a:spcBef>
            </a:pPr>
            <a:r>
              <a:rPr lang="en-US" sz="1600" dirty="0" smtClean="0">
                <a:solidFill>
                  <a:srgbClr val="000000"/>
                </a:solidFill>
              </a:rPr>
              <a:t>Undergoing revision due to evolution in the design, potential for cost savings</a:t>
            </a:r>
          </a:p>
          <a:p>
            <a:pPr lvl="1">
              <a:lnSpc>
                <a:spcPct val="110000"/>
              </a:lnSpc>
              <a:spcBef>
                <a:spcPts val="200"/>
              </a:spcBef>
            </a:pPr>
            <a:r>
              <a:rPr lang="en-US" sz="1600" dirty="0" smtClean="0"/>
              <a:t>Will be re-released in Q3 2016</a:t>
            </a:r>
            <a:endParaRPr lang="en-US" sz="1600" dirty="0">
              <a:solidFill>
                <a:srgbClr val="000000"/>
              </a:solidFill>
            </a:endParaRPr>
          </a:p>
          <a:p>
            <a:pPr>
              <a:lnSpc>
                <a:spcPct val="110000"/>
              </a:lnSpc>
              <a:spcBef>
                <a:spcPts val="200"/>
              </a:spcBef>
            </a:pPr>
            <a:r>
              <a:rPr lang="en-US" sz="1800" dirty="0" smtClean="0">
                <a:solidFill>
                  <a:srgbClr val="000000"/>
                </a:solidFill>
              </a:rPr>
              <a:t>TIK.4.8:  </a:t>
            </a:r>
            <a:r>
              <a:rPr lang="en-US" sz="1800" dirty="0">
                <a:solidFill>
                  <a:srgbClr val="000000"/>
                </a:solidFill>
              </a:rPr>
              <a:t>Monolith Shielding Systems – </a:t>
            </a:r>
            <a:r>
              <a:rPr lang="en-US" sz="1800" dirty="0" smtClean="0">
                <a:solidFill>
                  <a:srgbClr val="FF0000"/>
                </a:solidFill>
              </a:rPr>
              <a:t>14.2 </a:t>
            </a:r>
            <a:r>
              <a:rPr lang="en-US" sz="1800" dirty="0">
                <a:solidFill>
                  <a:srgbClr val="FF0000"/>
                </a:solidFill>
              </a:rPr>
              <a:t>M</a:t>
            </a:r>
            <a:r>
              <a:rPr lang="en-US" sz="1800" dirty="0" smtClean="0">
                <a:solidFill>
                  <a:srgbClr val="FF0000"/>
                </a:solidFill>
              </a:rPr>
              <a:t>€</a:t>
            </a:r>
            <a:endParaRPr lang="en-US" sz="1800" dirty="0"/>
          </a:p>
          <a:p>
            <a:pPr lvl="1">
              <a:lnSpc>
                <a:spcPct val="110000"/>
              </a:lnSpc>
              <a:spcBef>
                <a:spcPts val="200"/>
              </a:spcBef>
            </a:pPr>
            <a:r>
              <a:rPr lang="en-US" sz="1600" dirty="0" smtClean="0"/>
              <a:t>Released June 2015 but n</a:t>
            </a:r>
            <a:r>
              <a:rPr lang="en-US" sz="1600" dirty="0" smtClean="0">
                <a:solidFill>
                  <a:srgbClr val="000000"/>
                </a:solidFill>
              </a:rPr>
              <a:t>o interest from partners</a:t>
            </a:r>
          </a:p>
          <a:p>
            <a:pPr lvl="1">
              <a:lnSpc>
                <a:spcPct val="110000"/>
              </a:lnSpc>
              <a:spcBef>
                <a:spcPts val="200"/>
              </a:spcBef>
            </a:pPr>
            <a:r>
              <a:rPr lang="en-US" sz="1600" dirty="0" smtClean="0"/>
              <a:t>B</a:t>
            </a:r>
            <a:r>
              <a:rPr lang="en-US" sz="1600" dirty="0" smtClean="0">
                <a:solidFill>
                  <a:srgbClr val="000000"/>
                </a:solidFill>
              </a:rPr>
              <a:t>reaking </a:t>
            </a:r>
            <a:r>
              <a:rPr lang="en-US" sz="1600" dirty="0">
                <a:solidFill>
                  <a:srgbClr val="000000"/>
                </a:solidFill>
              </a:rPr>
              <a:t>into </a:t>
            </a:r>
            <a:r>
              <a:rPr lang="en-US" sz="1600" dirty="0" smtClean="0">
                <a:solidFill>
                  <a:srgbClr val="000000"/>
                </a:solidFill>
              </a:rPr>
              <a:t>several pieces and </a:t>
            </a:r>
            <a:r>
              <a:rPr lang="en-US" sz="1600" dirty="0" smtClean="0"/>
              <a:t>work</a:t>
            </a:r>
            <a:r>
              <a:rPr lang="en-US" sz="1600" dirty="0" smtClean="0">
                <a:solidFill>
                  <a:srgbClr val="000000"/>
                </a:solidFill>
              </a:rPr>
              <a:t>ing to </a:t>
            </a:r>
            <a:r>
              <a:rPr lang="en-US" sz="1600" dirty="0">
                <a:solidFill>
                  <a:srgbClr val="000000"/>
                </a:solidFill>
              </a:rPr>
              <a:t>combine </a:t>
            </a:r>
            <a:r>
              <a:rPr lang="en-US" sz="1600" dirty="0" smtClean="0">
                <a:solidFill>
                  <a:srgbClr val="000000"/>
                </a:solidFill>
              </a:rPr>
              <a:t>some </a:t>
            </a:r>
            <a:r>
              <a:rPr lang="en-US" sz="1600" dirty="0">
                <a:solidFill>
                  <a:srgbClr val="000000"/>
                </a:solidFill>
              </a:rPr>
              <a:t>with existing </a:t>
            </a:r>
            <a:r>
              <a:rPr lang="en-US" sz="1600" dirty="0" smtClean="0">
                <a:solidFill>
                  <a:srgbClr val="000000"/>
                </a:solidFill>
              </a:rPr>
              <a:t>packages</a:t>
            </a:r>
          </a:p>
          <a:p>
            <a:pPr lvl="1">
              <a:lnSpc>
                <a:spcPct val="110000"/>
              </a:lnSpc>
              <a:spcBef>
                <a:spcPts val="200"/>
              </a:spcBef>
            </a:pPr>
            <a:r>
              <a:rPr lang="en-US" sz="1600" dirty="0"/>
              <a:t>R</a:t>
            </a:r>
            <a:r>
              <a:rPr lang="en-US" sz="1600" dirty="0" smtClean="0">
                <a:solidFill>
                  <a:srgbClr val="000000"/>
                </a:solidFill>
              </a:rPr>
              <a:t>emainder </a:t>
            </a:r>
            <a:r>
              <a:rPr lang="en-US" sz="1600" dirty="0">
                <a:solidFill>
                  <a:srgbClr val="000000"/>
                </a:solidFill>
              </a:rPr>
              <a:t>will be </a:t>
            </a:r>
            <a:r>
              <a:rPr lang="en-US" sz="1600" dirty="0" smtClean="0"/>
              <a:t>re-released for partnering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in </a:t>
            </a:r>
            <a:r>
              <a:rPr lang="en-US" sz="1600" dirty="0" smtClean="0"/>
              <a:t>Q3 </a:t>
            </a:r>
            <a:r>
              <a:rPr lang="en-US" sz="1600" dirty="0" smtClean="0">
                <a:solidFill>
                  <a:srgbClr val="000000"/>
                </a:solidFill>
              </a:rPr>
              <a:t>2016</a:t>
            </a:r>
          </a:p>
          <a:p>
            <a:pPr>
              <a:lnSpc>
                <a:spcPct val="110000"/>
              </a:lnSpc>
              <a:spcBef>
                <a:spcPts val="200"/>
              </a:spcBef>
            </a:pPr>
            <a:r>
              <a:rPr lang="en-US" sz="1800" dirty="0" smtClean="0">
                <a:solidFill>
                  <a:srgbClr val="000000"/>
                </a:solidFill>
              </a:rPr>
              <a:t>TIK.5.4:  Proton </a:t>
            </a:r>
            <a:r>
              <a:rPr lang="en-US" sz="1800" dirty="0">
                <a:solidFill>
                  <a:srgbClr val="000000"/>
                </a:solidFill>
              </a:rPr>
              <a:t>Beam Window Primary Cooling System – </a:t>
            </a:r>
            <a:r>
              <a:rPr lang="en-US" sz="1800" dirty="0" smtClean="0">
                <a:solidFill>
                  <a:srgbClr val="FF0000"/>
                </a:solidFill>
              </a:rPr>
              <a:t>0.5 </a:t>
            </a:r>
            <a:r>
              <a:rPr lang="en-US" sz="1800" dirty="0">
                <a:solidFill>
                  <a:srgbClr val="FF0000"/>
                </a:solidFill>
              </a:rPr>
              <a:t>M€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endParaRPr lang="en-US" sz="1800" dirty="0"/>
          </a:p>
          <a:p>
            <a:pPr lvl="1">
              <a:lnSpc>
                <a:spcPct val="110000"/>
              </a:lnSpc>
              <a:spcBef>
                <a:spcPts val="200"/>
              </a:spcBef>
            </a:pPr>
            <a:r>
              <a:rPr lang="en-US" sz="1600" dirty="0" smtClean="0">
                <a:solidFill>
                  <a:srgbClr val="000000"/>
                </a:solidFill>
              </a:rPr>
              <a:t>Scope of work under revision due to evolution in the design of the PBW</a:t>
            </a:r>
          </a:p>
          <a:p>
            <a:pPr lvl="1">
              <a:lnSpc>
                <a:spcPct val="110000"/>
              </a:lnSpc>
              <a:spcBef>
                <a:spcPts val="200"/>
              </a:spcBef>
            </a:pPr>
            <a:r>
              <a:rPr lang="en-US" sz="1600" dirty="0" smtClean="0"/>
              <a:t>To be released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in </a:t>
            </a:r>
            <a:r>
              <a:rPr lang="en-US" sz="1600" dirty="0" smtClean="0"/>
              <a:t>May</a:t>
            </a:r>
            <a:r>
              <a:rPr lang="en-US" sz="1600" dirty="0" smtClean="0">
                <a:solidFill>
                  <a:srgbClr val="000000"/>
                </a:solidFill>
              </a:rPr>
              <a:t> 2016</a:t>
            </a:r>
            <a:endParaRPr lang="en-US" sz="1600" dirty="0">
              <a:solidFill>
                <a:srgbClr val="000000"/>
              </a:solidFill>
            </a:endParaRPr>
          </a:p>
          <a:p>
            <a:pPr>
              <a:lnSpc>
                <a:spcPct val="110000"/>
              </a:lnSpc>
              <a:spcBef>
                <a:spcPts val="200"/>
              </a:spcBef>
            </a:pPr>
            <a:r>
              <a:rPr lang="en-US" sz="1800" dirty="0" smtClean="0">
                <a:solidFill>
                  <a:srgbClr val="000000"/>
                </a:solidFill>
              </a:rPr>
              <a:t>TIK.6.2 </a:t>
            </a:r>
            <a:r>
              <a:rPr lang="en-US" sz="1800" dirty="0">
                <a:solidFill>
                  <a:srgbClr val="000000"/>
                </a:solidFill>
              </a:rPr>
              <a:t>&amp;</a:t>
            </a:r>
            <a:r>
              <a:rPr lang="en-US" sz="1800" dirty="0" smtClean="0">
                <a:solidFill>
                  <a:srgbClr val="000000"/>
                </a:solidFill>
              </a:rPr>
              <a:t> 6.7:  Internal </a:t>
            </a:r>
            <a:r>
              <a:rPr lang="en-US" sz="1800" dirty="0">
                <a:solidFill>
                  <a:srgbClr val="000000"/>
                </a:solidFill>
              </a:rPr>
              <a:t>Casks and Handling Devices &amp; Remote </a:t>
            </a:r>
            <a:r>
              <a:rPr lang="en-US" sz="1800" dirty="0" smtClean="0">
                <a:solidFill>
                  <a:srgbClr val="000000"/>
                </a:solidFill>
              </a:rPr>
              <a:t>Handling </a:t>
            </a:r>
            <a:r>
              <a:rPr lang="en-US" sz="1800" dirty="0">
                <a:solidFill>
                  <a:srgbClr val="000000"/>
                </a:solidFill>
              </a:rPr>
              <a:t>Support – </a:t>
            </a:r>
            <a:r>
              <a:rPr lang="en-US" sz="1800" dirty="0" smtClean="0">
                <a:solidFill>
                  <a:srgbClr val="FF0000"/>
                </a:solidFill>
              </a:rPr>
              <a:t>4.5 </a:t>
            </a:r>
            <a:r>
              <a:rPr lang="en-US" sz="1800" dirty="0">
                <a:solidFill>
                  <a:srgbClr val="FF0000"/>
                </a:solidFill>
              </a:rPr>
              <a:t>M</a:t>
            </a:r>
            <a:r>
              <a:rPr lang="en-US" sz="1800" dirty="0" smtClean="0">
                <a:solidFill>
                  <a:srgbClr val="FF0000"/>
                </a:solidFill>
              </a:rPr>
              <a:t>€</a:t>
            </a:r>
            <a:endParaRPr lang="en-US" sz="1800" dirty="0"/>
          </a:p>
          <a:p>
            <a:pPr lvl="1">
              <a:lnSpc>
                <a:spcPct val="110000"/>
              </a:lnSpc>
              <a:spcBef>
                <a:spcPts val="200"/>
              </a:spcBef>
            </a:pPr>
            <a:r>
              <a:rPr lang="en-US" sz="1600" dirty="0" smtClean="0">
                <a:solidFill>
                  <a:srgbClr val="000000"/>
                </a:solidFill>
              </a:rPr>
              <a:t>Serious </a:t>
            </a:r>
            <a:r>
              <a:rPr lang="en-US" sz="1600" dirty="0">
                <a:solidFill>
                  <a:srgbClr val="000000"/>
                </a:solidFill>
              </a:rPr>
              <a:t>interest </a:t>
            </a:r>
            <a:r>
              <a:rPr lang="en-US" sz="1600" dirty="0" smtClean="0">
                <a:solidFill>
                  <a:srgbClr val="000000"/>
                </a:solidFill>
              </a:rPr>
              <a:t>expressed, partnering likely</a:t>
            </a:r>
          </a:p>
          <a:p>
            <a:pPr lvl="1">
              <a:lnSpc>
                <a:spcPct val="110000"/>
              </a:lnSpc>
              <a:spcBef>
                <a:spcPts val="200"/>
              </a:spcBef>
            </a:pPr>
            <a:r>
              <a:rPr lang="en-US" sz="1600" dirty="0"/>
              <a:t>W</a:t>
            </a:r>
            <a:r>
              <a:rPr lang="en-US" sz="1600" dirty="0" smtClean="0">
                <a:solidFill>
                  <a:srgbClr val="000000"/>
                </a:solidFill>
              </a:rPr>
              <a:t>ill </a:t>
            </a:r>
            <a:r>
              <a:rPr lang="en-US" sz="1600" dirty="0">
                <a:solidFill>
                  <a:srgbClr val="000000"/>
                </a:solidFill>
              </a:rPr>
              <a:t>release in </a:t>
            </a:r>
            <a:r>
              <a:rPr lang="en-US" sz="1600" dirty="0" smtClean="0"/>
              <a:t>July</a:t>
            </a:r>
            <a:r>
              <a:rPr lang="en-US" sz="1600" dirty="0" smtClean="0">
                <a:solidFill>
                  <a:srgbClr val="000000"/>
                </a:solidFill>
              </a:rPr>
              <a:t> and </a:t>
            </a:r>
            <a:r>
              <a:rPr lang="en-US" sz="1600" dirty="0" smtClean="0"/>
              <a:t>October</a:t>
            </a:r>
            <a:r>
              <a:rPr lang="en-US" sz="1600" dirty="0" smtClean="0">
                <a:solidFill>
                  <a:srgbClr val="000000"/>
                </a:solidFill>
              </a:rPr>
              <a:t> 2016 </a:t>
            </a:r>
            <a:r>
              <a:rPr lang="en-US" sz="1600" dirty="0">
                <a:solidFill>
                  <a:srgbClr val="000000"/>
                </a:solidFill>
              </a:rPr>
              <a:t>for partnering and expect </a:t>
            </a:r>
            <a:r>
              <a:rPr lang="en-US" sz="1600" dirty="0" smtClean="0">
                <a:solidFill>
                  <a:srgbClr val="000000"/>
                </a:solidFill>
              </a:rPr>
              <a:t>positive outcome</a:t>
            </a:r>
            <a:endParaRPr lang="en-US" sz="1600" dirty="0">
              <a:solidFill>
                <a:srgbClr val="000000"/>
              </a:solidFill>
            </a:endParaRPr>
          </a:p>
          <a:p>
            <a:pPr>
              <a:lnSpc>
                <a:spcPct val="110000"/>
              </a:lnSpc>
              <a:spcBef>
                <a:spcPts val="200"/>
              </a:spcBef>
            </a:pPr>
            <a:endParaRPr lang="en-US" sz="180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200"/>
              </a:spcBef>
              <a:buNone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9378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29622" y="3110548"/>
            <a:ext cx="2439715" cy="57606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9622" y="2730611"/>
            <a:ext cx="2439715" cy="306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9622" y="2361265"/>
            <a:ext cx="2439715" cy="3068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36509" y="1600206"/>
            <a:ext cx="2808311" cy="4525963"/>
          </a:xfrm>
        </p:spPr>
        <p:txBody>
          <a:bodyPr>
            <a:noAutofit/>
          </a:bodyPr>
          <a:lstStyle/>
          <a:p>
            <a:pPr marL="53975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Target </a:t>
            </a:r>
            <a:r>
              <a:rPr lang="en-US" sz="2000" dirty="0" smtClean="0">
                <a:solidFill>
                  <a:srgbClr val="000000"/>
                </a:solidFill>
              </a:rPr>
              <a:t>Project has </a:t>
            </a:r>
            <a:r>
              <a:rPr lang="en-US" sz="2000" dirty="0">
                <a:solidFill>
                  <a:srgbClr val="000000"/>
                </a:solidFill>
              </a:rPr>
              <a:t>22 </a:t>
            </a:r>
            <a:r>
              <a:rPr lang="en-US" sz="2000" dirty="0" smtClean="0">
                <a:solidFill>
                  <a:srgbClr val="000000"/>
                </a:solidFill>
              </a:rPr>
              <a:t/>
            </a:r>
            <a:br>
              <a:rPr lang="en-US" sz="2000" dirty="0" smtClean="0">
                <a:solidFill>
                  <a:srgbClr val="000000"/>
                </a:solidFill>
              </a:rPr>
            </a:br>
            <a:r>
              <a:rPr lang="en-US" sz="2000" dirty="0" smtClean="0">
                <a:solidFill>
                  <a:srgbClr val="000000"/>
                </a:solidFill>
              </a:rPr>
              <a:t>in</a:t>
            </a:r>
            <a:r>
              <a:rPr lang="en-US" sz="2000" dirty="0">
                <a:solidFill>
                  <a:srgbClr val="000000"/>
                </a:solidFill>
              </a:rPr>
              <a:t>-kind work elements</a:t>
            </a:r>
          </a:p>
          <a:p>
            <a:pPr marL="234950" indent="-230188">
              <a:spcBef>
                <a:spcPts val="800"/>
              </a:spcBef>
            </a:pPr>
            <a:r>
              <a:rPr lang="en-US" sz="1800" dirty="0" smtClean="0"/>
              <a:t>5 a</a:t>
            </a:r>
            <a:r>
              <a:rPr lang="en-US" sz="1800" dirty="0" smtClean="0">
                <a:solidFill>
                  <a:srgbClr val="000000"/>
                </a:solidFill>
              </a:rPr>
              <a:t>pproved by IKRC</a:t>
            </a:r>
            <a:endParaRPr lang="en-US" sz="1800" dirty="0">
              <a:solidFill>
                <a:srgbClr val="000000"/>
              </a:solidFill>
            </a:endParaRPr>
          </a:p>
          <a:p>
            <a:pPr marL="234950" indent="-230188">
              <a:spcBef>
                <a:spcPts val="800"/>
              </a:spcBef>
            </a:pPr>
            <a:r>
              <a:rPr lang="en-US" sz="1800" dirty="0" smtClean="0"/>
              <a:t>11 with partners selected</a:t>
            </a:r>
            <a:endParaRPr lang="en-US" sz="1800" dirty="0">
              <a:solidFill>
                <a:srgbClr val="000000"/>
              </a:solidFill>
            </a:endParaRPr>
          </a:p>
          <a:p>
            <a:pPr marL="234950" indent="-230188">
              <a:spcBef>
                <a:spcPts val="800"/>
              </a:spcBef>
            </a:pPr>
            <a:r>
              <a:rPr lang="en-US" sz="1800" dirty="0" smtClean="0">
                <a:solidFill>
                  <a:srgbClr val="000000"/>
                </a:solidFill>
              </a:rPr>
              <a:t>2 released </a:t>
            </a:r>
            <a:r>
              <a:rPr lang="en-US" sz="1800" dirty="0"/>
              <a:t>b</a:t>
            </a:r>
            <a:r>
              <a:rPr lang="en-US" sz="1800" dirty="0">
                <a:solidFill>
                  <a:srgbClr val="000000"/>
                </a:solidFill>
              </a:rPr>
              <a:t>ut no partner interest</a:t>
            </a:r>
          </a:p>
          <a:p>
            <a:pPr marL="234950" indent="-230188">
              <a:spcBef>
                <a:spcPts val="800"/>
              </a:spcBef>
            </a:pPr>
            <a:r>
              <a:rPr lang="en-US" sz="1800" dirty="0" smtClean="0">
                <a:solidFill>
                  <a:srgbClr val="000000"/>
                </a:solidFill>
              </a:rPr>
              <a:t>4 </a:t>
            </a:r>
            <a:r>
              <a:rPr lang="en-US" sz="1800" dirty="0">
                <a:solidFill>
                  <a:srgbClr val="000000"/>
                </a:solidFill>
              </a:rPr>
              <a:t>IKC packages remain to be released</a:t>
            </a:r>
          </a:p>
          <a:p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of agreements with partners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26</a:t>
            </a:fld>
            <a:endParaRPr lang="sv-SE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8893497"/>
              </p:ext>
            </p:extLst>
          </p:nvPr>
        </p:nvGraphicFramePr>
        <p:xfrm>
          <a:off x="2699794" y="1501898"/>
          <a:ext cx="6408712" cy="4818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Worksheet" r:id="rId3" imgW="7061200" imgH="5308600" progId="Excel.Sheet.12">
                  <p:embed/>
                </p:oleObj>
              </mc:Choice>
              <mc:Fallback>
                <p:oleObj name="Worksheet" r:id="rId3" imgW="7061200" imgH="53086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99794" y="1501898"/>
                        <a:ext cx="6408712" cy="48180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44401" y="6309327"/>
            <a:ext cx="10620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*Cash in-kind.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54695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</a:t>
            </a:r>
            <a:r>
              <a:rPr lang="en-US" dirty="0"/>
              <a:t>in securing </a:t>
            </a:r>
            <a:r>
              <a:rPr lang="en-US" dirty="0" smtClean="0"/>
              <a:t>in-kind partners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27</a:t>
            </a:fld>
            <a:endParaRPr lang="sv-SE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2089499"/>
              </p:ext>
            </p:extLst>
          </p:nvPr>
        </p:nvGraphicFramePr>
        <p:xfrm>
          <a:off x="395536" y="2132856"/>
          <a:ext cx="8442960" cy="4160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452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Coordinating early access to the Target Building with Conventional Facilities is making it difficult to meet our high-level “Ready for Beam on Target” milestone</a:t>
            </a:r>
          </a:p>
          <a:p>
            <a:pPr lvl="1"/>
            <a:r>
              <a:rPr lang="en-US" i="1" dirty="0" smtClean="0"/>
              <a:t>Working with CF to achieve earlier and differentiated “early access” dates</a:t>
            </a:r>
          </a:p>
          <a:p>
            <a:r>
              <a:rPr lang="en-US" dirty="0" smtClean="0"/>
              <a:t>Mobilization of some of our in-kind partners has been slower than hoped</a:t>
            </a:r>
          </a:p>
          <a:p>
            <a:pPr lvl="1"/>
            <a:r>
              <a:rPr lang="en-US" i="1" dirty="0" smtClean="0"/>
              <a:t>Have self-performed or planning to self-perform some work originally slated for partners</a:t>
            </a:r>
          </a:p>
          <a:p>
            <a:r>
              <a:rPr lang="en-US" dirty="0"/>
              <a:t>Lack of funding </a:t>
            </a:r>
            <a:r>
              <a:rPr lang="en-US" dirty="0" smtClean="0"/>
              <a:t>or liquidity has </a:t>
            </a:r>
            <a:r>
              <a:rPr lang="en-US" dirty="0"/>
              <a:t>delayed or threatened delay of some of our partners</a:t>
            </a:r>
          </a:p>
          <a:p>
            <a:pPr lvl="1"/>
            <a:r>
              <a:rPr lang="en-US" i="1" dirty="0" smtClean="0"/>
              <a:t>Working actively with ESS ERIC organization for External Relations and In-kind management to find solutions</a:t>
            </a:r>
            <a:endParaRPr lang="en-US" i="1" dirty="0"/>
          </a:p>
          <a:p>
            <a:r>
              <a:rPr lang="en-US" dirty="0" smtClean="0"/>
              <a:t>Interfacing is proving challenging throughout ESS</a:t>
            </a:r>
          </a:p>
          <a:p>
            <a:pPr lvl="1"/>
            <a:r>
              <a:rPr lang="en-US" i="1" dirty="0" smtClean="0"/>
              <a:t>Hiring an Interface Coordinator dedicated to address this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523590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445224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Prioritization of safety case analyses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Need to support on-going hazard and accident scenarios assessment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Decisions taken to delay work and design review milestones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Near term efforts focus on: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R</a:t>
            </a:r>
            <a:r>
              <a:rPr lang="en-US" dirty="0" smtClean="0">
                <a:solidFill>
                  <a:srgbClr val="000000"/>
                </a:solidFill>
              </a:rPr>
              <a:t>adiation hazard and accident analyses for maintenance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Continued transition </a:t>
            </a:r>
            <a:r>
              <a:rPr lang="en-US" dirty="0">
                <a:solidFill>
                  <a:srgbClr val="000000"/>
                </a:solidFill>
              </a:rPr>
              <a:t>from Preliminary to Final </a:t>
            </a:r>
            <a:r>
              <a:rPr lang="en-US" dirty="0" smtClean="0">
                <a:solidFill>
                  <a:srgbClr val="000000"/>
                </a:solidFill>
              </a:rPr>
              <a:t>Design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Neutronic calculations for engineering support and shielding verification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Intensifying interface integration and coordination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Internally within Target project and between in-kind partners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With other projects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Good progress on: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Prototyping and testing of key hardware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Clarification on licensing framework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Definition of safety-credited active controls (TSS)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Still on track for project completion in 2019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Plan </a:t>
            </a:r>
            <a:r>
              <a:rPr lang="en-US" dirty="0">
                <a:solidFill>
                  <a:srgbClr val="000000"/>
                </a:solidFill>
              </a:rPr>
              <a:t>relies </a:t>
            </a:r>
            <a:r>
              <a:rPr lang="en-US" dirty="0" smtClean="0">
                <a:solidFill>
                  <a:srgbClr val="000000"/>
                </a:solidFill>
              </a:rPr>
              <a:t>on success of In-Kind Contribution partners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Partners for </a:t>
            </a:r>
            <a:r>
              <a:rPr lang="en-US" dirty="0" smtClean="0">
                <a:solidFill>
                  <a:srgbClr val="000000"/>
                </a:solidFill>
              </a:rPr>
              <a:t>16 </a:t>
            </a:r>
            <a:r>
              <a:rPr lang="en-US" dirty="0">
                <a:solidFill>
                  <a:srgbClr val="000000"/>
                </a:solidFill>
              </a:rPr>
              <a:t>of 22 work elements </a:t>
            </a:r>
            <a:r>
              <a:rPr lang="en-US" dirty="0" smtClean="0">
                <a:solidFill>
                  <a:srgbClr val="000000"/>
                </a:solidFill>
              </a:rPr>
              <a:t>selected</a:t>
            </a:r>
            <a:endParaRPr lang="en-US" dirty="0">
              <a:solidFill>
                <a:srgbClr val="000000"/>
              </a:solidFill>
            </a:endParaRP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Transitioning work to our six partners that are already in place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Lund team focusing on integration of partners’ work with the rest of ESS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Relies on successful integration with civil construction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Diligent response from in-kind partners to re-prioritize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Moving resources and efforts to perform urgent analyses for licensing purposes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Accommodating to scheduling and planning issues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33184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Project Management Change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Irmgard</a:t>
            </a:r>
            <a:r>
              <a:rPr lang="en-US" dirty="0"/>
              <a:t> </a:t>
            </a:r>
            <a:r>
              <a:rPr lang="en-US" dirty="0" err="1"/>
              <a:t>Zerrle</a:t>
            </a:r>
            <a:r>
              <a:rPr lang="en-US" dirty="0"/>
              <a:t> </a:t>
            </a:r>
            <a:r>
              <a:rPr lang="en-US" dirty="0" smtClean="0"/>
              <a:t>has accepted the position as Interface Coordinator, starting beginning of November</a:t>
            </a:r>
            <a:endParaRPr lang="en-US" dirty="0"/>
          </a:p>
          <a:p>
            <a:r>
              <a:rPr lang="en-US" dirty="0" smtClean="0"/>
              <a:t>Rikard Linander appointed as Deputy Head of Target Division, starting mid May</a:t>
            </a:r>
          </a:p>
          <a:p>
            <a:r>
              <a:rPr lang="en-US" dirty="0" smtClean="0"/>
              <a:t>Magnus </a:t>
            </a:r>
            <a:r>
              <a:rPr lang="en-US" dirty="0" err="1" smtClean="0"/>
              <a:t>Göhran</a:t>
            </a:r>
            <a:r>
              <a:rPr lang="en-US" dirty="0" smtClean="0"/>
              <a:t> assumes the role as acting Group Leader for Monolith and Handling group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8714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3087276" y="2780928"/>
            <a:ext cx="1440160" cy="0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8" idx="1"/>
          </p:cNvCxnSpPr>
          <p:nvPr/>
        </p:nvCxnSpPr>
        <p:spPr>
          <a:xfrm flipH="1" flipV="1">
            <a:off x="5220074" y="1916832"/>
            <a:ext cx="504056" cy="16004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25015" y="4005064"/>
            <a:ext cx="0" cy="43204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339752" y="3707115"/>
            <a:ext cx="1368152" cy="88022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707904" y="3851131"/>
            <a:ext cx="0" cy="736212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0" idx="0"/>
          </p:cNvCxnSpPr>
          <p:nvPr/>
        </p:nvCxnSpPr>
        <p:spPr>
          <a:xfrm flipV="1">
            <a:off x="3707909" y="4067163"/>
            <a:ext cx="1296143" cy="520189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9" idx="0"/>
          </p:cNvCxnSpPr>
          <p:nvPr/>
        </p:nvCxnSpPr>
        <p:spPr>
          <a:xfrm flipH="1">
            <a:off x="6300194" y="4408618"/>
            <a:ext cx="72008" cy="360042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7020272" y="5344724"/>
            <a:ext cx="216024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7020272" y="5776772"/>
            <a:ext cx="216024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7020272" y="5992796"/>
            <a:ext cx="216024" cy="233826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7020272" y="5893603"/>
            <a:ext cx="648072" cy="747464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4"/>
          <p:cNvSpPr/>
          <p:nvPr/>
        </p:nvSpPr>
        <p:spPr>
          <a:xfrm>
            <a:off x="5724132" y="1772816"/>
            <a:ext cx="2564111" cy="3200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26668" tIns="17779" rIns="26668" bIns="17779" numCol="1" spcCol="1270" anchor="ctr" anchorCtr="0">
            <a:noAutofit/>
          </a:bodyPr>
          <a:lstStyle/>
          <a:p>
            <a:pPr marL="53971" algn="ctr" defTabSz="622245">
              <a:lnSpc>
                <a:spcPct val="90000"/>
              </a:lnSpc>
              <a:spcBef>
                <a:spcPct val="0"/>
              </a:spcBef>
            </a:pPr>
            <a:r>
              <a:rPr lang="en-US" sz="900" dirty="0" smtClean="0"/>
              <a:t>12.1 Management and Administration</a:t>
            </a:r>
            <a:endParaRPr lang="en-US" sz="900" dirty="0"/>
          </a:p>
        </p:txBody>
      </p:sp>
      <p:sp>
        <p:nvSpPr>
          <p:cNvPr id="7" name="Rounded Rectangle 4"/>
          <p:cNvSpPr/>
          <p:nvPr/>
        </p:nvSpPr>
        <p:spPr>
          <a:xfrm>
            <a:off x="347270" y="4451225"/>
            <a:ext cx="1368152" cy="3200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26668" tIns="17779" rIns="26668" bIns="17779" numCol="1" spcCol="1270" anchor="ctr" anchorCtr="0">
            <a:noAutofit/>
          </a:bodyPr>
          <a:lstStyle/>
          <a:p>
            <a:pPr marL="49208" algn="ctr" defTabSz="622245">
              <a:lnSpc>
                <a:spcPct val="90000"/>
              </a:lnSpc>
              <a:spcBef>
                <a:spcPct val="0"/>
              </a:spcBef>
            </a:pPr>
            <a:r>
              <a:rPr lang="en-US" sz="900" dirty="0" smtClean="0"/>
              <a:t>12.7 Controls</a:t>
            </a:r>
          </a:p>
          <a:p>
            <a:pPr marL="49208" algn="ctr" defTabSz="622245">
              <a:lnSpc>
                <a:spcPct val="90000"/>
              </a:lnSpc>
              <a:spcBef>
                <a:spcPct val="0"/>
              </a:spcBef>
            </a:pPr>
            <a:r>
              <a:rPr lang="en-US" sz="800" dirty="0" smtClean="0"/>
              <a:t>Linda Coney (WPM)</a:t>
            </a:r>
            <a:endParaRPr lang="en-US" sz="800" dirty="0"/>
          </a:p>
        </p:txBody>
      </p:sp>
      <p:sp>
        <p:nvSpPr>
          <p:cNvPr id="9" name="Rounded Rectangle 4"/>
          <p:cNvSpPr/>
          <p:nvPr/>
        </p:nvSpPr>
        <p:spPr>
          <a:xfrm>
            <a:off x="5508109" y="4768660"/>
            <a:ext cx="1584176" cy="3200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26668" tIns="17779" rIns="26668" bIns="17779" numCol="1" spcCol="1270" anchor="ctr" anchorCtr="0">
            <a:noAutofit/>
          </a:bodyPr>
          <a:lstStyle/>
          <a:p>
            <a:pPr marL="53971" algn="ctr" defTabSz="622245">
              <a:lnSpc>
                <a:spcPct val="90000"/>
              </a:lnSpc>
              <a:spcBef>
                <a:spcPct val="0"/>
              </a:spcBef>
            </a:pPr>
            <a:r>
              <a:rPr lang="en-US" sz="900" dirty="0"/>
              <a:t>12.5 Fluid </a:t>
            </a:r>
            <a:r>
              <a:rPr lang="en-US" sz="900" dirty="0" smtClean="0"/>
              <a:t>Systems</a:t>
            </a:r>
          </a:p>
          <a:p>
            <a:pPr marL="53971" algn="ctr" defTabSz="622245">
              <a:lnSpc>
                <a:spcPct val="90000"/>
              </a:lnSpc>
              <a:spcBef>
                <a:spcPct val="0"/>
              </a:spcBef>
            </a:pPr>
            <a:r>
              <a:rPr lang="en-US" sz="800" dirty="0" err="1" smtClean="0"/>
              <a:t>Håkan</a:t>
            </a:r>
            <a:r>
              <a:rPr lang="en-US" sz="800" dirty="0" smtClean="0"/>
              <a:t> </a:t>
            </a:r>
            <a:r>
              <a:rPr lang="en-US" sz="800" dirty="0" err="1" smtClean="0"/>
              <a:t>Carlsson</a:t>
            </a:r>
            <a:r>
              <a:rPr lang="en-US" sz="800" dirty="0" smtClean="0"/>
              <a:t> (WPM)</a:t>
            </a:r>
            <a:endParaRPr lang="en-US" sz="800" dirty="0"/>
          </a:p>
        </p:txBody>
      </p:sp>
      <p:sp>
        <p:nvSpPr>
          <p:cNvPr id="10" name="Rounded Rectangle 4"/>
          <p:cNvSpPr/>
          <p:nvPr/>
        </p:nvSpPr>
        <p:spPr>
          <a:xfrm>
            <a:off x="2123733" y="4587344"/>
            <a:ext cx="3168352" cy="3200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26668" tIns="17779" rIns="26668" bIns="17779" numCol="1" spcCol="1270" anchor="ctr" anchorCtr="0">
            <a:noAutofit/>
          </a:bodyPr>
          <a:lstStyle/>
          <a:p>
            <a:pPr marL="53971" algn="ctr" defTabSz="622245">
              <a:lnSpc>
                <a:spcPct val="90000"/>
              </a:lnSpc>
              <a:spcBef>
                <a:spcPct val="0"/>
              </a:spcBef>
            </a:pPr>
            <a:r>
              <a:rPr lang="en-US" sz="900" dirty="0"/>
              <a:t>12.8 </a:t>
            </a:r>
            <a:r>
              <a:rPr lang="en-US" sz="900" dirty="0" smtClean="0"/>
              <a:t>Physics</a:t>
            </a:r>
          </a:p>
          <a:p>
            <a:pPr marL="53971" algn="ctr" defTabSz="622245">
              <a:lnSpc>
                <a:spcPct val="90000"/>
              </a:lnSpc>
              <a:spcBef>
                <a:spcPct val="0"/>
              </a:spcBef>
            </a:pPr>
            <a:r>
              <a:rPr lang="en-US" sz="800" dirty="0" smtClean="0"/>
              <a:t>Günter </a:t>
            </a:r>
            <a:r>
              <a:rPr lang="en-US" sz="800" dirty="0" err="1" smtClean="0"/>
              <a:t>Muhrer</a:t>
            </a:r>
            <a:r>
              <a:rPr lang="en-US" sz="800" dirty="0" smtClean="0"/>
              <a:t> (WPM)</a:t>
            </a:r>
            <a:endParaRPr lang="en-US" sz="800" dirty="0"/>
          </a:p>
        </p:txBody>
      </p:sp>
      <p:sp>
        <p:nvSpPr>
          <p:cNvPr id="11" name="Rounded Rectangle 10"/>
          <p:cNvSpPr/>
          <p:nvPr/>
        </p:nvSpPr>
        <p:spPr>
          <a:xfrm>
            <a:off x="5292080" y="6064804"/>
            <a:ext cx="1728192" cy="31652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26668" tIns="17779" rIns="26668" bIns="17779" numCol="1" spcCol="1270" anchor="ctr" anchorCtr="0">
            <a:noAutofit/>
          </a:bodyPr>
          <a:lstStyle/>
          <a:p>
            <a:pPr marL="49208" algn="ctr" defTabSz="622245">
              <a:lnSpc>
                <a:spcPct val="90000"/>
              </a:lnSpc>
              <a:spcBef>
                <a:spcPct val="0"/>
              </a:spcBef>
            </a:pPr>
            <a:r>
              <a:rPr lang="en-US" sz="900" dirty="0" smtClean="0"/>
              <a:t>12.4 Monolith Systems</a:t>
            </a:r>
          </a:p>
          <a:p>
            <a:pPr marL="49208" algn="ctr" defTabSz="622245">
              <a:lnSpc>
                <a:spcPct val="90000"/>
              </a:lnSpc>
              <a:spcBef>
                <a:spcPct val="0"/>
              </a:spcBef>
            </a:pPr>
            <a:r>
              <a:rPr lang="en-US" sz="800" dirty="0" smtClean="0"/>
              <a:t>Rikard Linander (Act WPM)</a:t>
            </a:r>
          </a:p>
        </p:txBody>
      </p:sp>
      <p:sp>
        <p:nvSpPr>
          <p:cNvPr id="17" name="Rounded Rectangle 10"/>
          <p:cNvSpPr/>
          <p:nvPr/>
        </p:nvSpPr>
        <p:spPr>
          <a:xfrm>
            <a:off x="4932045" y="6496852"/>
            <a:ext cx="2088232" cy="31652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26668" tIns="17779" rIns="26668" bIns="17779" numCol="1" spcCol="1270" anchor="ctr" anchorCtr="0">
            <a:noAutofit/>
          </a:bodyPr>
          <a:lstStyle/>
          <a:p>
            <a:pPr marL="49208" algn="ctr" defTabSz="622245">
              <a:lnSpc>
                <a:spcPct val="90000"/>
              </a:lnSpc>
              <a:spcBef>
                <a:spcPct val="0"/>
              </a:spcBef>
            </a:pPr>
            <a:r>
              <a:rPr lang="en-US" sz="900" dirty="0" smtClean="0"/>
              <a:t>12.6 Remote Handling Systems</a:t>
            </a:r>
          </a:p>
          <a:p>
            <a:pPr marL="49208" algn="ctr" defTabSz="622245">
              <a:lnSpc>
                <a:spcPct val="90000"/>
              </a:lnSpc>
              <a:spcBef>
                <a:spcPct val="0"/>
              </a:spcBef>
            </a:pPr>
            <a:r>
              <a:rPr lang="en-US" sz="800" dirty="0" smtClean="0"/>
              <a:t>Magnus </a:t>
            </a:r>
            <a:r>
              <a:rPr lang="en-US" sz="800" dirty="0" err="1" smtClean="0"/>
              <a:t>Göhran</a:t>
            </a:r>
            <a:r>
              <a:rPr lang="en-US" sz="800" dirty="0" smtClean="0"/>
              <a:t> (WPM)</a:t>
            </a:r>
            <a:endParaRPr lang="en-US" sz="800" dirty="0"/>
          </a:p>
        </p:txBody>
      </p:sp>
      <p:sp>
        <p:nvSpPr>
          <p:cNvPr id="18" name="Rounded Rectangle 10"/>
          <p:cNvSpPr/>
          <p:nvPr/>
        </p:nvSpPr>
        <p:spPr>
          <a:xfrm>
            <a:off x="5580117" y="5200708"/>
            <a:ext cx="1440160" cy="31652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26668" tIns="17779" rIns="26668" bIns="17779" numCol="1" spcCol="1270" anchor="ctr" anchorCtr="0">
            <a:noAutofit/>
          </a:bodyPr>
          <a:lstStyle/>
          <a:p>
            <a:pPr marL="49208" algn="ctr" defTabSz="622245">
              <a:lnSpc>
                <a:spcPct val="90000"/>
              </a:lnSpc>
              <a:spcBef>
                <a:spcPct val="0"/>
              </a:spcBef>
            </a:pPr>
            <a:r>
              <a:rPr lang="en-US" sz="900" dirty="0"/>
              <a:t>12.2 Target </a:t>
            </a:r>
            <a:r>
              <a:rPr lang="en-US" sz="900" dirty="0" smtClean="0"/>
              <a:t>System</a:t>
            </a:r>
          </a:p>
          <a:p>
            <a:pPr marL="49208" algn="ctr" defTabSz="622245">
              <a:lnSpc>
                <a:spcPct val="90000"/>
              </a:lnSpc>
              <a:spcBef>
                <a:spcPct val="0"/>
              </a:spcBef>
            </a:pPr>
            <a:r>
              <a:rPr lang="en-US" sz="800" dirty="0" smtClean="0"/>
              <a:t>Ulf </a:t>
            </a:r>
            <a:r>
              <a:rPr lang="en-US" sz="800" dirty="0" err="1" smtClean="0"/>
              <a:t>Odén</a:t>
            </a:r>
            <a:r>
              <a:rPr lang="en-US" sz="800" dirty="0" smtClean="0"/>
              <a:t> (WPM)</a:t>
            </a:r>
          </a:p>
        </p:txBody>
      </p:sp>
      <p:sp>
        <p:nvSpPr>
          <p:cNvPr id="16" name="Rounded Rectangle 10"/>
          <p:cNvSpPr/>
          <p:nvPr/>
        </p:nvSpPr>
        <p:spPr>
          <a:xfrm>
            <a:off x="4644008" y="5589240"/>
            <a:ext cx="2376264" cy="4035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26668" tIns="17779" rIns="26668" bIns="17779" numCol="1" spcCol="1270" anchor="ctr" anchorCtr="0">
            <a:noAutofit/>
          </a:bodyPr>
          <a:lstStyle/>
          <a:p>
            <a:pPr marL="49208" algn="ctr" defTabSz="622245">
              <a:lnSpc>
                <a:spcPct val="90000"/>
              </a:lnSpc>
              <a:spcBef>
                <a:spcPct val="0"/>
              </a:spcBef>
            </a:pPr>
            <a:r>
              <a:rPr lang="en-US" sz="900" dirty="0" smtClean="0"/>
              <a:t>12.3 Moderator &amp; Reflector Systems</a:t>
            </a:r>
          </a:p>
          <a:p>
            <a:pPr marL="49208" algn="ctr" defTabSz="622245">
              <a:lnSpc>
                <a:spcPct val="90000"/>
              </a:lnSpc>
              <a:spcBef>
                <a:spcPct val="0"/>
              </a:spcBef>
            </a:pPr>
            <a:r>
              <a:rPr lang="en-US" sz="800" dirty="0" smtClean="0"/>
              <a:t>Daniel </a:t>
            </a:r>
            <a:r>
              <a:rPr lang="en-US" sz="800" dirty="0" err="1" smtClean="0"/>
              <a:t>Lyngh</a:t>
            </a:r>
            <a:r>
              <a:rPr lang="en-US" sz="800" dirty="0" smtClean="0"/>
              <a:t> (WPM)</a:t>
            </a:r>
            <a:br>
              <a:rPr lang="en-US" sz="800" dirty="0" smtClean="0"/>
            </a:br>
            <a:r>
              <a:rPr lang="en-US" sz="800" dirty="0" smtClean="0"/>
              <a:t>Marc </a:t>
            </a:r>
            <a:r>
              <a:rPr lang="en-US" sz="800" dirty="0" err="1" smtClean="0"/>
              <a:t>Kickulies</a:t>
            </a:r>
            <a:r>
              <a:rPr lang="en-US" sz="800" dirty="0" smtClean="0"/>
              <a:t> (Act WPM)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/>
          </a:p>
        </p:txBody>
      </p:sp>
      <p:sp>
        <p:nvSpPr>
          <p:cNvPr id="26" name="TextBox 25"/>
          <p:cNvSpPr txBox="1"/>
          <p:nvPr/>
        </p:nvSpPr>
        <p:spPr>
          <a:xfrm>
            <a:off x="971600" y="5661248"/>
            <a:ext cx="1512168" cy="78483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 smtClean="0"/>
              <a:t>(GL) Group Leader </a:t>
            </a:r>
          </a:p>
          <a:p>
            <a:r>
              <a:rPr lang="en-US" sz="900" dirty="0" smtClean="0"/>
              <a:t>(C) Contractor or Consultant</a:t>
            </a:r>
          </a:p>
          <a:p>
            <a:r>
              <a:rPr lang="en-US" sz="900" dirty="0" smtClean="0"/>
              <a:t>(M) </a:t>
            </a:r>
            <a:r>
              <a:rPr lang="en-US" sz="900" dirty="0" err="1" smtClean="0"/>
              <a:t>Matrixed</a:t>
            </a:r>
            <a:endParaRPr lang="en-US" sz="900" dirty="0"/>
          </a:p>
          <a:p>
            <a:r>
              <a:rPr lang="en-US" sz="900" dirty="0" smtClean="0"/>
              <a:t>(S) Student</a:t>
            </a:r>
            <a:br>
              <a:rPr lang="en-US" sz="900" dirty="0" smtClean="0"/>
            </a:br>
            <a:r>
              <a:rPr lang="en-US" sz="900" dirty="0" smtClean="0"/>
              <a:t>(IKS) In-Kind </a:t>
            </a:r>
            <a:r>
              <a:rPr lang="en-US" sz="900" dirty="0" err="1" smtClean="0"/>
              <a:t>Secondment</a:t>
            </a:r>
            <a:endParaRPr lang="en-US" sz="9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Target division </a:t>
            </a:r>
            <a:r>
              <a:rPr lang="en-US" dirty="0" smtClean="0"/>
              <a:t>organizational structure has remained stable for the past 2 years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32678870"/>
              </p:ext>
            </p:extLst>
          </p:nvPr>
        </p:nvGraphicFramePr>
        <p:xfrm>
          <a:off x="-612575" y="564812"/>
          <a:ext cx="10183618" cy="8696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3376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7" grpId="0" animBg="1"/>
      <p:bldP spid="7" grpId="1" animBg="1"/>
      <p:bldP spid="7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6" grpId="0" animBg="1"/>
      <p:bldP spid="16" grpId="1" animBg="1"/>
      <p:bldP spid="16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WP2: Target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269289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Target Wheel, Drive &amp; Shaft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ESS-Bilbao team performing detailed design and prototyping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CDR for spallation material and cassettes scheduled fo</a:t>
            </a:r>
            <a:r>
              <a:rPr lang="en-US" dirty="0" smtClean="0"/>
              <a:t>r September, delayed two months due to urgent need of additional accident event analyses (see below)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Target Helium </a:t>
            </a:r>
            <a:r>
              <a:rPr lang="en-GB" dirty="0">
                <a:solidFill>
                  <a:schemeClr val="tx1"/>
                </a:solidFill>
              </a:rPr>
              <a:t>C</a:t>
            </a:r>
            <a:r>
              <a:rPr lang="en-GB" dirty="0" smtClean="0">
                <a:solidFill>
                  <a:schemeClr val="tx1"/>
                </a:solidFill>
              </a:rPr>
              <a:t>ooling System</a:t>
            </a:r>
          </a:p>
          <a:p>
            <a:pPr lvl="1"/>
            <a:r>
              <a:rPr lang="en-GB" dirty="0" smtClean="0"/>
              <a:t>CDR for the helium circulator of the target cooling system, conducted June 1</a:t>
            </a:r>
            <a:endParaRPr lang="en-GB" dirty="0"/>
          </a:p>
          <a:p>
            <a:r>
              <a:rPr lang="en-GB" dirty="0" smtClean="0"/>
              <a:t>A</a:t>
            </a:r>
            <a:r>
              <a:rPr lang="en-GB" dirty="0" smtClean="0">
                <a:solidFill>
                  <a:schemeClr val="tx1"/>
                </a:solidFill>
              </a:rPr>
              <a:t>ccident analyses </a:t>
            </a:r>
            <a:r>
              <a:rPr lang="en-GB" dirty="0" smtClean="0"/>
              <a:t>supporting the PSAR</a:t>
            </a:r>
          </a:p>
          <a:p>
            <a:pPr lvl="1"/>
            <a:r>
              <a:rPr lang="en-US" dirty="0" smtClean="0"/>
              <a:t>ESS-Bilbao team performing accident </a:t>
            </a:r>
            <a:r>
              <a:rPr lang="en-US" dirty="0"/>
              <a:t>event analyses to support safety case assessment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Nuclide inventories in helium, filters and getters calculated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5</a:t>
            </a:fld>
            <a:endParaRPr lang="sv-SE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4288645"/>
            <a:ext cx="3904884" cy="21110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64092" y="6453344"/>
            <a:ext cx="2417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Target Helium Cooling System</a:t>
            </a:r>
            <a:endParaRPr lang="en-US" sz="1400" b="1" dirty="0"/>
          </a:p>
        </p:txBody>
      </p:sp>
      <p:pic>
        <p:nvPicPr>
          <p:cNvPr id="9" name="Picture 8" descr="2016-01-20 17.08.52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743" y="4288653"/>
            <a:ext cx="3738221" cy="22366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20867" y="6453344"/>
            <a:ext cx="2492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Target Wheel </a:t>
            </a:r>
            <a:r>
              <a:rPr lang="en-US" sz="1400" b="1" dirty="0"/>
              <a:t>S</a:t>
            </a:r>
            <a:r>
              <a:rPr lang="en-US" sz="1400" b="1" dirty="0" smtClean="0"/>
              <a:t>ector </a:t>
            </a:r>
            <a:r>
              <a:rPr lang="en-US" sz="1400" b="1" dirty="0"/>
              <a:t>P</a:t>
            </a:r>
            <a:r>
              <a:rPr lang="en-US" sz="1400" b="1" dirty="0" smtClean="0"/>
              <a:t>rototype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827243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assette_2[1]_Page_13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7794" y="-18275"/>
            <a:ext cx="3198262" cy="3489271"/>
          </a:xfrm>
          <a:prstGeom prst="rect">
            <a:avLst/>
          </a:prstGeom>
        </p:spPr>
      </p:pic>
      <p:pic>
        <p:nvPicPr>
          <p:cNvPr id="10" name="Picture 9" descr="Cassette_2[1]_Page_16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819" y="0"/>
            <a:ext cx="1905733" cy="3662346"/>
          </a:xfrm>
          <a:prstGeom prst="rect">
            <a:avLst/>
          </a:prstGeom>
        </p:spPr>
      </p:pic>
      <p:pic>
        <p:nvPicPr>
          <p:cNvPr id="7" name="Picture 6" descr="Cassette_2[1]_Page_05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9000"/>
            <a:ext cx="4540154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8" y="274638"/>
            <a:ext cx="4067944" cy="1143000"/>
          </a:xfrm>
        </p:spPr>
        <p:txBody>
          <a:bodyPr/>
          <a:lstStyle/>
          <a:p>
            <a:r>
              <a:rPr lang="en-GB" dirty="0" smtClean="0"/>
              <a:t>Second target </a:t>
            </a:r>
            <a:br>
              <a:rPr lang="en-GB" dirty="0" smtClean="0"/>
            </a:br>
            <a:r>
              <a:rPr lang="en-GB" dirty="0" smtClean="0"/>
              <a:t>cassette prototype 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076058" y="1484784"/>
            <a:ext cx="4032448" cy="2016224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Assembly test of second cassette prototype conducted</a:t>
            </a:r>
          </a:p>
          <a:p>
            <a:r>
              <a:rPr lang="en-GB" dirty="0" smtClean="0"/>
              <a:t>Up to 100 tungsten bricks successfully fitted in different patterns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/>
          </a:p>
        </p:txBody>
      </p:sp>
      <p:pic>
        <p:nvPicPr>
          <p:cNvPr id="6" name="Picture 5" descr="Cassette_2[1]_Page_08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3011" y="3407916"/>
            <a:ext cx="4600993" cy="345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791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667"/>
          <a:stretch/>
        </p:blipFill>
        <p:spPr bwMode="auto">
          <a:xfrm>
            <a:off x="7170724" y="1444898"/>
            <a:ext cx="1865772" cy="4997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WP3: Moderator and Reflector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7427168" cy="4995936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400"/>
              </a:spcBef>
            </a:pPr>
            <a:r>
              <a:rPr lang="en-US" dirty="0" smtClean="0">
                <a:solidFill>
                  <a:schemeClr val="tx1"/>
                </a:solidFill>
              </a:rPr>
              <a:t>Design and prototyping work for the MR plug structures underway by FZJ</a:t>
            </a: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400"/>
              </a:spcBef>
            </a:pPr>
            <a:r>
              <a:rPr lang="en-US" dirty="0" smtClean="0">
                <a:solidFill>
                  <a:schemeClr val="tx1"/>
                </a:solidFill>
              </a:rPr>
              <a:t>Helium </a:t>
            </a:r>
            <a:r>
              <a:rPr lang="en-US" dirty="0" err="1" smtClean="0">
                <a:solidFill>
                  <a:schemeClr val="tx1"/>
                </a:solidFill>
              </a:rPr>
              <a:t>cryoplant</a:t>
            </a:r>
            <a:r>
              <a:rPr lang="en-US" dirty="0" smtClean="0">
                <a:solidFill>
                  <a:schemeClr val="tx1"/>
                </a:solidFill>
              </a:rPr>
              <a:t> contract awarded on schedule</a:t>
            </a:r>
          </a:p>
          <a:p>
            <a:pPr lvl="1">
              <a:spcBef>
                <a:spcPts val="400"/>
              </a:spcBef>
            </a:pPr>
            <a:r>
              <a:rPr lang="en-US" dirty="0" err="1" smtClean="0"/>
              <a:t>Linde</a:t>
            </a:r>
            <a:r>
              <a:rPr lang="en-US" dirty="0" smtClean="0"/>
              <a:t> selected as the supplier</a:t>
            </a: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400"/>
              </a:spcBef>
            </a:pPr>
            <a:r>
              <a:rPr lang="en-US" dirty="0"/>
              <a:t>Change Request for cost decrease of Helium </a:t>
            </a:r>
            <a:r>
              <a:rPr lang="en-US" dirty="0" err="1"/>
              <a:t>Cryoplant</a:t>
            </a:r>
            <a:r>
              <a:rPr lang="en-US" dirty="0"/>
              <a:t> is approved in Program CCB</a:t>
            </a:r>
          </a:p>
          <a:p>
            <a:pPr>
              <a:spcBef>
                <a:spcPts val="400"/>
              </a:spcBef>
            </a:pPr>
            <a:r>
              <a:rPr lang="en-US" dirty="0" smtClean="0"/>
              <a:t>Bilateral research contract between ESS ERIC and FZ </a:t>
            </a:r>
            <a:r>
              <a:rPr lang="en-US" dirty="0" err="1" smtClean="0"/>
              <a:t>Jülich</a:t>
            </a:r>
            <a:r>
              <a:rPr lang="en-US" dirty="0" smtClean="0"/>
              <a:t> signed 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F</a:t>
            </a:r>
            <a:r>
              <a:rPr lang="en-US" dirty="0" smtClean="0"/>
              <a:t>irst payment 50% has been effectuated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FZJ is now able to report actual progress</a:t>
            </a:r>
          </a:p>
          <a:p>
            <a:pPr>
              <a:spcBef>
                <a:spcPts val="400"/>
              </a:spcBef>
            </a:pPr>
            <a:r>
              <a:rPr lang="en-US" dirty="0" smtClean="0"/>
              <a:t>Preliminary design approved for three work units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Moderator </a:t>
            </a:r>
            <a:r>
              <a:rPr lang="en-US" dirty="0"/>
              <a:t>Reflector, </a:t>
            </a:r>
            <a:endParaRPr lang="en-US" dirty="0" smtClean="0"/>
          </a:p>
          <a:p>
            <a:pPr lvl="1">
              <a:spcBef>
                <a:spcPts val="400"/>
              </a:spcBef>
            </a:pPr>
            <a:r>
              <a:rPr lang="en-US" dirty="0" smtClean="0"/>
              <a:t>Hydrogen </a:t>
            </a:r>
            <a:r>
              <a:rPr lang="en-US" dirty="0" err="1"/>
              <a:t>Cryoplant</a:t>
            </a:r>
            <a:r>
              <a:rPr lang="en-US" dirty="0"/>
              <a:t> </a:t>
            </a:r>
            <a:endParaRPr lang="en-US" dirty="0" smtClean="0"/>
          </a:p>
          <a:p>
            <a:pPr lvl="1">
              <a:spcBef>
                <a:spcPts val="400"/>
              </a:spcBef>
            </a:pPr>
            <a:r>
              <a:rPr lang="en-US" dirty="0" smtClean="0"/>
              <a:t>Helium </a:t>
            </a:r>
            <a:r>
              <a:rPr lang="en-US" dirty="0" err="1" smtClean="0"/>
              <a:t>Cryoplant</a:t>
            </a:r>
            <a:endParaRPr lang="en-US" dirty="0"/>
          </a:p>
          <a:p>
            <a:pPr>
              <a:spcBef>
                <a:spcPts val="400"/>
              </a:spcBef>
            </a:pPr>
            <a:r>
              <a:rPr lang="en-US" dirty="0"/>
              <a:t>4 CDRs are performed; </a:t>
            </a:r>
            <a:endParaRPr lang="en-US" dirty="0" smtClean="0"/>
          </a:p>
          <a:p>
            <a:pPr lvl="1">
              <a:spcBef>
                <a:spcPts val="400"/>
              </a:spcBef>
            </a:pPr>
            <a:r>
              <a:rPr lang="en-US" dirty="0" smtClean="0"/>
              <a:t>Rotation </a:t>
            </a:r>
            <a:r>
              <a:rPr lang="en-US" dirty="0"/>
              <a:t>Unit </a:t>
            </a:r>
            <a:r>
              <a:rPr lang="en-US" dirty="0" smtClean="0"/>
              <a:t>– with </a:t>
            </a:r>
            <a:r>
              <a:rPr lang="en-US" dirty="0"/>
              <a:t>minor </a:t>
            </a:r>
            <a:r>
              <a:rPr lang="en-US" dirty="0" smtClean="0"/>
              <a:t>comments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Be </a:t>
            </a:r>
            <a:r>
              <a:rPr lang="en-US" dirty="0"/>
              <a:t>specification </a:t>
            </a:r>
            <a:r>
              <a:rPr lang="en-US" dirty="0" smtClean="0"/>
              <a:t>– with </a:t>
            </a:r>
            <a:r>
              <a:rPr lang="en-US" dirty="0"/>
              <a:t>minor </a:t>
            </a:r>
            <a:r>
              <a:rPr lang="en-US" dirty="0" smtClean="0"/>
              <a:t>comments</a:t>
            </a:r>
            <a:endParaRPr lang="en-US" dirty="0"/>
          </a:p>
          <a:p>
            <a:pPr lvl="1">
              <a:spcBef>
                <a:spcPts val="400"/>
              </a:spcBef>
            </a:pPr>
            <a:r>
              <a:rPr lang="en-US" dirty="0" smtClean="0"/>
              <a:t>LH2 </a:t>
            </a:r>
            <a:r>
              <a:rPr lang="en-US" dirty="0"/>
              <a:t>pumps </a:t>
            </a:r>
            <a:r>
              <a:rPr lang="en-US" dirty="0" smtClean="0"/>
              <a:t>specification – need improvements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LH2 </a:t>
            </a:r>
            <a:r>
              <a:rPr lang="en-US" dirty="0"/>
              <a:t>transfer line specification </a:t>
            </a:r>
            <a:r>
              <a:rPr lang="en-US" dirty="0" smtClean="0"/>
              <a:t>– need </a:t>
            </a:r>
            <a:r>
              <a:rPr lang="en-US" dirty="0"/>
              <a:t>improvements</a:t>
            </a:r>
          </a:p>
          <a:p>
            <a:pPr>
              <a:spcBef>
                <a:spcPts val="400"/>
              </a:spcBef>
            </a:pPr>
            <a:r>
              <a:rPr lang="en-US" dirty="0" smtClean="0"/>
              <a:t>Upcoming CDRs:</a:t>
            </a:r>
          </a:p>
          <a:p>
            <a:pPr lvl="1" fontAlgn="t">
              <a:spcBef>
                <a:spcPts val="400"/>
              </a:spcBef>
            </a:pPr>
            <a:r>
              <a:rPr lang="en-US" dirty="0" smtClean="0"/>
              <a:t>Reflector vessel and measuring plug: August</a:t>
            </a:r>
            <a:endParaRPr lang="en-US" dirty="0"/>
          </a:p>
          <a:p>
            <a:pPr lvl="1" fontAlgn="t">
              <a:spcBef>
                <a:spcPts val="400"/>
              </a:spcBef>
            </a:pPr>
            <a:r>
              <a:rPr lang="en-US" dirty="0" smtClean="0"/>
              <a:t>Thermal and cold moderators: September</a:t>
            </a:r>
            <a:endParaRPr lang="en-US" dirty="0"/>
          </a:p>
          <a:p>
            <a:pPr lvl="1" fontAlgn="t">
              <a:spcBef>
                <a:spcPts val="400"/>
              </a:spcBef>
            </a:pPr>
            <a:r>
              <a:rPr lang="en-US" dirty="0" smtClean="0"/>
              <a:t>Cryostat and twister: December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/>
          </a:p>
        </p:txBody>
      </p:sp>
      <p:sp>
        <p:nvSpPr>
          <p:cNvPr id="9" name="Textfeld 15"/>
          <p:cNvSpPr txBox="1"/>
          <p:nvPr/>
        </p:nvSpPr>
        <p:spPr>
          <a:xfrm>
            <a:off x="7884368" y="6237312"/>
            <a:ext cx="8753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MR Plug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97826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Cold moderator prototype tests at FZJ</a:t>
            </a:r>
            <a:endParaRPr lang="en-US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268760"/>
            <a:ext cx="3983038" cy="265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451" y="2851100"/>
            <a:ext cx="4279900" cy="225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1889" y="3808362"/>
            <a:ext cx="434657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5517232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Crack resulting from the burst test at 200 bars, compared to simulated crack formation in FE model 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771800" y="1628800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Cold moderator prototype in Aluminium 6061-T6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9474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WP4: Monolith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Conducted </a:t>
            </a:r>
            <a:r>
              <a:rPr lang="en-US" dirty="0" smtClean="0"/>
              <a:t>6 </a:t>
            </a:r>
            <a:r>
              <a:rPr lang="en-US" dirty="0" smtClean="0"/>
              <a:t>PDRs</a:t>
            </a:r>
          </a:p>
          <a:p>
            <a:pPr lvl="1"/>
            <a:r>
              <a:rPr lang="en-US" dirty="0" smtClean="0"/>
              <a:t>Monolith Vessel</a:t>
            </a:r>
          </a:p>
          <a:p>
            <a:pPr lvl="1"/>
            <a:r>
              <a:rPr lang="en-US" dirty="0" smtClean="0"/>
              <a:t>ECHIR Embedment</a:t>
            </a:r>
          </a:p>
          <a:p>
            <a:pPr lvl="1"/>
            <a:r>
              <a:rPr lang="en-US" dirty="0" smtClean="0"/>
              <a:t>Proton Beam Instrumentation Plug</a:t>
            </a:r>
          </a:p>
          <a:p>
            <a:pPr lvl="1"/>
            <a:r>
              <a:rPr lang="en-US" dirty="0" smtClean="0"/>
              <a:t>Monolith Atmosphere and Vacuum Pump Systems</a:t>
            </a:r>
          </a:p>
          <a:p>
            <a:pPr lvl="1"/>
            <a:r>
              <a:rPr lang="en-US" dirty="0" smtClean="0"/>
              <a:t>Irradiation Module</a:t>
            </a:r>
          </a:p>
          <a:p>
            <a:pPr lvl="1"/>
            <a:r>
              <a:rPr lang="en-US" dirty="0" smtClean="0"/>
              <a:t>Tuning Beam Dump Shielding</a:t>
            </a:r>
          </a:p>
          <a:p>
            <a:r>
              <a:rPr lang="en-US" dirty="0" smtClean="0"/>
              <a:t>Planned 1 </a:t>
            </a:r>
            <a:r>
              <a:rPr lang="en-US" dirty="0" smtClean="0"/>
              <a:t>PDRs, </a:t>
            </a:r>
            <a:r>
              <a:rPr lang="en-US" dirty="0" smtClean="0"/>
              <a:t>near term</a:t>
            </a:r>
            <a:endParaRPr lang="en-US" dirty="0" smtClean="0"/>
          </a:p>
          <a:p>
            <a:pPr lvl="1"/>
            <a:r>
              <a:rPr lang="en-US" dirty="0" smtClean="0"/>
              <a:t>Neutron </a:t>
            </a:r>
            <a:r>
              <a:rPr lang="en-US" dirty="0" smtClean="0"/>
              <a:t>Beam Extraction </a:t>
            </a:r>
            <a:r>
              <a:rPr lang="en-US" dirty="0" smtClean="0"/>
              <a:t>System (July 7)</a:t>
            </a:r>
            <a:endParaRPr lang="en-US" dirty="0" smtClean="0"/>
          </a:p>
          <a:p>
            <a:r>
              <a:rPr lang="en-US" dirty="0" smtClean="0"/>
              <a:t>PDR </a:t>
            </a:r>
            <a:r>
              <a:rPr lang="en-US" dirty="0" smtClean="0"/>
              <a:t>for Proton Beam Window delayed until September due to re-prioritizing resources to work on safety case analyses</a:t>
            </a:r>
          </a:p>
          <a:p>
            <a:r>
              <a:rPr lang="en-US" dirty="0" smtClean="0"/>
              <a:t>Design progress on:</a:t>
            </a:r>
          </a:p>
          <a:p>
            <a:pPr lvl="1"/>
            <a:r>
              <a:rPr lang="en-US" dirty="0" smtClean="0"/>
              <a:t>steel shielding (internal and external)</a:t>
            </a:r>
          </a:p>
          <a:p>
            <a:pPr lvl="1"/>
            <a:r>
              <a:rPr lang="en-US" dirty="0" smtClean="0"/>
              <a:t>integrated neutron beam extraction system, neutron beam window, and light shutter</a:t>
            </a:r>
          </a:p>
          <a:p>
            <a:r>
              <a:rPr lang="en-US" dirty="0" smtClean="0"/>
              <a:t>ESS-Bilbao is evaluating the viability and cost of performing monolith vessel welds that are compliant with RCC-</a:t>
            </a:r>
            <a:r>
              <a:rPr lang="en-US" dirty="0" err="1" smtClean="0"/>
              <a:t>MRx</a:t>
            </a:r>
            <a:r>
              <a:rPr lang="en-US" dirty="0" smtClean="0"/>
              <a:t> and concurrently to vacuum standards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45195462"/>
      </p:ext>
    </p:extLst>
  </p:cSld>
  <p:clrMapOvr>
    <a:masterClrMapping/>
  </p:clrMapOvr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Powerpoint.pptx</Template>
  <TotalTime>23579</TotalTime>
  <Words>2403</Words>
  <Application>Microsoft Macintosh PowerPoint</Application>
  <PresentationFormat>On-screen Show (4:3)</PresentationFormat>
  <Paragraphs>454</Paragraphs>
  <Slides>29</Slides>
  <Notes>0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ESS Core Powerpoint</vt:lpstr>
      <vt:lpstr>Worksheet</vt:lpstr>
      <vt:lpstr>PowerPoint Presentation</vt:lpstr>
      <vt:lpstr>Outline</vt:lpstr>
      <vt:lpstr>Target Project Management Change </vt:lpstr>
      <vt:lpstr>Target division organizational structure has remained stable for the past 2 years</vt:lpstr>
      <vt:lpstr>WP2: Target Systems</vt:lpstr>
      <vt:lpstr>Second target  cassette prototype </vt:lpstr>
      <vt:lpstr>WP3: Moderator and Reflector Systems</vt:lpstr>
      <vt:lpstr>Cold moderator prototype tests at FZJ</vt:lpstr>
      <vt:lpstr>WP4: Monolith Systems</vt:lpstr>
      <vt:lpstr>Significant progress on monolith shield design</vt:lpstr>
      <vt:lpstr>Significant progress on neutron beam extraction</vt:lpstr>
      <vt:lpstr>Tuning beam dump shielding, final design</vt:lpstr>
      <vt:lpstr>WP5: Fluid Systems</vt:lpstr>
      <vt:lpstr>WP6: Remote Handling Systems</vt:lpstr>
      <vt:lpstr>Fabrication of Active Cells embedment structures</vt:lpstr>
      <vt:lpstr>WP7: Controls </vt:lpstr>
      <vt:lpstr>Radiation Hazards Analysis and Safety Functions</vt:lpstr>
      <vt:lpstr>WP8: Target Physics</vt:lpstr>
      <vt:lpstr>DTU’s setup for measuring release fraction of iodine and bromine at different temperatures</vt:lpstr>
      <vt:lpstr>Installation and site works</vt:lpstr>
      <vt:lpstr>Provisional Site Organisation for Target Project</vt:lpstr>
      <vt:lpstr>EV Performance</vt:lpstr>
      <vt:lpstr>Target Schedule: Level 1 Milestones</vt:lpstr>
      <vt:lpstr>Partner Selection for Target Project IKCs</vt:lpstr>
      <vt:lpstr>Strategy for the six remaining Target Project IKC Packages</vt:lpstr>
      <vt:lpstr>List of agreements with partners</vt:lpstr>
      <vt:lpstr>Progress in securing in-kind partners</vt:lpstr>
      <vt:lpstr>Issues</vt:lpstr>
      <vt:lpstr>Concluding Remarks</vt:lpstr>
    </vt:vector>
  </TitlesOfParts>
  <Manager/>
  <Company>ESS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Heléne Björkman</dc:creator>
  <cp:keywords/>
  <dc:description/>
  <cp:lastModifiedBy>Rikard Linander</cp:lastModifiedBy>
  <cp:revision>467</cp:revision>
  <cp:lastPrinted>2015-12-01T19:15:11Z</cp:lastPrinted>
  <dcterms:created xsi:type="dcterms:W3CDTF">2013-10-29T16:05:10Z</dcterms:created>
  <dcterms:modified xsi:type="dcterms:W3CDTF">2016-07-05T15:59:46Z</dcterms:modified>
  <cp:category/>
</cp:coreProperties>
</file>