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0" r:id="rId3"/>
    <p:sldId id="343" r:id="rId4"/>
    <p:sldId id="362" r:id="rId5"/>
    <p:sldId id="363" r:id="rId6"/>
    <p:sldId id="364" r:id="rId7"/>
    <p:sldId id="365" r:id="rId8"/>
    <p:sldId id="366" r:id="rId9"/>
    <p:sldId id="370" r:id="rId10"/>
    <p:sldId id="367" r:id="rId11"/>
    <p:sldId id="368" r:id="rId12"/>
    <p:sldId id="371" r:id="rId13"/>
    <p:sldId id="372" r:id="rId14"/>
    <p:sldId id="360" r:id="rId15"/>
    <p:sldId id="348" r:id="rId16"/>
    <p:sldId id="361" r:id="rId17"/>
    <p:sldId id="369" r:id="rId18"/>
  </p:sldIdLst>
  <p:sldSz cx="9144000" cy="6858000" type="screen4x3"/>
  <p:notesSz cx="7102475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53BA"/>
    <a:srgbClr val="0094CA"/>
    <a:srgbClr val="2448B7"/>
    <a:srgbClr val="CE2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4789" autoAdjust="0"/>
    <p:restoredTop sz="94479" autoAdjust="0"/>
  </p:normalViewPr>
  <p:slideViewPr>
    <p:cSldViewPr>
      <p:cViewPr varScale="1">
        <p:scale>
          <a:sx n="77" d="100"/>
          <a:sy n="77" d="100"/>
        </p:scale>
        <p:origin x="138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3" cy="511731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524" y="0"/>
            <a:ext cx="3078293" cy="511731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200"/>
            </a:lvl1pPr>
          </a:lstStyle>
          <a:p>
            <a:fld id="{CCDC9692-819D-46E4-A806-88E2037B19D6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8293" cy="511731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524" y="9721243"/>
            <a:ext cx="3078293" cy="511731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200"/>
            </a:lvl1pPr>
          </a:lstStyle>
          <a:p>
            <a:fld id="{9FD8810F-276C-4FD3-913C-3E28DDAD5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pPr/>
              <a:t>2016-07-06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4924" tIns="47462" rIns="94924" bIns="474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5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85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‹N›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‹N›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‹N›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‹N›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16305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TIK-4.3 Irradiation Module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2686731"/>
            <a:ext cx="9144000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In-Kind Partner Team: </a:t>
            </a:r>
            <a:r>
              <a:rPr lang="en-GB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Consiglio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Nazionale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delle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Ricerche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(CNR)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F. </a:t>
            </a:r>
            <a:r>
              <a:rPr lang="en-GB" sz="2400" dirty="0" err="1" smtClean="0">
                <a:solidFill>
                  <a:srgbClr val="FFFFFF"/>
                </a:solidFill>
              </a:rPr>
              <a:t>Masi</a:t>
            </a:r>
            <a:r>
              <a:rPr lang="en-GB" sz="2400" dirty="0" smtClean="0">
                <a:solidFill>
                  <a:srgbClr val="FFFFFF"/>
                </a:solidFill>
              </a:rPr>
              <a:t> [1], </a:t>
            </a:r>
            <a:r>
              <a:rPr lang="en-GB" sz="2400" u="sng" dirty="0" smtClean="0">
                <a:solidFill>
                  <a:srgbClr val="FFFFFF"/>
                </a:solidFill>
              </a:rPr>
              <a:t>R. Senesi </a:t>
            </a:r>
            <a:r>
              <a:rPr lang="en-GB" sz="2400" dirty="0" smtClean="0">
                <a:solidFill>
                  <a:srgbClr val="FFFFFF"/>
                </a:solidFill>
              </a:rPr>
              <a:t>[1,2] , C. </a:t>
            </a:r>
            <a:r>
              <a:rPr lang="en-GB" sz="2400" dirty="0" err="1" smtClean="0">
                <a:solidFill>
                  <a:srgbClr val="FFFFFF"/>
                </a:solidFill>
              </a:rPr>
              <a:t>Vasi</a:t>
            </a:r>
            <a:r>
              <a:rPr lang="en-GB" sz="2400" dirty="0" smtClean="0">
                <a:solidFill>
                  <a:srgbClr val="FFFFFF"/>
                </a:solidFill>
              </a:rPr>
              <a:t> [2]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i="1" dirty="0" smtClean="0">
                <a:solidFill>
                  <a:srgbClr val="FFFFFF"/>
                </a:solidFill>
              </a:rPr>
              <a:t>[1] </a:t>
            </a:r>
            <a:r>
              <a:rPr lang="en-GB" sz="2400" i="1" dirty="0" err="1" smtClean="0">
                <a:solidFill>
                  <a:srgbClr val="FFFFFF"/>
                </a:solidFill>
              </a:rPr>
              <a:t>Università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degli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Studi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di</a:t>
            </a:r>
            <a:r>
              <a:rPr lang="en-GB" sz="2400" i="1" dirty="0" smtClean="0">
                <a:solidFill>
                  <a:srgbClr val="FFFFFF"/>
                </a:solidFill>
              </a:rPr>
              <a:t> Roma Tor </a:t>
            </a:r>
            <a:r>
              <a:rPr lang="en-GB" sz="2400" i="1" dirty="0" err="1" smtClean="0">
                <a:solidFill>
                  <a:srgbClr val="FFFFFF"/>
                </a:solidFill>
              </a:rPr>
              <a:t>Vergata</a:t>
            </a:r>
            <a:r>
              <a:rPr lang="en-GB" sz="2400" i="1" dirty="0" smtClean="0">
                <a:solidFill>
                  <a:srgbClr val="FFFFFF"/>
                </a:solidFill>
              </a:rPr>
              <a:t> ; [2] CNR-IPCF;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G. Gorini [3,4], A. </a:t>
            </a:r>
            <a:r>
              <a:rPr lang="en-GB" sz="2400" dirty="0" err="1" smtClean="0">
                <a:solidFill>
                  <a:srgbClr val="FFFFFF"/>
                </a:solidFill>
              </a:rPr>
              <a:t>Milocco</a:t>
            </a:r>
            <a:r>
              <a:rPr lang="en-GB" sz="2400" dirty="0" smtClean="0">
                <a:solidFill>
                  <a:srgbClr val="FFFFFF"/>
                </a:solidFill>
              </a:rPr>
              <a:t> [3], G. </a:t>
            </a:r>
            <a:r>
              <a:rPr lang="en-GB" sz="2400" dirty="0" err="1" smtClean="0">
                <a:solidFill>
                  <a:srgbClr val="FFFFFF"/>
                </a:solidFill>
              </a:rPr>
              <a:t>Scionti</a:t>
            </a:r>
            <a:r>
              <a:rPr lang="en-GB" sz="2400" dirty="0" smtClean="0">
                <a:solidFill>
                  <a:srgbClr val="FFFFFF"/>
                </a:solidFill>
              </a:rPr>
              <a:t> [3], </a:t>
            </a:r>
          </a:p>
          <a:p>
            <a:pPr algn="ctr"/>
            <a:r>
              <a:rPr lang="en-GB" sz="2400" i="1" dirty="0" smtClean="0">
                <a:solidFill>
                  <a:srgbClr val="FFFFFF"/>
                </a:solidFill>
              </a:rPr>
              <a:t>[3] </a:t>
            </a:r>
            <a:r>
              <a:rPr lang="en-GB" sz="2400" i="1" dirty="0" err="1" smtClean="0">
                <a:solidFill>
                  <a:srgbClr val="FFFFFF"/>
                </a:solidFill>
              </a:rPr>
              <a:t>Università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degli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Studi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di</a:t>
            </a:r>
            <a:r>
              <a:rPr lang="en-GB" sz="2400" i="1" dirty="0" smtClean="0">
                <a:solidFill>
                  <a:srgbClr val="FFFFFF"/>
                </a:solidFill>
              </a:rPr>
              <a:t> Milano </a:t>
            </a:r>
            <a:r>
              <a:rPr lang="en-GB" sz="2400" i="1" dirty="0" err="1" smtClean="0">
                <a:solidFill>
                  <a:srgbClr val="FFFFFF"/>
                </a:solidFill>
              </a:rPr>
              <a:t>Bicocca</a:t>
            </a:r>
            <a:r>
              <a:rPr lang="en-GB" sz="2400" i="1" dirty="0" smtClean="0">
                <a:solidFill>
                  <a:srgbClr val="FFFFFF"/>
                </a:solidFill>
              </a:rPr>
              <a:t>; [4] CNR-IFP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ESS Teams: Moderator and Reflector, </a:t>
            </a:r>
            <a:r>
              <a:rPr lang="en-GB" sz="2400" dirty="0" err="1" smtClean="0">
                <a:solidFill>
                  <a:srgbClr val="FFFFFF"/>
                </a:solidFill>
              </a:rPr>
              <a:t>Neutronics</a:t>
            </a:r>
            <a:r>
              <a:rPr lang="en-GB" sz="2400" dirty="0" smtClean="0">
                <a:solidFill>
                  <a:srgbClr val="FFFFFF"/>
                </a:solidFill>
              </a:rPr>
              <a:t>, Handling, Materials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R. </a:t>
            </a:r>
            <a:r>
              <a:rPr lang="en-GB" sz="2000" dirty="0" err="1" smtClean="0">
                <a:solidFill>
                  <a:srgbClr val="FFFFFF"/>
                </a:solidFill>
              </a:rPr>
              <a:t>Linander</a:t>
            </a:r>
            <a:r>
              <a:rPr lang="en-GB" sz="2000" dirty="0" smtClean="0">
                <a:solidFill>
                  <a:srgbClr val="FFFFFF"/>
                </a:solidFill>
              </a:rPr>
              <a:t>, M. </a:t>
            </a:r>
            <a:r>
              <a:rPr lang="en-GB" sz="2000" dirty="0" err="1" smtClean="0">
                <a:solidFill>
                  <a:srgbClr val="FFFFFF"/>
                </a:solidFill>
              </a:rPr>
              <a:t>Kickulies</a:t>
            </a:r>
            <a:r>
              <a:rPr lang="en-GB" sz="2000" dirty="0" smtClean="0">
                <a:solidFill>
                  <a:srgbClr val="FFFFFF"/>
                </a:solidFill>
              </a:rPr>
              <a:t>, D. </a:t>
            </a:r>
            <a:r>
              <a:rPr lang="en-GB" sz="2000" dirty="0" err="1" smtClean="0">
                <a:solidFill>
                  <a:srgbClr val="FFFFFF"/>
                </a:solidFill>
              </a:rPr>
              <a:t>Lyngh</a:t>
            </a:r>
            <a:r>
              <a:rPr lang="en-GB" sz="2000" dirty="0" smtClean="0">
                <a:solidFill>
                  <a:srgbClr val="FFFFFF"/>
                </a:solidFill>
              </a:rPr>
              <a:t>, L. </a:t>
            </a:r>
            <a:r>
              <a:rPr lang="en-GB" sz="2000" dirty="0" err="1" smtClean="0">
                <a:solidFill>
                  <a:srgbClr val="FFFFFF"/>
                </a:solidFill>
              </a:rPr>
              <a:t>Zanini</a:t>
            </a:r>
            <a:r>
              <a:rPr lang="en-GB" sz="2000" dirty="0" smtClean="0">
                <a:solidFill>
                  <a:srgbClr val="FFFFFF"/>
                </a:solidFill>
              </a:rPr>
              <a:t>, V. Santoro, M. </a:t>
            </a:r>
            <a:r>
              <a:rPr lang="en-GB" sz="2000" dirty="0" err="1" smtClean="0">
                <a:solidFill>
                  <a:srgbClr val="FFFFFF"/>
                </a:solidFill>
              </a:rPr>
              <a:t>Gohran</a:t>
            </a:r>
            <a:r>
              <a:rPr lang="en-GB" sz="2000" dirty="0" smtClean="0">
                <a:solidFill>
                  <a:srgbClr val="FFFFFF"/>
                </a:solidFill>
              </a:rPr>
              <a:t>, Y. Lee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July  6th, 2016</a:t>
            </a:r>
          </a:p>
        </p:txBody>
      </p:sp>
    </p:spTree>
    <p:extLst>
      <p:ext uri="{BB962C8B-B14F-4D97-AF65-F5344CB8AC3E}">
        <p14:creationId xmlns:p14="http://schemas.microsoft.com/office/powerpoint/2010/main" val="1198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Expected </a:t>
            </a:r>
            <a:r>
              <a:rPr lang="en-US" dirty="0" smtClean="0"/>
              <a:t>Damage and He-Production in SS 316L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2260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Damage Rate: </a:t>
            </a:r>
          </a:p>
          <a:p>
            <a:pPr lvl="1"/>
            <a:r>
              <a:rPr lang="en-US" dirty="0" smtClean="0"/>
              <a:t>7 dpa/25000 MWh</a:t>
            </a:r>
          </a:p>
          <a:p>
            <a:r>
              <a:rPr lang="en-US" dirty="0" smtClean="0"/>
              <a:t>Helium Production Rate:</a:t>
            </a:r>
          </a:p>
          <a:p>
            <a:pPr lvl="1"/>
            <a:r>
              <a:rPr lang="en-US" dirty="0" smtClean="0"/>
              <a:t>110 appm/25000 MWh</a:t>
            </a:r>
          </a:p>
          <a:p>
            <a:r>
              <a:rPr lang="en-US" dirty="0" smtClean="0"/>
              <a:t>He/DPA: 15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3789040"/>
            <a:ext cx="5247890" cy="2889190"/>
          </a:xfrm>
          <a:prstGeom prst="rect">
            <a:avLst/>
          </a:prstGeom>
        </p:spPr>
      </p:pic>
      <p:pic>
        <p:nvPicPr>
          <p:cNvPr id="12" name="Picture 4" descr="steel_module_34_pl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484784"/>
            <a:ext cx="4704523" cy="352839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07605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Y. Lee, L. </a:t>
            </a:r>
            <a:r>
              <a:rPr lang="it-IT" dirty="0" err="1" smtClean="0"/>
              <a:t>Zanini</a:t>
            </a:r>
            <a:r>
              <a:rPr lang="it-IT" dirty="0" smtClean="0"/>
              <a:t>, V. Santoro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Thermal analysis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8" y="1417638"/>
            <a:ext cx="4913021" cy="3470444"/>
          </a:xfrm>
          <a:prstGeom prst="rect">
            <a:avLst/>
          </a:prstGeom>
        </p:spPr>
      </p:pic>
      <p:graphicFrame>
        <p:nvGraphicFramePr>
          <p:cNvPr id="1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14777"/>
              </p:ext>
            </p:extLst>
          </p:nvPr>
        </p:nvGraphicFramePr>
        <p:xfrm>
          <a:off x="4283968" y="4298566"/>
          <a:ext cx="4211960" cy="244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980">
                  <a:extLst>
                    <a:ext uri="{9D8B030D-6E8A-4147-A177-3AD203B41FA5}">
                      <a16:colId xmlns:a16="http://schemas.microsoft.com/office/drawing/2014/main" xmlns="" val="3692857353"/>
                    </a:ext>
                  </a:extLst>
                </a:gridCol>
                <a:gridCol w="2105980">
                  <a:extLst>
                    <a:ext uri="{9D8B030D-6E8A-4147-A177-3AD203B41FA5}">
                      <a16:colId xmlns:a16="http://schemas.microsoft.com/office/drawing/2014/main" xmlns="" val="369234375"/>
                    </a:ext>
                  </a:extLst>
                </a:gridCol>
              </a:tblGrid>
              <a:tr h="30700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Location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Highest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/>
                        <a:t>Temperature (C°)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961209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Samples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831653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Holder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155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2602689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Inner Vessel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441398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Helium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150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308405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Outer Vessel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3818972"/>
                  </a:ext>
                </a:extLst>
              </a:tr>
              <a:tr h="25704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Water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496900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Th. Moderator</a:t>
                      </a:r>
                      <a:r>
                        <a:rPr lang="it-IT" sz="1400" baseline="0" dirty="0" smtClean="0"/>
                        <a:t> (interface)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50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3285215"/>
                  </a:ext>
                </a:extLst>
              </a:tr>
            </a:tbl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146145" y="508518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He gap </a:t>
            </a:r>
            <a:r>
              <a:rPr lang="it-IT" sz="1400" dirty="0" err="1" smtClean="0"/>
              <a:t>thickness</a:t>
            </a:r>
            <a:r>
              <a:rPr lang="it-IT" sz="1400" dirty="0" smtClean="0"/>
              <a:t>, </a:t>
            </a:r>
            <a:r>
              <a:rPr lang="it-IT" sz="1400" dirty="0" err="1" smtClean="0"/>
              <a:t>length</a:t>
            </a:r>
            <a:r>
              <a:rPr lang="it-IT" sz="1400" dirty="0" smtClean="0"/>
              <a:t> of </a:t>
            </a:r>
            <a:r>
              <a:rPr lang="it-IT" sz="1400" dirty="0" err="1" smtClean="0"/>
              <a:t>spacers</a:t>
            </a:r>
            <a:r>
              <a:rPr lang="it-IT" sz="1400" dirty="0" smtClean="0"/>
              <a:t> </a:t>
            </a:r>
            <a:r>
              <a:rPr lang="it-IT" sz="1400" dirty="0" err="1" smtClean="0"/>
              <a:t>between</a:t>
            </a:r>
            <a:r>
              <a:rPr lang="it-IT" sz="1400" dirty="0" smtClean="0"/>
              <a:t> </a:t>
            </a:r>
            <a:r>
              <a:rPr lang="it-IT" sz="1400" dirty="0" err="1" smtClean="0"/>
              <a:t>inner</a:t>
            </a:r>
            <a:r>
              <a:rPr lang="it-IT" sz="1400" dirty="0" smtClean="0"/>
              <a:t> and </a:t>
            </a:r>
            <a:r>
              <a:rPr lang="it-IT" sz="1400" dirty="0" err="1" smtClean="0"/>
              <a:t>outer</a:t>
            </a:r>
            <a:r>
              <a:rPr lang="it-IT" sz="1400" dirty="0" smtClean="0"/>
              <a:t> vessel </a:t>
            </a:r>
            <a:r>
              <a:rPr lang="it-IT" sz="1400" dirty="0" err="1" smtClean="0"/>
              <a:t>influence</a:t>
            </a:r>
            <a:endParaRPr lang="it-IT" sz="1400" dirty="0" smtClean="0"/>
          </a:p>
          <a:p>
            <a:r>
              <a:rPr lang="it-IT" sz="1400" dirty="0" smtClean="0"/>
              <a:t>Maximum temperature</a:t>
            </a:r>
          </a:p>
          <a:p>
            <a:r>
              <a:rPr lang="it-IT" sz="1400" dirty="0" err="1" smtClean="0"/>
              <a:t>Largest</a:t>
            </a:r>
            <a:r>
              <a:rPr lang="it-IT" sz="1400" dirty="0" smtClean="0"/>
              <a:t> temperature </a:t>
            </a:r>
            <a:r>
              <a:rPr lang="it-IT" sz="1400" dirty="0" err="1" smtClean="0"/>
              <a:t>reached</a:t>
            </a:r>
            <a:r>
              <a:rPr lang="it-IT" sz="1400" dirty="0" smtClean="0"/>
              <a:t> on Steel </a:t>
            </a:r>
            <a:r>
              <a:rPr lang="it-IT" sz="1400" dirty="0" err="1" smtClean="0"/>
              <a:t>samples</a:t>
            </a:r>
            <a:endParaRPr lang="it-IT" sz="1400" dirty="0" smtClean="0"/>
          </a:p>
          <a:p>
            <a:r>
              <a:rPr lang="it-IT" sz="1400" dirty="0" err="1" smtClean="0"/>
              <a:t>Parameters</a:t>
            </a:r>
            <a:r>
              <a:rPr lang="it-IT" sz="1400" dirty="0" smtClean="0"/>
              <a:t> </a:t>
            </a:r>
            <a:r>
              <a:rPr lang="it-IT" sz="1400" dirty="0" err="1" smtClean="0"/>
              <a:t>should</a:t>
            </a:r>
            <a:r>
              <a:rPr lang="it-IT" sz="1400" dirty="0" smtClean="0"/>
              <a:t> be </a:t>
            </a:r>
            <a:r>
              <a:rPr lang="it-IT" sz="1400" dirty="0" err="1" smtClean="0"/>
              <a:t>adjusted</a:t>
            </a:r>
            <a:r>
              <a:rPr lang="it-IT" sz="1400" dirty="0" smtClean="0"/>
              <a:t> to T&lt;130 C to </a:t>
            </a:r>
            <a:r>
              <a:rPr lang="it-IT" sz="1400" dirty="0" err="1" smtClean="0"/>
              <a:t>avoid</a:t>
            </a:r>
            <a:r>
              <a:rPr lang="it-IT" sz="1400" dirty="0" smtClean="0"/>
              <a:t> </a:t>
            </a:r>
            <a:r>
              <a:rPr lang="it-IT" sz="1400" dirty="0" err="1" smtClean="0"/>
              <a:t>loosing</a:t>
            </a:r>
            <a:r>
              <a:rPr lang="it-IT" sz="1400" dirty="0" smtClean="0"/>
              <a:t> </a:t>
            </a:r>
            <a:r>
              <a:rPr lang="it-IT" sz="1400" dirty="0" err="1" smtClean="0"/>
              <a:t>temper</a:t>
            </a:r>
            <a:r>
              <a:rPr lang="it-IT" sz="1400" dirty="0" smtClean="0"/>
              <a:t> on T6 Al </a:t>
            </a:r>
            <a:r>
              <a:rPr lang="it-IT" sz="1400" dirty="0" err="1" smtClean="0"/>
              <a:t>alloy</a:t>
            </a:r>
            <a:r>
              <a:rPr lang="it-IT" sz="1400" dirty="0" smtClean="0"/>
              <a:t> </a:t>
            </a:r>
            <a:r>
              <a:rPr lang="it-IT" sz="1400" dirty="0" err="1" smtClean="0"/>
              <a:t>samples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7504" y="645415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Masi</a:t>
            </a:r>
            <a:endParaRPr lang="it-IT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584578" cy="25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</a:t>
            </a:r>
            <a:r>
              <a:rPr lang="en-US" i="1" dirty="0" smtClean="0"/>
              <a:t>luid dynamics analysis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669836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11829" r="912" b="9550"/>
          <a:stretch/>
        </p:blipFill>
        <p:spPr bwMode="auto">
          <a:xfrm>
            <a:off x="5469650" y="1617243"/>
            <a:ext cx="3566846" cy="236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3347864" y="2539047"/>
            <a:ext cx="191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Negligible</a:t>
            </a:r>
            <a:r>
              <a:rPr lang="it-IT" sz="1400" dirty="0" smtClean="0"/>
              <a:t> contribution to the pressure drop 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018631" y="640117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Masi</a:t>
            </a:r>
            <a:endParaRPr lang="it-IT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3003" r="2307" b="3230"/>
          <a:stretch/>
        </p:blipFill>
        <p:spPr>
          <a:xfrm>
            <a:off x="107504" y="4366012"/>
            <a:ext cx="3917618" cy="2767984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4102" r="22973" b="2509"/>
          <a:stretch/>
        </p:blipFill>
        <p:spPr>
          <a:xfrm>
            <a:off x="5261248" y="4047879"/>
            <a:ext cx="2808312" cy="2829397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16" y="3124914"/>
            <a:ext cx="1083550" cy="10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Structural </a:t>
            </a:r>
            <a:r>
              <a:rPr lang="en-US" i="1" dirty="0" smtClean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9" name="CasellaDiTesto 18"/>
          <p:cNvSpPr txBox="1"/>
          <p:nvPr/>
        </p:nvSpPr>
        <p:spPr>
          <a:xfrm>
            <a:off x="5220072" y="207209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Clearance </a:t>
            </a:r>
            <a:r>
              <a:rPr lang="it-IT" sz="1400" dirty="0" err="1" smtClean="0"/>
              <a:t>between</a:t>
            </a:r>
            <a:r>
              <a:rPr lang="it-IT" sz="1400" dirty="0" smtClean="0"/>
              <a:t> </a:t>
            </a:r>
            <a:r>
              <a:rPr lang="it-IT" sz="1400" dirty="0" err="1" smtClean="0"/>
              <a:t>parts</a:t>
            </a:r>
            <a:r>
              <a:rPr lang="it-IT" sz="1400" dirty="0" smtClean="0"/>
              <a:t> </a:t>
            </a:r>
            <a:r>
              <a:rPr lang="it-IT" sz="1400" dirty="0" err="1" smtClean="0"/>
              <a:t>needed</a:t>
            </a:r>
            <a:r>
              <a:rPr lang="it-IT" sz="1400" dirty="0" smtClean="0"/>
              <a:t> to mitigate </a:t>
            </a:r>
            <a:r>
              <a:rPr lang="it-IT" sz="1400" dirty="0" err="1" smtClean="0"/>
              <a:t>stresses</a:t>
            </a:r>
            <a:r>
              <a:rPr lang="it-IT" sz="1400" dirty="0" smtClean="0"/>
              <a:t> from </a:t>
            </a:r>
            <a:r>
              <a:rPr lang="it-IT" sz="1400" dirty="0" err="1" smtClean="0"/>
              <a:t>thermal</a:t>
            </a:r>
            <a:r>
              <a:rPr lang="it-IT" sz="1400" dirty="0" smtClean="0"/>
              <a:t> </a:t>
            </a:r>
            <a:r>
              <a:rPr lang="it-IT" sz="1400" dirty="0" err="1" smtClean="0"/>
              <a:t>expansion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652120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Masi</a:t>
            </a:r>
            <a:endParaRPr lang="it-I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" y="1556792"/>
            <a:ext cx="383886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5" y="4005064"/>
            <a:ext cx="5384237" cy="252028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1288"/>
            <a:ext cx="3221890" cy="15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556792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-</a:t>
            </a:r>
            <a:r>
              <a:rPr lang="it-IT" sz="2600" dirty="0" smtClean="0">
                <a:solidFill>
                  <a:srgbClr val="0070C0"/>
                </a:solidFill>
              </a:rPr>
              <a:t>PDR </a:t>
            </a:r>
            <a:r>
              <a:rPr lang="it-IT" sz="2600" dirty="0" err="1" smtClean="0">
                <a:solidFill>
                  <a:srgbClr val="0070C0"/>
                </a:solidFill>
              </a:rPr>
              <a:t>carried</a:t>
            </a:r>
            <a:r>
              <a:rPr lang="it-IT" sz="2600" dirty="0" smtClean="0">
                <a:solidFill>
                  <a:srgbClr val="0070C0"/>
                </a:solidFill>
              </a:rPr>
              <a:t> out on </a:t>
            </a:r>
            <a:r>
              <a:rPr lang="it-IT" sz="2600" dirty="0" err="1" smtClean="0">
                <a:solidFill>
                  <a:srgbClr val="0070C0"/>
                </a:solidFill>
              </a:rPr>
              <a:t>July</a:t>
            </a:r>
            <a:r>
              <a:rPr lang="it-IT" sz="2600" dirty="0" smtClean="0">
                <a:solidFill>
                  <a:srgbClr val="0070C0"/>
                </a:solidFill>
              </a:rPr>
              <a:t> 1st 2016</a:t>
            </a:r>
          </a:p>
          <a:p>
            <a:endParaRPr lang="it-IT" sz="26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600" dirty="0" err="1" smtClean="0">
                <a:solidFill>
                  <a:srgbClr val="0070C0"/>
                </a:solidFill>
              </a:rPr>
              <a:t>Recommendations</a:t>
            </a:r>
            <a:r>
              <a:rPr lang="it-IT" sz="2600" dirty="0" smtClean="0">
                <a:solidFill>
                  <a:srgbClr val="0070C0"/>
                </a:solidFill>
              </a:rPr>
              <a:t>  report </a:t>
            </a:r>
            <a:r>
              <a:rPr lang="it-IT" sz="2600" dirty="0" err="1" smtClean="0">
                <a:solidFill>
                  <a:srgbClr val="0070C0"/>
                </a:solidFill>
              </a:rPr>
              <a:t>expected</a:t>
            </a:r>
            <a:r>
              <a:rPr lang="it-IT" sz="2600" dirty="0" smtClean="0">
                <a:solidFill>
                  <a:srgbClr val="0070C0"/>
                </a:solidFill>
              </a:rPr>
              <a:t> on </a:t>
            </a:r>
            <a:r>
              <a:rPr lang="it-IT" sz="2600" dirty="0" err="1" smtClean="0">
                <a:solidFill>
                  <a:srgbClr val="0070C0"/>
                </a:solidFill>
              </a:rPr>
              <a:t>July</a:t>
            </a:r>
            <a:r>
              <a:rPr lang="it-IT" sz="2600" dirty="0" smtClean="0">
                <a:solidFill>
                  <a:srgbClr val="0070C0"/>
                </a:solidFill>
              </a:rPr>
              <a:t> 15 </a:t>
            </a:r>
            <a:r>
              <a:rPr lang="it-IT" sz="2600" dirty="0" err="1" smtClean="0">
                <a:solidFill>
                  <a:srgbClr val="0070C0"/>
                </a:solidFill>
              </a:rPr>
              <a:t>th</a:t>
            </a:r>
            <a:r>
              <a:rPr lang="it-IT" sz="2600" dirty="0" smtClean="0">
                <a:solidFill>
                  <a:srgbClr val="0070C0"/>
                </a:solidFill>
              </a:rPr>
              <a:t> 2016</a:t>
            </a:r>
          </a:p>
          <a:p>
            <a:pPr>
              <a:buFontTx/>
              <a:buChar char="-"/>
            </a:pPr>
            <a:endParaRPr lang="it-IT" sz="26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600" dirty="0" err="1" smtClean="0">
                <a:solidFill>
                  <a:srgbClr val="0070C0"/>
                </a:solidFill>
              </a:rPr>
              <a:t>Cost</a:t>
            </a:r>
            <a:r>
              <a:rPr lang="it-IT" sz="2600" dirty="0" smtClean="0">
                <a:solidFill>
                  <a:srgbClr val="0070C0"/>
                </a:solidFill>
              </a:rPr>
              <a:t> estimate </a:t>
            </a:r>
            <a:r>
              <a:rPr lang="it-IT" sz="2600" dirty="0" err="1" smtClean="0">
                <a:solidFill>
                  <a:srgbClr val="0070C0"/>
                </a:solidFill>
              </a:rPr>
              <a:t>for</a:t>
            </a:r>
            <a:r>
              <a:rPr lang="it-IT" sz="2600" dirty="0" smtClean="0">
                <a:solidFill>
                  <a:srgbClr val="0070C0"/>
                </a:solidFill>
              </a:rPr>
              <a:t> manufacturing </a:t>
            </a:r>
            <a:r>
              <a:rPr lang="it-IT" sz="2600" dirty="0" err="1" smtClean="0">
                <a:solidFill>
                  <a:srgbClr val="0070C0"/>
                </a:solidFill>
              </a:rPr>
              <a:t>received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by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Juelich</a:t>
            </a:r>
            <a:r>
              <a:rPr lang="it-IT" sz="2600" dirty="0" smtClean="0">
                <a:solidFill>
                  <a:srgbClr val="0070C0"/>
                </a:solidFill>
              </a:rPr>
              <a:t>, </a:t>
            </a:r>
            <a:r>
              <a:rPr lang="it-IT" sz="2600" dirty="0" err="1" smtClean="0">
                <a:solidFill>
                  <a:srgbClr val="0070C0"/>
                </a:solidFill>
              </a:rPr>
              <a:t>including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strategies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to</a:t>
            </a:r>
            <a:r>
              <a:rPr lang="it-IT" sz="2600" dirty="0" smtClean="0">
                <a:solidFill>
                  <a:srgbClr val="0070C0"/>
                </a:solidFill>
              </a:rPr>
              <a:t> incorporate IM </a:t>
            </a:r>
            <a:r>
              <a:rPr lang="it-IT" sz="2600" dirty="0" err="1" smtClean="0">
                <a:solidFill>
                  <a:srgbClr val="0070C0"/>
                </a:solidFill>
              </a:rPr>
              <a:t>into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premoderator</a:t>
            </a:r>
            <a:r>
              <a:rPr lang="it-IT" sz="2600" dirty="0" smtClean="0">
                <a:solidFill>
                  <a:srgbClr val="0070C0"/>
                </a:solidFill>
              </a:rPr>
              <a:t> </a:t>
            </a:r>
          </a:p>
          <a:p>
            <a:endParaRPr lang="it-IT" sz="26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94CA"/>
                </a:solidFill>
              </a:rPr>
              <a:t>Define paths and dates towards CDR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Complete interface documentation to full setting of system requirements: Handling ; Waste.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Final </a:t>
            </a:r>
            <a:r>
              <a:rPr lang="en-US" dirty="0" err="1" smtClean="0">
                <a:solidFill>
                  <a:srgbClr val="0094CA"/>
                </a:solidFill>
              </a:rPr>
              <a:t>neutronic</a:t>
            </a:r>
            <a:r>
              <a:rPr lang="en-US" dirty="0" smtClean="0">
                <a:solidFill>
                  <a:srgbClr val="0094CA"/>
                </a:solidFill>
              </a:rPr>
              <a:t> analysis and final design of part of samples (</a:t>
            </a:r>
            <a:r>
              <a:rPr lang="en-US" dirty="0" err="1" smtClean="0">
                <a:solidFill>
                  <a:srgbClr val="0094CA"/>
                </a:solidFill>
              </a:rPr>
              <a:t>charpy</a:t>
            </a:r>
            <a:r>
              <a:rPr lang="en-US" dirty="0" smtClean="0">
                <a:solidFill>
                  <a:srgbClr val="0094CA"/>
                </a:solidFill>
              </a:rPr>
              <a:t> samples), input from PSI 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Refine hazard analysis</a:t>
            </a:r>
          </a:p>
          <a:p>
            <a:r>
              <a:rPr lang="en-US" dirty="0" smtClean="0">
                <a:solidFill>
                  <a:srgbClr val="0094CA"/>
                </a:solidFill>
              </a:rPr>
              <a:t>Update cost estimates and Post Irradiation</a:t>
            </a:r>
          </a:p>
          <a:p>
            <a:pPr>
              <a:buNone/>
            </a:pPr>
            <a:r>
              <a:rPr lang="en-US" dirty="0" smtClean="0">
                <a:solidFill>
                  <a:srgbClr val="0094CA"/>
                </a:solidFill>
              </a:rPr>
              <a:t>Examination plans (outside In-Kind)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5" name="Content Placeholder 4" descr="bending_charpy_90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60118" b="48456"/>
          <a:stretch>
            <a:fillRect/>
          </a:stretch>
        </p:blipFill>
        <p:spPr>
          <a:xfrm>
            <a:off x="6948264" y="3861048"/>
            <a:ext cx="2160240" cy="23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2"/>
            <a:ext cx="8363272" cy="475615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Project work load is very high- to critical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Time to receive review/approval of documents is critical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Prompt feedback/support from ESS Reflector &amp; Moderator Systems</a:t>
            </a:r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i="1" dirty="0" smtClean="0"/>
              <a:t>All partners are working towards a common goal and are helping each other to reach the milestones</a:t>
            </a:r>
            <a:endParaRPr lang="en-US" sz="26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8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2"/>
            <a:ext cx="8363272" cy="475615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Refine scope: Post Irradiation Examination will be at the end of first generation MR- past the construction phase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Case for Post Irradiation Examination </a:t>
            </a:r>
            <a:r>
              <a:rPr lang="en-US" sz="2600" dirty="0" err="1" smtClean="0">
                <a:solidFill>
                  <a:srgbClr val="0070C0"/>
                </a:solidFill>
              </a:rPr>
              <a:t>programme</a:t>
            </a:r>
            <a:r>
              <a:rPr lang="en-US" sz="2600" dirty="0" smtClean="0">
                <a:solidFill>
                  <a:srgbClr val="0070C0"/>
                </a:solidFill>
              </a:rPr>
              <a:t> on the longer term (see for example STIP-I, STIP-II,STIP-III,… at PSI)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Opportunities towards non-ESS related activities</a:t>
            </a:r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i="1" dirty="0" smtClean="0"/>
              <a:t>All partners are working towards a common goal and are helping each other to reach the milestones</a:t>
            </a:r>
            <a:endParaRPr lang="en-US" sz="26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8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81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Highlights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plans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isks and issues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2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628800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0094CA"/>
                </a:solidFill>
              </a:rPr>
              <a:t>Following</a:t>
            </a:r>
            <a:r>
              <a:rPr lang="it-IT" sz="2400" dirty="0" smtClean="0">
                <a:solidFill>
                  <a:srgbClr val="0094CA"/>
                </a:solidFill>
              </a:rPr>
              <a:t> the </a:t>
            </a:r>
            <a:r>
              <a:rPr lang="it-IT" sz="2400" dirty="0" err="1" smtClean="0">
                <a:solidFill>
                  <a:srgbClr val="0094CA"/>
                </a:solidFill>
              </a:rPr>
              <a:t>final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choice</a:t>
            </a:r>
            <a:r>
              <a:rPr lang="it-IT" sz="2400" dirty="0" smtClean="0">
                <a:solidFill>
                  <a:srgbClr val="0094CA"/>
                </a:solidFill>
              </a:rPr>
              <a:t> of location </a:t>
            </a:r>
            <a:r>
              <a:rPr lang="it-IT" sz="2400" dirty="0" err="1" smtClean="0">
                <a:solidFill>
                  <a:srgbClr val="0094CA"/>
                </a:solidFill>
              </a:rPr>
              <a:t>for</a:t>
            </a:r>
            <a:r>
              <a:rPr lang="it-IT" sz="2400" dirty="0" smtClean="0">
                <a:solidFill>
                  <a:srgbClr val="0094CA"/>
                </a:solidFill>
              </a:rPr>
              <a:t> the </a:t>
            </a:r>
            <a:r>
              <a:rPr lang="it-IT" sz="2400" dirty="0" err="1" smtClean="0">
                <a:solidFill>
                  <a:srgbClr val="0094CA"/>
                </a:solidFill>
              </a:rPr>
              <a:t>module</a:t>
            </a:r>
            <a:r>
              <a:rPr lang="it-IT" sz="2400" dirty="0" smtClean="0">
                <a:solidFill>
                  <a:srgbClr val="0094CA"/>
                </a:solidFill>
              </a:rPr>
              <a:t> (Nov. 2015), the </a:t>
            </a:r>
            <a:r>
              <a:rPr lang="it-IT" sz="2400" dirty="0" err="1" smtClean="0">
                <a:solidFill>
                  <a:srgbClr val="0094CA"/>
                </a:solidFill>
              </a:rPr>
              <a:t>Irradiation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Module</a:t>
            </a:r>
            <a:r>
              <a:rPr lang="it-IT" sz="2400" dirty="0" smtClean="0">
                <a:solidFill>
                  <a:srgbClr val="0094CA"/>
                </a:solidFill>
              </a:rPr>
              <a:t> work </a:t>
            </a:r>
            <a:r>
              <a:rPr lang="it-IT" sz="2400" dirty="0" err="1" smtClean="0">
                <a:solidFill>
                  <a:srgbClr val="0094CA"/>
                </a:solidFill>
              </a:rPr>
              <a:t>element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has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been</a:t>
            </a:r>
            <a:r>
              <a:rPr lang="it-IT" sz="2400" dirty="0" smtClean="0">
                <a:solidFill>
                  <a:srgbClr val="0094CA"/>
                </a:solidFill>
              </a:rPr>
              <a:t> put under the Moderator </a:t>
            </a:r>
            <a:r>
              <a:rPr lang="it-IT" sz="2400" dirty="0" err="1" smtClean="0">
                <a:solidFill>
                  <a:srgbClr val="0094CA"/>
                </a:solidFill>
              </a:rPr>
              <a:t>Reflector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plug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smtClean="0">
                <a:solidFill>
                  <a:srgbClr val="0094CA"/>
                </a:solidFill>
              </a:rPr>
              <a:t>work </a:t>
            </a:r>
            <a:r>
              <a:rPr lang="it-IT" sz="2400" dirty="0" err="1" smtClean="0">
                <a:solidFill>
                  <a:srgbClr val="0094CA"/>
                </a:solidFill>
              </a:rPr>
              <a:t>unit</a:t>
            </a:r>
            <a:r>
              <a:rPr lang="it-IT" sz="2400" dirty="0" smtClean="0">
                <a:solidFill>
                  <a:srgbClr val="0094CA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0094CA"/>
                </a:solidFill>
              </a:rPr>
              <a:t>Scheduling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has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changed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considerably</a:t>
            </a:r>
            <a:r>
              <a:rPr lang="it-IT" sz="2400" dirty="0" smtClean="0">
                <a:solidFill>
                  <a:srgbClr val="0094CA"/>
                </a:solidFill>
              </a:rPr>
              <a:t> due </a:t>
            </a:r>
            <a:r>
              <a:rPr lang="it-IT" sz="2400" dirty="0" err="1" smtClean="0">
                <a:solidFill>
                  <a:srgbClr val="0094CA"/>
                </a:solidFill>
              </a:rPr>
              <a:t>to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Interfaces</a:t>
            </a:r>
            <a:r>
              <a:rPr lang="it-IT" sz="2400" dirty="0" smtClean="0">
                <a:solidFill>
                  <a:srgbClr val="0094CA"/>
                </a:solidFill>
              </a:rPr>
              <a:t>. </a:t>
            </a:r>
            <a:r>
              <a:rPr lang="it-IT" sz="2400" dirty="0" err="1" smtClean="0">
                <a:solidFill>
                  <a:srgbClr val="0094CA"/>
                </a:solidFill>
              </a:rPr>
              <a:t>Changes</a:t>
            </a:r>
            <a:r>
              <a:rPr lang="it-IT" sz="2400" dirty="0" smtClean="0">
                <a:solidFill>
                  <a:srgbClr val="0094CA"/>
                </a:solidFill>
              </a:rPr>
              <a:t>  to the </a:t>
            </a:r>
            <a:r>
              <a:rPr lang="it-IT" sz="2400" dirty="0" err="1" smtClean="0">
                <a:solidFill>
                  <a:srgbClr val="0094CA"/>
                </a:solidFill>
              </a:rPr>
              <a:t>scheduling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moved</a:t>
            </a:r>
            <a:r>
              <a:rPr lang="it-IT" sz="2400" dirty="0" smtClean="0">
                <a:solidFill>
                  <a:srgbClr val="0094CA"/>
                </a:solidFill>
              </a:rPr>
              <a:t> </a:t>
            </a:r>
            <a:r>
              <a:rPr lang="it-IT" sz="2400" dirty="0" err="1" smtClean="0">
                <a:solidFill>
                  <a:srgbClr val="0094CA"/>
                </a:solidFill>
              </a:rPr>
              <a:t>inward</a:t>
            </a:r>
            <a:r>
              <a:rPr lang="it-IT" sz="2400" dirty="0" smtClean="0">
                <a:solidFill>
                  <a:srgbClr val="0094CA"/>
                </a:solidFill>
              </a:rPr>
              <a:t> the </a:t>
            </a:r>
            <a:r>
              <a:rPr lang="it-IT" sz="2400" dirty="0" err="1" smtClean="0">
                <a:solidFill>
                  <a:srgbClr val="0094CA"/>
                </a:solidFill>
              </a:rPr>
              <a:t>final</a:t>
            </a:r>
            <a:r>
              <a:rPr lang="it-IT" sz="2400" dirty="0" smtClean="0">
                <a:solidFill>
                  <a:srgbClr val="0094CA"/>
                </a:solidFill>
              </a:rPr>
              <a:t> delivery on site to </a:t>
            </a:r>
            <a:r>
              <a:rPr lang="it-IT" sz="2400" dirty="0" err="1" smtClean="0">
                <a:solidFill>
                  <a:srgbClr val="0094CA"/>
                </a:solidFill>
              </a:rPr>
              <a:t>Nov</a:t>
            </a:r>
            <a:r>
              <a:rPr lang="it-IT" sz="2400" dirty="0" smtClean="0">
                <a:solidFill>
                  <a:srgbClr val="0094CA"/>
                </a:solidFill>
              </a:rPr>
              <a:t>  1 st 2016, with </a:t>
            </a:r>
            <a:r>
              <a:rPr lang="it-IT" sz="2400" dirty="0" err="1" smtClean="0">
                <a:solidFill>
                  <a:srgbClr val="0094CA"/>
                </a:solidFill>
              </a:rPr>
              <a:t>respect</a:t>
            </a:r>
            <a:r>
              <a:rPr lang="it-IT" sz="2400" dirty="0" smtClean="0">
                <a:solidFill>
                  <a:srgbClr val="0094CA"/>
                </a:solidFill>
              </a:rPr>
              <a:t> to </a:t>
            </a:r>
            <a:r>
              <a:rPr lang="it-IT" sz="2400" dirty="0" err="1" smtClean="0">
                <a:solidFill>
                  <a:srgbClr val="0094CA"/>
                </a:solidFill>
              </a:rPr>
              <a:t>previously</a:t>
            </a:r>
            <a:r>
              <a:rPr lang="it-IT" sz="2400" dirty="0" smtClean="0">
                <a:solidFill>
                  <a:srgbClr val="0094CA"/>
                </a:solidFill>
              </a:rPr>
              <a:t>  </a:t>
            </a:r>
            <a:r>
              <a:rPr lang="it-IT" sz="2400" dirty="0" err="1" smtClean="0">
                <a:solidFill>
                  <a:srgbClr val="0094CA"/>
                </a:solidFill>
              </a:rPr>
              <a:t>scheduled</a:t>
            </a:r>
            <a:r>
              <a:rPr lang="it-IT" sz="2400" dirty="0" smtClean="0">
                <a:solidFill>
                  <a:srgbClr val="0094CA"/>
                </a:solidFill>
              </a:rPr>
              <a:t> date of </a:t>
            </a:r>
            <a:r>
              <a:rPr lang="it-IT" sz="2400" dirty="0" err="1" smtClean="0">
                <a:solidFill>
                  <a:srgbClr val="0094CA"/>
                </a:solidFill>
              </a:rPr>
              <a:t>July</a:t>
            </a:r>
            <a:r>
              <a:rPr lang="it-IT" sz="2400" dirty="0" smtClean="0">
                <a:solidFill>
                  <a:srgbClr val="0094CA"/>
                </a:solidFill>
              </a:rPr>
              <a:t> 31st 2017</a:t>
            </a:r>
            <a:endParaRPr lang="it-IT" sz="2400" dirty="0">
              <a:solidFill>
                <a:srgbClr val="0094CA"/>
              </a:solidFill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572000" cy="4572000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7020272" y="4293096"/>
            <a:ext cx="439544" cy="369332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916832"/>
            <a:ext cx="43924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solidFill>
                  <a:srgbClr val="0094CA"/>
                </a:solidFill>
              </a:rPr>
              <a:t>To</a:t>
            </a:r>
            <a:r>
              <a:rPr lang="it-IT" sz="2400" b="1" dirty="0" smtClean="0">
                <a:solidFill>
                  <a:srgbClr val="0094CA"/>
                </a:solidFill>
              </a:rPr>
              <a:t> </a:t>
            </a:r>
            <a:r>
              <a:rPr lang="it-IT" sz="2400" b="1" dirty="0" err="1" smtClean="0">
                <a:solidFill>
                  <a:srgbClr val="0094CA"/>
                </a:solidFill>
              </a:rPr>
              <a:t>this</a:t>
            </a:r>
            <a:r>
              <a:rPr lang="it-IT" sz="2400" b="1" dirty="0" smtClean="0">
                <a:solidFill>
                  <a:srgbClr val="0094CA"/>
                </a:solidFill>
              </a:rPr>
              <a:t> </a:t>
            </a:r>
            <a:r>
              <a:rPr lang="it-IT" sz="2400" b="1" dirty="0" err="1" smtClean="0">
                <a:solidFill>
                  <a:srgbClr val="0094CA"/>
                </a:solidFill>
              </a:rPr>
              <a:t>aim</a:t>
            </a:r>
            <a:r>
              <a:rPr lang="it-IT" sz="2400" b="1" dirty="0" smtClean="0">
                <a:solidFill>
                  <a:srgbClr val="0094CA"/>
                </a:solidFill>
              </a:rPr>
              <a:t> </a:t>
            </a:r>
            <a:r>
              <a:rPr lang="it-IT" sz="2400" b="1" dirty="0" err="1" smtClean="0">
                <a:solidFill>
                  <a:srgbClr val="0094CA"/>
                </a:solidFill>
              </a:rPr>
              <a:t>restructuring</a:t>
            </a:r>
            <a:r>
              <a:rPr lang="it-IT" sz="2400" b="1" dirty="0" smtClean="0">
                <a:solidFill>
                  <a:srgbClr val="0094CA"/>
                </a:solidFill>
              </a:rPr>
              <a:t> of the work </a:t>
            </a:r>
            <a:r>
              <a:rPr lang="it-IT" sz="2400" b="1" dirty="0" err="1" smtClean="0">
                <a:solidFill>
                  <a:srgbClr val="0094CA"/>
                </a:solidFill>
              </a:rPr>
              <a:t>plan</a:t>
            </a:r>
            <a:r>
              <a:rPr lang="it-IT" sz="2400" b="1" dirty="0" smtClean="0">
                <a:solidFill>
                  <a:srgbClr val="0094CA"/>
                </a:solidFill>
              </a:rPr>
              <a:t> </a:t>
            </a:r>
            <a:r>
              <a:rPr lang="it-IT" sz="2400" b="1" dirty="0" err="1" smtClean="0">
                <a:solidFill>
                  <a:srgbClr val="0094CA"/>
                </a:solidFill>
              </a:rPr>
              <a:t>includes</a:t>
            </a:r>
            <a:r>
              <a:rPr lang="it-IT" sz="2400" dirty="0" smtClean="0">
                <a:solidFill>
                  <a:srgbClr val="0094CA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94CA"/>
                </a:solidFill>
              </a:rPr>
              <a:t>Manufacturability test and manufacture of the IM and samples to be carried out by </a:t>
            </a:r>
            <a:r>
              <a:rPr lang="en-US" dirty="0" err="1" smtClean="0">
                <a:solidFill>
                  <a:srgbClr val="0094CA"/>
                </a:solidFill>
              </a:rPr>
              <a:t>Julich</a:t>
            </a:r>
            <a:r>
              <a:rPr lang="en-US" dirty="0" smtClean="0">
                <a:solidFill>
                  <a:srgbClr val="0094CA"/>
                </a:solidFill>
              </a:rPr>
              <a:t> (MR </a:t>
            </a:r>
            <a:r>
              <a:rPr lang="en-US" dirty="0" smtClean="0">
                <a:solidFill>
                  <a:srgbClr val="0094CA"/>
                </a:solidFill>
              </a:rPr>
              <a:t>plug in </a:t>
            </a:r>
            <a:r>
              <a:rPr lang="en-US" dirty="0" smtClean="0">
                <a:solidFill>
                  <a:srgbClr val="0094CA"/>
                </a:solidFill>
              </a:rPr>
              <a:t>Kind partner)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94CA"/>
                </a:solidFill>
              </a:rPr>
              <a:t>Compliance of the design  with the intent of the design standards of RCC-</a:t>
            </a:r>
            <a:r>
              <a:rPr lang="en-US" dirty="0" err="1" smtClean="0">
                <a:solidFill>
                  <a:srgbClr val="0094CA"/>
                </a:solidFill>
              </a:rPr>
              <a:t>MRx</a:t>
            </a:r>
            <a:r>
              <a:rPr lang="en-US" dirty="0" smtClean="0">
                <a:solidFill>
                  <a:srgbClr val="0094CA"/>
                </a:solidFill>
              </a:rPr>
              <a:t> to be carried out by </a:t>
            </a:r>
            <a:r>
              <a:rPr lang="en-US" dirty="0" err="1" smtClean="0">
                <a:solidFill>
                  <a:srgbClr val="0094CA"/>
                </a:solidFill>
              </a:rPr>
              <a:t>Julich</a:t>
            </a:r>
            <a:r>
              <a:rPr lang="en-US" dirty="0" smtClean="0">
                <a:solidFill>
                  <a:srgbClr val="0094CA"/>
                </a:solidFill>
              </a:rPr>
              <a:t> (</a:t>
            </a:r>
            <a:r>
              <a:rPr lang="en-US" dirty="0" smtClean="0">
                <a:solidFill>
                  <a:srgbClr val="0094CA"/>
                </a:solidFill>
              </a:rPr>
              <a:t>MR plug  </a:t>
            </a:r>
            <a:r>
              <a:rPr lang="en-US" dirty="0" smtClean="0">
                <a:solidFill>
                  <a:srgbClr val="0094CA"/>
                </a:solidFill>
              </a:rPr>
              <a:t>in Kind partner)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94CA"/>
                </a:solidFill>
              </a:rPr>
              <a:t>Handling, defining the logistical and interface needs, concepts for extraction of the Irradiation Module after irradiation, to be carried out in collaboration between CNR, ESS, </a:t>
            </a:r>
            <a:r>
              <a:rPr lang="en-US" dirty="0" err="1" smtClean="0">
                <a:solidFill>
                  <a:srgbClr val="0094CA"/>
                </a:solidFill>
              </a:rPr>
              <a:t>Julich</a:t>
            </a:r>
            <a:endParaRPr lang="it-IT" dirty="0" smtClean="0">
              <a:solidFill>
                <a:srgbClr val="0094CA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0094CA"/>
              </a:solidFill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572000" cy="4572000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7020272" y="4293096"/>
            <a:ext cx="439544" cy="369332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  <a:br>
              <a:rPr lang="en-US" i="1" dirty="0" smtClean="0"/>
            </a:br>
            <a:r>
              <a:rPr lang="en-US" i="1" dirty="0" smtClean="0"/>
              <a:t>Updated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1934"/>
            <a:ext cx="6509040" cy="4680000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 rot="21398306">
            <a:off x="399281" y="4161466"/>
            <a:ext cx="576064" cy="1198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21364725">
            <a:off x="1471" y="3904752"/>
            <a:ext cx="13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Proton Beam</a:t>
            </a:r>
            <a:endParaRPr lang="en-US" sz="1400" dirty="0"/>
          </a:p>
        </p:txBody>
      </p:sp>
      <p:sp>
        <p:nvSpPr>
          <p:cNvPr id="10" name="Rectangle 6"/>
          <p:cNvSpPr/>
          <p:nvPr/>
        </p:nvSpPr>
        <p:spPr>
          <a:xfrm>
            <a:off x="1691680" y="4221394"/>
            <a:ext cx="720080" cy="2157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49" y="4556350"/>
            <a:ext cx="370541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1"/>
          <p:cNvCxnSpPr/>
          <p:nvPr/>
        </p:nvCxnSpPr>
        <p:spPr>
          <a:xfrm>
            <a:off x="2411760" y="4437112"/>
            <a:ext cx="23042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422475" y="5873292"/>
            <a:ext cx="342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Note: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</a:t>
            </a:r>
            <a:r>
              <a:rPr lang="it-IT" dirty="0" err="1" smtClean="0"/>
              <a:t>primary</a:t>
            </a:r>
            <a:r>
              <a:rPr lang="it-IT" dirty="0" smtClean="0"/>
              <a:t> p-</a:t>
            </a:r>
            <a:r>
              <a:rPr lang="it-IT" dirty="0" err="1" smtClean="0"/>
              <a:t>beam</a:t>
            </a:r>
            <a:endParaRPr lang="it-IT" dirty="0" smtClean="0"/>
          </a:p>
          <a:p>
            <a:r>
              <a:rPr lang="it-IT" dirty="0" err="1" smtClean="0"/>
              <a:t>Different</a:t>
            </a:r>
            <a:r>
              <a:rPr lang="it-IT" dirty="0" smtClean="0"/>
              <a:t> from STIP </a:t>
            </a:r>
            <a:r>
              <a:rPr lang="it-IT" dirty="0" err="1" smtClean="0"/>
              <a:t>at</a:t>
            </a:r>
            <a:r>
              <a:rPr lang="it-IT" dirty="0" smtClean="0"/>
              <a:t> SINQ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  <a:br>
              <a:rPr lang="en-US" i="1" dirty="0" smtClean="0"/>
            </a:br>
            <a:r>
              <a:rPr lang="en-US" i="1" dirty="0" smtClean="0"/>
              <a:t>Updated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7199784" cy="3743888"/>
          </a:xfrm>
          <a:prstGeom prst="rect">
            <a:avLst/>
          </a:prstGeom>
        </p:spPr>
      </p:pic>
      <p:sp>
        <p:nvSpPr>
          <p:cNvPr id="14" name="Donut 9"/>
          <p:cNvSpPr/>
          <p:nvPr/>
        </p:nvSpPr>
        <p:spPr>
          <a:xfrm>
            <a:off x="3419872" y="3573016"/>
            <a:ext cx="1080120" cy="1058416"/>
          </a:xfrm>
          <a:prstGeom prst="donut">
            <a:avLst>
              <a:gd name="adj" fmla="val 78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589240"/>
            <a:ext cx="809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Sample </a:t>
            </a:r>
            <a:r>
              <a:rPr lang="it-IT" dirty="0" err="1" smtClean="0"/>
              <a:t>specification</a:t>
            </a:r>
            <a:r>
              <a:rPr lang="it-IT" dirty="0" smtClean="0"/>
              <a:t> </a:t>
            </a:r>
            <a:r>
              <a:rPr lang="it-IT" dirty="0" err="1" smtClean="0"/>
              <a:t>description</a:t>
            </a:r>
            <a:r>
              <a:rPr lang="it-IT" dirty="0" smtClean="0"/>
              <a:t> </a:t>
            </a:r>
            <a:r>
              <a:rPr lang="it-IT" dirty="0" err="1" smtClean="0"/>
              <a:t>completed</a:t>
            </a:r>
            <a:r>
              <a:rPr lang="it-IT" dirty="0" smtClean="0"/>
              <a:t> in </a:t>
            </a:r>
            <a:r>
              <a:rPr lang="it-IT" dirty="0" err="1" smtClean="0"/>
              <a:t>June</a:t>
            </a:r>
            <a:r>
              <a:rPr lang="it-IT" dirty="0" smtClean="0"/>
              <a:t> 2016, led </a:t>
            </a:r>
            <a:r>
              <a:rPr lang="it-IT" dirty="0" err="1" smtClean="0"/>
              <a:t>by</a:t>
            </a:r>
            <a:r>
              <a:rPr lang="it-IT" dirty="0" smtClean="0"/>
              <a:t> ESS </a:t>
            </a:r>
            <a:r>
              <a:rPr lang="it-IT" dirty="0" err="1" smtClean="0"/>
              <a:t>Materials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endParaRPr lang="it-IT" dirty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794369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Highlights of work since last meeting</a:t>
            </a:r>
            <a:br>
              <a:rPr lang="en-US" i="1" dirty="0" smtClean="0"/>
            </a:br>
            <a:r>
              <a:rPr lang="en-US" i="1" dirty="0" smtClean="0"/>
              <a:t>Updated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7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10919" r="6720" b="6213"/>
          <a:stretch/>
        </p:blipFill>
        <p:spPr>
          <a:xfrm>
            <a:off x="7403844" y="1467010"/>
            <a:ext cx="1776668" cy="219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5712" r="7774" b="13982"/>
          <a:stretch/>
        </p:blipFill>
        <p:spPr>
          <a:xfrm>
            <a:off x="5508104" y="1484783"/>
            <a:ext cx="1839263" cy="2137163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11002" r="12256" b="9140"/>
          <a:stretch/>
        </p:blipFill>
        <p:spPr>
          <a:xfrm>
            <a:off x="7320539" y="3861048"/>
            <a:ext cx="1656838" cy="2196000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11559"/>
          <a:stretch/>
        </p:blipFill>
        <p:spPr>
          <a:xfrm>
            <a:off x="5538615" y="3857883"/>
            <a:ext cx="1683987" cy="2196000"/>
          </a:xfrm>
          <a:prstGeom prst="rect">
            <a:avLst/>
          </a:prstGeom>
        </p:spPr>
      </p:pic>
      <p:pic>
        <p:nvPicPr>
          <p:cNvPr id="11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2801" r="2420" b="3300"/>
          <a:stretch/>
        </p:blipFill>
        <p:spPr>
          <a:xfrm>
            <a:off x="90861" y="1559530"/>
            <a:ext cx="5273227" cy="3718388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7020272" y="362194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Outer Vessel: Al 6061 –T6</a:t>
            </a:r>
            <a:endParaRPr lang="it-IT" sz="1200" dirty="0"/>
          </a:p>
        </p:txBody>
      </p:sp>
      <p:sp>
        <p:nvSpPr>
          <p:cNvPr id="16" name="TextBox 4"/>
          <p:cNvSpPr txBox="1"/>
          <p:nvPr/>
        </p:nvSpPr>
        <p:spPr>
          <a:xfrm>
            <a:off x="4932040" y="604542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Inner Vessel: Zircaloy-2</a:t>
            </a:r>
            <a:endParaRPr lang="it-IT" sz="1400" dirty="0"/>
          </a:p>
        </p:txBody>
      </p:sp>
      <p:sp>
        <p:nvSpPr>
          <p:cNvPr id="17" name="TextBox 6"/>
          <p:cNvSpPr txBox="1"/>
          <p:nvPr/>
        </p:nvSpPr>
        <p:spPr>
          <a:xfrm>
            <a:off x="6902185" y="6045426"/>
            <a:ext cx="191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Sample holder: Al 5754 </a:t>
            </a:r>
            <a:endParaRPr lang="it-IT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2952328" cy="143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788024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Masi, Y. Lee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Samples 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/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912847"/>
              </p:ext>
            </p:extLst>
          </p:nvPr>
        </p:nvGraphicFramePr>
        <p:xfrm>
          <a:off x="395536" y="119675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Nonferrous 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Ferrous Metal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Al6061-T6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Invar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Al5754-NET-O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Stainless Steel 316L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Al6061-T6 with Al4047 filler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EUROFER97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Al6061-T6 and Al5754-O 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F82H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Content Placeholder 6" descr="sample_arrangement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" b="197"/>
          <a:stretch/>
        </p:blipFill>
        <p:spPr>
          <a:xfrm>
            <a:off x="1187624" y="3068960"/>
            <a:ext cx="5904656" cy="1579102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 rotWithShape="1">
          <a:blip r:embed="rId3" cstate="print"/>
          <a:srcRect t="7592" b="6139"/>
          <a:stretch/>
        </p:blipFill>
        <p:spPr>
          <a:xfrm>
            <a:off x="683568" y="4653136"/>
            <a:ext cx="1256443" cy="2146355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 rotWithShape="1">
          <a:blip r:embed="rId4" cstate="print"/>
          <a:srcRect l="12712" t="11963" r="6997" b="16952"/>
          <a:stretch/>
        </p:blipFill>
        <p:spPr>
          <a:xfrm>
            <a:off x="3491880" y="4653136"/>
            <a:ext cx="1546246" cy="2091135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 rotWithShape="1">
          <a:blip r:embed="rId5" cstate="print"/>
          <a:srcRect l="4202" t="5176" r="5662" b="12236"/>
          <a:stretch/>
        </p:blipFill>
        <p:spPr>
          <a:xfrm>
            <a:off x="6012160" y="4581128"/>
            <a:ext cx="1872833" cy="213459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932040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Y. Lee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Irradiation Examination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Content Placeholder 6" descr="pie_plan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9" b="-23289"/>
          <a:stretch>
            <a:fillRect/>
          </a:stretch>
        </p:blipFill>
        <p:spPr/>
      </p:pic>
      <p:sp>
        <p:nvSpPr>
          <p:cNvPr id="5" name="CasellaDiTesto 4"/>
          <p:cNvSpPr txBox="1"/>
          <p:nvPr/>
        </p:nvSpPr>
        <p:spPr>
          <a:xfrm>
            <a:off x="4716016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Y. Lee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18478</TotalTime>
  <Words>754</Words>
  <Application>Microsoft Office PowerPoint</Application>
  <PresentationFormat>Presentazione su schermo (4:3)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ESS Core Powerpoint</vt:lpstr>
      <vt:lpstr>Presentazione standard di PowerPoint</vt:lpstr>
      <vt:lpstr>Outline</vt:lpstr>
      <vt:lpstr>Highlights of work since last meeting</vt:lpstr>
      <vt:lpstr>Highlights of work since last meeting</vt:lpstr>
      <vt:lpstr>Highlights of work since last meeting Updated concept</vt:lpstr>
      <vt:lpstr>Highlights of work since last meeting Updated concept</vt:lpstr>
      <vt:lpstr>Highlights of work since last meeting Updated concept</vt:lpstr>
      <vt:lpstr>Samples specifications</vt:lpstr>
      <vt:lpstr>Post Irradiation Examination Plan</vt:lpstr>
      <vt:lpstr>Expected Damage and He-Production in SS 316L</vt:lpstr>
      <vt:lpstr>Thermal analysis</vt:lpstr>
      <vt:lpstr>Fluid dynamics analysis</vt:lpstr>
      <vt:lpstr>Structural analysis</vt:lpstr>
      <vt:lpstr>Highlights of work since last meeting</vt:lpstr>
      <vt:lpstr>Near Term Plans</vt:lpstr>
      <vt:lpstr>Risks and Issues</vt:lpstr>
      <vt:lpstr>Concluding remarks</vt:lpstr>
    </vt:vector>
  </TitlesOfParts>
  <Company>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roberto senesi</cp:lastModifiedBy>
  <cp:revision>530</cp:revision>
  <cp:lastPrinted>2015-03-26T12:07:38Z</cp:lastPrinted>
  <dcterms:created xsi:type="dcterms:W3CDTF">2013-10-29T16:05:10Z</dcterms:created>
  <dcterms:modified xsi:type="dcterms:W3CDTF">2016-07-06T10:16:04Z</dcterms:modified>
</cp:coreProperties>
</file>