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5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9" r:id="rId4"/>
    <p:sldId id="260" r:id="rId5"/>
    <p:sldId id="271" r:id="rId6"/>
    <p:sldId id="298" r:id="rId7"/>
    <p:sldId id="284" r:id="rId8"/>
    <p:sldId id="285" r:id="rId9"/>
    <p:sldId id="287" r:id="rId10"/>
    <p:sldId id="272" r:id="rId11"/>
    <p:sldId id="288" r:id="rId12"/>
    <p:sldId id="289" r:id="rId13"/>
    <p:sldId id="290" r:id="rId14"/>
    <p:sldId id="291" r:id="rId15"/>
    <p:sldId id="294" r:id="rId16"/>
    <p:sldId id="299" r:id="rId17"/>
    <p:sldId id="300" r:id="rId18"/>
    <p:sldId id="283" r:id="rId19"/>
  </p:sldIdLst>
  <p:sldSz cx="9144000" cy="6858000" type="screen4x3"/>
  <p:notesSz cx="6858000" cy="9144000"/>
  <p:custDataLst>
    <p:tags r:id="rId22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CC00"/>
    <a:srgbClr val="FF6600"/>
    <a:srgbClr val="990000"/>
    <a:srgbClr val="FF0099"/>
    <a:srgbClr val="CC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3" autoAdjust="0"/>
    <p:restoredTop sz="93985" autoAdjust="0"/>
  </p:normalViewPr>
  <p:slideViewPr>
    <p:cSldViewPr>
      <p:cViewPr>
        <p:scale>
          <a:sx n="80" d="100"/>
          <a:sy n="80" d="100"/>
        </p:scale>
        <p:origin x="-1836" y="-222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3095837247525"/>
          <c:y val="5.1400554097404488E-2"/>
          <c:w val="0.74949068192646895"/>
          <c:h val="0.85344075233839012"/>
        </c:manualLayout>
      </c:layout>
      <c:scatterChart>
        <c:scatterStyle val="smoothMarker"/>
        <c:varyColors val="0"/>
        <c:ser>
          <c:idx val="4"/>
          <c:order val="1"/>
          <c:tx>
            <c:v>Temperature</c:v>
          </c:tx>
          <c:marker>
            <c:symbol val="triangle"/>
            <c:size val="7"/>
            <c:spPr>
              <a:noFill/>
            </c:spPr>
          </c:marker>
          <c:xVal>
            <c:numRef>
              <c:f>'[Chart in Microsoft PowerPoint]31May-3June-Release results'!$D$47:$D$66</c:f>
              <c:numCache>
                <c:formatCode>0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23</c:v>
                </c:pt>
                <c:pt idx="5">
                  <c:v>25</c:v>
                </c:pt>
                <c:pt idx="6">
                  <c:v>27</c:v>
                </c:pt>
                <c:pt idx="7">
                  <c:v>29</c:v>
                </c:pt>
                <c:pt idx="8">
                  <c:v>31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70</c:v>
                </c:pt>
                <c:pt idx="16">
                  <c:v>72</c:v>
                </c:pt>
                <c:pt idx="17">
                  <c:v>74</c:v>
                </c:pt>
                <c:pt idx="18">
                  <c:v>76</c:v>
                </c:pt>
                <c:pt idx="19">
                  <c:v>148</c:v>
                </c:pt>
              </c:numCache>
            </c:numRef>
          </c:xVal>
          <c:yVal>
            <c:numRef>
              <c:f>'[Chart in Microsoft PowerPoint]31May-3June-Release results'!$E$47:$E$66</c:f>
              <c:numCache>
                <c:formatCode>0</c:formatCode>
                <c:ptCount val="20"/>
                <c:pt idx="0">
                  <c:v>20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350</c:v>
                </c:pt>
                <c:pt idx="5">
                  <c:v>400</c:v>
                </c:pt>
                <c:pt idx="6">
                  <c:v>450</c:v>
                </c:pt>
                <c:pt idx="7">
                  <c:v>500</c:v>
                </c:pt>
                <c:pt idx="8">
                  <c:v>550</c:v>
                </c:pt>
                <c:pt idx="9">
                  <c:v>550</c:v>
                </c:pt>
                <c:pt idx="10">
                  <c:v>600</c:v>
                </c:pt>
                <c:pt idx="11">
                  <c:v>650</c:v>
                </c:pt>
                <c:pt idx="12">
                  <c:v>700</c:v>
                </c:pt>
                <c:pt idx="13">
                  <c:v>750</c:v>
                </c:pt>
                <c:pt idx="14">
                  <c:v>800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7520"/>
        <c:axId val="2456960"/>
      </c:scatterChart>
      <c:scatterChart>
        <c:scatterStyle val="lineMarker"/>
        <c:varyColors val="0"/>
        <c:ser>
          <c:idx val="0"/>
          <c:order val="0"/>
          <c:tx>
            <c:v>131I release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noFill/>
            </c:spPr>
          </c:marker>
          <c:xVal>
            <c:numRef>
              <c:f>'[Chart in Microsoft PowerPoint]31May-3June-Release results'!$D$47:$D$66</c:f>
              <c:numCache>
                <c:formatCode>0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23</c:v>
                </c:pt>
                <c:pt idx="5">
                  <c:v>25</c:v>
                </c:pt>
                <c:pt idx="6">
                  <c:v>27</c:v>
                </c:pt>
                <c:pt idx="7">
                  <c:v>29</c:v>
                </c:pt>
                <c:pt idx="8">
                  <c:v>31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52</c:v>
                </c:pt>
                <c:pt idx="13">
                  <c:v>54</c:v>
                </c:pt>
                <c:pt idx="14">
                  <c:v>56</c:v>
                </c:pt>
                <c:pt idx="15">
                  <c:v>70</c:v>
                </c:pt>
                <c:pt idx="16">
                  <c:v>72</c:v>
                </c:pt>
                <c:pt idx="17">
                  <c:v>74</c:v>
                </c:pt>
                <c:pt idx="18">
                  <c:v>76</c:v>
                </c:pt>
                <c:pt idx="19">
                  <c:v>148</c:v>
                </c:pt>
              </c:numCache>
            </c:numRef>
          </c:xVal>
          <c:yVal>
            <c:numRef>
              <c:f>'[Chart in Microsoft PowerPoint]31May-3June-Release results'!$G$47:$G$66</c:f>
              <c:numCache>
                <c:formatCode>0.00E+00</c:formatCode>
                <c:ptCount val="20"/>
                <c:pt idx="0">
                  <c:v>5.4123298961198128E-11</c:v>
                </c:pt>
                <c:pt idx="1">
                  <c:v>2.2840156959811817E-10</c:v>
                </c:pt>
                <c:pt idx="2">
                  <c:v>1.3408844396577008E-10</c:v>
                </c:pt>
                <c:pt idx="3">
                  <c:v>1.347071918153561E-10</c:v>
                </c:pt>
                <c:pt idx="4">
                  <c:v>4.1056239757114529E-11</c:v>
                </c:pt>
                <c:pt idx="5">
                  <c:v>2.4249874819813796E-11</c:v>
                </c:pt>
                <c:pt idx="6">
                  <c:v>1.6345364454011798E-11</c:v>
                </c:pt>
                <c:pt idx="7">
                  <c:v>1.9387096098972898E-11</c:v>
                </c:pt>
                <c:pt idx="8">
                  <c:v>2.8476881768206216E-11</c:v>
                </c:pt>
                <c:pt idx="9">
                  <c:v>1.6298541648237819E-10</c:v>
                </c:pt>
                <c:pt idx="10">
                  <c:v>7.880740873702024E-11</c:v>
                </c:pt>
                <c:pt idx="11">
                  <c:v>5.1032011614067462E-11</c:v>
                </c:pt>
                <c:pt idx="13">
                  <c:v>8.5800381727075186E-11</c:v>
                </c:pt>
                <c:pt idx="14">
                  <c:v>2.8177611234527606E-10</c:v>
                </c:pt>
                <c:pt idx="15">
                  <c:v>1.3407124203335085E-9</c:v>
                </c:pt>
                <c:pt idx="16">
                  <c:v>6.9277627257574428E-9</c:v>
                </c:pt>
                <c:pt idx="17">
                  <c:v>7.7288998423699152E-9</c:v>
                </c:pt>
                <c:pt idx="18">
                  <c:v>1.2464999000616227E-8</c:v>
                </c:pt>
                <c:pt idx="19">
                  <c:v>1.371179132142439E-8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0672"/>
        <c:axId val="35735808"/>
      </c:scatterChart>
      <c:valAx>
        <c:axId val="2427520"/>
        <c:scaling>
          <c:orientation val="minMax"/>
          <c:max val="15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Time, hour</a:t>
                </a:r>
              </a:p>
            </c:rich>
          </c:tx>
          <c:layout>
            <c:manualLayout>
              <c:xMode val="edge"/>
              <c:yMode val="edge"/>
              <c:x val="0.44645976224486184"/>
              <c:y val="0.9522519310754605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56960"/>
        <c:crosses val="autoZero"/>
        <c:crossBetween val="midCat"/>
      </c:valAx>
      <c:valAx>
        <c:axId val="2456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Temperature, °C</a:t>
                </a:r>
              </a:p>
            </c:rich>
          </c:tx>
          <c:layout>
            <c:manualLayout>
              <c:xMode val="edge"/>
              <c:yMode val="edge"/>
              <c:x val="0"/>
              <c:y val="0.3049894966337763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27520"/>
        <c:crosses val="autoZero"/>
        <c:crossBetween val="midCat"/>
      </c:valAx>
      <c:valAx>
        <c:axId val="246067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35735808"/>
        <c:crosses val="autoZero"/>
        <c:crossBetween val="midCat"/>
      </c:valAx>
      <c:valAx>
        <c:axId val="35735808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r>
                  <a:rPr lang="en-US" sz="1400">
                    <a:solidFill>
                      <a:srgbClr val="FF0000"/>
                    </a:solidFill>
                  </a:rPr>
                  <a:t>131I release, fraction /second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460672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58594938751096892"/>
          <c:y val="0.27487342157096673"/>
          <c:w val="0.24374332518779984"/>
          <c:h val="0.1651630711936409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61633A6-8973-4F9D-BDAD-B415FE788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04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6BD3B4F-38A4-4A0D-BE6C-464AD5421736}" type="slidenum">
              <a:rPr lang="da-DK" altLang="en-US"/>
              <a:pPr/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679073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da-DK"/>
          </a:p>
        </p:txBody>
      </p:sp>
      <p:pic>
        <p:nvPicPr>
          <p:cNvPr id="5" name="Picture 6" descr="DTU frise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frise01" descr="Danchip_fri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125788"/>
            <a:ext cx="5038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021388"/>
            <a:ext cx="5184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0" y="6477000"/>
            <a:ext cx="2970213" cy="3063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37EBC-051F-49F4-A915-3600EF41C0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E61891-5DF5-4B2D-A41D-60A5582D6C66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17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0135CA-B0CA-40E6-ACC2-1ECE64A39E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D2BEBD-1C7A-416B-B236-BBD1215EEB51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69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E6FF9-D856-4ABB-B14A-B0AC0F9BF1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99133B-DAD3-40CD-8337-3E2E54A59F16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40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F4AF80-88B3-4A74-8BEA-633F1AD394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C17FA49-D7BA-4822-B30B-7CEDCB6E3D7D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85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334011-4CE8-4C96-AA68-D7579E7A97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21E77E8-24EB-4599-A80C-3403D31AEE89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9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7CD77-3001-4EC7-BB93-886AF0F362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B23025D-B241-40D2-94DB-0D364D1DF167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75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22572A-6EBC-4B95-B0B0-872964416F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0200892-B1B0-4FB7-A27C-A2FCF40D2A63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22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81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 userDrawn="1"/>
        </p:nvSpPr>
        <p:spPr>
          <a:xfrm>
            <a:off x="7618413" y="6477000"/>
            <a:ext cx="763587" cy="3063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54EA93C0-D542-45DA-BE38-78DC1F2D2751}" type="datetime1">
              <a:rPr lang="en-US" altLang="en-US" sz="9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</a:pPr>
              <a:t>7/6/2016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da-DK"/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DTU frise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68A419-C7C4-42C8-8619-669F9251D3AD}" type="datetime3">
              <a:rPr lang="en-US" altLang="en-US"/>
              <a:pPr/>
              <a:t>6 July 2016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77000"/>
            <a:ext cx="2970213" cy="3063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2A8F-4C09-4342-995B-FC7ED4CCE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1B1644-8B20-473D-8878-DFF58BEFAB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B53A94-7AE9-470B-8410-06E8F808CD8A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8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22545C-0764-4CE3-B49F-2C0FE8B75C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84FD91-DDA3-4537-B671-11FAB61458AE}" type="datetime3">
              <a:rPr lang="en-US" altLang="en-US"/>
              <a:pPr/>
              <a:t>6 July 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7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5600" y="6477000"/>
            <a:ext cx="2106613" cy="306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900"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388" cy="306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fld id="{B38E6F83-040B-47BE-B165-8C71F846A2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030" name="bmkOffWorkareaText"/>
          <p:cNvSpPr>
            <a:spLocks noChangeArrowheads="1"/>
          </p:cNvSpPr>
          <p:nvPr/>
        </p:nvSpPr>
        <p:spPr bwMode="auto">
          <a:xfrm>
            <a:off x="989013" y="6477000"/>
            <a:ext cx="423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da-DK" sz="900" b="1" smtClean="0"/>
              <a:t>DTU Nutech, Technical University of Denmark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413" y="6477000"/>
            <a:ext cx="763587" cy="306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900"/>
            </a:lvl1pPr>
          </a:lstStyle>
          <a:p>
            <a:fld id="{A880C36E-0F94-4F65-82A1-C01D37DA2A90}" type="datetime3">
              <a:rPr lang="en-US" altLang="en-US"/>
              <a:pPr/>
              <a:t>6 July 2016</a:t>
            </a:fld>
            <a:endParaRPr lang="en-US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320213" y="6245225"/>
            <a:ext cx="1731962" cy="600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chemeClr val="bg1"/>
                </a:solidFill>
              </a:rPr>
              <a:t>Add Presentation Title in Footer via ”Insert”; ”Header &amp; Footer”</a:t>
            </a:r>
          </a:p>
        </p:txBody>
      </p:sp>
      <p:cxnSp>
        <p:nvCxnSpPr>
          <p:cNvPr id="1034" name="Straight Connector 13"/>
          <p:cNvCxnSpPr>
            <a:cxnSpLocks noChangeShapeType="1"/>
          </p:cNvCxnSpPr>
          <p:nvPr userDrawn="1"/>
        </p:nvCxnSpPr>
        <p:spPr bwMode="auto">
          <a:xfrm>
            <a:off x="9188450" y="6548438"/>
            <a:ext cx="144463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388" cy="306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fld id="{C7A1FEA9-5F62-4D16-9AF8-BE45481D72C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2053" name="bmkOffWorkareaText02"/>
          <p:cNvSpPr>
            <a:spLocks noChangeArrowheads="1"/>
          </p:cNvSpPr>
          <p:nvPr/>
        </p:nvSpPr>
        <p:spPr bwMode="auto">
          <a:xfrm>
            <a:off x="989013" y="6477000"/>
            <a:ext cx="423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da-DK" sz="900" b="1" smtClean="0"/>
              <a:t>DTU Danchip, Technical University of Denmark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5600" y="6477000"/>
            <a:ext cx="2106613" cy="306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900"/>
            </a:lvl1pPr>
          </a:lstStyle>
          <a:p>
            <a:endParaRPr lang="en-US" alt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413" y="6477000"/>
            <a:ext cx="763587" cy="3063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900"/>
            </a:lvl1pPr>
          </a:lstStyle>
          <a:p>
            <a:fld id="{A29E102F-B7EC-4544-BDA2-1781C5CDE567}" type="datetime3">
              <a:rPr lang="en-US" altLang="en-US"/>
              <a:pPr/>
              <a:t>6 July 2016</a:t>
            </a:fld>
            <a:endParaRPr lang="en-US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320213" y="6245225"/>
            <a:ext cx="1731962" cy="600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chemeClr val="bg1"/>
                </a:solidFill>
              </a:rPr>
              <a:t>Add Presentation Title in Footer via ”Insert”; ”Header &amp; Footer”</a:t>
            </a:r>
          </a:p>
        </p:txBody>
      </p:sp>
      <p:cxnSp>
        <p:nvCxnSpPr>
          <p:cNvPr id="2058" name="Straight Connector 14"/>
          <p:cNvCxnSpPr>
            <a:cxnSpLocks noChangeShapeType="1"/>
          </p:cNvCxnSpPr>
          <p:nvPr userDrawn="1"/>
        </p:nvCxnSpPr>
        <p:spPr bwMode="auto">
          <a:xfrm>
            <a:off x="9188450" y="6548438"/>
            <a:ext cx="144463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1" r:id="rId3"/>
    <p:sldLayoutId id="2147483792" r:id="rId4"/>
    <p:sldLayoutId id="214748379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202487" cy="9366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da-DK" altLang="en-US" sz="2000" dirty="0" smtClean="0">
                <a:latin typeface="Cambria" pitchFamily="18" charset="0"/>
              </a:rPr>
              <a:t/>
            </a:r>
            <a:br>
              <a:rPr lang="da-DK" altLang="en-US" sz="2000" dirty="0" smtClean="0">
                <a:latin typeface="Cambria" pitchFamily="18" charset="0"/>
              </a:rPr>
            </a:br>
            <a:r>
              <a:rPr lang="en-GB" altLang="da-DK" sz="2800" dirty="0" smtClean="0">
                <a:solidFill>
                  <a:srgbClr val="0000FF"/>
                </a:solidFill>
                <a:latin typeface="Calibri" pitchFamily="34" charset="0"/>
              </a:rPr>
              <a:t>TIK-8.1 </a:t>
            </a:r>
            <a:r>
              <a:rPr lang="en-US" altLang="da-DK" sz="2800" dirty="0" smtClean="0">
                <a:solidFill>
                  <a:srgbClr val="0000FF"/>
                </a:solidFill>
                <a:latin typeface="Calibri" pitchFamily="34" charset="0"/>
              </a:rPr>
              <a:t>EDD Tungsten Release </a:t>
            </a:r>
            <a:r>
              <a:rPr lang="en-US" altLang="da-DK" sz="2800" dirty="0" smtClean="0">
                <a:solidFill>
                  <a:srgbClr val="0000FF"/>
                </a:solidFill>
                <a:latin typeface="Calibri" pitchFamily="34" charset="0"/>
              </a:rPr>
              <a:t>Factors </a:t>
            </a:r>
            <a:br>
              <a:rPr lang="en-US" altLang="da-DK" sz="2800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da-DK" sz="2800" dirty="0" smtClean="0">
                <a:solidFill>
                  <a:srgbClr val="0000FF"/>
                </a:solidFill>
                <a:latin typeface="Calibri" pitchFamily="34" charset="0"/>
              </a:rPr>
              <a:t>status TTB  6.july 2016</a:t>
            </a:r>
            <a:endParaRPr lang="en-US" altLang="da-DK" sz="28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005263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da-DK" sz="2400" b="1" dirty="0" smtClean="0">
                <a:latin typeface="Calibri" pitchFamily="34" charset="0"/>
              </a:rPr>
              <a:t>Xiaolin Hou </a:t>
            </a:r>
          </a:p>
          <a:p>
            <a:pPr eaLnBrk="1" hangingPunct="1"/>
            <a:r>
              <a:rPr lang="en-US" altLang="da-DK" sz="2400" b="1" u="sng" dirty="0" smtClean="0">
                <a:latin typeface="Calibri" pitchFamily="34" charset="0"/>
              </a:rPr>
              <a:t>Mikael Jensen 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357188" y="1557338"/>
            <a:ext cx="87122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mbria" pitchFamily="18" charset="0"/>
              </a:rPr>
              <a:t>Release factor of </a:t>
            </a:r>
            <a:r>
              <a:rPr lang="en-US" altLang="en-US" sz="4000" b="1" dirty="0" smtClean="0">
                <a:latin typeface="Cambria" pitchFamily="18" charset="0"/>
              </a:rPr>
              <a:t>radio iodine </a:t>
            </a:r>
            <a:r>
              <a:rPr lang="en-US" altLang="en-US" sz="4000" b="1" dirty="0">
                <a:latin typeface="Cambria" pitchFamily="18" charset="0"/>
              </a:rPr>
              <a:t>from </a:t>
            </a:r>
            <a:r>
              <a:rPr lang="en-US" altLang="en-US" sz="4000" b="1" dirty="0" smtClean="0">
                <a:latin typeface="Cambria" pitchFamily="18" charset="0"/>
              </a:rPr>
              <a:t>tungsten target</a:t>
            </a:r>
            <a:endParaRPr lang="da-DK" altLang="en-US" sz="4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A456ACA-1351-413C-B518-27632A1B5E4F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da-DK" sz="900"/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419DA20-CD02-4627-91D7-49B18E6546DC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9388" y="692150"/>
            <a:ext cx="6192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>
                <a:solidFill>
                  <a:srgbClr val="0000FF"/>
                </a:solidFill>
                <a:latin typeface="Calibri" pitchFamily="34" charset="0"/>
              </a:rPr>
              <a:t>Heating experiment for </a:t>
            </a:r>
            <a:r>
              <a:rPr lang="da-DK" altLang="da-DK" sz="2800" b="1" baseline="30000">
                <a:solidFill>
                  <a:srgbClr val="0000FF"/>
                </a:solidFill>
                <a:latin typeface="Calibri" pitchFamily="34" charset="0"/>
              </a:rPr>
              <a:t>131</a:t>
            </a:r>
            <a:r>
              <a:rPr lang="da-DK" altLang="da-DK" sz="2800" b="1">
                <a:solidFill>
                  <a:srgbClr val="0000FF"/>
                </a:solidFill>
                <a:latin typeface="Calibri" pitchFamily="34" charset="0"/>
              </a:rPr>
              <a:t>I release from sealed tungsten tube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0600" y="1790700"/>
            <a:ext cx="3041650" cy="44942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a-DK" altLang="en-US" sz="2400" b="1">
                <a:latin typeface="Calibri" pitchFamily="34" charset="0"/>
              </a:rPr>
              <a:t>Experiment :</a:t>
            </a:r>
          </a:p>
          <a:p>
            <a:pPr eaLnBrk="1" hangingPunct="1"/>
            <a:endParaRPr lang="da-DK" altLang="en-US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da-DK" altLang="en-US" sz="1800">
                <a:latin typeface="Calibri" pitchFamily="34" charset="0"/>
              </a:rPr>
              <a:t>Temperature:  RT - 950</a:t>
            </a:r>
            <a:r>
              <a:rPr lang="da-DK" altLang="en-US" sz="1800">
                <a:latin typeface="Calibri" pitchFamily="34" charset="0"/>
                <a:sym typeface="Symbol" pitchFamily="18" charset="2"/>
              </a:rPr>
              <a:t>C</a:t>
            </a:r>
          </a:p>
          <a:p>
            <a:pPr eaLnBrk="1" hangingPunct="1">
              <a:buFont typeface="Arial" charset="0"/>
              <a:buChar char="•"/>
            </a:pPr>
            <a:r>
              <a:rPr lang="da-DK" altLang="en-US" sz="1800">
                <a:latin typeface="Calibri" pitchFamily="34" charset="0"/>
                <a:sym typeface="Symbol" pitchFamily="18" charset="2"/>
              </a:rPr>
              <a:t>He flow: 30-80 ml/min</a:t>
            </a:r>
          </a:p>
          <a:p>
            <a:pPr eaLnBrk="1" hangingPunct="1">
              <a:buFont typeface="Arial" charset="0"/>
              <a:buChar char="•"/>
            </a:pPr>
            <a:r>
              <a:rPr lang="da-DK" altLang="en-US" sz="1800">
                <a:latin typeface="Calibri" pitchFamily="34" charset="0"/>
                <a:sym typeface="Symbol" pitchFamily="18" charset="2"/>
              </a:rPr>
              <a:t>Trap solution: 0.5M NaOH-0.05M NaHSO</a:t>
            </a:r>
            <a:r>
              <a:rPr lang="da-DK" altLang="en-US" sz="1800" baseline="-25000">
                <a:latin typeface="Calibri" pitchFamily="34" charset="0"/>
                <a:sym typeface="Symbol" pitchFamily="18" charset="2"/>
              </a:rPr>
              <a:t>3</a:t>
            </a:r>
          </a:p>
          <a:p>
            <a:pPr eaLnBrk="1" hangingPunct="1">
              <a:buFont typeface="Arial" charset="0"/>
              <a:buChar char="•"/>
            </a:pPr>
            <a:r>
              <a:rPr lang="da-DK" altLang="en-US" sz="1800">
                <a:latin typeface="Calibri" pitchFamily="34" charset="0"/>
                <a:sym typeface="Symbol" pitchFamily="18" charset="2"/>
              </a:rPr>
              <a:t>Duringation: 2-15 h per temperature segment</a:t>
            </a:r>
          </a:p>
          <a:p>
            <a:pPr eaLnBrk="1" hangingPunct="1">
              <a:buFont typeface="Arial" charset="0"/>
              <a:buChar char="•"/>
            </a:pPr>
            <a:endParaRPr lang="da-DK" altLang="en-US" sz="1800" baseline="-25000">
              <a:latin typeface="Calibri" pitchFamily="34" charset="0"/>
              <a:sym typeface="Symbol" pitchFamily="18" charset="2"/>
            </a:endParaRPr>
          </a:p>
          <a:p>
            <a:pPr eaLnBrk="1" hangingPunct="1">
              <a:buFont typeface="Arial" charset="0"/>
              <a:buChar char="•"/>
            </a:pPr>
            <a:r>
              <a:rPr lang="da-DK" altLang="en-US" sz="1800">
                <a:latin typeface="Calibri" pitchFamily="34" charset="0"/>
                <a:sym typeface="Symbol" pitchFamily="18" charset="2"/>
              </a:rPr>
              <a:t>Change for each temperature segment</a:t>
            </a:r>
          </a:p>
          <a:p>
            <a:pPr eaLnBrk="1" hangingPunct="1">
              <a:buFont typeface="Arial" charset="0"/>
              <a:buChar char="•"/>
            </a:pPr>
            <a:r>
              <a:rPr lang="da-DK" altLang="en-US" sz="1800">
                <a:latin typeface="Calibri" pitchFamily="34" charset="0"/>
                <a:sym typeface="Symbol" pitchFamily="18" charset="2"/>
              </a:rPr>
              <a:t>All 30 ml trap solution is used for gamma measurement</a:t>
            </a:r>
          </a:p>
          <a:p>
            <a:pPr eaLnBrk="1" hangingPunct="1">
              <a:buFont typeface="Arial" charset="0"/>
              <a:buChar char="•"/>
            </a:pPr>
            <a:r>
              <a:rPr lang="da-DK" altLang="en-US" sz="1800">
                <a:latin typeface="Calibri" pitchFamily="34" charset="0"/>
                <a:sym typeface="Symbol" pitchFamily="18" charset="2"/>
              </a:rPr>
              <a:t>The bubbler is washed with H</a:t>
            </a:r>
            <a:r>
              <a:rPr lang="da-DK" altLang="en-US" sz="1800" baseline="-25000">
                <a:latin typeface="Calibri" pitchFamily="34" charset="0"/>
                <a:sym typeface="Symbol" pitchFamily="18" charset="2"/>
              </a:rPr>
              <a:t>2</a:t>
            </a:r>
            <a:r>
              <a:rPr lang="da-DK" altLang="en-US" sz="1800">
                <a:latin typeface="Calibri" pitchFamily="34" charset="0"/>
                <a:sym typeface="Symbol" pitchFamily="18" charset="2"/>
              </a:rPr>
              <a:t>O every time</a:t>
            </a:r>
            <a:endParaRPr lang="da-DK" altLang="en-US" sz="1800">
              <a:latin typeface="Calibri" pitchFamily="34" charset="0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05125"/>
            <a:ext cx="5862638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3D7D10C-1D76-4234-AA47-569B9BB28336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da-DK" sz="900"/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ABD4F3D-91BE-4A85-8002-B6E33A5EC236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6191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>
                <a:solidFill>
                  <a:srgbClr val="0000FF"/>
                </a:solidFill>
                <a:latin typeface="Calibri" pitchFamily="34" charset="0"/>
              </a:rPr>
              <a:t>Heating experiment for </a:t>
            </a:r>
            <a:r>
              <a:rPr lang="da-DK" altLang="da-DK" sz="2800" b="1" baseline="30000">
                <a:solidFill>
                  <a:srgbClr val="0000FF"/>
                </a:solidFill>
                <a:latin typeface="Calibri" pitchFamily="34" charset="0"/>
              </a:rPr>
              <a:t>131</a:t>
            </a:r>
            <a:r>
              <a:rPr lang="da-DK" altLang="da-DK" sz="2800" b="1">
                <a:solidFill>
                  <a:srgbClr val="0000FF"/>
                </a:solidFill>
                <a:latin typeface="Calibri" pitchFamily="34" charset="0"/>
              </a:rPr>
              <a:t>I release from sealed tungsten tube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913" y="1700213"/>
            <a:ext cx="7777162" cy="464742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914400" indent="-4572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da-DK" altLang="en-US" sz="2000" dirty="0">
                <a:latin typeface="Calibri" pitchFamily="34" charset="0"/>
              </a:rPr>
              <a:t>1-1 heating </a:t>
            </a:r>
            <a:r>
              <a:rPr lang="da-DK" altLang="en-US" sz="2000" dirty="0" err="1">
                <a:latin typeface="Calibri" pitchFamily="34" charset="0"/>
              </a:rPr>
              <a:t>experiment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using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baseline="30000" dirty="0">
                <a:latin typeface="Calibri" pitchFamily="34" charset="0"/>
              </a:rPr>
              <a:t>131</a:t>
            </a:r>
            <a:r>
              <a:rPr lang="da-DK" altLang="en-US" sz="2000" dirty="0">
                <a:latin typeface="Calibri" pitchFamily="34" charset="0"/>
              </a:rPr>
              <a:t>I </a:t>
            </a:r>
            <a:r>
              <a:rPr lang="da-DK" altLang="en-US" sz="2000" dirty="0" err="1">
                <a:latin typeface="Calibri" pitchFamily="34" charset="0"/>
              </a:rPr>
              <a:t>loaded</a:t>
            </a:r>
            <a:r>
              <a:rPr lang="da-DK" altLang="en-US" sz="2000" dirty="0">
                <a:latin typeface="Calibri" pitchFamily="34" charset="0"/>
              </a:rPr>
              <a:t> tungsten tube (</a:t>
            </a:r>
            <a:r>
              <a:rPr lang="da-DK" altLang="en-US" sz="2000" dirty="0" err="1">
                <a:latin typeface="Calibri" pitchFamily="34" charset="0"/>
              </a:rPr>
              <a:t>surface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contamination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observed</a:t>
            </a:r>
            <a:r>
              <a:rPr lang="da-DK" altLang="en-US" sz="2000" dirty="0">
                <a:latin typeface="Calibri" pitchFamily="34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 He gas flow </a:t>
            </a:r>
            <a:r>
              <a:rPr lang="da-DK" altLang="en-US" sz="2000" dirty="0" err="1">
                <a:latin typeface="Calibri" pitchFamily="34" charset="0"/>
              </a:rPr>
              <a:t>stopped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during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change</a:t>
            </a:r>
            <a:r>
              <a:rPr lang="da-DK" altLang="en-US" sz="2000" dirty="0">
                <a:latin typeface="Calibri" pitchFamily="34" charset="0"/>
              </a:rPr>
              <a:t> trap solution at </a:t>
            </a:r>
            <a:r>
              <a:rPr lang="da-DK" altLang="en-US" sz="2000" dirty="0" err="1">
                <a:latin typeface="Calibri" pitchFamily="34" charset="0"/>
              </a:rPr>
              <a:t>each</a:t>
            </a:r>
            <a:r>
              <a:rPr lang="da-DK" altLang="en-US" sz="2000" dirty="0">
                <a:latin typeface="Calibri" pitchFamily="34" charset="0"/>
              </a:rPr>
              <a:t> temperature segment  (air </a:t>
            </a:r>
            <a:r>
              <a:rPr lang="da-DK" altLang="en-US" sz="2000" dirty="0" err="1">
                <a:latin typeface="Calibri" pitchFamily="34" charset="0"/>
              </a:rPr>
              <a:t>enters</a:t>
            </a:r>
            <a:r>
              <a:rPr lang="da-DK" altLang="en-US" sz="2000" dirty="0">
                <a:latin typeface="Calibri" pitchFamily="34" charset="0"/>
              </a:rPr>
              <a:t> to the </a:t>
            </a:r>
            <a:r>
              <a:rPr lang="da-DK" altLang="en-US" sz="2000" dirty="0" err="1">
                <a:latin typeface="Calibri" pitchFamily="34" charset="0"/>
              </a:rPr>
              <a:t>furnace</a:t>
            </a:r>
            <a:r>
              <a:rPr lang="da-DK" altLang="en-US" sz="2000" dirty="0">
                <a:latin typeface="Calibri" pitchFamily="34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 Heat </a:t>
            </a:r>
            <a:r>
              <a:rPr lang="da-DK" altLang="en-US" sz="2000" dirty="0" err="1">
                <a:latin typeface="Calibri" pitchFamily="34" charset="0"/>
              </a:rPr>
              <a:t>was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turn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off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during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night</a:t>
            </a:r>
            <a:endParaRPr lang="da-DK" altLang="en-US" sz="2000" dirty="0">
              <a:latin typeface="Calibri" pitchFamily="34" charset="0"/>
            </a:endParaRPr>
          </a:p>
          <a:p>
            <a:pPr eaLnBrk="1" hangingPunct="1"/>
            <a:endParaRPr lang="da-DK" altLang="en-US" sz="2000" dirty="0">
              <a:latin typeface="Calibri" pitchFamily="34" charset="0"/>
            </a:endParaRPr>
          </a:p>
          <a:p>
            <a:pPr eaLnBrk="1" hangingPunct="1">
              <a:buFontTx/>
              <a:buAutoNum type="arabicParenR" startAt="2"/>
            </a:pPr>
            <a:r>
              <a:rPr lang="da-DK" altLang="en-US" sz="2000" dirty="0">
                <a:latin typeface="Calibri" pitchFamily="34" charset="0"/>
              </a:rPr>
              <a:t>1-2 heating </a:t>
            </a:r>
            <a:r>
              <a:rPr lang="da-DK" altLang="en-US" sz="2000" dirty="0" err="1">
                <a:latin typeface="Calibri" pitchFamily="34" charset="0"/>
              </a:rPr>
              <a:t>experiment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using</a:t>
            </a:r>
            <a:r>
              <a:rPr lang="da-DK" altLang="en-US" sz="2000" dirty="0">
                <a:latin typeface="Calibri" pitchFamily="34" charset="0"/>
              </a:rPr>
              <a:t> the same </a:t>
            </a:r>
            <a:r>
              <a:rPr lang="da-DK" altLang="en-US" sz="2000" baseline="30000" dirty="0">
                <a:latin typeface="Calibri" pitchFamily="34" charset="0"/>
              </a:rPr>
              <a:t>131</a:t>
            </a:r>
            <a:r>
              <a:rPr lang="da-DK" altLang="en-US" sz="2000" dirty="0">
                <a:latin typeface="Calibri" pitchFamily="34" charset="0"/>
              </a:rPr>
              <a:t>I </a:t>
            </a:r>
            <a:r>
              <a:rPr lang="da-DK" altLang="en-US" sz="2000" dirty="0" err="1">
                <a:latin typeface="Calibri" pitchFamily="34" charset="0"/>
              </a:rPr>
              <a:t>loaded</a:t>
            </a:r>
            <a:r>
              <a:rPr lang="da-DK" altLang="en-US" sz="2000" dirty="0">
                <a:latin typeface="Calibri" pitchFamily="34" charset="0"/>
              </a:rPr>
              <a:t> tungsten tube</a:t>
            </a:r>
          </a:p>
          <a:p>
            <a:pPr lvl="1" eaLnBrk="1" hangingPunct="1">
              <a:buFont typeface="Arial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He gas flow </a:t>
            </a:r>
            <a:r>
              <a:rPr lang="da-DK" altLang="en-US" sz="2000" dirty="0" err="1">
                <a:latin typeface="Calibri" pitchFamily="34" charset="0"/>
              </a:rPr>
              <a:t>contuine</a:t>
            </a:r>
            <a:r>
              <a:rPr lang="da-DK" altLang="en-US" sz="2000" dirty="0">
                <a:latin typeface="Calibri" pitchFamily="34" charset="0"/>
              </a:rPr>
              <a:t> all time</a:t>
            </a:r>
          </a:p>
          <a:p>
            <a:pPr lvl="1" eaLnBrk="1" hangingPunct="1">
              <a:buFont typeface="Arial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 Heat </a:t>
            </a:r>
            <a:r>
              <a:rPr lang="da-DK" altLang="en-US" sz="2000" dirty="0" err="1">
                <a:latin typeface="Calibri" pitchFamily="34" charset="0"/>
              </a:rPr>
              <a:t>was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turn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off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during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 smtClean="0">
                <a:latin typeface="Calibri" pitchFamily="34" charset="0"/>
              </a:rPr>
              <a:t>night</a:t>
            </a:r>
            <a:endParaRPr lang="da-DK" altLang="en-US" sz="2000" dirty="0" smtClean="0">
              <a:latin typeface="Calibri" pitchFamily="34" charset="0"/>
            </a:endParaRPr>
          </a:p>
          <a:p>
            <a:pPr lvl="1" eaLnBrk="1" hangingPunct="1">
              <a:buFont typeface="Arial" charset="0"/>
              <a:buChar char="•"/>
            </a:pPr>
            <a:endParaRPr lang="da-DK" altLang="en-US" sz="2000" dirty="0">
              <a:latin typeface="Calibri" pitchFamily="34" charset="0"/>
            </a:endParaRPr>
          </a:p>
          <a:p>
            <a:pPr eaLnBrk="1" hangingPunct="1"/>
            <a:r>
              <a:rPr lang="da-DK" altLang="en-US" sz="2000" dirty="0">
                <a:latin typeface="Calibri" pitchFamily="34" charset="0"/>
              </a:rPr>
              <a:t>3)   2nd Experiment </a:t>
            </a:r>
            <a:r>
              <a:rPr lang="da-DK" altLang="en-US" sz="2000" dirty="0" err="1">
                <a:latin typeface="Calibri" pitchFamily="34" charset="0"/>
              </a:rPr>
              <a:t>using</a:t>
            </a:r>
            <a:r>
              <a:rPr lang="da-DK" altLang="en-US" sz="2000" dirty="0">
                <a:latin typeface="Calibri" pitchFamily="34" charset="0"/>
              </a:rPr>
              <a:t> a new </a:t>
            </a:r>
            <a:r>
              <a:rPr lang="da-DK" altLang="en-US" sz="2000" baseline="30000" dirty="0">
                <a:latin typeface="Calibri" pitchFamily="34" charset="0"/>
              </a:rPr>
              <a:t>131</a:t>
            </a:r>
            <a:r>
              <a:rPr lang="da-DK" altLang="en-US" sz="2000" dirty="0">
                <a:latin typeface="Calibri" pitchFamily="34" charset="0"/>
              </a:rPr>
              <a:t>I </a:t>
            </a:r>
            <a:r>
              <a:rPr lang="da-DK" altLang="en-US" sz="2000" dirty="0" err="1">
                <a:latin typeface="Calibri" pitchFamily="34" charset="0"/>
              </a:rPr>
              <a:t>loaded</a:t>
            </a:r>
            <a:r>
              <a:rPr lang="da-DK" altLang="en-US" sz="2000" dirty="0">
                <a:latin typeface="Calibri" pitchFamily="34" charset="0"/>
              </a:rPr>
              <a:t> tungsten tube (</a:t>
            </a:r>
            <a:r>
              <a:rPr lang="da-DK" altLang="en-US" sz="2000" dirty="0" err="1">
                <a:latin typeface="Calibri" pitchFamily="34" charset="0"/>
              </a:rPr>
              <a:t>no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surface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contamination</a:t>
            </a:r>
            <a:r>
              <a:rPr lang="da-DK" altLang="en-US" sz="2000" dirty="0">
                <a:latin typeface="Calibri" pitchFamily="34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He gas flow </a:t>
            </a:r>
            <a:r>
              <a:rPr lang="da-DK" altLang="en-US" sz="2000" dirty="0" err="1">
                <a:latin typeface="Calibri" pitchFamily="34" charset="0"/>
              </a:rPr>
              <a:t>contuine</a:t>
            </a:r>
            <a:r>
              <a:rPr lang="da-DK" altLang="en-US" sz="2000" dirty="0">
                <a:latin typeface="Calibri" pitchFamily="34" charset="0"/>
              </a:rPr>
              <a:t> all time</a:t>
            </a:r>
          </a:p>
          <a:p>
            <a:pPr lvl="1" eaLnBrk="1" hangingPunct="1">
              <a:buFont typeface="Arial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 Heat </a:t>
            </a:r>
            <a:r>
              <a:rPr lang="da-DK" altLang="en-US" sz="2000" dirty="0" err="1">
                <a:latin typeface="Calibri" pitchFamily="34" charset="0"/>
              </a:rPr>
              <a:t>was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turn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off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during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night</a:t>
            </a:r>
            <a:endParaRPr lang="da-DK" altLang="en-US" sz="2000" dirty="0">
              <a:latin typeface="Calibri" pitchFamily="34" charset="0"/>
            </a:endParaRPr>
          </a:p>
          <a:p>
            <a:pPr eaLnBrk="1" hangingPunct="1"/>
            <a:endParaRPr lang="da-DK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68313" y="6347639"/>
            <a:ext cx="5111799" cy="3217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4EA19485-BBA1-4DD8-A92C-3CC8F634E095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da-DK" sz="900"/>
          </a:p>
        </p:txBody>
      </p:sp>
      <p:sp>
        <p:nvSpPr>
          <p:cNvPr id="18435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8EF559D-24E6-4F0D-B0AB-C9163D4704FB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graphicFrame>
        <p:nvGraphicFramePr>
          <p:cNvPr id="1843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804108"/>
              </p:ext>
            </p:extLst>
          </p:nvPr>
        </p:nvGraphicFramePr>
        <p:xfrm>
          <a:off x="827584" y="1196752"/>
          <a:ext cx="6797675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r:id="rId3" imgW="6797629" imgH="5072312" progId="Excel.Chart.8">
                  <p:embed/>
                </p:oleObj>
              </mc:Choice>
              <mc:Fallback>
                <p:oleObj r:id="rId3" imgW="6797629" imgH="507231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96752"/>
                        <a:ext cx="6797675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468313" y="28575"/>
            <a:ext cx="6911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Result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of the </a:t>
            </a: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first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experiment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for </a:t>
            </a:r>
            <a:r>
              <a:rPr lang="da-DK" altLang="da-DK" sz="2800" b="1" baseline="30000" dirty="0">
                <a:solidFill>
                  <a:srgbClr val="0000FF"/>
                </a:solidFill>
                <a:latin typeface="Calibri" pitchFamily="34" charset="0"/>
              </a:rPr>
              <a:t>131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I </a:t>
            </a: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release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from </a:t>
            </a: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sealed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tungsten </a:t>
            </a:r>
            <a:r>
              <a:rPr lang="da-DK" altLang="da-DK" sz="2800" b="1" dirty="0" smtClean="0">
                <a:solidFill>
                  <a:srgbClr val="0000FF"/>
                </a:solidFill>
                <a:latin typeface="Calibri" pitchFamily="34" charset="0"/>
              </a:rPr>
              <a:t>tube  </a:t>
            </a:r>
            <a:endParaRPr lang="da-DK" altLang="da-DK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556792"/>
            <a:ext cx="4264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rgbClr val="FF0000"/>
                </a:solidFill>
              </a:rPr>
              <a:t>Helium not pure – Low flow 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8313" y="6347639"/>
            <a:ext cx="5111799" cy="3217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DF928BC-2BE9-4FFB-9EEC-860375152EE0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da-DK" sz="900"/>
          </a:p>
        </p:txBody>
      </p:sp>
      <p:sp>
        <p:nvSpPr>
          <p:cNvPr id="20483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67D1EBBF-E2F8-4F70-A443-55CC82456F98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pic>
        <p:nvPicPr>
          <p:cNvPr id="20484" name="Picture 2" descr="M:\My Documents\HOU\Projects\ESS-Target release factor Project\Experiment-results\Photo-ESS experiment-2016-May-June\IMG_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531813"/>
            <a:ext cx="16684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4813"/>
            <a:ext cx="5214938" cy="1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4" descr="M:\My Documents\HOU\Projects\ESS-Target release factor Project\Experiment-results\Photo-ESS experiment-2016-May-June\IMG_2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19350"/>
            <a:ext cx="41052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700463"/>
            <a:ext cx="167481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4437063"/>
            <a:ext cx="4724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TextBox 3"/>
          <p:cNvSpPr txBox="1">
            <a:spLocks noChangeArrowheads="1"/>
          </p:cNvSpPr>
          <p:nvPr/>
        </p:nvSpPr>
        <p:spPr bwMode="auto">
          <a:xfrm>
            <a:off x="1187450" y="952500"/>
            <a:ext cx="216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000">
                <a:latin typeface="Calibri" pitchFamily="34" charset="0"/>
              </a:rPr>
              <a:t>Before heating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4103688" y="1901825"/>
            <a:ext cx="349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000">
                <a:latin typeface="Calibri" pitchFamily="34" charset="0"/>
              </a:rPr>
              <a:t>After first heating  heating</a:t>
            </a:r>
          </a:p>
        </p:txBody>
      </p:sp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4308475" y="3700463"/>
            <a:ext cx="4008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000">
                <a:latin typeface="Calibri" pitchFamily="34" charset="0"/>
              </a:rPr>
              <a:t>Cleaned after first heating  heating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4310063" y="6051550"/>
            <a:ext cx="4008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000">
                <a:latin typeface="Calibri" pitchFamily="34" charset="0"/>
              </a:rPr>
              <a:t>After 1-2 heating  heating</a:t>
            </a:r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995363" y="4237038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000">
                <a:latin typeface="Calibri" pitchFamily="34" charset="0"/>
              </a:rPr>
              <a:t>After heating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9A1B397-5E0A-48D5-A012-EE8D1443AC12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lang="en-US" altLang="da-DK" sz="900"/>
          </a:p>
        </p:txBody>
      </p:sp>
      <p:sp>
        <p:nvSpPr>
          <p:cNvPr id="22531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FAD5512-1F4C-4844-89B5-B10D14D1A413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pic>
        <p:nvPicPr>
          <p:cNvPr id="22532" name="Picture 3" descr="M:\My Documents\HOU\Projects\ESS-Target release factor Project\Experiment-results\Photo-ESS experiment-2016-May-June\IMG_2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908050"/>
            <a:ext cx="67246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076700"/>
            <a:ext cx="688657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50825" y="0"/>
            <a:ext cx="77775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Result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of the Second </a:t>
            </a: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experiment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for </a:t>
            </a:r>
            <a:r>
              <a:rPr lang="da-DK" altLang="da-DK" sz="2800" b="1" baseline="30000" dirty="0">
                <a:solidFill>
                  <a:srgbClr val="0000FF"/>
                </a:solidFill>
                <a:latin typeface="Calibri" pitchFamily="34" charset="0"/>
              </a:rPr>
              <a:t>131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I </a:t>
            </a: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release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from </a:t>
            </a:r>
            <a:r>
              <a:rPr lang="da-DK" altLang="da-DK" sz="2800" b="1" dirty="0" err="1">
                <a:solidFill>
                  <a:srgbClr val="0000FF"/>
                </a:solidFill>
                <a:latin typeface="Calibri" pitchFamily="34" charset="0"/>
              </a:rPr>
              <a:t>sealed</a:t>
            </a:r>
            <a:r>
              <a:rPr lang="da-DK" altLang="da-DK" sz="2800" b="1" dirty="0">
                <a:solidFill>
                  <a:srgbClr val="0000FF"/>
                </a:solidFill>
                <a:latin typeface="Calibri" pitchFamily="34" charset="0"/>
              </a:rPr>
              <a:t> tungsten </a:t>
            </a:r>
            <a:r>
              <a:rPr lang="da-DK" altLang="da-DK" sz="2800" b="1" dirty="0" smtClean="0">
                <a:solidFill>
                  <a:srgbClr val="0000FF"/>
                </a:solidFill>
                <a:latin typeface="Calibri" pitchFamily="34" charset="0"/>
              </a:rPr>
              <a:t>tube- pure Helium </a:t>
            </a:r>
            <a:endParaRPr lang="da-DK" altLang="da-DK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2535" name="TextBox 3"/>
          <p:cNvSpPr txBox="1">
            <a:spLocks noChangeArrowheads="1"/>
          </p:cNvSpPr>
          <p:nvPr/>
        </p:nvSpPr>
        <p:spPr bwMode="auto">
          <a:xfrm>
            <a:off x="2411413" y="3171825"/>
            <a:ext cx="2808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>
                <a:latin typeface="Calibri" pitchFamily="34" charset="0"/>
              </a:rPr>
              <a:t>Before heating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3203575" y="5973763"/>
            <a:ext cx="2808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>
                <a:latin typeface="Calibri" pitchFamily="34" charset="0"/>
              </a:rPr>
              <a:t>After heating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6FF9-D856-4ABB-B14A-B0AC0F9BF1D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99133B-DAD3-40CD-8337-3E2E54A59F16}" type="datetime3">
              <a:rPr lang="en-US" altLang="en-US" smtClean="0"/>
              <a:pPr/>
              <a:t>6 July 2016</a:t>
            </a:fld>
            <a:endParaRPr lang="en-US" alt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778716"/>
              </p:ext>
            </p:extLst>
          </p:nvPr>
        </p:nvGraphicFramePr>
        <p:xfrm>
          <a:off x="1395412" y="757237"/>
          <a:ext cx="6353175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24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4032967" cy="1143000"/>
          </a:xfrm>
        </p:spPr>
        <p:txBody>
          <a:bodyPr/>
          <a:lstStyle/>
          <a:p>
            <a:r>
              <a:rPr lang="da-DK" dirty="0" smtClean="0"/>
              <a:t>Isolde </a:t>
            </a:r>
            <a:r>
              <a:rPr lang="da-DK" dirty="0" err="1" smtClean="0"/>
              <a:t>irradiationII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E6FF9-D856-4ABB-B14A-B0AC0F9BF1D7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199133B-DAD3-40CD-8337-3E2E54A59F16}" type="datetime3">
              <a:rPr lang="en-US" altLang="en-US" smtClean="0"/>
              <a:pPr/>
              <a:t>6 July 2016</a:t>
            </a:fld>
            <a:endParaRPr lang="en-US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73" y="1884283"/>
            <a:ext cx="3881883" cy="46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s://www.researchgate.net/profile/Markus_Ammann/publication/41217646/figure/download/fig10/AS:340494702923779@1458191671118/Figure-62-MiniMono-target-and-ion-source-setup-A-ISOLDE-target-B-Transfer-line-C.p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92696"/>
            <a:ext cx="5191125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352" y="187088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 smtClean="0"/>
              <a:t>Isolde ion source </a:t>
            </a:r>
            <a:r>
              <a:rPr lang="da-DK" sz="1800" b="1" dirty="0" err="1" smtClean="0"/>
              <a:t>assembly</a:t>
            </a:r>
            <a:endParaRPr lang="da-DK" sz="1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11436" y="3212976"/>
            <a:ext cx="460920" cy="19442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 smtClean="0">
                <a:ea typeface="ＭＳ Ｐゴシック" pitchFamily="-80" charset="-128"/>
              </a:rPr>
              <a:t>W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6019" y="5157192"/>
            <a:ext cx="108012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019" y="226180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Ø 300 mm</a:t>
            </a:r>
            <a:endParaRPr lang="da-DK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771373"/>
            <a:ext cx="5002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Tungsten </a:t>
            </a:r>
            <a:r>
              <a:rPr lang="da-DK" dirty="0" err="1" smtClean="0"/>
              <a:t>cooled</a:t>
            </a:r>
            <a:r>
              <a:rPr lang="da-DK" dirty="0" smtClean="0"/>
              <a:t> </a:t>
            </a:r>
            <a:r>
              <a:rPr lang="da-DK" dirty="0" err="1" smtClean="0"/>
              <a:t>during</a:t>
            </a:r>
            <a:r>
              <a:rPr lang="da-DK" dirty="0" smtClean="0"/>
              <a:t> </a:t>
            </a:r>
            <a:r>
              <a:rPr lang="da-DK" dirty="0" err="1" smtClean="0"/>
              <a:t>irradiation</a:t>
            </a:r>
            <a:r>
              <a:rPr lang="da-DK" dirty="0" smtClean="0"/>
              <a:t> T&lt;50 </a:t>
            </a:r>
            <a:r>
              <a:rPr lang="da-DK" dirty="0" err="1" smtClean="0"/>
              <a:t>deg</a:t>
            </a:r>
            <a:r>
              <a:rPr lang="da-DK" dirty="0" smtClean="0"/>
              <a:t> C</a:t>
            </a:r>
          </a:p>
          <a:p>
            <a:r>
              <a:rPr lang="da-DK" dirty="0" smtClean="0"/>
              <a:t>200 mbar Helium </a:t>
            </a:r>
            <a:r>
              <a:rPr lang="da-DK" dirty="0" err="1" smtClean="0"/>
              <a:t>atmosphere</a:t>
            </a:r>
            <a:r>
              <a:rPr lang="da-DK" dirty="0" smtClean="0"/>
              <a:t> </a:t>
            </a:r>
            <a:r>
              <a:rPr lang="da-DK" dirty="0" err="1" smtClean="0"/>
              <a:t>absolute</a:t>
            </a:r>
            <a:endParaRPr lang="da-DK" dirty="0" smtClean="0"/>
          </a:p>
          <a:p>
            <a:r>
              <a:rPr lang="da-DK" dirty="0" smtClean="0"/>
              <a:t>Gas </a:t>
            </a:r>
            <a:r>
              <a:rPr lang="da-DK" dirty="0" err="1" smtClean="0"/>
              <a:t>phase</a:t>
            </a:r>
            <a:r>
              <a:rPr lang="da-DK" dirty="0" smtClean="0"/>
              <a:t> </a:t>
            </a:r>
            <a:r>
              <a:rPr lang="da-DK" dirty="0" err="1" smtClean="0"/>
              <a:t>analysed</a:t>
            </a:r>
            <a:r>
              <a:rPr lang="da-DK" dirty="0" smtClean="0"/>
              <a:t> upon </a:t>
            </a:r>
            <a:r>
              <a:rPr lang="da-DK" dirty="0" err="1" smtClean="0"/>
              <a:t>receipt</a:t>
            </a:r>
            <a:r>
              <a:rPr lang="da-DK" dirty="0" smtClean="0"/>
              <a:t> at NUTECH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117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22AC813-C076-484F-8B41-30B031A04D7A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lang="en-US" altLang="da-DK" sz="900"/>
          </a:p>
        </p:txBody>
      </p:sp>
      <p:sp>
        <p:nvSpPr>
          <p:cNvPr id="27651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1D58FE7-FB49-4486-A486-CCBEAB411DF0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36428"/>
              </p:ext>
            </p:extLst>
          </p:nvPr>
        </p:nvGraphicFramePr>
        <p:xfrm>
          <a:off x="755576" y="147638"/>
          <a:ext cx="8064500" cy="6068889"/>
        </p:xfrm>
        <a:graphic>
          <a:graphicData uri="http://schemas.openxmlformats.org/drawingml/2006/table">
            <a:tbl>
              <a:tblPr/>
              <a:tblGrid>
                <a:gridCol w="6445250"/>
                <a:gridCol w="1619250"/>
              </a:tblGrid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Activity/ milestone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Date/time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Contract approved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2015-11-18 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DTU begins work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  <a:defRPr/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2015-05-01 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Experimental design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  <a:defRPr/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2015-12-31 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Kick-off meeting (experiment plan accepted)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  <a:defRPr/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2016-02-05 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Setup of the heating system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  <a:defRPr/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2016-02-01 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Method development for dissolution of tungsten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  <a:defRPr/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2016-03-01 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665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Pre-experiment (1) for testing the heating system and iodine releases from the tungsten surface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  <a:defRPr/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2016-05-01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endParaRPr kumimoji="0" lang="da-DK" alt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Pre-experiment (2) for testing release of iodine sealed in tungsten tube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  <a:defRPr/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2016-07-01 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Preparation of laboratory for hot experiment using a hot cell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  <a:defRPr/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2016-08-01 </a:t>
                      </a: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Irradiation of tungsten blocks in the </a:t>
                      </a:r>
                      <a:r>
                        <a:rPr kumimoji="0" lang="en-US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CERN – ISOLDE facility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2016-08-15</a:t>
                      </a:r>
                      <a:endParaRPr kumimoji="0" lang="da-DK" alt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First hot experiment using irradiated tungsten </a:t>
                      </a:r>
                      <a:endParaRPr kumimoji="0" lang="da-DK" alt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2016-09-15</a:t>
                      </a:r>
                      <a:endParaRPr kumimoji="0" lang="da-DK" alt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Second hot experiment using irradiated tungsten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2016-10-15</a:t>
                      </a:r>
                      <a:endParaRPr kumimoji="0" lang="da-DK" alt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Experiment complete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2016-12-15</a:t>
                      </a:r>
                      <a:endParaRPr kumimoji="0" lang="da-DK" alt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Final report submitted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2017-02-28</a:t>
                      </a:r>
                      <a:endParaRPr kumimoji="0" lang="da-DK" alt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Acceptance review/report approved</a:t>
                      </a:r>
                      <a:endParaRPr kumimoji="0" lang="da-DK" alt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27088" algn="l"/>
                          <a:tab pos="1143000" algn="l"/>
                        </a:tabLst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7088" algn="l"/>
                          <a:tab pos="1143000" algn="l"/>
                        </a:tabLst>
                      </a:pPr>
                      <a:r>
                        <a:rPr kumimoji="0" lang="en-GB" alt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2017-03-30</a:t>
                      </a:r>
                      <a:endParaRPr kumimoji="0" lang="da-DK" alt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071" marR="57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68313" y="6347639"/>
            <a:ext cx="5111799" cy="3217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864EE49-1E91-480B-9B51-4629AF831DB2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en-US" altLang="da-DK" sz="900"/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038353C-366A-4541-96EE-4C89141C6670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1313" y="1187450"/>
            <a:ext cx="7643812" cy="4781550"/>
          </a:xfrm>
          <a:prstGeom prst="rect">
            <a:avLst/>
          </a:prstGeom>
        </p:spPr>
        <p:txBody>
          <a:bodyPr/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indent="-400050">
              <a:spcBef>
                <a:spcPts val="1200"/>
              </a:spcBef>
              <a:defRPr/>
            </a:pPr>
            <a:r>
              <a:rPr lang="en-US" sz="2400" kern="0" dirty="0" smtClean="0">
                <a:latin typeface="Calibri" panose="020F0502020204030204" pitchFamily="34" charset="0"/>
              </a:rPr>
              <a:t>Most of radioactive inventory in the </a:t>
            </a:r>
            <a:r>
              <a:rPr lang="en-US" sz="2400" kern="0" dirty="0">
                <a:latin typeface="Calibri" panose="020F0502020204030204" pitchFamily="34" charset="0"/>
              </a:rPr>
              <a:t>target station </a:t>
            </a:r>
            <a:r>
              <a:rPr lang="en-US" sz="2400" kern="0" dirty="0" smtClean="0">
                <a:latin typeface="Calibri" panose="020F0502020204030204" pitchFamily="34" charset="0"/>
              </a:rPr>
              <a:t>is bound in the tungsten target material</a:t>
            </a:r>
          </a:p>
          <a:p>
            <a:pPr marL="400050" indent="-400050">
              <a:spcBef>
                <a:spcPts val="1200"/>
              </a:spcBef>
              <a:defRPr/>
            </a:pPr>
            <a:r>
              <a:rPr lang="en-US" sz="2400" kern="0" dirty="0" smtClean="0">
                <a:latin typeface="Calibri" panose="020F0502020204030204" pitchFamily="34" charset="0"/>
              </a:rPr>
              <a:t>If the temperature in tungsten target </a:t>
            </a:r>
            <a:r>
              <a:rPr lang="en-US" sz="2400" kern="0" dirty="0">
                <a:latin typeface="Calibri" panose="020F0502020204030204" pitchFamily="34" charset="0"/>
              </a:rPr>
              <a:t>increases in </a:t>
            </a:r>
            <a:r>
              <a:rPr lang="en-US" sz="2400" kern="0" dirty="0" smtClean="0">
                <a:latin typeface="Calibri" panose="020F0502020204030204" pitchFamily="34" charset="0"/>
              </a:rPr>
              <a:t>during an off-normal event, some of the radionuclides may be released</a:t>
            </a:r>
          </a:p>
          <a:p>
            <a:pPr marL="400050" indent="-400050">
              <a:spcBef>
                <a:spcPts val="1200"/>
              </a:spcBef>
              <a:defRPr/>
            </a:pPr>
            <a:r>
              <a:rPr lang="en-US" sz="2400" kern="0" dirty="0" smtClean="0">
                <a:latin typeface="Calibri" panose="020F0502020204030204" pitchFamily="34" charset="0"/>
              </a:rPr>
              <a:t>Measurements of the temperature-dependent release factors of important radionuclides is necessary for estimation of the radiation dose to workers and members of the public during off-normal events and design of the target station for prevent or reduce the exposure of the works and public to such radiation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892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eaLnBrk="1" hangingPunct="1">
              <a:defRPr/>
            </a:pPr>
            <a:r>
              <a:rPr lang="en-US" altLang="da-DK" sz="3200" kern="0" smtClean="0">
                <a:solidFill>
                  <a:srgbClr val="0000FF"/>
                </a:solidFill>
                <a:latin typeface="Calibri" panose="020F0502020204030204" pitchFamily="34" charset="0"/>
              </a:rPr>
              <a:t>Motivation</a:t>
            </a:r>
            <a:endParaRPr lang="en-US" altLang="da-DK" sz="3200" kern="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2E6B956F-C75B-465C-889E-B7836F0F45F7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da-DK" sz="900"/>
          </a:p>
        </p:txBody>
      </p:sp>
      <p:sp>
        <p:nvSpPr>
          <p:cNvPr id="8195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48DD66B-5EF9-49EB-BFCE-868070AC6E27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125538"/>
            <a:ext cx="8291513" cy="417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914400" indent="-3429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279525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98625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117725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749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0321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893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94652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en-GB" altLang="en-US" sz="2400">
                <a:latin typeface="Calibri" pitchFamily="34" charset="0"/>
              </a:rPr>
              <a:t>Experimental determination of the </a:t>
            </a:r>
            <a:r>
              <a:rPr lang="en-GB" altLang="en-US" sz="2400" b="1">
                <a:latin typeface="Calibri" pitchFamily="34" charset="0"/>
              </a:rPr>
              <a:t>fractional release rates </a:t>
            </a:r>
            <a:r>
              <a:rPr lang="en-GB" altLang="en-US" sz="2400">
                <a:latin typeface="Calibri" pitchFamily="34" charset="0"/>
              </a:rPr>
              <a:t>at various temperatures (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</a:rPr>
              <a:t>300, </a:t>
            </a:r>
            <a:r>
              <a:rPr lang="en-GB" altLang="en-US" sz="2400">
                <a:solidFill>
                  <a:srgbClr val="7F7F7F"/>
                </a:solidFill>
                <a:latin typeface="Calibri" pitchFamily="34" charset="0"/>
              </a:rPr>
              <a:t>350,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</a:rPr>
              <a:t> 400, </a:t>
            </a:r>
            <a:r>
              <a:rPr lang="en-GB" altLang="en-US" sz="2400">
                <a:solidFill>
                  <a:srgbClr val="7F7F7F"/>
                </a:solidFill>
                <a:latin typeface="Calibri" pitchFamily="34" charset="0"/>
              </a:rPr>
              <a:t>450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</a:rPr>
              <a:t>, 500, </a:t>
            </a:r>
            <a:r>
              <a:rPr lang="en-GB" altLang="en-US" sz="2400">
                <a:solidFill>
                  <a:srgbClr val="7F7F7F"/>
                </a:solidFill>
                <a:latin typeface="Calibri" pitchFamily="34" charset="0"/>
              </a:rPr>
              <a:t>550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</a:rPr>
              <a:t>, 600, </a:t>
            </a:r>
            <a:r>
              <a:rPr lang="en-GB" altLang="en-US" sz="2400">
                <a:solidFill>
                  <a:srgbClr val="7F7F7F"/>
                </a:solidFill>
                <a:latin typeface="Calibri" pitchFamily="34" charset="0"/>
              </a:rPr>
              <a:t>650, 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</a:rPr>
              <a:t>700, </a:t>
            </a:r>
            <a:r>
              <a:rPr lang="en-GB" altLang="en-US" sz="2400">
                <a:solidFill>
                  <a:srgbClr val="7F7F7F"/>
                </a:solidFill>
                <a:latin typeface="Calibri" pitchFamily="34" charset="0"/>
              </a:rPr>
              <a:t>750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</a:rPr>
              <a:t>, 800, 900, and 1000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</a:t>
            </a:r>
            <a:r>
              <a:rPr lang="en-GB" altLang="en-US" sz="240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GB" altLang="en-US" sz="2400">
                <a:latin typeface="Calibri" pitchFamily="34" charset="0"/>
              </a:rPr>
              <a:t>) for the following elements:</a:t>
            </a:r>
            <a:endParaRPr lang="da-DK" altLang="en-US" sz="240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en-GB" altLang="en-US" sz="2400" b="1">
                <a:latin typeface="Calibri" pitchFamily="34" charset="0"/>
              </a:rPr>
              <a:t>Halogens (I, Br)</a:t>
            </a:r>
          </a:p>
          <a:p>
            <a:pPr lvl="1">
              <a:lnSpc>
                <a:spcPct val="130000"/>
              </a:lnSpc>
            </a:pPr>
            <a:r>
              <a:rPr lang="da-DK" altLang="en-US" sz="1800">
                <a:solidFill>
                  <a:srgbClr val="7F7F7F"/>
                </a:solidFill>
              </a:rPr>
              <a:t>Noble gases (Kr, Xe, Ar)</a:t>
            </a:r>
          </a:p>
          <a:p>
            <a:pPr lvl="1">
              <a:lnSpc>
                <a:spcPct val="130000"/>
              </a:lnSpc>
            </a:pPr>
            <a:r>
              <a:rPr lang="pl-PL" altLang="en-US" sz="1800">
                <a:solidFill>
                  <a:srgbClr val="7F7F7F"/>
                </a:solidFill>
              </a:rPr>
              <a:t>Alkali metals (Cs, Rb, K, Na)</a:t>
            </a:r>
          </a:p>
          <a:p>
            <a:pPr lvl="1">
              <a:lnSpc>
                <a:spcPct val="130000"/>
              </a:lnSpc>
            </a:pPr>
            <a:r>
              <a:rPr lang="en-US" altLang="en-US" sz="1800">
                <a:solidFill>
                  <a:srgbClr val="7F7F7F"/>
                </a:solidFill>
              </a:rPr>
              <a:t>Others (Gd, Re, Ta, Hf, Yb, Lu)</a:t>
            </a:r>
            <a:endParaRPr lang="en-GB" altLang="en-US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8613"/>
            <a:ext cx="56276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Objectives/requirement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4705882-390A-4C03-B05D-5F136AB83694}" type="slidenum">
              <a:rPr lang="en-US" altLang="en-US" sz="900"/>
              <a:pPr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en-US" sz="900"/>
          </a:p>
        </p:txBody>
      </p:sp>
      <p:sp>
        <p:nvSpPr>
          <p:cNvPr id="9219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ACD8E35-7B90-4540-960B-7FE520BFC7EA}" type="datetime3">
              <a:rPr lang="en-US" altLang="en-US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en-US" sz="900"/>
          </a:p>
        </p:txBody>
      </p:sp>
      <p:sp>
        <p:nvSpPr>
          <p:cNvPr id="4" name="Rectangle 3"/>
          <p:cNvSpPr/>
          <p:nvPr/>
        </p:nvSpPr>
        <p:spPr>
          <a:xfrm>
            <a:off x="461963" y="4868863"/>
            <a:ext cx="8351837" cy="1533525"/>
          </a:xfrm>
          <a:prstGeom prst="rect">
            <a:avLst/>
          </a:prstGeom>
        </p:spPr>
        <p:txBody>
          <a:bodyPr>
            <a:spAutoFit/>
          </a:bodyPr>
          <a:lstStyle>
            <a:lvl1pPr marL="114300" indent="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en-US" sz="2400">
                <a:latin typeface="Calibri" pitchFamily="34" charset="0"/>
              </a:rPr>
              <a:t>For iodine, the minimum sensitivity on the </a:t>
            </a:r>
            <a:r>
              <a:rPr lang="en-GB" altLang="en-US" sz="2400" b="1">
                <a:latin typeface="Calibri" pitchFamily="34" charset="0"/>
              </a:rPr>
              <a:t>fractional release rate </a:t>
            </a:r>
            <a:r>
              <a:rPr lang="en-GB" altLang="en-US" sz="2400">
                <a:latin typeface="Calibri" pitchFamily="34" charset="0"/>
              </a:rPr>
              <a:t>is </a:t>
            </a:r>
            <a:r>
              <a:rPr lang="es-ES_tradnl" altLang="en-US" sz="2400" b="1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s-ES_tradnl" altLang="en-US" sz="2400" b="1" baseline="30000">
                <a:solidFill>
                  <a:srgbClr val="FF0000"/>
                </a:solidFill>
                <a:latin typeface="Calibri" pitchFamily="34" charset="0"/>
              </a:rPr>
              <a:t>–13</a:t>
            </a:r>
            <a:r>
              <a:rPr lang="es-ES_tradnl" altLang="en-US" sz="2400" b="1">
                <a:solidFill>
                  <a:srgbClr val="FF0000"/>
                </a:solidFill>
                <a:latin typeface="Calibri" pitchFamily="34" charset="0"/>
              </a:rPr>
              <a:t> s</a:t>
            </a:r>
            <a:r>
              <a:rPr lang="es-ES_tradnl" altLang="en-US" sz="2400" b="1" baseline="30000">
                <a:solidFill>
                  <a:srgbClr val="FF0000"/>
                </a:solidFill>
                <a:latin typeface="Calibri" pitchFamily="34" charset="0"/>
              </a:rPr>
              <a:t>–1</a:t>
            </a:r>
            <a:r>
              <a:rPr lang="es-ES_tradnl" altLang="en-US" sz="2400">
                <a:latin typeface="Calibri" pitchFamily="34" charset="0"/>
              </a:rPr>
              <a:t>. Minimum sensitivities for Br is to be derived. Minimum accuracy on each measured value is </a:t>
            </a:r>
            <a:r>
              <a:rPr lang="es-ES_tradnl" altLang="en-US" sz="2400" b="1">
                <a:solidFill>
                  <a:srgbClr val="FF0000"/>
                </a:solidFill>
                <a:latin typeface="Calibri" pitchFamily="34" charset="0"/>
              </a:rPr>
              <a:t>±50%.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9750" y="188913"/>
            <a:ext cx="3455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3200" b="1">
                <a:solidFill>
                  <a:srgbClr val="0000FF"/>
                </a:solidFill>
                <a:latin typeface="Cambria" pitchFamily="18" charset="0"/>
              </a:rPr>
              <a:t>Release factor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39750" y="112553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Calibri" pitchFamily="34" charset="0"/>
              </a:rPr>
              <a:t>Fractional release rate (F): fraction of radionuclides released in unit time. </a:t>
            </a:r>
            <a:endParaRPr lang="da-DK" altLang="en-US" sz="2400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1442" y="2492896"/>
            <a:ext cx="8676456" cy="892296"/>
          </a:xfrm>
          <a:prstGeom prst="rect">
            <a:avLst/>
          </a:prstGeom>
          <a:blipFill rotWithShape="1">
            <a:blip r:embed="rId2"/>
            <a:stretch>
              <a:fillRect l="-1476" b="-10274"/>
            </a:stretch>
          </a:blipFill>
        </p:spPr>
        <p:txBody>
          <a:bodyPr/>
          <a:lstStyle/>
          <a:p>
            <a:pPr>
              <a:defRPr/>
            </a:pPr>
            <a:r>
              <a:rPr lang="da-DK">
                <a:noFill/>
              </a:rPr>
              <a:t> 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684213" y="3716338"/>
            <a:ext cx="7704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en-US" sz="2000">
                <a:solidFill>
                  <a:srgbClr val="0000FF"/>
                </a:solidFill>
                <a:latin typeface="Cambria" pitchFamily="18" charset="0"/>
              </a:rPr>
              <a:t>Amount of radionuclide released</a:t>
            </a:r>
          </a:p>
          <a:p>
            <a:pPr eaLnBrk="1" hangingPunct="1">
              <a:spcBef>
                <a:spcPct val="0"/>
              </a:spcBef>
            </a:pPr>
            <a:r>
              <a:rPr lang="da-DK" altLang="en-US" sz="2000">
                <a:solidFill>
                  <a:srgbClr val="0000FF"/>
                </a:solidFill>
                <a:latin typeface="Cambria" pitchFamily="18" charset="0"/>
              </a:rPr>
              <a:t>Totoal inventory of radionuclide in the target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da-DK" altLang="en-US" sz="2000">
                <a:solidFill>
                  <a:srgbClr val="0000FF"/>
                </a:solidFill>
                <a:latin typeface="Cambria" pitchFamily="18" charset="0"/>
              </a:rPr>
              <a:t>Experiment time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experimental</a:t>
            </a:r>
            <a:r>
              <a:rPr lang="da-DK" dirty="0" smtClean="0"/>
              <a:t> </a:t>
            </a:r>
            <a:r>
              <a:rPr lang="da-DK" dirty="0" err="1" smtClean="0"/>
              <a:t>approaches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”Main </a:t>
            </a:r>
            <a:r>
              <a:rPr lang="da-DK" dirty="0" err="1" smtClean="0"/>
              <a:t>road</a:t>
            </a:r>
            <a:r>
              <a:rPr lang="da-DK" dirty="0" smtClean="0"/>
              <a:t>”:</a:t>
            </a:r>
          </a:p>
          <a:p>
            <a:r>
              <a:rPr lang="da-DK" dirty="0" err="1" smtClean="0"/>
              <a:t>Irradiate</a:t>
            </a:r>
            <a:r>
              <a:rPr lang="da-DK" dirty="0" smtClean="0"/>
              <a:t> </a:t>
            </a:r>
            <a:r>
              <a:rPr lang="da-DK" dirty="0" err="1" smtClean="0"/>
              <a:t>two</a:t>
            </a:r>
            <a:r>
              <a:rPr lang="da-DK" dirty="0" smtClean="0"/>
              <a:t> tungsten </a:t>
            </a:r>
            <a:r>
              <a:rPr lang="da-DK" dirty="0" err="1" smtClean="0"/>
              <a:t>blocks</a:t>
            </a:r>
            <a:r>
              <a:rPr lang="da-DK" dirty="0" smtClean="0"/>
              <a:t> </a:t>
            </a:r>
          </a:p>
          <a:p>
            <a:r>
              <a:rPr lang="da-DK" dirty="0" smtClean="0"/>
              <a:t>1E18 protons at 1.4 </a:t>
            </a:r>
            <a:r>
              <a:rPr lang="da-DK" dirty="0" err="1" smtClean="0"/>
              <a:t>GeV</a:t>
            </a:r>
            <a:r>
              <a:rPr lang="da-DK" dirty="0" smtClean="0"/>
              <a:t> at CERN</a:t>
            </a:r>
          </a:p>
          <a:p>
            <a:r>
              <a:rPr lang="da-DK" dirty="0" err="1" smtClean="0"/>
              <a:t>Decay</a:t>
            </a:r>
            <a:r>
              <a:rPr lang="da-DK" dirty="0" smtClean="0"/>
              <a:t> for 2-3 </a:t>
            </a:r>
            <a:r>
              <a:rPr lang="da-DK" dirty="0" err="1" smtClean="0"/>
              <a:t>weeks</a:t>
            </a:r>
            <a:r>
              <a:rPr lang="da-DK" dirty="0" smtClean="0"/>
              <a:t> at CERN</a:t>
            </a:r>
          </a:p>
          <a:p>
            <a:r>
              <a:rPr lang="da-DK" dirty="0" smtClean="0"/>
              <a:t>Transport from CERN to DTU-NUTECH</a:t>
            </a:r>
          </a:p>
          <a:p>
            <a:r>
              <a:rPr lang="da-DK" dirty="0" smtClean="0"/>
              <a:t>Measure I-125 </a:t>
            </a:r>
            <a:r>
              <a:rPr lang="da-DK" dirty="0" err="1" smtClean="0"/>
              <a:t>release</a:t>
            </a:r>
            <a:r>
              <a:rPr lang="da-DK" dirty="0" smtClean="0"/>
              <a:t> as </a:t>
            </a:r>
            <a:r>
              <a:rPr lang="da-DK" dirty="0" err="1" smtClean="0"/>
              <a:t>function</a:t>
            </a:r>
            <a:r>
              <a:rPr lang="da-DK" dirty="0" smtClean="0"/>
              <a:t> of temperature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cene3d>
            <a:camera prst="orthographicFront"/>
            <a:lightRig rig="glow" dir="t"/>
          </a:scene3d>
        </p:spPr>
        <p:txBody>
          <a:bodyPr/>
          <a:lstStyle/>
          <a:p>
            <a:r>
              <a:rPr lang="da-DK" dirty="0" smtClean="0"/>
              <a:t>”pilot </a:t>
            </a:r>
            <a:r>
              <a:rPr lang="da-DK" dirty="0" err="1" smtClean="0"/>
              <a:t>experiment</a:t>
            </a:r>
            <a:r>
              <a:rPr lang="da-DK" dirty="0" smtClean="0"/>
              <a:t>”:</a:t>
            </a:r>
          </a:p>
          <a:p>
            <a:r>
              <a:rPr lang="da-DK" dirty="0" smtClean="0"/>
              <a:t>Load a tungsten tube with 50 MBq I-131 </a:t>
            </a:r>
          </a:p>
          <a:p>
            <a:r>
              <a:rPr lang="da-DK" dirty="0"/>
              <a:t>P</a:t>
            </a:r>
            <a:r>
              <a:rPr lang="da-DK" dirty="0" smtClean="0"/>
              <a:t>lug the tube with tungsten wire</a:t>
            </a:r>
          </a:p>
          <a:p>
            <a:r>
              <a:rPr lang="da-DK" dirty="0" err="1" smtClean="0"/>
              <a:t>Seal</a:t>
            </a:r>
            <a:r>
              <a:rPr lang="da-DK" dirty="0" smtClean="0"/>
              <a:t> the tungsten tube </a:t>
            </a:r>
            <a:r>
              <a:rPr lang="da-DK" dirty="0" err="1" smtClean="0"/>
              <a:t>against</a:t>
            </a:r>
            <a:r>
              <a:rPr lang="da-DK" dirty="0" smtClean="0"/>
              <a:t> tungsten</a:t>
            </a:r>
          </a:p>
          <a:p>
            <a:r>
              <a:rPr lang="da-DK" dirty="0" smtClean="0"/>
              <a:t>Measure I-131 </a:t>
            </a:r>
            <a:r>
              <a:rPr lang="da-DK" dirty="0" err="1" smtClean="0"/>
              <a:t>release</a:t>
            </a:r>
            <a:r>
              <a:rPr lang="da-DK" dirty="0" smtClean="0"/>
              <a:t> as </a:t>
            </a:r>
            <a:r>
              <a:rPr lang="da-DK" dirty="0" err="1" smtClean="0"/>
              <a:t>function</a:t>
            </a:r>
            <a:r>
              <a:rPr lang="da-DK" dirty="0" smtClean="0"/>
              <a:t> of temperature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2572A-6EBC-4B95-B0B0-872964416F7A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0200892-B1B0-4FB7-A27C-A2FCF40D2A63}" type="datetime3">
              <a:rPr lang="en-US" altLang="en-US" smtClean="0"/>
              <a:pPr/>
              <a:t>6 July 2016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971600" y="4437112"/>
            <a:ext cx="2016224" cy="576064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  <a:sp3d extrusionH="228600"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7690" y="5013176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10x20x80 mm</a:t>
            </a:r>
            <a:endParaRPr lang="da-DK" dirty="0"/>
          </a:p>
        </p:txBody>
      </p:sp>
      <p:sp>
        <p:nvSpPr>
          <p:cNvPr id="11" name="Oval 10"/>
          <p:cNvSpPr/>
          <p:nvPr/>
        </p:nvSpPr>
        <p:spPr bwMode="auto">
          <a:xfrm>
            <a:off x="6300192" y="4725144"/>
            <a:ext cx="144016" cy="144016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Left"/>
            <a:lightRig rig="threePt" dir="t"/>
          </a:scene3d>
          <a:sp3d extrusionH="914400"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5013176"/>
            <a:ext cx="17343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o.d</a:t>
            </a:r>
            <a:r>
              <a:rPr lang="da-DK" dirty="0" smtClean="0"/>
              <a:t>. 1.6 mm</a:t>
            </a:r>
          </a:p>
          <a:p>
            <a:r>
              <a:rPr lang="da-DK" dirty="0" err="1" smtClean="0"/>
              <a:t>i.d</a:t>
            </a:r>
            <a:r>
              <a:rPr lang="da-DK" dirty="0" smtClean="0"/>
              <a:t>.   0.6 mm</a:t>
            </a:r>
          </a:p>
          <a:p>
            <a:r>
              <a:rPr lang="da-DK" dirty="0" smtClean="0"/>
              <a:t>Wall = 0.5 mm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647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F14D1A6-6B31-4BFF-98F1-ADEB6D9D97CA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en-US" altLang="da-DK" sz="900"/>
          </a:p>
        </p:txBody>
      </p:sp>
      <p:sp>
        <p:nvSpPr>
          <p:cNvPr id="10243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8A7BA7BE-0DEB-4373-A51E-B1505211E053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pic>
        <p:nvPicPr>
          <p:cNvPr id="10244" name="Picture 2" descr="M:\My Documents\HOU\Projects\ESS-Target release factor Project\Experiment-results\Photo-ESS experiment-2016-May-June\IMG_1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716338"/>
            <a:ext cx="473075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487988" y="2205038"/>
            <a:ext cx="33321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>
                <a:latin typeface="Calibri" pitchFamily="34" charset="0"/>
              </a:rPr>
              <a:t>Tungsten tube accessories for </a:t>
            </a:r>
            <a:r>
              <a:rPr lang="da-DK" altLang="da-DK" sz="2800" baseline="30000">
                <a:latin typeface="Calibri" pitchFamily="34" charset="0"/>
              </a:rPr>
              <a:t>131</a:t>
            </a:r>
            <a:r>
              <a:rPr lang="da-DK" altLang="da-DK" sz="2800">
                <a:latin typeface="Calibri" pitchFamily="34" charset="0"/>
              </a:rPr>
              <a:t>I release experiment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8CF4CF6-E2FB-45DE-8F06-2899D3264EC3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en-US" altLang="da-DK" sz="900"/>
          </a:p>
        </p:txBody>
      </p:sp>
      <p:sp>
        <p:nvSpPr>
          <p:cNvPr id="11267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717B853-BB3B-4106-9B9E-A355A49ED5C1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3713"/>
            <a:ext cx="4703763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644900"/>
            <a:ext cx="4130675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4884738" y="836613"/>
            <a:ext cx="3960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/>
              <a:t>9 µl </a:t>
            </a:r>
            <a:r>
              <a:rPr lang="da-DK" altLang="da-DK" sz="2800" baseline="30000"/>
              <a:t>131</a:t>
            </a:r>
            <a:r>
              <a:rPr lang="da-DK" altLang="da-DK" sz="2800"/>
              <a:t>I loaded on the tungsten rod (0.5mm)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/>
              <a:t>50 MBq </a:t>
            </a:r>
            <a:r>
              <a:rPr lang="da-DK" altLang="da-DK" sz="2800" baseline="30000"/>
              <a:t>131</a:t>
            </a:r>
            <a:r>
              <a:rPr lang="da-DK" altLang="da-DK" sz="2800"/>
              <a:t>I loaded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876800" y="4437063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/>
              <a:t>Dried tungsten rod</a:t>
            </a:r>
          </a:p>
        </p:txBody>
      </p:sp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2852738"/>
            <a:ext cx="1890713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TextBox 5"/>
          <p:cNvSpPr txBox="1">
            <a:spLocks noChangeArrowheads="1"/>
          </p:cNvSpPr>
          <p:nvPr/>
        </p:nvSpPr>
        <p:spPr bwMode="auto">
          <a:xfrm>
            <a:off x="107950" y="-36513"/>
            <a:ext cx="4608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200">
                <a:solidFill>
                  <a:srgbClr val="0000FF"/>
                </a:solidFill>
                <a:latin typeface="Calibri" pitchFamily="34" charset="0"/>
              </a:rPr>
              <a:t>First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969104A-1FA9-4E1F-8D51-CD5F0FAF9044}" type="slidenum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da-DK" sz="900"/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457FAEDA-6F71-4CB0-8B56-B3451EF5A1A9}" type="datetime3">
              <a:rPr lang="en-US" altLang="da-DK" sz="900"/>
              <a:pPr eaLnBrk="1" hangingPunct="1">
                <a:spcBef>
                  <a:spcPct val="50000"/>
                </a:spcBef>
                <a:buFontTx/>
                <a:buNone/>
              </a:pPr>
              <a:t>6 July 2016</a:t>
            </a:fld>
            <a:endParaRPr lang="en-US" altLang="da-DK" sz="900"/>
          </a:p>
        </p:txBody>
      </p:sp>
      <p:pic>
        <p:nvPicPr>
          <p:cNvPr id="13316" name="Picture 2" descr="M:\My Documents\HOU\Projects\ESS-Target release factor Project\Experiment-results\Photo-ESS experiment-2016-May-June\IMG_2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723900"/>
            <a:ext cx="302418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573588"/>
            <a:ext cx="4037012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730250"/>
            <a:ext cx="3162300" cy="373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4941888"/>
            <a:ext cx="484981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468313" y="160338"/>
            <a:ext cx="7704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>
                <a:solidFill>
                  <a:srgbClr val="0000FF"/>
                </a:solidFill>
                <a:latin typeface="Calibri" pitchFamily="34" charset="0"/>
              </a:rPr>
              <a:t>Tungsten tube Assembly for </a:t>
            </a:r>
            <a:r>
              <a:rPr lang="da-DK" altLang="da-DK" sz="2800" baseline="30000">
                <a:solidFill>
                  <a:srgbClr val="0000FF"/>
                </a:solidFill>
                <a:latin typeface="Calibri" pitchFamily="34" charset="0"/>
              </a:rPr>
              <a:t>131</a:t>
            </a:r>
            <a:r>
              <a:rPr lang="da-DK" altLang="da-DK" sz="2800">
                <a:solidFill>
                  <a:srgbClr val="0000FF"/>
                </a:solidFill>
                <a:latin typeface="Calibri" pitchFamily="34" charset="0"/>
              </a:rPr>
              <a:t>I release experiment</a:t>
            </a:r>
            <a:endParaRPr lang="da-DK" altLang="da-DK" sz="2800">
              <a:solidFill>
                <a:srgbClr val="0000FF"/>
              </a:solidFill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208088"/>
            <a:ext cx="1655762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79388" y="7938"/>
            <a:ext cx="806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 b="1">
                <a:solidFill>
                  <a:srgbClr val="0000FF"/>
                </a:solidFill>
                <a:latin typeface="Calibri" pitchFamily="34" charset="0"/>
              </a:rPr>
              <a:t>Experimental setup for measurement of the release factors of iodine in tungsten target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240588" y="1800225"/>
            <a:ext cx="17922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b="1">
                <a:latin typeface="Calibri" pitchFamily="34" charset="0"/>
              </a:rPr>
              <a:t>Temperatures, </a:t>
            </a:r>
            <a:r>
              <a:rPr lang="en-GB" altLang="da-DK" b="1">
                <a:latin typeface="Calibri" pitchFamily="34" charset="0"/>
                <a:sym typeface="Symbol" pitchFamily="18" charset="2"/>
              </a:rPr>
              <a:t></a:t>
            </a:r>
            <a:r>
              <a:rPr lang="en-GB" altLang="da-DK" b="1">
                <a:latin typeface="Calibri" pitchFamily="34" charset="0"/>
              </a:rPr>
              <a:t>C</a:t>
            </a:r>
            <a:r>
              <a:rPr lang="da-DK" altLang="da-DK" b="1">
                <a:latin typeface="Calibri" pitchFamily="34" charset="0"/>
              </a:rPr>
              <a:t>: 2 h of each point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250, 300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350, 400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450, 500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550, 600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650, 700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750, 800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850,900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2000" b="1">
                <a:latin typeface="Calibri" pitchFamily="34" charset="0"/>
              </a:rPr>
              <a:t>950, 1000</a:t>
            </a:r>
            <a:r>
              <a:rPr lang="en-GB" altLang="da-DK" sz="2000" b="1">
                <a:latin typeface="Calibri" pitchFamily="34" charset="0"/>
                <a:sym typeface="Symbol" pitchFamily="18" charset="2"/>
              </a:rPr>
              <a:t> </a:t>
            </a:r>
            <a:r>
              <a:rPr lang="en-GB" altLang="da-DK" sz="2000" b="1">
                <a:latin typeface="Calibri" pitchFamily="34" charset="0"/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6769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True"/>
</p:tagLst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rpora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813</Words>
  <Application>Microsoft Office PowerPoint</Application>
  <PresentationFormat>On-screen Show (4:3)</PresentationFormat>
  <Paragraphs>160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Verdana</vt:lpstr>
      <vt:lpstr>ＭＳ Ｐゴシック</vt:lpstr>
      <vt:lpstr>Arial</vt:lpstr>
      <vt:lpstr>Calibri</vt:lpstr>
      <vt:lpstr>Cambria</vt:lpstr>
      <vt:lpstr>Symbol</vt:lpstr>
      <vt:lpstr>Tahoma</vt:lpstr>
      <vt:lpstr>Times New Roman</vt:lpstr>
      <vt:lpstr>Institute</vt:lpstr>
      <vt:lpstr>Corporate</vt:lpstr>
      <vt:lpstr>Microsoft Excel Chart</vt:lpstr>
      <vt:lpstr> TIK-8.1 EDD Tungsten Release Factors  status TTB  6.july 2016</vt:lpstr>
      <vt:lpstr>PowerPoint Presentation</vt:lpstr>
      <vt:lpstr>PowerPoint Presentation</vt:lpstr>
      <vt:lpstr>PowerPoint Presentation</vt:lpstr>
      <vt:lpstr>Two experimental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Isolde irradiationII</vt:lpstr>
      <vt:lpstr>PowerPoint Presentation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Xiaolin Hou</dc:creator>
  <cp:lastModifiedBy>Mikael Jensen</cp:lastModifiedBy>
  <cp:revision>83</cp:revision>
  <dcterms:created xsi:type="dcterms:W3CDTF">2011-02-04T12:04:51Z</dcterms:created>
  <dcterms:modified xsi:type="dcterms:W3CDTF">2016-07-06T10:18:50Z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rrentSublogo">
    <vt:lpwstr/>
  </property>
  <property fmtid="{D5CDD505-2E9C-101B-9397-08002B2CF9AE}" pid="4" name="CurrentOffice">
    <vt:lpwstr>DTU Danchip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Date">
    <vt:lpwstr/>
  </property>
  <property fmtid="{D5CDD505-2E9C-101B-9397-08002B2CF9AE}" pid="9" name="CurrentPresentationTitle">
    <vt:lpwstr/>
  </property>
  <property fmtid="{D5CDD505-2E9C-101B-9397-08002B2CF9AE}" pid="10" name="CurrentAuthor">
    <vt:lpwstr/>
  </property>
  <property fmtid="{D5CDD505-2E9C-101B-9397-08002B2CF9AE}" pid="11" name="CurrentDepartment">
    <vt:lpwstr>DTU Danchip</vt:lpwstr>
  </property>
  <property fmtid="{D5CDD505-2E9C-101B-9397-08002B2CF9AE}" pid="12" name="CurrentBusinessLine">
    <vt:lpwstr/>
  </property>
  <property fmtid="{D5CDD505-2E9C-101B-9397-08002B2CF9AE}" pid="13" name="CurrentCountry">
    <vt:lpwstr/>
  </property>
  <property fmtid="{D5CDD505-2E9C-101B-9397-08002B2CF9AE}" pid="14" name="CurrentLanguage">
    <vt:lpwstr>English</vt:lpwstr>
  </property>
</Properties>
</file>