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
  </p:notesMasterIdLst>
  <p:sldIdLst>
    <p:sldId id="268" r:id="rId2"/>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4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36" autoAdjust="0"/>
    <p:restoredTop sz="93251" autoAdjust="0"/>
  </p:normalViewPr>
  <p:slideViewPr>
    <p:cSldViewPr>
      <p:cViewPr>
        <p:scale>
          <a:sx n="99" d="100"/>
          <a:sy n="99" d="100"/>
        </p:scale>
        <p:origin x="-688" y="6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9F57FC-B3FF-4DF2-9417-962901C07B3B}" type="datetimeFigureOut">
              <a:rPr lang="sv-SE" smtClean="0"/>
              <a:t>01/07/16</a:t>
            </a:fld>
            <a:endParaRPr lang="sv-SE"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1A53A7-64CD-4D0E-AAE8-1AC9C79D7085}" type="slidenum">
              <a:rPr lang="sv-SE" smtClean="0"/>
              <a:t>‹#›</a:t>
            </a:fld>
            <a:endParaRPr lang="sv-SE" dirty="0"/>
          </a:p>
        </p:txBody>
      </p:sp>
    </p:spTree>
    <p:extLst>
      <p:ext uri="{BB962C8B-B14F-4D97-AF65-F5344CB8AC3E}">
        <p14:creationId xmlns:p14="http://schemas.microsoft.com/office/powerpoint/2010/main" val="12846559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0094CA"/>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x-none" smtClean="0"/>
              <a:t>Click to edit Master title style</a:t>
            </a:r>
            <a:endParaRPr lang="sv-S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lang="sv-SE"/>
          </a:p>
        </p:txBody>
      </p:sp>
      <p:sp>
        <p:nvSpPr>
          <p:cNvPr id="4" name="Date Placeholder 3"/>
          <p:cNvSpPr>
            <a:spLocks noGrp="1"/>
          </p:cNvSpPr>
          <p:nvPr>
            <p:ph type="dt" sz="half" idx="10"/>
          </p:nvPr>
        </p:nvSpPr>
        <p:spPr/>
        <p:txBody>
          <a:bodyPr/>
          <a:lstStyle/>
          <a:p>
            <a:fld id="{5ED7AC81-318B-4D49-A602-9E30227C87EC}" type="datetime1">
              <a:rPr lang="sv-SE" smtClean="0"/>
              <a:t>01/07/16</a:t>
            </a:fld>
            <a:endParaRPr lang="sv-SE" dirty="0"/>
          </a:p>
        </p:txBody>
      </p:sp>
      <p:sp>
        <p:nvSpPr>
          <p:cNvPr id="5" name="Footer Placeholder 4"/>
          <p:cNvSpPr>
            <a:spLocks noGrp="1"/>
          </p:cNvSpPr>
          <p:nvPr>
            <p:ph type="ftr" sz="quarter" idx="11"/>
          </p:nvPr>
        </p:nvSpPr>
        <p:spPr/>
        <p:txBody>
          <a:bodyPr/>
          <a:lstStyle/>
          <a:p>
            <a:endParaRPr lang="sv-SE" dirty="0"/>
          </a:p>
        </p:txBody>
      </p:sp>
      <p:sp>
        <p:nvSpPr>
          <p:cNvPr id="6" name="Slide Number Placeholder 5"/>
          <p:cNvSpPr>
            <a:spLocks noGrp="1"/>
          </p:cNvSpPr>
          <p:nvPr>
            <p:ph type="sldNum" sz="quarter" idx="12"/>
          </p:nvPr>
        </p:nvSpPr>
        <p:spPr/>
        <p:txBody>
          <a:bodyPr/>
          <a:lstStyle/>
          <a:p>
            <a:fld id="{551115BC-487E-4422-894C-CB7CD3E79223}" type="slidenum">
              <a:rPr lang="sv-SE" smtClean="0"/>
              <a:t>‹#›</a:t>
            </a:fld>
            <a:endParaRPr lang="sv-SE" dirty="0"/>
          </a:p>
        </p:txBody>
      </p:sp>
      <p:pic>
        <p:nvPicPr>
          <p:cNvPr id="7" name="Bildobjekt 7" descr="ESS-vit-logga.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08304" y="260648"/>
            <a:ext cx="1656184" cy="886059"/>
          </a:xfrm>
          <a:prstGeom prst="rect">
            <a:avLst/>
          </a:prstGeom>
        </p:spPr>
      </p:pic>
    </p:spTree>
    <p:extLst>
      <p:ext uri="{BB962C8B-B14F-4D97-AF65-F5344CB8AC3E}">
        <p14:creationId xmlns:p14="http://schemas.microsoft.com/office/powerpoint/2010/main" val="2439884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ktangel 6"/>
          <p:cNvSpPr/>
          <p:nvPr userDrawn="1"/>
        </p:nvSpPr>
        <p:spPr>
          <a:xfrm>
            <a:off x="0" y="0"/>
            <a:ext cx="9144000" cy="1434354"/>
          </a:xfrm>
          <a:prstGeom prst="rect">
            <a:avLst/>
          </a:prstGeom>
          <a:solidFill>
            <a:srgbClr val="0094CA"/>
          </a:solidFill>
          <a:ln>
            <a:noFill/>
          </a:ln>
          <a:effectLst/>
          <a:scene3d>
            <a:camera prst="orthographicFront"/>
            <a:lightRig rig="threePt" dir="t"/>
          </a:scene3d>
          <a:sp3d>
            <a:bevelT w="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dirty="0">
              <a:solidFill>
                <a:srgbClr val="0094CA"/>
              </a:solidFill>
            </a:endParaRPr>
          </a:p>
        </p:txBody>
      </p:sp>
      <p:sp>
        <p:nvSpPr>
          <p:cNvPr id="2" name="Title 1"/>
          <p:cNvSpPr>
            <a:spLocks noGrp="1"/>
          </p:cNvSpPr>
          <p:nvPr>
            <p:ph type="title"/>
          </p:nvPr>
        </p:nvSpPr>
        <p:spPr/>
        <p:txBody>
          <a:bodyPr/>
          <a:lstStyle/>
          <a:p>
            <a:r>
              <a:rPr lang="x-none" smtClean="0"/>
              <a:t>Click to edit Master title style</a:t>
            </a:r>
            <a:endParaRPr lang="sv-SE"/>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sv-SE" dirty="0"/>
          </a:p>
        </p:txBody>
      </p:sp>
      <p:sp>
        <p:nvSpPr>
          <p:cNvPr id="4" name="Date Placeholder 3"/>
          <p:cNvSpPr>
            <a:spLocks noGrp="1"/>
          </p:cNvSpPr>
          <p:nvPr>
            <p:ph type="dt" sz="half" idx="10"/>
          </p:nvPr>
        </p:nvSpPr>
        <p:spPr/>
        <p:txBody>
          <a:bodyPr/>
          <a:lstStyle/>
          <a:p>
            <a:fld id="{6EB99CB0-346B-43FA-9EE6-F90C3F3BC0BA}" type="datetime1">
              <a:rPr lang="sv-SE" smtClean="0"/>
              <a:t>01/07/16</a:t>
            </a:fld>
            <a:endParaRPr lang="sv-SE" dirty="0"/>
          </a:p>
        </p:txBody>
      </p:sp>
      <p:sp>
        <p:nvSpPr>
          <p:cNvPr id="5" name="Footer Placeholder 4"/>
          <p:cNvSpPr>
            <a:spLocks noGrp="1"/>
          </p:cNvSpPr>
          <p:nvPr>
            <p:ph type="ftr" sz="quarter" idx="11"/>
          </p:nvPr>
        </p:nvSpPr>
        <p:spPr/>
        <p:txBody>
          <a:bodyPr/>
          <a:lstStyle/>
          <a:p>
            <a:endParaRPr lang="sv-SE" dirty="0"/>
          </a:p>
        </p:txBody>
      </p:sp>
      <p:sp>
        <p:nvSpPr>
          <p:cNvPr id="6" name="Slide Number Placeholder 5"/>
          <p:cNvSpPr>
            <a:spLocks noGrp="1"/>
          </p:cNvSpPr>
          <p:nvPr>
            <p:ph type="sldNum" sz="quarter" idx="12"/>
          </p:nvPr>
        </p:nvSpPr>
        <p:spPr/>
        <p:txBody>
          <a:bodyPr/>
          <a:lstStyle/>
          <a:p>
            <a:fld id="{551115BC-487E-4422-894C-CB7CD3E79223}" type="slidenum">
              <a:rPr lang="sv-SE" smtClean="0"/>
              <a:t>‹#›</a:t>
            </a:fld>
            <a:endParaRPr lang="sv-SE" dirty="0"/>
          </a:p>
        </p:txBody>
      </p:sp>
      <p:pic>
        <p:nvPicPr>
          <p:cNvPr id="8" name="Bildobjekt 5" descr="ESS-vit-logga.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94008" y="319530"/>
            <a:ext cx="1370480" cy="733206"/>
          </a:xfrm>
          <a:prstGeom prst="rect">
            <a:avLst/>
          </a:prstGeom>
        </p:spPr>
      </p:pic>
    </p:spTree>
    <p:extLst>
      <p:ext uri="{BB962C8B-B14F-4D97-AF65-F5344CB8AC3E}">
        <p14:creationId xmlns:p14="http://schemas.microsoft.com/office/powerpoint/2010/main" val="1351099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ktangel 6"/>
          <p:cNvSpPr/>
          <p:nvPr userDrawn="1"/>
        </p:nvSpPr>
        <p:spPr>
          <a:xfrm>
            <a:off x="0" y="0"/>
            <a:ext cx="9144000" cy="1434354"/>
          </a:xfrm>
          <a:prstGeom prst="rect">
            <a:avLst/>
          </a:prstGeom>
          <a:solidFill>
            <a:srgbClr val="0094CA"/>
          </a:solidFill>
          <a:ln>
            <a:noFill/>
          </a:ln>
          <a:effectLst/>
          <a:scene3d>
            <a:camera prst="orthographicFront"/>
            <a:lightRig rig="threePt" dir="t"/>
          </a:scene3d>
          <a:sp3d>
            <a:bevelT w="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dirty="0">
              <a:solidFill>
                <a:srgbClr val="0094CA"/>
              </a:solidFill>
            </a:endParaRPr>
          </a:p>
        </p:txBody>
      </p:sp>
      <p:sp>
        <p:nvSpPr>
          <p:cNvPr id="2" name="Title 1"/>
          <p:cNvSpPr>
            <a:spLocks noGrp="1"/>
          </p:cNvSpPr>
          <p:nvPr>
            <p:ph type="title"/>
          </p:nvPr>
        </p:nvSpPr>
        <p:spPr/>
        <p:txBody>
          <a:bodyPr/>
          <a:lstStyle/>
          <a:p>
            <a:r>
              <a:rPr lang="x-none" smtClean="0"/>
              <a:t>Click to edit Master title style</a:t>
            </a:r>
            <a:endParaRPr lang="sv-SE"/>
          </a:p>
        </p:txBody>
      </p:sp>
      <p:sp>
        <p:nvSpPr>
          <p:cNvPr id="3" name="Content Placeholder 2"/>
          <p:cNvSpPr>
            <a:spLocks noGrp="1"/>
          </p:cNvSpPr>
          <p:nvPr>
            <p:ph sz="half" idx="1"/>
          </p:nvPr>
        </p:nvSpPr>
        <p:spPr>
          <a:xfrm>
            <a:off x="457200" y="1600200"/>
            <a:ext cx="4038600" cy="4525963"/>
          </a:xfrm>
        </p:spPr>
        <p:txBody>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p:txBody>
      </p:sp>
      <p:sp>
        <p:nvSpPr>
          <p:cNvPr id="5" name="Date Placeholder 4"/>
          <p:cNvSpPr>
            <a:spLocks noGrp="1"/>
          </p:cNvSpPr>
          <p:nvPr>
            <p:ph type="dt" sz="half" idx="10"/>
          </p:nvPr>
        </p:nvSpPr>
        <p:spPr/>
        <p:txBody>
          <a:bodyPr/>
          <a:lstStyle/>
          <a:p>
            <a:fld id="{42E66B7F-8271-49DA-A25A-F4BB9F476347}" type="datetime1">
              <a:rPr lang="sv-SE" smtClean="0"/>
              <a:t>01/07/16</a:t>
            </a:fld>
            <a:endParaRPr lang="sv-SE" dirty="0"/>
          </a:p>
        </p:txBody>
      </p:sp>
      <p:sp>
        <p:nvSpPr>
          <p:cNvPr id="6" name="Footer Placeholder 5"/>
          <p:cNvSpPr>
            <a:spLocks noGrp="1"/>
          </p:cNvSpPr>
          <p:nvPr>
            <p:ph type="ftr" sz="quarter" idx="11"/>
          </p:nvPr>
        </p:nvSpPr>
        <p:spPr/>
        <p:txBody>
          <a:bodyPr/>
          <a:lstStyle/>
          <a:p>
            <a:endParaRPr lang="sv-SE" dirty="0"/>
          </a:p>
        </p:txBody>
      </p:sp>
      <p:sp>
        <p:nvSpPr>
          <p:cNvPr id="7" name="Slide Number Placeholder 6"/>
          <p:cNvSpPr>
            <a:spLocks noGrp="1"/>
          </p:cNvSpPr>
          <p:nvPr>
            <p:ph type="sldNum" sz="quarter" idx="12"/>
          </p:nvPr>
        </p:nvSpPr>
        <p:spPr/>
        <p:txBody>
          <a:bodyPr/>
          <a:lstStyle/>
          <a:p>
            <a:fld id="{551115BC-487E-4422-894C-CB7CD3E79223}" type="slidenum">
              <a:rPr lang="sv-SE" smtClean="0"/>
              <a:t>‹#›</a:t>
            </a:fld>
            <a:endParaRPr lang="sv-SE" dirty="0"/>
          </a:p>
        </p:txBody>
      </p:sp>
      <p:pic>
        <p:nvPicPr>
          <p:cNvPr id="9" name="Bildobjekt 7" descr="ESS-vit-logga.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04662" y="260648"/>
            <a:ext cx="1359826" cy="727507"/>
          </a:xfrm>
          <a:prstGeom prst="rect">
            <a:avLst/>
          </a:prstGeom>
        </p:spPr>
      </p:pic>
    </p:spTree>
    <p:extLst>
      <p:ext uri="{BB962C8B-B14F-4D97-AF65-F5344CB8AC3E}">
        <p14:creationId xmlns:p14="http://schemas.microsoft.com/office/powerpoint/2010/main" val="136283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smtClean="0"/>
              <a:t>Click to edit Master title style</a:t>
            </a:r>
            <a:endParaRPr lang="sv-S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sv-S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sv-SE"/>
          </a:p>
        </p:txBody>
      </p:sp>
      <p:sp>
        <p:nvSpPr>
          <p:cNvPr id="7" name="Date Placeholder 6"/>
          <p:cNvSpPr>
            <a:spLocks noGrp="1"/>
          </p:cNvSpPr>
          <p:nvPr>
            <p:ph type="dt" sz="half" idx="10"/>
          </p:nvPr>
        </p:nvSpPr>
        <p:spPr/>
        <p:txBody>
          <a:bodyPr/>
          <a:lstStyle/>
          <a:p>
            <a:fld id="{3C7D23FA-05C4-4CC1-B281-2F815585BC1C}" type="datetime1">
              <a:rPr lang="sv-SE" smtClean="0"/>
              <a:t>01/07/16</a:t>
            </a:fld>
            <a:endParaRPr lang="sv-SE" dirty="0"/>
          </a:p>
        </p:txBody>
      </p:sp>
      <p:sp>
        <p:nvSpPr>
          <p:cNvPr id="8" name="Footer Placeholder 7"/>
          <p:cNvSpPr>
            <a:spLocks noGrp="1"/>
          </p:cNvSpPr>
          <p:nvPr>
            <p:ph type="ftr" sz="quarter" idx="11"/>
          </p:nvPr>
        </p:nvSpPr>
        <p:spPr/>
        <p:txBody>
          <a:bodyPr/>
          <a:lstStyle/>
          <a:p>
            <a:endParaRPr lang="sv-SE" dirty="0"/>
          </a:p>
        </p:txBody>
      </p:sp>
      <p:sp>
        <p:nvSpPr>
          <p:cNvPr id="9" name="Slide Number Placeholder 8"/>
          <p:cNvSpPr>
            <a:spLocks noGrp="1"/>
          </p:cNvSpPr>
          <p:nvPr>
            <p:ph type="sldNum" sz="quarter" idx="12"/>
          </p:nvPr>
        </p:nvSpPr>
        <p:spPr/>
        <p:txBody>
          <a:bodyPr/>
          <a:lstStyle/>
          <a:p>
            <a:fld id="{551115BC-487E-4422-894C-CB7CD3E79223}" type="slidenum">
              <a:rPr lang="sv-SE" smtClean="0"/>
              <a:t>‹#›</a:t>
            </a:fld>
            <a:endParaRPr lang="sv-SE" dirty="0"/>
          </a:p>
        </p:txBody>
      </p:sp>
      <p:sp>
        <p:nvSpPr>
          <p:cNvPr id="10" name="Rektangel 6"/>
          <p:cNvSpPr/>
          <p:nvPr userDrawn="1"/>
        </p:nvSpPr>
        <p:spPr>
          <a:xfrm>
            <a:off x="0" y="0"/>
            <a:ext cx="9144000" cy="1434354"/>
          </a:xfrm>
          <a:prstGeom prst="rect">
            <a:avLst/>
          </a:prstGeom>
          <a:solidFill>
            <a:srgbClr val="0094CA"/>
          </a:solidFill>
          <a:ln>
            <a:noFill/>
          </a:ln>
          <a:effectLst/>
          <a:scene3d>
            <a:camera prst="orthographicFront"/>
            <a:lightRig rig="threePt" dir="t"/>
          </a:scene3d>
          <a:sp3d>
            <a:bevelT w="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dirty="0">
              <a:solidFill>
                <a:srgbClr val="0094CA"/>
              </a:solidFill>
            </a:endParaRPr>
          </a:p>
        </p:txBody>
      </p:sp>
    </p:spTree>
    <p:extLst>
      <p:ext uri="{BB962C8B-B14F-4D97-AF65-F5344CB8AC3E}">
        <p14:creationId xmlns:p14="http://schemas.microsoft.com/office/powerpoint/2010/main" val="124974036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139136" cy="1143000"/>
          </a:xfrm>
          <a:prstGeom prst="rect">
            <a:avLst/>
          </a:prstGeom>
        </p:spPr>
        <p:txBody>
          <a:bodyPr vert="horz" lIns="91440" tIns="45720" rIns="91440" bIns="45720" rtlCol="0" anchor="ctr">
            <a:normAutofit/>
          </a:bodyPr>
          <a:lstStyle/>
          <a:p>
            <a:r>
              <a:rPr lang="x-none" smtClean="0"/>
              <a:t>Click to edit Master title style</a:t>
            </a:r>
            <a:endParaRPr lang="sv-SE"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03233B-D569-4A6E-878F-CDE152514C47}" type="datetime1">
              <a:rPr lang="sv-SE" smtClean="0"/>
              <a:t>01/07/16</a:t>
            </a:fld>
            <a:endParaRPr lang="sv-SE"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1115BC-487E-4422-894C-CB7CD3E79223}" type="slidenum">
              <a:rPr lang="sv-SE" smtClean="0"/>
              <a:t>‹#›</a:t>
            </a:fld>
            <a:endParaRPr lang="sv-SE" dirty="0"/>
          </a:p>
        </p:txBody>
      </p:sp>
    </p:spTree>
    <p:extLst>
      <p:ext uri="{BB962C8B-B14F-4D97-AF65-F5344CB8AC3E}">
        <p14:creationId xmlns:p14="http://schemas.microsoft.com/office/powerpoint/2010/main" val="38064080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Lst>
  <p:hf hdr="0" ftr="0" dt="0"/>
  <p:txStyles>
    <p:titleStyle>
      <a:lvl1pPr algn="l" defTabSz="914400" rtl="0" eaLnBrk="1" latinLnBrk="0" hangingPunct="1">
        <a:spcBef>
          <a:spcPct val="0"/>
        </a:spcBef>
        <a:buNone/>
        <a:defRPr sz="3200" kern="1200" baseline="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800" kern="1200" baseline="0">
          <a:solidFill>
            <a:schemeClr val="bg1">
              <a:lumMod val="50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baseline="0">
          <a:solidFill>
            <a:schemeClr val="bg1">
              <a:lumMod val="50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baseline="0">
          <a:solidFill>
            <a:schemeClr val="bg1">
              <a:lumMod val="50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baseline="0">
          <a:solidFill>
            <a:schemeClr val="bg1">
              <a:lumMod val="50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QA-QC </a:t>
            </a:r>
            <a:r>
              <a:rPr lang="en-GB" dirty="0" smtClean="0"/>
              <a:t>ESSI Learning </a:t>
            </a:r>
            <a:r>
              <a:rPr lang="en-GB" dirty="0"/>
              <a:t>&amp; Planning </a:t>
            </a:r>
            <a:r>
              <a:rPr lang="en-GB" dirty="0" err="1" smtClean="0"/>
              <a:t>Wksps</a:t>
            </a:r>
            <a:r>
              <a:rPr lang="en-GB" dirty="0" smtClean="0"/>
              <a:t> </a:t>
            </a:r>
            <a:r>
              <a:rPr lang="en-GB" dirty="0"/>
              <a:t/>
            </a:r>
            <a:br>
              <a:rPr lang="en-GB" dirty="0"/>
            </a:br>
            <a:r>
              <a:rPr lang="en-GB" dirty="0" smtClean="0"/>
              <a:t>CEA Saclay, 30 June – 1 July 2016</a:t>
            </a:r>
            <a:endParaRPr lang="en-GB" dirty="0"/>
          </a:p>
        </p:txBody>
      </p:sp>
      <p:sp>
        <p:nvSpPr>
          <p:cNvPr id="3" name="Content Placeholder 2"/>
          <p:cNvSpPr>
            <a:spLocks noGrp="1"/>
          </p:cNvSpPr>
          <p:nvPr>
            <p:ph idx="1"/>
          </p:nvPr>
        </p:nvSpPr>
        <p:spPr>
          <a:xfrm>
            <a:off x="107504" y="1412776"/>
            <a:ext cx="8640960" cy="5040560"/>
          </a:xfrm>
          <a:ln>
            <a:noFill/>
          </a:ln>
        </p:spPr>
        <p:txBody>
          <a:bodyPr>
            <a:normAutofit fontScale="25000" lnSpcReduction="20000"/>
          </a:bodyPr>
          <a:lstStyle/>
          <a:p>
            <a:pPr marL="514350" indent="-514350">
              <a:buFont typeface="+mj-lt"/>
              <a:buAutoNum type="arabicPeriod"/>
            </a:pPr>
            <a:r>
              <a:rPr lang="en-GB" sz="5600" u="sng" dirty="0" smtClean="0"/>
              <a:t>Lessons-learned-XFEL</a:t>
            </a:r>
            <a:r>
              <a:rPr lang="en-GB" sz="5600" dirty="0" smtClean="0"/>
              <a:t>.  </a:t>
            </a:r>
            <a:r>
              <a:rPr lang="en-GB" sz="5600" dirty="0" smtClean="0"/>
              <a:t>ESS </a:t>
            </a:r>
            <a:r>
              <a:rPr lang="en-GB" sz="5600" dirty="0" smtClean="0"/>
              <a:t>to consider its responsibilities, and the composition and resourcing of its quality control organisation during the period 2017-2019.  See lessons learned from XFEL experiences  - T. </a:t>
            </a:r>
            <a:r>
              <a:rPr lang="en-GB" sz="5600" dirty="0" err="1" smtClean="0"/>
              <a:t>Trublet’s</a:t>
            </a:r>
            <a:r>
              <a:rPr lang="en-GB" sz="5600" dirty="0" smtClean="0"/>
              <a:t> slides, 7, 13, 14, 15, and C. </a:t>
            </a:r>
            <a:r>
              <a:rPr lang="en-GB" sz="5600" dirty="0" err="1" smtClean="0"/>
              <a:t>Cloue’s</a:t>
            </a:r>
            <a:r>
              <a:rPr lang="en-GB" sz="5600" dirty="0" smtClean="0"/>
              <a:t> slide 11</a:t>
            </a:r>
            <a:r>
              <a:rPr lang="en-GB" sz="5600" dirty="0" smtClean="0"/>
              <a:t>.</a:t>
            </a:r>
            <a:endParaRPr lang="en-GB" sz="5600" dirty="0" smtClean="0">
              <a:solidFill>
                <a:srgbClr val="FF0000"/>
              </a:solidFill>
            </a:endParaRPr>
          </a:p>
          <a:p>
            <a:pPr marL="514350" indent="-514350">
              <a:buFont typeface="+mj-lt"/>
              <a:buAutoNum type="arabicPeriod"/>
            </a:pPr>
            <a:r>
              <a:rPr lang="en-GB" sz="5600" u="sng" dirty="0" smtClean="0"/>
              <a:t>Lessons-learned-XFEL</a:t>
            </a:r>
            <a:r>
              <a:rPr lang="en-GB" sz="5600" dirty="0" smtClean="0"/>
              <a:t>. </a:t>
            </a:r>
            <a:r>
              <a:rPr lang="en-GB" sz="5600" dirty="0" smtClean="0">
                <a:solidFill>
                  <a:srgbClr val="000000"/>
                </a:solidFill>
              </a:rPr>
              <a:t>STFC </a:t>
            </a:r>
            <a:r>
              <a:rPr lang="en-GB" sz="5600" dirty="0" smtClean="0">
                <a:solidFill>
                  <a:srgbClr val="000000"/>
                </a:solidFill>
              </a:rPr>
              <a:t>and INFN-LASA to consider proposing in their PQP, the ‘fast decision process for NCRs’ as used by CEA for XFEL.  See C. </a:t>
            </a:r>
            <a:r>
              <a:rPr lang="en-GB" sz="5600" dirty="0" err="1" smtClean="0">
                <a:solidFill>
                  <a:srgbClr val="000000"/>
                </a:solidFill>
              </a:rPr>
              <a:t>Cloue’s</a:t>
            </a:r>
            <a:r>
              <a:rPr lang="en-GB" sz="5600" dirty="0" smtClean="0">
                <a:solidFill>
                  <a:srgbClr val="000000"/>
                </a:solidFill>
              </a:rPr>
              <a:t> slide 11.  </a:t>
            </a:r>
            <a:endParaRPr lang="en-GB" sz="5600" dirty="0">
              <a:solidFill>
                <a:srgbClr val="000000"/>
              </a:solidFill>
            </a:endParaRPr>
          </a:p>
          <a:p>
            <a:pPr marL="514350" indent="-514350">
              <a:buFont typeface="+mj-lt"/>
              <a:buAutoNum type="arabicPeriod"/>
            </a:pPr>
            <a:r>
              <a:rPr lang="en-GB" sz="5600" u="sng" dirty="0" smtClean="0">
                <a:solidFill>
                  <a:srgbClr val="000000"/>
                </a:solidFill>
              </a:rPr>
              <a:t>Quality Planning</a:t>
            </a:r>
            <a:r>
              <a:rPr lang="en-GB" sz="5600" u="sng" dirty="0" smtClean="0">
                <a:solidFill>
                  <a:srgbClr val="000000"/>
                </a:solidFill>
              </a:rPr>
              <a:t>.</a:t>
            </a:r>
            <a:r>
              <a:rPr lang="en-GB" sz="5600" dirty="0" smtClean="0">
                <a:solidFill>
                  <a:srgbClr val="000000"/>
                </a:solidFill>
              </a:rPr>
              <a:t> </a:t>
            </a:r>
            <a:r>
              <a:rPr lang="en-GB" sz="5600" dirty="0" smtClean="0">
                <a:solidFill>
                  <a:srgbClr val="000000"/>
                </a:solidFill>
              </a:rPr>
              <a:t>CEA has developed and will implement internal quality planning, and CEA has and will to continue to provide visibility of this planning to ESS.  Note that Verification plans including for quality control tests and inspections, are deliverables under some of the Sub-Schedules for ESSI work package / work units, and the reports from verification, test and inspections are deliverables for review at scheduled System Acceptance Reviews (SAR). </a:t>
            </a:r>
          </a:p>
          <a:p>
            <a:pPr marL="514350" indent="-514350">
              <a:buFont typeface="+mj-lt"/>
              <a:buAutoNum type="arabicPeriod"/>
            </a:pPr>
            <a:r>
              <a:rPr lang="en-GB" sz="5600" u="sng" dirty="0" smtClean="0">
                <a:solidFill>
                  <a:srgbClr val="000000"/>
                </a:solidFill>
              </a:rPr>
              <a:t>Quality Planning</a:t>
            </a:r>
            <a:r>
              <a:rPr lang="en-GB" sz="5600" dirty="0" smtClean="0">
                <a:solidFill>
                  <a:srgbClr val="000000"/>
                </a:solidFill>
              </a:rPr>
              <a:t>.  ESS and INFN-LASA to clarify milestone dates shown in Technical Annex for medium beta cavity CDR.  Is it October / November 2016 or March 2017</a:t>
            </a:r>
            <a:r>
              <a:rPr lang="en-GB" sz="5600" dirty="0" smtClean="0">
                <a:solidFill>
                  <a:srgbClr val="000000"/>
                </a:solidFill>
              </a:rPr>
              <a:t>?</a:t>
            </a:r>
            <a:endParaRPr lang="en-GB" sz="5600" dirty="0">
              <a:solidFill>
                <a:srgbClr val="000000"/>
              </a:solidFill>
            </a:endParaRPr>
          </a:p>
          <a:p>
            <a:pPr marL="514350" indent="-514350">
              <a:buFont typeface="+mj-lt"/>
              <a:buAutoNum type="arabicPeriod"/>
            </a:pPr>
            <a:r>
              <a:rPr lang="en-GB" sz="5600" u="sng" dirty="0" smtClean="0">
                <a:solidFill>
                  <a:srgbClr val="000000"/>
                </a:solidFill>
              </a:rPr>
              <a:t>Quality Planning</a:t>
            </a:r>
            <a:r>
              <a:rPr lang="en-GB" sz="5600" dirty="0" smtClean="0">
                <a:solidFill>
                  <a:srgbClr val="000000"/>
                </a:solidFill>
              </a:rPr>
              <a:t>.  ESS to assist or provide further guidance for INFN-LASA and STFC </a:t>
            </a:r>
            <a:r>
              <a:rPr lang="en-GB" sz="5600" dirty="0" err="1" smtClean="0">
                <a:solidFill>
                  <a:srgbClr val="000000"/>
                </a:solidFill>
              </a:rPr>
              <a:t>Daresbury</a:t>
            </a:r>
            <a:r>
              <a:rPr lang="en-GB" sz="5600" dirty="0" smtClean="0">
                <a:solidFill>
                  <a:srgbClr val="000000"/>
                </a:solidFill>
              </a:rPr>
              <a:t> to prepare deliverables for CDR, specifically:</a:t>
            </a:r>
          </a:p>
          <a:p>
            <a:pPr marL="914400" lvl="1" indent="-514350"/>
            <a:r>
              <a:rPr lang="en-GB" sz="5600" dirty="0" smtClean="0">
                <a:solidFill>
                  <a:srgbClr val="000000"/>
                </a:solidFill>
              </a:rPr>
              <a:t>PQP </a:t>
            </a:r>
            <a:endParaRPr lang="en-GB" sz="5600" dirty="0">
              <a:solidFill>
                <a:srgbClr val="000000"/>
              </a:solidFill>
            </a:endParaRPr>
          </a:p>
          <a:p>
            <a:pPr marL="914400" lvl="1" indent="-514350"/>
            <a:r>
              <a:rPr lang="en-GB" sz="5600" dirty="0" smtClean="0">
                <a:solidFill>
                  <a:srgbClr val="000000"/>
                </a:solidFill>
              </a:rPr>
              <a:t>Verification </a:t>
            </a:r>
            <a:r>
              <a:rPr lang="en-GB" sz="5600" dirty="0" smtClean="0">
                <a:solidFill>
                  <a:srgbClr val="000000"/>
                </a:solidFill>
              </a:rPr>
              <a:t>Plans (to define quality test and inspections and reporting as per interaction ‘a’ (C. Lowe’ activity map  slide #2</a:t>
            </a:r>
            <a:r>
              <a:rPr lang="en-GB" sz="5600" dirty="0" smtClean="0">
                <a:solidFill>
                  <a:srgbClr val="000000"/>
                </a:solidFill>
              </a:rPr>
              <a:t>).  See </a:t>
            </a:r>
            <a:r>
              <a:rPr lang="en-GB" sz="5600" dirty="0" err="1" smtClean="0">
                <a:solidFill>
                  <a:srgbClr val="000000"/>
                </a:solidFill>
              </a:rPr>
              <a:t>Indico</a:t>
            </a:r>
            <a:r>
              <a:rPr lang="en-GB" sz="5600" dirty="0" smtClean="0">
                <a:solidFill>
                  <a:srgbClr val="000000"/>
                </a:solidFill>
              </a:rPr>
              <a:t>.</a:t>
            </a:r>
            <a:endParaRPr lang="en-GB" sz="5600" dirty="0" smtClean="0">
              <a:solidFill>
                <a:srgbClr val="000000"/>
              </a:solidFill>
            </a:endParaRPr>
          </a:p>
          <a:p>
            <a:pPr marL="514350" indent="-514350">
              <a:buFont typeface="+mj-lt"/>
              <a:buAutoNum type="arabicPeriod"/>
            </a:pPr>
            <a:r>
              <a:rPr lang="en-GB" sz="5600" u="sng" dirty="0" smtClean="0">
                <a:solidFill>
                  <a:srgbClr val="000000"/>
                </a:solidFill>
              </a:rPr>
              <a:t>Quality </a:t>
            </a:r>
            <a:r>
              <a:rPr lang="en-GB" sz="5600" u="sng" dirty="0" smtClean="0">
                <a:solidFill>
                  <a:srgbClr val="000000"/>
                </a:solidFill>
              </a:rPr>
              <a:t>Planning</a:t>
            </a:r>
            <a:r>
              <a:rPr lang="en-GB" sz="5600" dirty="0" smtClean="0">
                <a:solidFill>
                  <a:srgbClr val="000000"/>
                </a:solidFill>
              </a:rPr>
              <a:t>.  ESS  </a:t>
            </a:r>
            <a:r>
              <a:rPr lang="en-GB" sz="5600" dirty="0" smtClean="0">
                <a:solidFill>
                  <a:srgbClr val="000000"/>
                </a:solidFill>
              </a:rPr>
              <a:t>and CEA </a:t>
            </a:r>
            <a:r>
              <a:rPr lang="en-GB" sz="5600" dirty="0">
                <a:solidFill>
                  <a:srgbClr val="000000"/>
                </a:solidFill>
              </a:rPr>
              <a:t>to </a:t>
            </a:r>
            <a:r>
              <a:rPr lang="en-GB" sz="5600" dirty="0" smtClean="0">
                <a:solidFill>
                  <a:srgbClr val="000000"/>
                </a:solidFill>
              </a:rPr>
              <a:t>agree in advance the deliverables for review at AAR, RFA, SAR-1 and SAR-2 for </a:t>
            </a:r>
            <a:r>
              <a:rPr lang="en-GB" sz="5600" dirty="0" err="1">
                <a:solidFill>
                  <a:srgbClr val="000000"/>
                </a:solidFill>
              </a:rPr>
              <a:t>C</a:t>
            </a:r>
            <a:r>
              <a:rPr lang="en-GB" sz="5600" dirty="0" err="1" smtClean="0">
                <a:solidFill>
                  <a:srgbClr val="000000"/>
                </a:solidFill>
              </a:rPr>
              <a:t>rymodules</a:t>
            </a:r>
            <a:r>
              <a:rPr lang="en-GB" sz="5600" dirty="0" smtClean="0">
                <a:solidFill>
                  <a:srgbClr val="000000"/>
                </a:solidFill>
              </a:rPr>
              <a:t>.  See interactions ‘b’ and ‘c’ on Cecilia Lowe’s </a:t>
            </a:r>
            <a:r>
              <a:rPr lang="en-GB" sz="5600" dirty="0">
                <a:solidFill>
                  <a:srgbClr val="000000"/>
                </a:solidFill>
              </a:rPr>
              <a:t>slide #</a:t>
            </a:r>
            <a:r>
              <a:rPr lang="en-GB" sz="5600" dirty="0" smtClean="0">
                <a:solidFill>
                  <a:srgbClr val="000000"/>
                </a:solidFill>
              </a:rPr>
              <a:t>2.</a:t>
            </a:r>
          </a:p>
          <a:p>
            <a:pPr marL="514350" indent="-514350">
              <a:buFont typeface="+mj-lt"/>
              <a:buAutoNum type="arabicPeriod"/>
            </a:pPr>
            <a:r>
              <a:rPr lang="en-GB" sz="5600" u="sng" dirty="0" smtClean="0">
                <a:solidFill>
                  <a:srgbClr val="000000"/>
                </a:solidFill>
              </a:rPr>
              <a:t>Quality Planning.</a:t>
            </a:r>
            <a:r>
              <a:rPr lang="en-GB" sz="5600" dirty="0" smtClean="0">
                <a:solidFill>
                  <a:srgbClr val="000000"/>
                </a:solidFill>
              </a:rPr>
              <a:t>  ESS/CEA/STFC to discuss options to achieve STFC’s request for 3 x High Beta Cavity </a:t>
            </a:r>
            <a:r>
              <a:rPr lang="en-GB" sz="5600" dirty="0" smtClean="0">
                <a:solidFill>
                  <a:srgbClr val="000000"/>
                </a:solidFill>
              </a:rPr>
              <a:t>prototypes </a:t>
            </a:r>
            <a:r>
              <a:rPr lang="en-GB" sz="5600" dirty="0" smtClean="0">
                <a:solidFill>
                  <a:srgbClr val="000000"/>
                </a:solidFill>
              </a:rPr>
              <a:t>for mid-July </a:t>
            </a:r>
            <a:r>
              <a:rPr lang="en-GB" sz="5600" dirty="0" smtClean="0">
                <a:solidFill>
                  <a:srgbClr val="000000"/>
                </a:solidFill>
              </a:rPr>
              <a:t>2017.   </a:t>
            </a:r>
            <a:r>
              <a:rPr lang="en-GB" sz="5600" smtClean="0">
                <a:solidFill>
                  <a:srgbClr val="000000"/>
                </a:solidFill>
              </a:rPr>
              <a:t>See presentation, </a:t>
            </a:r>
            <a:r>
              <a:rPr lang="en-GB" sz="5600" dirty="0" smtClean="0">
                <a:solidFill>
                  <a:srgbClr val="000000"/>
                </a:solidFill>
              </a:rPr>
              <a:t>M. Pendleton.</a:t>
            </a:r>
            <a:endParaRPr lang="en-GB" sz="5600" dirty="0" smtClean="0">
              <a:solidFill>
                <a:srgbClr val="000000"/>
              </a:solidFill>
            </a:endParaRPr>
          </a:p>
          <a:p>
            <a:pPr marL="514350" indent="-514350">
              <a:buFont typeface="+mj-lt"/>
              <a:buAutoNum type="arabicPeriod"/>
            </a:pPr>
            <a:r>
              <a:rPr lang="en-GB" sz="5600" u="sng" dirty="0">
                <a:solidFill>
                  <a:srgbClr val="000000"/>
                </a:solidFill>
              </a:rPr>
              <a:t>Quality Planning</a:t>
            </a:r>
            <a:r>
              <a:rPr lang="en-GB" sz="5600" u="sng" dirty="0" smtClean="0">
                <a:solidFill>
                  <a:srgbClr val="000000"/>
                </a:solidFill>
              </a:rPr>
              <a:t>.</a:t>
            </a:r>
            <a:r>
              <a:rPr lang="en-GB" sz="5600" dirty="0" smtClean="0">
                <a:solidFill>
                  <a:srgbClr val="000000"/>
                </a:solidFill>
              </a:rPr>
              <a:t>  CEA </a:t>
            </a:r>
            <a:r>
              <a:rPr lang="en-GB" sz="5600" dirty="0" err="1" smtClean="0">
                <a:solidFill>
                  <a:srgbClr val="000000"/>
                </a:solidFill>
              </a:rPr>
              <a:t>cryomodule</a:t>
            </a:r>
            <a:r>
              <a:rPr lang="en-GB" sz="5600" dirty="0" smtClean="0">
                <a:solidFill>
                  <a:srgbClr val="000000"/>
                </a:solidFill>
              </a:rPr>
              <a:t> </a:t>
            </a:r>
            <a:r>
              <a:rPr lang="en-GB" sz="5600" dirty="0" err="1" smtClean="0">
                <a:solidFill>
                  <a:srgbClr val="000000"/>
                </a:solidFill>
              </a:rPr>
              <a:t>workpackage</a:t>
            </a:r>
            <a:r>
              <a:rPr lang="en-GB" sz="5600" dirty="0" smtClean="0">
                <a:solidFill>
                  <a:srgbClr val="000000"/>
                </a:solidFill>
              </a:rPr>
              <a:t> to develop a  </a:t>
            </a:r>
            <a:r>
              <a:rPr lang="en-GB" sz="5600" dirty="0" smtClean="0">
                <a:solidFill>
                  <a:srgbClr val="000000"/>
                </a:solidFill>
              </a:rPr>
              <a:t>test matrix similar to RFQ </a:t>
            </a:r>
            <a:r>
              <a:rPr lang="en-GB" sz="5600" dirty="0" err="1" smtClean="0">
                <a:solidFill>
                  <a:srgbClr val="000000"/>
                </a:solidFill>
              </a:rPr>
              <a:t>workpackage</a:t>
            </a:r>
            <a:r>
              <a:rPr lang="en-GB" sz="5600" dirty="0" smtClean="0">
                <a:solidFill>
                  <a:srgbClr val="000000"/>
                </a:solidFill>
              </a:rPr>
              <a:t>, as a first step towards defining the test report deliverables for interactions </a:t>
            </a:r>
            <a:r>
              <a:rPr lang="en-GB" sz="5600" dirty="0" smtClean="0">
                <a:solidFill>
                  <a:srgbClr val="000000"/>
                </a:solidFill>
              </a:rPr>
              <a:t>‘</a:t>
            </a:r>
            <a:r>
              <a:rPr lang="en-GB" sz="5600" dirty="0" err="1" smtClean="0">
                <a:solidFill>
                  <a:srgbClr val="000000"/>
                </a:solidFill>
              </a:rPr>
              <a:t>ç</a:t>
            </a:r>
            <a:r>
              <a:rPr lang="en-GB" sz="5600" dirty="0" smtClean="0">
                <a:solidFill>
                  <a:srgbClr val="000000"/>
                </a:solidFill>
              </a:rPr>
              <a:t> ’ on C. </a:t>
            </a:r>
            <a:r>
              <a:rPr lang="en-GB" sz="5600" dirty="0">
                <a:solidFill>
                  <a:srgbClr val="000000"/>
                </a:solidFill>
              </a:rPr>
              <a:t>L</a:t>
            </a:r>
            <a:r>
              <a:rPr lang="en-GB" sz="5600" dirty="0" smtClean="0">
                <a:solidFill>
                  <a:srgbClr val="000000"/>
                </a:solidFill>
              </a:rPr>
              <a:t>owe’s slide #2</a:t>
            </a:r>
            <a:r>
              <a:rPr lang="en-GB" sz="5600" dirty="0" smtClean="0">
                <a:solidFill>
                  <a:srgbClr val="000000"/>
                </a:solidFill>
              </a:rPr>
              <a:t> </a:t>
            </a:r>
            <a:endParaRPr lang="en-GB" sz="5600" dirty="0" smtClean="0">
              <a:solidFill>
                <a:srgbClr val="000000"/>
              </a:solidFill>
            </a:endParaRPr>
          </a:p>
          <a:p>
            <a:pPr marL="514350" indent="-514350">
              <a:buFont typeface="+mj-lt"/>
              <a:buAutoNum type="arabicPeriod"/>
            </a:pPr>
            <a:r>
              <a:rPr lang="en-GB" sz="5600" u="sng" dirty="0" smtClean="0">
                <a:solidFill>
                  <a:srgbClr val="000000"/>
                </a:solidFill>
              </a:rPr>
              <a:t>Quality Planning.</a:t>
            </a:r>
            <a:r>
              <a:rPr lang="en-GB" sz="5600" dirty="0" smtClean="0">
                <a:solidFill>
                  <a:srgbClr val="000000"/>
                </a:solidFill>
              </a:rPr>
              <a:t>   ESS, INFN-LASA, STFC to arrange to meet to discuss activities and interactions for cavity fabrication, including interactions and deliverables for review, as per </a:t>
            </a:r>
            <a:r>
              <a:rPr lang="en-GB" sz="5600" dirty="0" smtClean="0">
                <a:solidFill>
                  <a:srgbClr val="000000"/>
                </a:solidFill>
              </a:rPr>
              <a:t>‘ a’ on C. Lowe’s slide #2.  STFC suggests meet at STFC </a:t>
            </a:r>
            <a:r>
              <a:rPr lang="en-GB" sz="5600" dirty="0" err="1" smtClean="0">
                <a:solidFill>
                  <a:srgbClr val="000000"/>
                </a:solidFill>
              </a:rPr>
              <a:t>Daresbury</a:t>
            </a:r>
            <a:r>
              <a:rPr lang="en-GB" sz="5600" dirty="0" smtClean="0">
                <a:solidFill>
                  <a:srgbClr val="000000"/>
                </a:solidFill>
              </a:rPr>
              <a:t>, date TBD.</a:t>
            </a:r>
            <a:endParaRPr lang="en-GB" sz="5600" dirty="0" smtClean="0">
              <a:solidFill>
                <a:srgbClr val="000000"/>
              </a:solidFill>
            </a:endParaRPr>
          </a:p>
          <a:p>
            <a:pPr marL="514350" indent="-514350">
              <a:buFont typeface="+mj-lt"/>
              <a:buAutoNum type="arabicPeriod"/>
            </a:pPr>
            <a:r>
              <a:rPr lang="en-GB" sz="5600" u="sng" dirty="0" smtClean="0">
                <a:solidFill>
                  <a:srgbClr val="000000"/>
                </a:solidFill>
              </a:rPr>
              <a:t>Quality Planning.</a:t>
            </a:r>
            <a:r>
              <a:rPr lang="en-GB" sz="5600" dirty="0" smtClean="0">
                <a:solidFill>
                  <a:srgbClr val="000000"/>
                </a:solidFill>
              </a:rPr>
              <a:t>    CEA to share</a:t>
            </a:r>
            <a:r>
              <a:rPr lang="en-GB" sz="5600" dirty="0" smtClean="0">
                <a:sym typeface="Wingdings" panose="05000000000000000000" pitchFamily="2" charset="2"/>
              </a:rPr>
              <a:t> with ESS the document:  </a:t>
            </a:r>
            <a:r>
              <a:rPr lang="en-GB" sz="5600" i="1" dirty="0">
                <a:sym typeface="Wingdings" panose="05000000000000000000" pitchFamily="2" charset="2"/>
              </a:rPr>
              <a:t>Identification and marking of ESSI project’s deliverables - CEA-ESS-PJT-NT-0001 1.0 (</a:t>
            </a:r>
            <a:r>
              <a:rPr lang="en-GB" sz="5600" i="1" dirty="0" smtClean="0">
                <a:sym typeface="Wingdings" panose="05000000000000000000" pitchFamily="2" charset="2"/>
              </a:rPr>
              <a:t>A</a:t>
            </a:r>
          </a:p>
          <a:p>
            <a:pPr marL="0" indent="0">
              <a:buNone/>
            </a:pPr>
            <a:endParaRPr lang="en-GB" sz="5600" dirty="0" smtClean="0">
              <a:solidFill>
                <a:srgbClr val="000000"/>
              </a:solidFill>
            </a:endParaRPr>
          </a:p>
          <a:p>
            <a:pPr marL="514350" indent="-514350">
              <a:buFont typeface="+mj-lt"/>
              <a:buAutoNum type="arabicPeriod"/>
            </a:pPr>
            <a:endParaRPr lang="en-GB" sz="1900" dirty="0">
              <a:solidFill>
                <a:srgbClr val="000000"/>
              </a:solidFill>
            </a:endParaRPr>
          </a:p>
          <a:p>
            <a:pPr marL="514350" indent="-514350">
              <a:buFont typeface="+mj-lt"/>
              <a:buAutoNum type="arabicPeriod"/>
            </a:pPr>
            <a:endParaRPr lang="en-GB" sz="1800" dirty="0" smtClean="0">
              <a:solidFill>
                <a:srgbClr val="000000"/>
              </a:solidFill>
            </a:endParaRPr>
          </a:p>
          <a:p>
            <a:pPr marL="914400" lvl="1" indent="-514350"/>
            <a:endParaRPr lang="en-GB" sz="1400" dirty="0" smtClean="0">
              <a:solidFill>
                <a:srgbClr val="000000"/>
              </a:solidFill>
            </a:endParaRPr>
          </a:p>
          <a:p>
            <a:pPr marL="514350" indent="-514350">
              <a:buFont typeface="+mj-lt"/>
              <a:buAutoNum type="arabicPeriod"/>
            </a:pPr>
            <a:endParaRPr lang="en-GB" sz="1800" dirty="0" smtClean="0">
              <a:solidFill>
                <a:srgbClr val="000000"/>
              </a:solidFill>
            </a:endParaRPr>
          </a:p>
          <a:p>
            <a:pPr marL="514350" indent="-514350">
              <a:buFont typeface="+mj-lt"/>
              <a:buAutoNum type="arabicPeriod"/>
            </a:pPr>
            <a:endParaRPr lang="en-GB" sz="1800" dirty="0">
              <a:solidFill>
                <a:srgbClr val="000000"/>
              </a:solidFill>
            </a:endParaRPr>
          </a:p>
          <a:p>
            <a:pPr marL="514350" indent="-514350">
              <a:buFont typeface="+mj-lt"/>
              <a:buAutoNum type="arabicPeriod"/>
            </a:pPr>
            <a:endParaRPr lang="en-GB" sz="1800" dirty="0">
              <a:solidFill>
                <a:srgbClr val="000000"/>
              </a:solidFill>
            </a:endParaRPr>
          </a:p>
          <a:p>
            <a:pPr marL="514350" indent="-514350">
              <a:buFont typeface="+mj-lt"/>
              <a:buAutoNum type="arabicPeriod"/>
            </a:pPr>
            <a:endParaRPr lang="en-GB" sz="1800" dirty="0" smtClean="0">
              <a:solidFill>
                <a:srgbClr val="000000"/>
              </a:solidFill>
            </a:endParaRPr>
          </a:p>
          <a:p>
            <a:pPr marL="514350" indent="-514350">
              <a:buFont typeface="+mj-lt"/>
              <a:buAutoNum type="arabicPeriod"/>
            </a:pPr>
            <a:endParaRPr lang="en-GB" sz="1800" dirty="0" smtClean="0">
              <a:solidFill>
                <a:srgbClr val="000000"/>
              </a:solidFill>
            </a:endParaRPr>
          </a:p>
          <a:p>
            <a:pPr marL="514350" indent="-514350">
              <a:buFont typeface="+mj-lt"/>
              <a:buAutoNum type="arabicPeriod"/>
            </a:pPr>
            <a:endParaRPr lang="en-GB" sz="1800" dirty="0">
              <a:solidFill>
                <a:srgbClr val="000000"/>
              </a:solidFill>
            </a:endParaRPr>
          </a:p>
          <a:p>
            <a:pPr marL="514350" indent="-514350">
              <a:buFont typeface="+mj-lt"/>
              <a:buAutoNum type="arabicPeriod"/>
            </a:pPr>
            <a:endParaRPr lang="en-GB" sz="2000" dirty="0" smtClean="0">
              <a:solidFill>
                <a:srgbClr val="000000"/>
              </a:solidFill>
            </a:endParaRPr>
          </a:p>
          <a:p>
            <a:pPr marL="514350" indent="-514350">
              <a:buFont typeface="+mj-lt"/>
              <a:buAutoNum type="arabicPeriod"/>
            </a:pPr>
            <a:endParaRPr lang="en-GB" sz="2000" dirty="0">
              <a:solidFill>
                <a:srgbClr val="FF0000"/>
              </a:solidFill>
            </a:endParaRPr>
          </a:p>
        </p:txBody>
      </p:sp>
      <p:sp>
        <p:nvSpPr>
          <p:cNvPr id="4" name="Slide Number Placeholder 3"/>
          <p:cNvSpPr>
            <a:spLocks noGrp="1"/>
          </p:cNvSpPr>
          <p:nvPr>
            <p:ph type="sldNum" sz="quarter" idx="12"/>
          </p:nvPr>
        </p:nvSpPr>
        <p:spPr/>
        <p:txBody>
          <a:bodyPr/>
          <a:lstStyle/>
          <a:p>
            <a:fld id="{551115BC-487E-4422-894C-CB7CD3E79223}" type="slidenum">
              <a:rPr lang="sv-SE" smtClean="0"/>
              <a:t>1</a:t>
            </a:fld>
            <a:endParaRPr lang="sv-SE" dirty="0"/>
          </a:p>
        </p:txBody>
      </p:sp>
    </p:spTree>
    <p:extLst>
      <p:ext uri="{BB962C8B-B14F-4D97-AF65-F5344CB8AC3E}">
        <p14:creationId xmlns:p14="http://schemas.microsoft.com/office/powerpoint/2010/main" val="119947492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ESS Core 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ESS Core Powerpoint" id="{F02C5803-D437-4A4B-B279-84472F47EB33}" vid="{77746F4A-52A9-724A-84EC-D1436FAAE3A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 Core Powerpoint.potx</Template>
  <TotalTime>2139</TotalTime>
  <Words>477</Words>
  <Application>Microsoft Macintosh PowerPoint</Application>
  <PresentationFormat>On-screen Show (4:3)</PresentationFormat>
  <Paragraphs>24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ESS Core Powerpoint</vt:lpstr>
      <vt:lpstr>QA-QC ESSI Learning &amp; Planning Wksps  CEA Saclay, 30 June – 1 July 2016</vt:lpstr>
    </vt:vector>
  </TitlesOfParts>
  <Company>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Heléne Björkman</dc:creator>
  <cp:lastModifiedBy>Matthew Conlon</cp:lastModifiedBy>
  <cp:revision>109</cp:revision>
  <cp:lastPrinted>2016-04-13T08:40:12Z</cp:lastPrinted>
  <dcterms:created xsi:type="dcterms:W3CDTF">2013-10-29T16:05:10Z</dcterms:created>
  <dcterms:modified xsi:type="dcterms:W3CDTF">2016-07-01T12:23:06Z</dcterms:modified>
</cp:coreProperties>
</file>