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62" r:id="rId2"/>
    <p:sldId id="276" r:id="rId3"/>
    <p:sldId id="277" r:id="rId4"/>
    <p:sldId id="274" r:id="rId5"/>
    <p:sldId id="265" r:id="rId6"/>
    <p:sldId id="268" r:id="rId7"/>
    <p:sldId id="272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2B2B2"/>
    <a:srgbClr val="808080"/>
    <a:srgbClr val="66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>
      <p:cViewPr varScale="1">
        <p:scale>
          <a:sx n="110" d="100"/>
          <a:sy n="110" d="100"/>
        </p:scale>
        <p:origin x="1680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9" d="100"/>
          <a:sy n="89" d="100"/>
        </p:scale>
        <p:origin x="-3762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4C3DA1-9BFE-4D5D-B25D-7CC592D9C3C5}" type="datetimeFigureOut">
              <a:rPr lang="fr-FR" smtClean="0"/>
              <a:t>27/06/2016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21956D-7473-4ACD-A8EB-84381C2C4BE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771523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3AFE2C-5007-4057-8DFB-EC24DF7E4136}" type="datetimeFigureOut">
              <a:rPr lang="fr-FR" smtClean="0"/>
              <a:pPr/>
              <a:t>27/06/2016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25FE0B-B3A6-4AF6-B265-A109385ED23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18974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34719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40300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089377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7.jpe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1 visu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 descr="bandeau_titre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3310128" cy="685800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960000" y="1855288"/>
            <a:ext cx="4788464" cy="1429696"/>
          </a:xfrm>
        </p:spPr>
        <p:txBody>
          <a:bodyPr anchor="t" anchorCtr="0"/>
          <a:lstStyle>
            <a:lvl1pPr>
              <a:lnSpc>
                <a:spcPts val="3800"/>
              </a:lnSpc>
              <a:defRPr sz="2800" b="0" cap="all" baseline="0">
                <a:solidFill>
                  <a:srgbClr val="666666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sz="quarter" idx="13" hasCustomPrompt="1"/>
          </p:nvPr>
        </p:nvSpPr>
        <p:spPr>
          <a:xfrm>
            <a:off x="3960000" y="5445224"/>
            <a:ext cx="4788464" cy="288032"/>
          </a:xfrm>
        </p:spPr>
        <p:txBody>
          <a:bodyPr anchor="b" anchorCtr="0"/>
          <a:lstStyle>
            <a:lvl1pPr marL="0" indent="0">
              <a:buFont typeface="Arial" pitchFamily="34" charset="0"/>
              <a:buNone/>
              <a:defRPr sz="850" b="0">
                <a:solidFill>
                  <a:srgbClr val="666666"/>
                </a:solidFill>
              </a:defRPr>
            </a:lvl1pPr>
          </a:lstStyle>
          <a:p>
            <a:pPr lvl="0"/>
            <a:r>
              <a:rPr lang="fr-FR" dirty="0" smtClean="0"/>
              <a:t>Nom événement | Prénom Nom</a:t>
            </a:r>
            <a:endParaRPr lang="fr-FR" dirty="0"/>
          </a:p>
        </p:txBody>
      </p:sp>
      <p:sp>
        <p:nvSpPr>
          <p:cNvPr id="11" name="Sous-titre 2"/>
          <p:cNvSpPr>
            <a:spLocks noGrp="1"/>
          </p:cNvSpPr>
          <p:nvPr>
            <p:ph type="subTitle" idx="1"/>
          </p:nvPr>
        </p:nvSpPr>
        <p:spPr>
          <a:xfrm>
            <a:off x="3960000" y="5805264"/>
            <a:ext cx="3060272" cy="504056"/>
          </a:xfrm>
        </p:spPr>
        <p:txBody>
          <a:bodyPr anchor="b" anchorCtr="0"/>
          <a:lstStyle>
            <a:lvl1pPr marL="0" indent="0" algn="l">
              <a:buNone/>
              <a:defRPr sz="1550" cap="all" baseline="0">
                <a:solidFill>
                  <a:srgbClr val="666666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pic>
        <p:nvPicPr>
          <p:cNvPr id="28" name="Image 2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0278" y="32420"/>
            <a:ext cx="1009994" cy="1092324"/>
          </a:xfrm>
          <a:prstGeom prst="rect">
            <a:avLst/>
          </a:prstGeom>
          <a:noFill/>
        </p:spPr>
      </p:pic>
      <p:grpSp>
        <p:nvGrpSpPr>
          <p:cNvPr id="30" name="Groupe 29"/>
          <p:cNvGrpSpPr/>
          <p:nvPr userDrawn="1"/>
        </p:nvGrpSpPr>
        <p:grpSpPr>
          <a:xfrm>
            <a:off x="0" y="3429000"/>
            <a:ext cx="9055546" cy="1651426"/>
            <a:chOff x="105658" y="3573016"/>
            <a:chExt cx="8930838" cy="1482139"/>
          </a:xfrm>
        </p:grpSpPr>
        <p:pic>
          <p:nvPicPr>
            <p:cNvPr id="31" name="Picture 2" descr="\\Dapdc5\abruniqu\My Documents\My Pictures\op_linac_c_0.jpg"/>
            <p:cNvPicPr>
              <a:picLocks noChangeAspect="1" noChangeArrowheads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5658" y="3573016"/>
              <a:ext cx="8930838" cy="148213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2" name="Rectangle 31"/>
            <p:cNvSpPr/>
            <p:nvPr userDrawn="1"/>
          </p:nvSpPr>
          <p:spPr>
            <a:xfrm>
              <a:off x="4236245" y="3573016"/>
              <a:ext cx="1271860" cy="28803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pic>
        <p:nvPicPr>
          <p:cNvPr id="12" name="Image 11"/>
          <p:cNvPicPr/>
          <p:nvPr userDrawn="1"/>
        </p:nvPicPr>
        <p:blipFill rotWithShape="1">
          <a:blip r:embed="rId5"/>
          <a:srcRect r="44000"/>
          <a:stretch/>
        </p:blipFill>
        <p:spPr bwMode="auto">
          <a:xfrm>
            <a:off x="7186736" y="37753"/>
            <a:ext cx="1057672" cy="108699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bandeau_intercalaire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310128" y="0"/>
            <a:ext cx="5833872" cy="6858000"/>
          </a:xfrm>
          <a:prstGeom prst="rect">
            <a:avLst/>
          </a:prstGeom>
        </p:spPr>
      </p:pic>
      <p:pic>
        <p:nvPicPr>
          <p:cNvPr id="7" name="Image 6" descr="bandeau_dernière.png"/>
          <p:cNvPicPr>
            <a:picLocks noChangeAspect="1"/>
          </p:cNvPicPr>
          <p:nvPr userDrawn="1"/>
        </p:nvPicPr>
        <p:blipFill>
          <a:blip r:embed="rId3" cstate="print"/>
          <a:srcRect b="15350"/>
          <a:stretch>
            <a:fillRect/>
          </a:stretch>
        </p:blipFill>
        <p:spPr>
          <a:xfrm>
            <a:off x="3310128" y="0"/>
            <a:ext cx="5833872" cy="5805264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138800" y="5799600"/>
            <a:ext cx="1897200" cy="943200"/>
          </a:xfrm>
        </p:spPr>
        <p:txBody>
          <a:bodyPr anchor="t" anchorCtr="0"/>
          <a:lstStyle>
            <a:lvl1pPr>
              <a:lnSpc>
                <a:spcPts val="1200"/>
              </a:lnSpc>
              <a:defRPr sz="850" b="0" cap="none" baseline="0">
                <a:solidFill>
                  <a:schemeClr val="bg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39505" y="5799600"/>
            <a:ext cx="3552775" cy="943200"/>
          </a:xfrm>
        </p:spPr>
        <p:txBody>
          <a:bodyPr/>
          <a:lstStyle>
            <a:lvl1pPr marL="0" indent="0">
              <a:lnSpc>
                <a:spcPts val="1200"/>
              </a:lnSpc>
              <a:spcAft>
                <a:spcPts val="0"/>
              </a:spcAft>
              <a:buFont typeface="Arial" pitchFamily="34" charset="0"/>
              <a:buNone/>
              <a:defRPr sz="800">
                <a:solidFill>
                  <a:schemeClr val="bg1"/>
                </a:solidFill>
              </a:defRPr>
            </a:lvl1pPr>
            <a:lvl2pPr marL="0" indent="0">
              <a:lnSpc>
                <a:spcPts val="1200"/>
              </a:lnSpc>
              <a:spcBef>
                <a:spcPts val="800"/>
              </a:spcBef>
              <a:buFont typeface="Arial" pitchFamily="34" charset="0"/>
              <a:buNone/>
              <a:defRPr sz="650">
                <a:solidFill>
                  <a:schemeClr val="bg1"/>
                </a:solidFill>
              </a:defRPr>
            </a:lvl2pPr>
            <a:lvl3pPr marL="0" indent="0">
              <a:lnSpc>
                <a:spcPts val="1200"/>
              </a:lnSpc>
              <a:buFont typeface="Arial" pitchFamily="34" charset="0"/>
              <a:buNone/>
              <a:defRPr sz="650">
                <a:solidFill>
                  <a:schemeClr val="bg1"/>
                </a:solidFill>
              </a:defRPr>
            </a:lvl3pPr>
            <a:lvl4pPr marL="0" indent="0">
              <a:lnSpc>
                <a:spcPts val="1200"/>
              </a:lnSpc>
              <a:buFont typeface="Arial" pitchFamily="34" charset="0"/>
              <a:buNone/>
              <a:defRPr sz="650">
                <a:solidFill>
                  <a:schemeClr val="bg1"/>
                </a:solidFill>
              </a:defRPr>
            </a:lvl4pPr>
            <a:lvl5pPr marL="0" indent="0">
              <a:lnSpc>
                <a:spcPts val="1200"/>
              </a:lnSpc>
              <a:buFont typeface="Arial" pitchFamily="34" charset="0"/>
              <a:buNone/>
              <a:defRPr sz="650">
                <a:solidFill>
                  <a:schemeClr val="bg1"/>
                </a:solidFill>
              </a:defRPr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1"/>
          </p:nvPr>
        </p:nvSpPr>
        <p:spPr>
          <a:xfrm>
            <a:off x="576000" y="5445224"/>
            <a:ext cx="1118696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fr-FR" dirty="0" smtClean="0"/>
              <a:t>|  PAGE </a:t>
            </a:r>
            <a:fld id="{AEFB9B6D-867A-40B8-ACB0-35CC9F272C9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2"/>
          </p:nvPr>
        </p:nvSpPr>
        <p:spPr>
          <a:xfrm>
            <a:off x="576000" y="5877272"/>
            <a:ext cx="2664296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fr-FR" smtClean="0"/>
              <a:t>CEA Saclay/Irfu ESSI project | 30/06/2016</a:t>
            </a:r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rcalai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 11" descr="bandeau_intercalaire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310128" y="0"/>
            <a:ext cx="5833872" cy="685800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672000" y="1949598"/>
            <a:ext cx="5364496" cy="4719761"/>
          </a:xfrm>
        </p:spPr>
        <p:txBody>
          <a:bodyPr anchor="t"/>
          <a:lstStyle>
            <a:lvl1pPr algn="l">
              <a:lnSpc>
                <a:spcPts val="2800"/>
              </a:lnSpc>
              <a:defRPr sz="2200" b="1" cap="all"/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672000" y="260649"/>
            <a:ext cx="5292488" cy="1584176"/>
          </a:xfrm>
        </p:spPr>
        <p:txBody>
          <a:bodyPr anchor="t" anchorCtr="0"/>
          <a:lstStyle>
            <a:lvl1pPr marL="0" indent="0">
              <a:lnSpc>
                <a:spcPts val="1200"/>
              </a:lnSpc>
              <a:spcAft>
                <a:spcPts val="0"/>
              </a:spcAft>
              <a:buNone/>
              <a:defRPr sz="85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1"/>
          </p:nvPr>
        </p:nvSpPr>
        <p:spPr>
          <a:xfrm>
            <a:off x="576000" y="5877272"/>
            <a:ext cx="2699856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 dirty="0" smtClean="0"/>
              <a:t>|  PAGE </a:t>
            </a:r>
            <a:fld id="{AEFB9B6D-867A-40B8-ACB0-35CC9F272C9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Espace réservé du pied de page 8"/>
          <p:cNvSpPr>
            <a:spLocks noGrp="1"/>
          </p:cNvSpPr>
          <p:nvPr>
            <p:ph type="ftr" sz="quarter" idx="12"/>
          </p:nvPr>
        </p:nvSpPr>
        <p:spPr>
          <a:xfrm>
            <a:off x="576000" y="5445224"/>
            <a:ext cx="2699856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/>
            <a:r>
              <a:rPr lang="fr-FR" smtClean="0"/>
              <a:t>CEA Saclay/Irfu ESSI project | 30/06/2016</a:t>
            </a:r>
            <a:endParaRPr lang="fr-FR" dirty="0"/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88" y="32420"/>
            <a:ext cx="1009994" cy="1092324"/>
          </a:xfrm>
          <a:prstGeom prst="rect">
            <a:avLst/>
          </a:prstGeom>
          <a:noFill/>
        </p:spPr>
      </p:pic>
      <p:pic>
        <p:nvPicPr>
          <p:cNvPr id="11" name="Image 10"/>
          <p:cNvPicPr/>
          <p:nvPr userDrawn="1"/>
        </p:nvPicPr>
        <p:blipFill rotWithShape="1">
          <a:blip r:embed="rId4"/>
          <a:srcRect r="44000"/>
          <a:stretch/>
        </p:blipFill>
        <p:spPr bwMode="auto">
          <a:xfrm>
            <a:off x="1115616" y="32420"/>
            <a:ext cx="1008112" cy="109232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2000"/>
              </a:spcBef>
              <a:spcAft>
                <a:spcPts val="1500"/>
              </a:spcAft>
              <a:defRPr/>
            </a:lvl1pPr>
            <a:lvl2pPr marL="361950" indent="0" algn="just">
              <a:lnSpc>
                <a:spcPts val="2800"/>
              </a:lnSpc>
              <a:buFont typeface="Arial" pitchFamily="34" charset="0"/>
              <a:buNone/>
              <a:tabLst>
                <a:tab pos="8077200" algn="r"/>
              </a:tabLst>
              <a:defRPr sz="2200"/>
            </a:lvl2pPr>
            <a:lvl3pPr marL="361950" indent="0" algn="just">
              <a:lnSpc>
                <a:spcPts val="2800"/>
              </a:lnSpc>
              <a:buFont typeface="Arial" pitchFamily="34" charset="0"/>
              <a:buNone/>
              <a:tabLst>
                <a:tab pos="8077200" algn="r"/>
              </a:tabLst>
              <a:defRPr sz="2200"/>
            </a:lvl3pPr>
            <a:lvl4pPr marL="361950" indent="0" algn="just">
              <a:lnSpc>
                <a:spcPts val="2800"/>
              </a:lnSpc>
              <a:buFont typeface="Arial" pitchFamily="34" charset="0"/>
              <a:buNone/>
              <a:tabLst>
                <a:tab pos="8077200" algn="r"/>
              </a:tabLst>
              <a:defRPr sz="2200"/>
            </a:lvl4pPr>
            <a:lvl5pPr marL="361950" indent="0" algn="just">
              <a:lnSpc>
                <a:spcPts val="2800"/>
              </a:lnSpc>
              <a:buNone/>
              <a:tabLst>
                <a:tab pos="8077200" algn="r"/>
              </a:tabLst>
              <a:defRPr sz="2200"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smtClean="0"/>
              <a:t>|  PAGE </a:t>
            </a:r>
            <a:fld id="{AEFB9B6D-867A-40B8-ACB0-35CC9F272C9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CEA Saclay/Irfu ESSI project | 30/06/2016</a:t>
            </a:r>
            <a:endParaRPr lang="fr-F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dirty="0" smtClean="0"/>
              <a:t>|  PAGE </a:t>
            </a:r>
            <a:fld id="{AEFB9B6D-867A-40B8-ACB0-35CC9F272C9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CEA Saclay/Irfu ESSI project | 30/06/2016</a:t>
            </a:r>
            <a:endParaRPr lang="fr-FR" dirty="0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1 visu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76000" y="1268760"/>
            <a:ext cx="4428048" cy="496855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r>
              <a:rPr lang="fr-FR" smtClean="0"/>
              <a:t>|  PAGE </a:t>
            </a:r>
            <a:fld id="{AEFB9B6D-867A-40B8-ACB0-35CC9F272C9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fr-FR" smtClean="0"/>
              <a:t>CEA Saclay/Irfu ESSI project | 30/06/2016</a:t>
            </a:r>
            <a:endParaRPr lang="fr-FR" dirty="0"/>
          </a:p>
        </p:txBody>
      </p:sp>
      <p:sp>
        <p:nvSpPr>
          <p:cNvPr id="11" name="Espace réservé du contenu 20"/>
          <p:cNvSpPr>
            <a:spLocks noGrp="1"/>
          </p:cNvSpPr>
          <p:nvPr>
            <p:ph sz="quarter" idx="20" hasCustomPrompt="1"/>
          </p:nvPr>
        </p:nvSpPr>
        <p:spPr>
          <a:xfrm>
            <a:off x="5148000" y="2016000"/>
            <a:ext cx="3492000" cy="3690000"/>
          </a:xfrm>
          <a:solidFill>
            <a:srgbClr val="666666"/>
          </a:solidFill>
        </p:spPr>
        <p:txBody>
          <a:bodyPr anchor="ctr"/>
          <a:lstStyle>
            <a:lvl1pPr marL="0" indent="0"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FR" dirty="0" smtClean="0"/>
              <a:t>Visuel</a:t>
            </a:r>
            <a:endParaRPr lang="fr-F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3 visue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76000" y="1268760"/>
            <a:ext cx="4428048" cy="496855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r>
              <a:rPr lang="fr-FR" smtClean="0"/>
              <a:t>|  PAGE </a:t>
            </a:r>
            <a:fld id="{AEFB9B6D-867A-40B8-ACB0-35CC9F272C9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fr-FR" smtClean="0"/>
              <a:t>CEA Saclay/Irfu ESSI project | 30/06/2016</a:t>
            </a:r>
            <a:endParaRPr lang="fr-FR" dirty="0"/>
          </a:p>
        </p:txBody>
      </p:sp>
      <p:sp>
        <p:nvSpPr>
          <p:cNvPr id="15" name="Espace réservé du contenu 20"/>
          <p:cNvSpPr>
            <a:spLocks noGrp="1"/>
          </p:cNvSpPr>
          <p:nvPr>
            <p:ph sz="quarter" idx="21" hasCustomPrompt="1"/>
          </p:nvPr>
        </p:nvSpPr>
        <p:spPr>
          <a:xfrm>
            <a:off x="5148000" y="2016000"/>
            <a:ext cx="3492000" cy="1980000"/>
          </a:xfrm>
          <a:solidFill>
            <a:srgbClr val="666666"/>
          </a:solidFill>
        </p:spPr>
        <p:txBody>
          <a:bodyPr anchor="ctr"/>
          <a:lstStyle>
            <a:lvl1pPr marL="0" indent="0"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FR" dirty="0" smtClean="0"/>
              <a:t>Visuel</a:t>
            </a:r>
            <a:endParaRPr lang="fr-FR" dirty="0"/>
          </a:p>
        </p:txBody>
      </p:sp>
      <p:sp>
        <p:nvSpPr>
          <p:cNvPr id="16" name="Espace réservé du contenu 20"/>
          <p:cNvSpPr>
            <a:spLocks noGrp="1"/>
          </p:cNvSpPr>
          <p:nvPr>
            <p:ph sz="quarter" idx="22" hasCustomPrompt="1"/>
          </p:nvPr>
        </p:nvSpPr>
        <p:spPr>
          <a:xfrm>
            <a:off x="5148000" y="3999600"/>
            <a:ext cx="1746000" cy="1695600"/>
          </a:xfrm>
          <a:solidFill>
            <a:srgbClr val="808080"/>
          </a:solidFill>
        </p:spPr>
        <p:txBody>
          <a:bodyPr anchor="ctr"/>
          <a:lstStyle>
            <a:lvl1pPr marL="0" indent="0"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FR" dirty="0" smtClean="0"/>
              <a:t>Visuel</a:t>
            </a:r>
            <a:endParaRPr lang="fr-FR" dirty="0"/>
          </a:p>
        </p:txBody>
      </p:sp>
      <p:sp>
        <p:nvSpPr>
          <p:cNvPr id="17" name="Espace réservé du contenu 20"/>
          <p:cNvSpPr>
            <a:spLocks noGrp="1"/>
          </p:cNvSpPr>
          <p:nvPr>
            <p:ph sz="quarter" idx="23" hasCustomPrompt="1"/>
          </p:nvPr>
        </p:nvSpPr>
        <p:spPr>
          <a:xfrm>
            <a:off x="6894000" y="3999600"/>
            <a:ext cx="1746000" cy="1695600"/>
          </a:xfrm>
          <a:solidFill>
            <a:srgbClr val="B2B2B2"/>
          </a:solidFill>
        </p:spPr>
        <p:txBody>
          <a:bodyPr anchor="ctr"/>
          <a:lstStyle>
            <a:lvl1pPr marL="0" indent="0"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FR" dirty="0" smtClean="0"/>
              <a:t>Visuel</a:t>
            </a:r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graphiqu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76000" y="3707506"/>
            <a:ext cx="8172464" cy="2529805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smtClean="0"/>
              <a:t>|  PAGE </a:t>
            </a:r>
            <a:fld id="{AEFB9B6D-867A-40B8-ACB0-35CC9F272C9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CEA Saclay/Irfu ESSI project | 30/06/2016</a:t>
            </a:r>
            <a:endParaRPr lang="fr-FR" dirty="0"/>
          </a:p>
        </p:txBody>
      </p:sp>
      <p:sp>
        <p:nvSpPr>
          <p:cNvPr id="9" name="Espace réservé du contenu 20"/>
          <p:cNvSpPr>
            <a:spLocks noGrp="1"/>
          </p:cNvSpPr>
          <p:nvPr>
            <p:ph sz="quarter" idx="21" hasCustomPrompt="1"/>
          </p:nvPr>
        </p:nvSpPr>
        <p:spPr>
          <a:xfrm>
            <a:off x="576000" y="1458000"/>
            <a:ext cx="8064000" cy="1908000"/>
          </a:xfrm>
          <a:solidFill>
            <a:srgbClr val="666666"/>
          </a:solidFill>
        </p:spPr>
        <p:txBody>
          <a:bodyPr anchor="ctr"/>
          <a:lstStyle>
            <a:lvl1pPr marL="0" indent="0"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fr-FR" dirty="0" smtClean="0"/>
              <a:t>Visuel</a:t>
            </a:r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age vie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 descr="bandeau_page_carte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251460"/>
          </a:xfrm>
          <a:prstGeom prst="rect">
            <a:avLst/>
          </a:prstGeom>
        </p:spPr>
      </p:pic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smtClean="0"/>
              <a:t>|  PAGE </a:t>
            </a:r>
            <a:fld id="{AEFB9B6D-867A-40B8-ACB0-35CC9F272C9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CEA Saclay/Irfu ESSI project | 30/06/2016</a:t>
            </a:r>
            <a:endParaRPr lang="fr-FR" dirty="0"/>
          </a:p>
        </p:txBody>
      </p:sp>
      <p:sp>
        <p:nvSpPr>
          <p:cNvPr id="17" name="Espace réservé du contenu 15"/>
          <p:cNvSpPr>
            <a:spLocks noGrp="1"/>
          </p:cNvSpPr>
          <p:nvPr>
            <p:ph sz="quarter" idx="15"/>
          </p:nvPr>
        </p:nvSpPr>
        <p:spPr>
          <a:xfrm>
            <a:off x="378000" y="836613"/>
            <a:ext cx="8460000" cy="5184775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 descr="carte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76486" y="846237"/>
            <a:ext cx="8460000" cy="4156911"/>
          </a:xfrm>
          <a:prstGeom prst="rect">
            <a:avLst/>
          </a:prstGeom>
        </p:spPr>
      </p:pic>
      <p:pic>
        <p:nvPicPr>
          <p:cNvPr id="9" name="Image 8" descr="bandeau_page_carte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251460"/>
          </a:xfrm>
          <a:prstGeom prst="rect">
            <a:avLst/>
          </a:prstGeom>
        </p:spPr>
      </p:pic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smtClean="0"/>
              <a:t>|  PAGE </a:t>
            </a:r>
            <a:fld id="{AEFB9B6D-867A-40B8-ACB0-35CC9F272C9C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CEA Saclay/Irfu ESSI project | 30/06/2016</a:t>
            </a:r>
            <a:endParaRPr lang="fr-FR" dirty="0"/>
          </a:p>
        </p:txBody>
      </p:sp>
      <p:sp>
        <p:nvSpPr>
          <p:cNvPr id="33" name="Espace réservé du graphique 32"/>
          <p:cNvSpPr>
            <a:spLocks noGrp="1"/>
          </p:cNvSpPr>
          <p:nvPr>
            <p:ph type="chart" sz="quarter" idx="13" hasCustomPrompt="1"/>
          </p:nvPr>
        </p:nvSpPr>
        <p:spPr>
          <a:xfrm>
            <a:off x="899592" y="5157788"/>
            <a:ext cx="3240360" cy="863600"/>
          </a:xfrm>
        </p:spPr>
        <p:txBody>
          <a:bodyPr anchor="ctr"/>
          <a:lstStyle>
            <a:lvl1pPr marL="0" indent="0" algn="ctr">
              <a:defRPr sz="1200"/>
            </a:lvl1pPr>
          </a:lstStyle>
          <a:p>
            <a:r>
              <a:rPr lang="fr-FR" dirty="0" smtClean="0"/>
              <a:t> Graphique</a:t>
            </a:r>
            <a:endParaRPr lang="fr-F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bandeau_texte.png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797" y="-830"/>
            <a:ext cx="9144000" cy="955548"/>
          </a:xfrm>
          <a:prstGeom prst="rect">
            <a:avLst/>
          </a:prstGeom>
        </p:spPr>
      </p:pic>
      <p:pic>
        <p:nvPicPr>
          <p:cNvPr id="9" name="Image 8"/>
          <p:cNvPicPr/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3599" y="56782"/>
            <a:ext cx="574541" cy="645439"/>
          </a:xfrm>
          <a:prstGeom prst="rect">
            <a:avLst/>
          </a:prstGeom>
          <a:noFill/>
        </p:spPr>
      </p:pic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1115616" y="52752"/>
            <a:ext cx="6727983" cy="90872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76000" y="1268760"/>
            <a:ext cx="8172464" cy="496855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051720" y="6305192"/>
            <a:ext cx="5939824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rgbClr val="666666"/>
                </a:solidFill>
              </a:defRPr>
            </a:lvl1pPr>
          </a:lstStyle>
          <a:p>
            <a:r>
              <a:rPr lang="fr-FR" smtClean="0"/>
              <a:t>CEA Saclay/Irfu ESSI project | 30/06/2016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025304" y="6303598"/>
            <a:ext cx="1118696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rgbClr val="666666"/>
                </a:solidFill>
              </a:defRPr>
            </a:lvl1pPr>
          </a:lstStyle>
          <a:p>
            <a:r>
              <a:rPr lang="fr-FR" dirty="0" smtClean="0"/>
              <a:t>|  PAGE </a:t>
            </a:r>
            <a:fld id="{AEFB9B6D-867A-40B8-ACB0-35CC9F272C9C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11" name="Image 10"/>
          <p:cNvPicPr/>
          <p:nvPr userDrawn="1"/>
        </p:nvPicPr>
        <p:blipFill rotWithShape="1">
          <a:blip r:embed="rId14"/>
          <a:srcRect r="44000"/>
          <a:stretch/>
        </p:blipFill>
        <p:spPr bwMode="auto">
          <a:xfrm>
            <a:off x="8479317" y="63256"/>
            <a:ext cx="636905" cy="64706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5" r:id="rId2"/>
    <p:sldLayoutId id="2147483666" r:id="rId3"/>
    <p:sldLayoutId id="2147483650" r:id="rId4"/>
    <p:sldLayoutId id="2147483662" r:id="rId5"/>
    <p:sldLayoutId id="2147483663" r:id="rId6"/>
    <p:sldLayoutId id="2147483664" r:id="rId7"/>
    <p:sldLayoutId id="2147483667" r:id="rId8"/>
    <p:sldLayoutId id="2147483654" r:id="rId9"/>
    <p:sldLayoutId id="2147483668" r:id="rId10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2200" b="1" kern="1200" cap="all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923925" indent="0" algn="l" defTabSz="914400" rtl="0" eaLnBrk="1" latinLnBrk="0" hangingPunct="1">
        <a:lnSpc>
          <a:spcPct val="100000"/>
        </a:lnSpc>
        <a:spcBef>
          <a:spcPts val="0"/>
        </a:spcBef>
        <a:spcAft>
          <a:spcPts val="400"/>
        </a:spcAft>
        <a:buFont typeface="Arial" pitchFamily="34" charset="0"/>
        <a:buNone/>
        <a:defRPr sz="2200" kern="1200">
          <a:solidFill>
            <a:schemeClr val="tx2"/>
          </a:solidFill>
          <a:latin typeface="+mn-lt"/>
          <a:ea typeface="+mn-ea"/>
          <a:cs typeface="+mn-cs"/>
        </a:defRPr>
      </a:lvl1pPr>
      <a:lvl2pPr marL="360363" indent="-360363" algn="l" defTabSz="914400" rtl="0" eaLnBrk="1" latinLnBrk="0" hangingPunct="1">
        <a:lnSpc>
          <a:spcPts val="2000"/>
        </a:lnSpc>
        <a:spcBef>
          <a:spcPts val="0"/>
        </a:spcBef>
        <a:buSzPct val="90000"/>
        <a:buFontTx/>
        <a:buBlip>
          <a:blip r:embed="rId15"/>
        </a:buBlip>
        <a:defRPr sz="1600" kern="1200">
          <a:solidFill>
            <a:srgbClr val="666666"/>
          </a:solidFill>
          <a:latin typeface="+mn-lt"/>
          <a:ea typeface="+mn-ea"/>
          <a:cs typeface="+mn-cs"/>
        </a:defRPr>
      </a:lvl2pPr>
      <a:lvl3pPr marL="361950" indent="0" algn="l" defTabSz="914400" rtl="0" eaLnBrk="1" latinLnBrk="0" hangingPunct="1">
        <a:lnSpc>
          <a:spcPts val="2000"/>
        </a:lnSpc>
        <a:spcBef>
          <a:spcPts val="0"/>
        </a:spcBef>
        <a:buSzPct val="36000"/>
        <a:buFont typeface="Arial" pitchFamily="34" charset="0"/>
        <a:buNone/>
        <a:defRPr sz="1600" kern="1200">
          <a:solidFill>
            <a:srgbClr val="666666"/>
          </a:solidFill>
          <a:latin typeface="+mn-lt"/>
          <a:ea typeface="+mn-ea"/>
          <a:cs typeface="+mn-cs"/>
        </a:defRPr>
      </a:lvl3pPr>
      <a:lvl4pPr marL="1009650" indent="-238125" algn="l" defTabSz="914400" rtl="0" eaLnBrk="1" latinLnBrk="0" hangingPunct="1">
        <a:lnSpc>
          <a:spcPts val="2000"/>
        </a:lnSpc>
        <a:spcBef>
          <a:spcPts val="0"/>
        </a:spcBef>
        <a:buClr>
          <a:srgbClr val="666666"/>
        </a:buClr>
        <a:buSzPct val="36000"/>
        <a:buFontTx/>
        <a:buBlip>
          <a:blip r:embed="rId16"/>
        </a:buBlip>
        <a:defRPr sz="1600" kern="1200">
          <a:solidFill>
            <a:srgbClr val="666666"/>
          </a:solidFill>
          <a:latin typeface="+mn-lt"/>
          <a:ea typeface="+mn-ea"/>
          <a:cs typeface="+mn-cs"/>
        </a:defRPr>
      </a:lvl4pPr>
      <a:lvl5pPr marL="1133475" indent="-114300" algn="l" defTabSz="914400" rtl="0" eaLnBrk="1" latinLnBrk="0" hangingPunct="1">
        <a:lnSpc>
          <a:spcPts val="2000"/>
        </a:lnSpc>
        <a:spcBef>
          <a:spcPts val="0"/>
        </a:spcBef>
        <a:buClr>
          <a:srgbClr val="666666"/>
        </a:buClr>
        <a:buFont typeface="Arial" pitchFamily="34" charset="0"/>
        <a:buChar char="-"/>
        <a:defRPr sz="1600" kern="1200">
          <a:solidFill>
            <a:srgbClr val="666666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Document management system I2I for </a:t>
            </a:r>
            <a:r>
              <a:rPr lang="fr-FR" dirty="0" err="1" smtClean="0"/>
              <a:t>essi</a:t>
            </a:r>
            <a:r>
              <a:rPr lang="fr-FR" dirty="0" smtClean="0"/>
              <a:t> </a:t>
            </a:r>
            <a:r>
              <a:rPr lang="fr-FR" dirty="0" err="1" smtClean="0"/>
              <a:t>project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 dirty="0"/>
              <a:t>ESS </a:t>
            </a:r>
            <a:r>
              <a:rPr lang="fr-FR" dirty="0" err="1"/>
              <a:t>Quality</a:t>
            </a:r>
            <a:r>
              <a:rPr lang="fr-FR" dirty="0"/>
              <a:t> workshop at Saclay 30/06/2016 </a:t>
            </a:r>
            <a:r>
              <a:rPr lang="fr-FR" sz="900" b="1" dirty="0">
                <a:solidFill>
                  <a:schemeClr val="bg2"/>
                </a:solidFill>
              </a:rPr>
              <a:t>|</a:t>
            </a:r>
            <a:r>
              <a:rPr lang="fr-FR" dirty="0"/>
              <a:t> Anaïs BRUNIQUEL</a:t>
            </a:r>
          </a:p>
        </p:txBody>
      </p:sp>
      <p:sp>
        <p:nvSpPr>
          <p:cNvPr id="10" name="Sous-titre 9"/>
          <p:cNvSpPr>
            <a:spLocks noGrp="1"/>
          </p:cNvSpPr>
          <p:nvPr>
            <p:ph type="subTitle" idx="1"/>
          </p:nvPr>
        </p:nvSpPr>
        <p:spPr>
          <a:xfrm>
            <a:off x="3960000" y="5805264"/>
            <a:ext cx="3060272" cy="504056"/>
          </a:xfrm>
        </p:spPr>
        <p:txBody>
          <a:bodyPr/>
          <a:lstStyle/>
          <a:p>
            <a:r>
              <a:rPr lang="fr-FR" dirty="0" smtClean="0"/>
              <a:t>Sous titre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smtClean="0"/>
              <a:t>|  PAGE </a:t>
            </a:r>
            <a:fld id="{AEFB9B6D-867A-40B8-ACB0-35CC9F272C9C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CEA Saclay/Irfu ESSI project | 30/06/2016</a:t>
            </a:r>
            <a:endParaRPr lang="fr-FR" dirty="0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of I2I system </a:t>
            </a:r>
            <a:r>
              <a:rPr lang="fr-FR" dirty="0" smtClean="0"/>
              <a:t>(1/4) </a:t>
            </a:r>
            <a:endParaRPr lang="fr-FR" dirty="0"/>
          </a:p>
        </p:txBody>
      </p:sp>
      <p:sp>
        <p:nvSpPr>
          <p:cNvPr id="94" name="Espace réservé du contenu 6"/>
          <p:cNvSpPr>
            <a:spLocks noGrp="1"/>
          </p:cNvSpPr>
          <p:nvPr>
            <p:ph idx="1"/>
          </p:nvPr>
        </p:nvSpPr>
        <p:spPr>
          <a:xfrm>
            <a:off x="323528" y="1340768"/>
            <a:ext cx="5023542" cy="4824536"/>
          </a:xfrm>
        </p:spPr>
        <p:txBody>
          <a:bodyPr/>
          <a:lstStyle/>
          <a:p>
            <a:pPr algn="just"/>
            <a:r>
              <a:rPr lang="fr-FR" dirty="0" smtClean="0"/>
              <a:t>I2I system</a:t>
            </a:r>
          </a:p>
          <a:p>
            <a:pPr lvl="1" algn="just"/>
            <a:endParaRPr lang="fr-FR" dirty="0" smtClean="0"/>
          </a:p>
          <a:p>
            <a:pPr lvl="1" algn="just"/>
            <a:r>
              <a:rPr lang="fr-FR" dirty="0" smtClean="0"/>
              <a:t>I2I system </a:t>
            </a:r>
            <a:r>
              <a:rPr lang="fr-FR" dirty="0" err="1" smtClean="0"/>
              <a:t>is</a:t>
            </a:r>
            <a:r>
              <a:rPr lang="fr-FR" dirty="0" smtClean="0"/>
              <a:t> a collaborative </a:t>
            </a:r>
            <a:r>
              <a:rPr lang="fr-FR" dirty="0" err="1" smtClean="0"/>
              <a:t>tool</a:t>
            </a:r>
            <a:r>
              <a:rPr lang="fr-FR" dirty="0" smtClean="0"/>
              <a:t> </a:t>
            </a:r>
            <a:r>
              <a:rPr lang="fr-FR" dirty="0" err="1" smtClean="0"/>
              <a:t>based</a:t>
            </a:r>
            <a:r>
              <a:rPr lang="fr-FR" dirty="0" smtClean="0"/>
              <a:t> on </a:t>
            </a:r>
            <a:r>
              <a:rPr lang="fr-FR" dirty="0" err="1" smtClean="0"/>
              <a:t>sharepoint</a:t>
            </a:r>
            <a:r>
              <a:rPr lang="fr-FR" dirty="0" smtClean="0"/>
              <a:t> </a:t>
            </a:r>
            <a:r>
              <a:rPr lang="fr-FR" dirty="0" err="1" smtClean="0"/>
              <a:t>microsoft</a:t>
            </a:r>
            <a:r>
              <a:rPr lang="fr-FR" dirty="0" smtClean="0"/>
              <a:t>.</a:t>
            </a:r>
          </a:p>
          <a:p>
            <a:pPr lvl="1" algn="just"/>
            <a:endParaRPr lang="fr-FR" dirty="0" smtClean="0"/>
          </a:p>
          <a:p>
            <a:pPr lvl="1" algn="just"/>
            <a:r>
              <a:rPr lang="fr-FR" dirty="0"/>
              <a:t>I2I </a:t>
            </a:r>
            <a:r>
              <a:rPr lang="fr-FR" dirty="0" smtClean="0"/>
              <a:t>system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used</a:t>
            </a:r>
            <a:r>
              <a:rPr lang="fr-FR" dirty="0"/>
              <a:t> to </a:t>
            </a:r>
            <a:r>
              <a:rPr lang="fr-FR" dirty="0" err="1"/>
              <a:t>storage</a:t>
            </a:r>
            <a:r>
              <a:rPr lang="fr-FR" dirty="0"/>
              <a:t> and </a:t>
            </a:r>
            <a:r>
              <a:rPr lang="fr-FR" dirty="0" err="1"/>
              <a:t>classify</a:t>
            </a:r>
            <a:r>
              <a:rPr lang="fr-FR" dirty="0"/>
              <a:t> </a:t>
            </a:r>
            <a:r>
              <a:rPr lang="fr-FR" dirty="0" smtClean="0"/>
              <a:t>all the document </a:t>
            </a:r>
            <a:r>
              <a:rPr lang="fr-FR" dirty="0"/>
              <a:t>of </a:t>
            </a:r>
            <a:r>
              <a:rPr lang="fr-FR" dirty="0" smtClean="0"/>
              <a:t>the ESSI </a:t>
            </a:r>
            <a:r>
              <a:rPr lang="fr-FR" dirty="0" err="1" smtClean="0"/>
              <a:t>project</a:t>
            </a:r>
            <a:r>
              <a:rPr lang="fr-FR" dirty="0" smtClean="0"/>
              <a:t> and ESSI </a:t>
            </a:r>
            <a:r>
              <a:rPr lang="fr-FR" dirty="0" err="1" smtClean="0"/>
              <a:t>WPs</a:t>
            </a:r>
            <a:r>
              <a:rPr lang="fr-FR" dirty="0" smtClean="0"/>
              <a:t>:</a:t>
            </a:r>
            <a:endParaRPr lang="fr-FR" dirty="0"/>
          </a:p>
          <a:p>
            <a:pPr lvl="3" algn="just"/>
            <a:r>
              <a:rPr lang="fr-FR" dirty="0" smtClean="0"/>
              <a:t>Project </a:t>
            </a:r>
            <a:r>
              <a:rPr lang="fr-FR" dirty="0" smtClean="0"/>
              <a:t>documents,</a:t>
            </a:r>
            <a:endParaRPr lang="fr-FR" dirty="0" smtClean="0"/>
          </a:p>
          <a:p>
            <a:pPr lvl="3" algn="just"/>
            <a:r>
              <a:rPr lang="fr-FR" dirty="0" smtClean="0"/>
              <a:t>Design documents,</a:t>
            </a:r>
          </a:p>
          <a:p>
            <a:pPr lvl="3" algn="just"/>
            <a:r>
              <a:rPr lang="fr-FR" dirty="0" err="1" smtClean="0"/>
              <a:t>Manufacturing</a:t>
            </a:r>
            <a:r>
              <a:rPr lang="fr-FR" dirty="0" smtClean="0"/>
              <a:t> documents,</a:t>
            </a:r>
          </a:p>
          <a:p>
            <a:pPr lvl="3" algn="just"/>
            <a:r>
              <a:rPr lang="fr-FR" dirty="0" smtClean="0"/>
              <a:t>Test </a:t>
            </a:r>
            <a:r>
              <a:rPr lang="fr-FR" dirty="0" smtClean="0"/>
              <a:t>and </a:t>
            </a:r>
            <a:r>
              <a:rPr lang="fr-FR" dirty="0" err="1" smtClean="0"/>
              <a:t>assembly</a:t>
            </a:r>
            <a:r>
              <a:rPr lang="fr-FR" dirty="0" smtClean="0"/>
              <a:t> </a:t>
            </a:r>
            <a:r>
              <a:rPr lang="fr-FR" dirty="0" err="1" smtClean="0"/>
              <a:t>results</a:t>
            </a:r>
            <a:r>
              <a:rPr lang="fr-FR" dirty="0" smtClean="0"/>
              <a:t>.</a:t>
            </a:r>
            <a:endParaRPr lang="fr-FR" dirty="0"/>
          </a:p>
          <a:p>
            <a:pPr lvl="1" algn="just"/>
            <a:endParaRPr lang="fr-FR" dirty="0" smtClean="0"/>
          </a:p>
          <a:p>
            <a:pPr lvl="1" algn="just"/>
            <a:r>
              <a:rPr lang="fr-FR" dirty="0" smtClean="0"/>
              <a:t>I2I system </a:t>
            </a:r>
            <a:r>
              <a:rPr lang="fr-FR" dirty="0" err="1" smtClean="0"/>
              <a:t>is</a:t>
            </a:r>
            <a:r>
              <a:rPr lang="fr-FR" dirty="0" smtClean="0"/>
              <a:t> for </a:t>
            </a:r>
            <a:r>
              <a:rPr lang="fr-FR" dirty="0" err="1" smtClean="0"/>
              <a:t>internal</a:t>
            </a:r>
            <a:r>
              <a:rPr lang="fr-FR" dirty="0" smtClean="0"/>
              <a:t> use of CEA </a:t>
            </a:r>
            <a:r>
              <a:rPr lang="fr-FR" dirty="0" smtClean="0">
                <a:sym typeface="Wingdings" panose="05000000000000000000" pitchFamily="2" charset="2"/>
              </a:rPr>
              <a:t> The </a:t>
            </a:r>
            <a:r>
              <a:rPr lang="fr-FR" dirty="0" err="1" smtClean="0">
                <a:sym typeface="Wingdings" panose="05000000000000000000" pitchFamily="2" charset="2"/>
              </a:rPr>
              <a:t>tool</a:t>
            </a:r>
            <a:r>
              <a:rPr lang="fr-FR" dirty="0" smtClean="0">
                <a:sym typeface="Wingdings" panose="05000000000000000000" pitchFamily="2" charset="2"/>
              </a:rPr>
              <a:t> </a:t>
            </a:r>
            <a:r>
              <a:rPr lang="fr-FR" dirty="0" err="1" smtClean="0">
                <a:sym typeface="Wingdings" panose="05000000000000000000" pitchFamily="2" charset="2"/>
              </a:rPr>
              <a:t>is</a:t>
            </a:r>
            <a:r>
              <a:rPr lang="fr-FR" dirty="0" smtClean="0">
                <a:sym typeface="Wingdings" panose="05000000000000000000" pitchFamily="2" charset="2"/>
              </a:rPr>
              <a:t> in french</a:t>
            </a:r>
            <a:r>
              <a:rPr lang="fr-FR" dirty="0" smtClean="0"/>
              <a:t>. </a:t>
            </a:r>
          </a:p>
          <a:p>
            <a:pPr lvl="1" algn="just"/>
            <a:endParaRPr lang="fr-FR" dirty="0"/>
          </a:p>
          <a:p>
            <a:pPr lvl="1" algn="just"/>
            <a:r>
              <a:rPr lang="fr-FR" dirty="0" smtClean="0"/>
              <a:t>I2I system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organized</a:t>
            </a:r>
            <a:r>
              <a:rPr lang="fr-FR" dirty="0" smtClean="0"/>
              <a:t> as a </a:t>
            </a:r>
            <a:r>
              <a:rPr lang="fr-FR" dirty="0" err="1" smtClean="0"/>
              <a:t>big</a:t>
            </a:r>
            <a:r>
              <a:rPr lang="fr-FR" dirty="0" smtClean="0"/>
              <a:t> </a:t>
            </a:r>
            <a:r>
              <a:rPr lang="fr-FR" dirty="0" err="1" smtClean="0"/>
              <a:t>library</a:t>
            </a:r>
            <a:r>
              <a:rPr lang="fr-FR" dirty="0" smtClean="0"/>
              <a:t>.</a:t>
            </a:r>
          </a:p>
          <a:p>
            <a:pPr lvl="1" algn="just"/>
            <a:endParaRPr lang="fr-FR" dirty="0" smtClean="0"/>
          </a:p>
        </p:txBody>
      </p:sp>
      <p:pic>
        <p:nvPicPr>
          <p:cNvPr id="128" name="Image 12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2853096"/>
            <a:ext cx="1440000" cy="1440000"/>
          </a:xfrm>
          <a:prstGeom prst="rect">
            <a:avLst/>
          </a:prstGeom>
        </p:spPr>
      </p:pic>
      <p:pic>
        <p:nvPicPr>
          <p:cNvPr id="129" name="Image 12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7170" y="3138862"/>
            <a:ext cx="1302699" cy="868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6641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smtClean="0"/>
              <a:t>|  PAGE </a:t>
            </a:r>
            <a:fld id="{AEFB9B6D-867A-40B8-ACB0-35CC9F272C9C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CEA Saclay/Irfu ESSI project | 30/06/2016</a:t>
            </a:r>
            <a:endParaRPr lang="fr-FR" dirty="0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Presentation</a:t>
            </a:r>
            <a:r>
              <a:rPr lang="fr-FR" dirty="0"/>
              <a:t> of I2I system </a:t>
            </a:r>
            <a:r>
              <a:rPr lang="fr-FR" dirty="0" smtClean="0"/>
              <a:t>(2/4) </a:t>
            </a:r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5208565" y="1447298"/>
            <a:ext cx="1517299" cy="722929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lang="fr-FR" sz="1400" b="1" dirty="0" err="1" smtClean="0"/>
              <a:t>Create</a:t>
            </a:r>
            <a:r>
              <a:rPr lang="fr-FR" sz="1400" b="1" dirty="0" smtClean="0"/>
              <a:t> a new document</a:t>
            </a:r>
            <a:endParaRPr lang="fr-FR" sz="1400" b="1" dirty="0"/>
          </a:p>
        </p:txBody>
      </p:sp>
      <p:sp>
        <p:nvSpPr>
          <p:cNvPr id="9" name="Rectangle 8"/>
          <p:cNvSpPr/>
          <p:nvPr/>
        </p:nvSpPr>
        <p:spPr>
          <a:xfrm>
            <a:off x="7589960" y="1505349"/>
            <a:ext cx="1446536" cy="664878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400" b="1" dirty="0" err="1" smtClean="0"/>
              <a:t>Up-date</a:t>
            </a:r>
            <a:r>
              <a:rPr lang="fr-FR" sz="1400" b="1" dirty="0" smtClean="0"/>
              <a:t> a document</a:t>
            </a:r>
            <a:endParaRPr lang="fr-FR" sz="1400" b="1" dirty="0">
              <a:solidFill>
                <a:schemeClr val="dk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360805" y="5050547"/>
            <a:ext cx="1522317" cy="794464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400" b="1" dirty="0" err="1" smtClean="0">
                <a:solidFill>
                  <a:schemeClr val="dk1"/>
                </a:solidFill>
              </a:rPr>
              <a:t>Publish</a:t>
            </a:r>
            <a:r>
              <a:rPr lang="fr-FR" sz="1400" b="1" dirty="0" smtClean="0">
                <a:solidFill>
                  <a:schemeClr val="dk1"/>
                </a:solidFill>
              </a:rPr>
              <a:t> the document</a:t>
            </a:r>
            <a:endParaRPr lang="fr-FR" sz="1400" b="1" dirty="0">
              <a:solidFill>
                <a:schemeClr val="dk1"/>
              </a:solidFill>
            </a:endParaRPr>
          </a:p>
        </p:txBody>
      </p:sp>
      <p:cxnSp>
        <p:nvCxnSpPr>
          <p:cNvPr id="13" name="Connecteur en angle 12"/>
          <p:cNvCxnSpPr>
            <a:stCxn id="9" idx="2"/>
            <a:endCxn id="38" idx="3"/>
          </p:cNvCxnSpPr>
          <p:nvPr/>
        </p:nvCxnSpPr>
        <p:spPr>
          <a:xfrm rot="5400000">
            <a:off x="7732236" y="2321113"/>
            <a:ext cx="731878" cy="430106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</p:cxnSp>
      <p:sp>
        <p:nvSpPr>
          <p:cNvPr id="18" name="Rectangle 17"/>
          <p:cNvSpPr/>
          <p:nvPr/>
        </p:nvSpPr>
        <p:spPr>
          <a:xfrm>
            <a:off x="6365823" y="3951239"/>
            <a:ext cx="1517299" cy="739268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400" b="1" i="1" dirty="0" err="1" smtClean="0">
                <a:solidFill>
                  <a:schemeClr val="dk1"/>
                </a:solidFill>
              </a:rPr>
              <a:t>Approve</a:t>
            </a:r>
            <a:r>
              <a:rPr lang="fr-FR" sz="1400" b="1" i="1" dirty="0" smtClean="0">
                <a:solidFill>
                  <a:schemeClr val="dk1"/>
                </a:solidFill>
              </a:rPr>
              <a:t> the document</a:t>
            </a:r>
            <a:endParaRPr lang="fr-FR" sz="1400" b="1" i="1" dirty="0">
              <a:solidFill>
                <a:schemeClr val="dk1"/>
              </a:solidFill>
            </a:endParaRPr>
          </a:p>
        </p:txBody>
      </p:sp>
      <p:cxnSp>
        <p:nvCxnSpPr>
          <p:cNvPr id="20" name="Connecteur en angle 19"/>
          <p:cNvCxnSpPr>
            <a:stCxn id="18" idx="2"/>
            <a:endCxn id="10" idx="0"/>
          </p:cNvCxnSpPr>
          <p:nvPr/>
        </p:nvCxnSpPr>
        <p:spPr>
          <a:xfrm rot="5400000">
            <a:off x="6943199" y="4869273"/>
            <a:ext cx="360040" cy="2509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</p:cxnSp>
      <p:cxnSp>
        <p:nvCxnSpPr>
          <p:cNvPr id="60" name="Connecteur en angle 59"/>
          <p:cNvCxnSpPr>
            <a:stCxn id="8" idx="2"/>
            <a:endCxn id="38" idx="1"/>
          </p:cNvCxnSpPr>
          <p:nvPr/>
        </p:nvCxnSpPr>
        <p:spPr>
          <a:xfrm rot="16200000" flipH="1">
            <a:off x="5798071" y="2339371"/>
            <a:ext cx="731878" cy="39359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</p:cxnSp>
      <p:sp>
        <p:nvSpPr>
          <p:cNvPr id="38" name="ZoneTexte 37"/>
          <p:cNvSpPr txBox="1"/>
          <p:nvPr/>
        </p:nvSpPr>
        <p:spPr>
          <a:xfrm>
            <a:off x="6360805" y="2575825"/>
            <a:ext cx="1522317" cy="65256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>
            <a:defPPr>
              <a:defRPr lang="fr-FR"/>
            </a:defPPr>
            <a:lvl1pPr algn="ctr">
              <a:defRPr b="1">
                <a:solidFill>
                  <a:schemeClr val="dk1"/>
                </a:solidFill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fr-FR" sz="1400" dirty="0"/>
              <a:t>Check in the document</a:t>
            </a:r>
          </a:p>
        </p:txBody>
      </p:sp>
      <p:cxnSp>
        <p:nvCxnSpPr>
          <p:cNvPr id="30" name="Connecteur en angle 29"/>
          <p:cNvCxnSpPr>
            <a:stCxn id="38" idx="2"/>
            <a:endCxn id="10" idx="1"/>
          </p:cNvCxnSpPr>
          <p:nvPr/>
        </p:nvCxnSpPr>
        <p:spPr>
          <a:xfrm rot="5400000">
            <a:off x="5631688" y="3957503"/>
            <a:ext cx="2219394" cy="761159"/>
          </a:xfrm>
          <a:prstGeom prst="bentConnector4">
            <a:avLst>
              <a:gd name="adj1" fmla="val 16454"/>
              <a:gd name="adj2" fmla="val 130033"/>
            </a:avLst>
          </a:prstGeom>
          <a:ln>
            <a:prstDash val="dash"/>
            <a:tailEnd type="arrow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</p:cxnSp>
      <p:cxnSp>
        <p:nvCxnSpPr>
          <p:cNvPr id="37" name="Connecteur en angle 36"/>
          <p:cNvCxnSpPr>
            <a:stCxn id="38" idx="2"/>
            <a:endCxn id="18" idx="0"/>
          </p:cNvCxnSpPr>
          <p:nvPr/>
        </p:nvCxnSpPr>
        <p:spPr>
          <a:xfrm rot="16200000" flipH="1">
            <a:off x="6761791" y="3588557"/>
            <a:ext cx="722854" cy="2509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</p:cxnSp>
      <p:sp>
        <p:nvSpPr>
          <p:cNvPr id="94" name="Espace réservé du contenu 6"/>
          <p:cNvSpPr>
            <a:spLocks noGrp="1"/>
          </p:cNvSpPr>
          <p:nvPr>
            <p:ph idx="1"/>
          </p:nvPr>
        </p:nvSpPr>
        <p:spPr>
          <a:xfrm>
            <a:off x="323528" y="1124744"/>
            <a:ext cx="4680520" cy="5589240"/>
          </a:xfrm>
        </p:spPr>
        <p:txBody>
          <a:bodyPr/>
          <a:lstStyle/>
          <a:p>
            <a:pPr algn="just"/>
            <a:r>
              <a:rPr lang="en-GB" dirty="0" smtClean="0"/>
              <a:t>Process to use I2I system</a:t>
            </a:r>
          </a:p>
          <a:p>
            <a:pPr lvl="1" algn="just"/>
            <a:endParaRPr lang="en-GB" dirty="0" smtClean="0"/>
          </a:p>
          <a:p>
            <a:pPr lvl="1" algn="just"/>
            <a:r>
              <a:rPr lang="en-GB" dirty="0" smtClean="0"/>
              <a:t>The contributor of ESSI project can create, update and check in </a:t>
            </a:r>
            <a:r>
              <a:rPr lang="en-GB" dirty="0" smtClean="0"/>
              <a:t>a </a:t>
            </a:r>
            <a:r>
              <a:rPr lang="en-GB" dirty="0" smtClean="0"/>
              <a:t>document. The document </a:t>
            </a:r>
            <a:r>
              <a:rPr lang="en-GB" dirty="0" smtClean="0"/>
              <a:t>can </a:t>
            </a:r>
            <a:r>
              <a:rPr lang="en-GB" dirty="0" smtClean="0"/>
              <a:t>be approved in I2I and distributed by e-mail or by I2I. </a:t>
            </a:r>
          </a:p>
          <a:p>
            <a:pPr lvl="1" algn="just"/>
            <a:endParaRPr lang="en-GB" dirty="0" smtClean="0"/>
          </a:p>
          <a:p>
            <a:pPr lvl="1" algn="just"/>
            <a:r>
              <a:rPr lang="en-GB" dirty="0" smtClean="0"/>
              <a:t>I2I system takes account : </a:t>
            </a:r>
          </a:p>
          <a:p>
            <a:pPr lvl="3" algn="just"/>
            <a:r>
              <a:rPr lang="en-GB" dirty="0" smtClean="0"/>
              <a:t> The </a:t>
            </a:r>
            <a:r>
              <a:rPr lang="en-GB" dirty="0" smtClean="0"/>
              <a:t>ESSI rules </a:t>
            </a:r>
            <a:r>
              <a:rPr lang="en-GB" dirty="0" smtClean="0"/>
              <a:t>to identify the </a:t>
            </a:r>
            <a:r>
              <a:rPr lang="en-GB" dirty="0" smtClean="0"/>
              <a:t>documents,</a:t>
            </a:r>
            <a:endParaRPr lang="en-GB" dirty="0" smtClean="0"/>
          </a:p>
          <a:p>
            <a:pPr lvl="3" algn="just"/>
            <a:r>
              <a:rPr lang="en-GB" dirty="0" smtClean="0"/>
              <a:t> The organization of the ESSI Project (PMO, </a:t>
            </a:r>
            <a:r>
              <a:rPr lang="en-GB" dirty="0" smtClean="0"/>
              <a:t>WPs),</a:t>
            </a:r>
            <a:endParaRPr lang="en-GB" dirty="0" smtClean="0"/>
          </a:p>
          <a:p>
            <a:pPr lvl="3" algn="just"/>
            <a:r>
              <a:rPr lang="en-GB" dirty="0" smtClean="0"/>
              <a:t>The following of the different </a:t>
            </a:r>
            <a:r>
              <a:rPr lang="en-GB" dirty="0" smtClean="0"/>
              <a:t>editions </a:t>
            </a:r>
            <a:r>
              <a:rPr lang="en-GB" dirty="0" smtClean="0"/>
              <a:t>of a document. </a:t>
            </a:r>
          </a:p>
          <a:p>
            <a:pPr lvl="3" algn="just"/>
            <a:endParaRPr lang="en-GB" dirty="0"/>
          </a:p>
          <a:p>
            <a:pPr lvl="1" algn="just"/>
            <a:r>
              <a:rPr lang="en-GB" dirty="0" smtClean="0"/>
              <a:t>The quality team manages the tool and </a:t>
            </a:r>
            <a:r>
              <a:rPr lang="en-GB" dirty="0" smtClean="0"/>
              <a:t>helps </a:t>
            </a:r>
            <a:r>
              <a:rPr lang="en-GB" dirty="0" smtClean="0"/>
              <a:t>the users to create their documents (the tool is </a:t>
            </a:r>
            <a:r>
              <a:rPr lang="en-GB" dirty="0" smtClean="0"/>
              <a:t>progressively deployed.). 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778666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re 10"/>
          <p:cNvSpPr>
            <a:spLocks noGrp="1"/>
          </p:cNvSpPr>
          <p:nvPr>
            <p:ph type="title"/>
          </p:nvPr>
        </p:nvSpPr>
        <p:spPr>
          <a:xfrm>
            <a:off x="1115616" y="52752"/>
            <a:ext cx="6727983" cy="908720"/>
          </a:xfrm>
        </p:spPr>
        <p:txBody>
          <a:bodyPr/>
          <a:lstStyle/>
          <a:p>
            <a:r>
              <a:rPr lang="fr-FR" dirty="0" smtClean="0"/>
              <a:t>Document management </a:t>
            </a:r>
            <a:r>
              <a:rPr lang="fr-FR" dirty="0" smtClean="0"/>
              <a:t>(3/4)</a:t>
            </a:r>
            <a:endParaRPr lang="fr-FR" dirty="0"/>
          </a:p>
        </p:txBody>
      </p:sp>
      <p:sp>
        <p:nvSpPr>
          <p:cNvPr id="12" name="Espace réservé du contenu 11"/>
          <p:cNvSpPr>
            <a:spLocks noGrp="1"/>
          </p:cNvSpPr>
          <p:nvPr>
            <p:ph idx="1"/>
          </p:nvPr>
        </p:nvSpPr>
        <p:spPr>
          <a:xfrm>
            <a:off x="323529" y="3117600"/>
            <a:ext cx="4317222" cy="802036"/>
          </a:xfrm>
        </p:spPr>
        <p:txBody>
          <a:bodyPr/>
          <a:lstStyle/>
          <a:p>
            <a:pPr lvl="1"/>
            <a:r>
              <a:rPr lang="en-GB" dirty="0" smtClean="0"/>
              <a:t>A document is identified by the WP </a:t>
            </a:r>
            <a:r>
              <a:rPr lang="en-GB" u="sng" dirty="0" smtClean="0"/>
              <a:t>AND</a:t>
            </a:r>
            <a:r>
              <a:rPr lang="en-GB" dirty="0" smtClean="0"/>
              <a:t> by its type. </a:t>
            </a:r>
            <a:endParaRPr lang="en-GB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dirty="0" smtClean="0"/>
              <a:t>|  PAGE </a:t>
            </a:r>
            <a:fld id="{AEFB9B6D-867A-40B8-ACB0-35CC9F272C9C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CEA Saclay/Irfu ESSI project | 30/06/2016</a:t>
            </a:r>
            <a:endParaRPr lang="fr-FR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130877"/>
              </p:ext>
            </p:extLst>
          </p:nvPr>
        </p:nvGraphicFramePr>
        <p:xfrm>
          <a:off x="790747" y="1854116"/>
          <a:ext cx="705285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8646"/>
                <a:gridCol w="318646"/>
                <a:gridCol w="318646"/>
                <a:gridCol w="318646"/>
                <a:gridCol w="318646"/>
                <a:gridCol w="318646"/>
                <a:gridCol w="318646"/>
                <a:gridCol w="318646"/>
                <a:gridCol w="318646"/>
                <a:gridCol w="318646"/>
                <a:gridCol w="318646"/>
                <a:gridCol w="318646"/>
                <a:gridCol w="318646"/>
                <a:gridCol w="318646"/>
                <a:gridCol w="318646"/>
                <a:gridCol w="321387"/>
                <a:gridCol w="358545"/>
                <a:gridCol w="318646"/>
                <a:gridCol w="318646"/>
                <a:gridCol w="318646"/>
                <a:gridCol w="318646"/>
                <a:gridCol w="318646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C</a:t>
                      </a:r>
                      <a:endParaRPr lang="fr-F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E</a:t>
                      </a:r>
                      <a:endParaRPr lang="fr-F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A</a:t>
                      </a:r>
                      <a:endParaRPr lang="fr-F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-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E</a:t>
                      </a:r>
                      <a:endParaRPr lang="fr-FR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S</a:t>
                      </a:r>
                      <a:endParaRPr lang="fr-FR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S</a:t>
                      </a:r>
                      <a:endParaRPr lang="fr-FR" dirty="0"/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-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  <a:endParaRPr lang="fr-FR" dirty="0"/>
                    </a:p>
                  </a:txBody>
                  <a:tcP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  <a:endParaRPr lang="fr-FR" dirty="0"/>
                    </a:p>
                  </a:txBody>
                  <a:tcP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  <a:endParaRPr lang="fr-FR" dirty="0"/>
                    </a:p>
                  </a:txBody>
                  <a:tcP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-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  <a:endParaRPr lang="fr-FR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  <a:endParaRPr lang="fr-FR" dirty="0"/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-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X</a:t>
                      </a:r>
                      <a:endParaRPr lang="fr-FR" dirty="0"/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X</a:t>
                      </a:r>
                      <a:endParaRPr lang="fr-FR" dirty="0"/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X</a:t>
                      </a:r>
                      <a:endParaRPr lang="fr-FR" dirty="0"/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X</a:t>
                      </a:r>
                      <a:endParaRPr lang="fr-FR" dirty="0"/>
                    </a:p>
                  </a:txBody>
                  <a:tcPr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-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X</a:t>
                      </a:r>
                      <a:endParaRPr lang="fr-FR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Y</a:t>
                      </a:r>
                      <a:endParaRPr lang="fr-FR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Parenthèse ouvrante 6"/>
          <p:cNvSpPr/>
          <p:nvPr/>
        </p:nvSpPr>
        <p:spPr>
          <a:xfrm rot="5400000">
            <a:off x="6156961" y="1118057"/>
            <a:ext cx="185650" cy="1269010"/>
          </a:xfrm>
          <a:prstGeom prst="lef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5471265" y="1052736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err="1" smtClean="0"/>
              <a:t>number</a:t>
            </a:r>
            <a:endParaRPr lang="fr-FR" dirty="0"/>
          </a:p>
        </p:txBody>
      </p:sp>
      <p:cxnSp>
        <p:nvCxnSpPr>
          <p:cNvPr id="13" name="Connecteur droit avec flèche 12"/>
          <p:cNvCxnSpPr>
            <a:stCxn id="8" idx="2"/>
            <a:endCxn id="7" idx="1"/>
          </p:cNvCxnSpPr>
          <p:nvPr/>
        </p:nvCxnSpPr>
        <p:spPr>
          <a:xfrm>
            <a:off x="6155341" y="1422068"/>
            <a:ext cx="94445" cy="23766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oneTexte 13"/>
          <p:cNvSpPr txBox="1"/>
          <p:nvPr/>
        </p:nvSpPr>
        <p:spPr>
          <a:xfrm>
            <a:off x="6822250" y="1052736"/>
            <a:ext cx="18542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E</a:t>
            </a:r>
            <a:r>
              <a:rPr lang="fr-FR" dirty="0" smtClean="0"/>
              <a:t>dition </a:t>
            </a:r>
            <a:r>
              <a:rPr lang="fr-FR" sz="1200" dirty="0" smtClean="0"/>
              <a:t>(1.0, 2.0, …)</a:t>
            </a:r>
            <a:endParaRPr lang="fr-FR" sz="1200" dirty="0"/>
          </a:p>
        </p:txBody>
      </p:sp>
      <p:cxnSp>
        <p:nvCxnSpPr>
          <p:cNvPr id="15" name="Connecteur droit avec flèche 14"/>
          <p:cNvCxnSpPr>
            <a:stCxn id="14" idx="2"/>
            <a:endCxn id="16" idx="1"/>
          </p:cNvCxnSpPr>
          <p:nvPr/>
        </p:nvCxnSpPr>
        <p:spPr>
          <a:xfrm flipH="1">
            <a:off x="7490272" y="1422068"/>
            <a:ext cx="259081" cy="2376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Parenthèse ouvrante 15"/>
          <p:cNvSpPr/>
          <p:nvPr/>
        </p:nvSpPr>
        <p:spPr>
          <a:xfrm rot="5400000">
            <a:off x="7405395" y="1445879"/>
            <a:ext cx="169754" cy="597468"/>
          </a:xfrm>
          <a:prstGeom prst="lef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ZoneTexte 16"/>
          <p:cNvSpPr txBox="1"/>
          <p:nvPr/>
        </p:nvSpPr>
        <p:spPr>
          <a:xfrm>
            <a:off x="4103113" y="1052736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Type of doc.</a:t>
            </a:r>
            <a:endParaRPr lang="fr-FR" dirty="0"/>
          </a:p>
        </p:txBody>
      </p:sp>
      <p:sp>
        <p:nvSpPr>
          <p:cNvPr id="18" name="Parenthèse ouvrante 17"/>
          <p:cNvSpPr/>
          <p:nvPr/>
        </p:nvSpPr>
        <p:spPr>
          <a:xfrm rot="5400000">
            <a:off x="4855945" y="1446088"/>
            <a:ext cx="184101" cy="614491"/>
          </a:xfrm>
          <a:prstGeom prst="lef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9" name="Connecteur droit avec flèche 18"/>
          <p:cNvCxnSpPr>
            <a:stCxn id="23" idx="2"/>
            <a:endCxn id="21" idx="1"/>
          </p:cNvCxnSpPr>
          <p:nvPr/>
        </p:nvCxnSpPr>
        <p:spPr>
          <a:xfrm>
            <a:off x="1299577" y="1435967"/>
            <a:ext cx="30588" cy="2253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Parenthèse ouvrante 19"/>
          <p:cNvSpPr/>
          <p:nvPr/>
        </p:nvSpPr>
        <p:spPr>
          <a:xfrm rot="5400000">
            <a:off x="2460286" y="1282850"/>
            <a:ext cx="194381" cy="931033"/>
          </a:xfrm>
          <a:prstGeom prst="lef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Parenthèse ouvrante 20"/>
          <p:cNvSpPr/>
          <p:nvPr/>
        </p:nvSpPr>
        <p:spPr>
          <a:xfrm rot="5400000">
            <a:off x="1232975" y="1292957"/>
            <a:ext cx="194381" cy="931033"/>
          </a:xfrm>
          <a:prstGeom prst="lef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ZoneTexte 21"/>
          <p:cNvSpPr txBox="1"/>
          <p:nvPr/>
        </p:nvSpPr>
        <p:spPr>
          <a:xfrm>
            <a:off x="2074089" y="1077363"/>
            <a:ext cx="9584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Project</a:t>
            </a:r>
            <a:endParaRPr lang="fr-FR" dirty="0"/>
          </a:p>
        </p:txBody>
      </p:sp>
      <p:sp>
        <p:nvSpPr>
          <p:cNvPr id="23" name="ZoneTexte 22"/>
          <p:cNvSpPr txBox="1"/>
          <p:nvPr/>
        </p:nvSpPr>
        <p:spPr>
          <a:xfrm>
            <a:off x="718737" y="1066635"/>
            <a:ext cx="11616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err="1" smtClean="0"/>
              <a:t>Issuer</a:t>
            </a:r>
            <a:endParaRPr lang="fr-FR" dirty="0"/>
          </a:p>
        </p:txBody>
      </p:sp>
      <p:cxnSp>
        <p:nvCxnSpPr>
          <p:cNvPr id="24" name="Connecteur droit avec flèche 23"/>
          <p:cNvCxnSpPr>
            <a:stCxn id="22" idx="2"/>
            <a:endCxn id="20" idx="1"/>
          </p:cNvCxnSpPr>
          <p:nvPr/>
        </p:nvCxnSpPr>
        <p:spPr>
          <a:xfrm>
            <a:off x="2553313" y="1446695"/>
            <a:ext cx="4163" cy="20448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avec flèche 24"/>
          <p:cNvCxnSpPr>
            <a:stCxn id="17" idx="2"/>
            <a:endCxn id="18" idx="1"/>
          </p:cNvCxnSpPr>
          <p:nvPr/>
        </p:nvCxnSpPr>
        <p:spPr>
          <a:xfrm>
            <a:off x="4859197" y="1422068"/>
            <a:ext cx="88798" cy="23921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ZoneTexte 25"/>
          <p:cNvSpPr txBox="1"/>
          <p:nvPr/>
        </p:nvSpPr>
        <p:spPr>
          <a:xfrm>
            <a:off x="3022993" y="1077363"/>
            <a:ext cx="11839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WP code</a:t>
            </a:r>
            <a:endParaRPr lang="fr-FR" dirty="0"/>
          </a:p>
        </p:txBody>
      </p:sp>
      <p:sp>
        <p:nvSpPr>
          <p:cNvPr id="27" name="Parenthèse ouvrante 26"/>
          <p:cNvSpPr/>
          <p:nvPr/>
        </p:nvSpPr>
        <p:spPr>
          <a:xfrm rot="5400000">
            <a:off x="3756430" y="1291409"/>
            <a:ext cx="194381" cy="931033"/>
          </a:xfrm>
          <a:prstGeom prst="lef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8" name="Connecteur droit avec flèche 27"/>
          <p:cNvCxnSpPr>
            <a:stCxn id="26" idx="2"/>
            <a:endCxn id="27" idx="1"/>
          </p:cNvCxnSpPr>
          <p:nvPr/>
        </p:nvCxnSpPr>
        <p:spPr>
          <a:xfrm>
            <a:off x="3614981" y="1446695"/>
            <a:ext cx="238639" cy="213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0852955"/>
              </p:ext>
            </p:extLst>
          </p:nvPr>
        </p:nvGraphicFramePr>
        <p:xfrm>
          <a:off x="4752015" y="4291966"/>
          <a:ext cx="3546489" cy="2007998"/>
        </p:xfrm>
        <a:graphic>
          <a:graphicData uri="http://schemas.openxmlformats.org/drawingml/2006/table">
            <a:tbl>
              <a:tblPr/>
              <a:tblGrid>
                <a:gridCol w="761838"/>
                <a:gridCol w="2784651"/>
              </a:tblGrid>
              <a:tr h="274862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WP</a:t>
                      </a:r>
                      <a:endParaRPr lang="fr-FR" sz="14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8146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Désignation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81469"/>
                    </a:solidFill>
                  </a:tcPr>
                </a:tc>
              </a:tr>
              <a:tr h="274862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CMD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CCD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ECCT</a:t>
                      </a:r>
                      <a:r>
                        <a:rPr lang="fr-FR" sz="1400" b="0" i="0" u="sng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</a:t>
                      </a:r>
                      <a:endParaRPr lang="fr-FR" sz="1400" b="0" i="0" u="sng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CCD4"/>
                    </a:solidFill>
                  </a:tcPr>
                </a:tc>
              </a:tr>
              <a:tr h="274862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CMS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EB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Serial</a:t>
                      </a:r>
                      <a:r>
                        <a:rPr lang="fr-FR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fr-FR" sz="14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cryomodules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EB"/>
                    </a:solidFill>
                  </a:tcPr>
                </a:tc>
              </a:tr>
              <a:tr h="274862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RFQ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CCD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sng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RFQ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CCD4"/>
                    </a:solidFill>
                  </a:tcPr>
                </a:tc>
              </a:tr>
              <a:tr h="274862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DIA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EB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sng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Dia</a:t>
                      </a:r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gnostics</a:t>
                      </a:r>
                      <a:endParaRPr lang="fr-FR" sz="1400" b="0" i="0" u="sng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E7EB"/>
                    </a:solidFill>
                  </a:tcPr>
                </a:tc>
              </a:tr>
              <a:tr h="274862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CSD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CCD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Control System Domain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CCD4"/>
                    </a:solidFill>
                  </a:tcPr>
                </a:tc>
              </a:tr>
              <a:tr h="358826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PJT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CCD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ESSI Project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CCD4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5168376"/>
              </p:ext>
            </p:extLst>
          </p:nvPr>
        </p:nvGraphicFramePr>
        <p:xfrm>
          <a:off x="4733044" y="2420888"/>
          <a:ext cx="4212745" cy="1280160"/>
        </p:xfrm>
        <a:graphic>
          <a:graphicData uri="http://schemas.openxmlformats.org/drawingml/2006/table">
            <a:tbl>
              <a:tblPr/>
              <a:tblGrid>
                <a:gridCol w="756919"/>
                <a:gridCol w="3455826"/>
              </a:tblGrid>
              <a:tr h="190500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Doc</a:t>
                      </a:r>
                      <a:endParaRPr lang="fr-FR" sz="14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45F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Type</a:t>
                      </a:r>
                      <a:r>
                        <a:rPr lang="fr-FR" sz="1400" b="1" i="0" u="none" strike="noStrike" baseline="0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of document</a:t>
                      </a:r>
                      <a:r>
                        <a:rPr lang="fr-FR" sz="1400" b="1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endParaRPr lang="fr-FR" sz="14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45F"/>
                    </a:solidFill>
                  </a:tcPr>
                </a:tc>
              </a:tr>
              <a:tr h="198120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CR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5D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Minutes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5D2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RP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5D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Technical</a:t>
                      </a:r>
                      <a:r>
                        <a:rPr lang="fr-FR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report 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5D2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2EA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Technical</a:t>
                      </a:r>
                      <a:r>
                        <a:rPr lang="fr-FR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note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2EA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5D2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Technical</a:t>
                      </a:r>
                      <a:r>
                        <a:rPr lang="fr-FR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fr-FR" sz="14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specifications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5D2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…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2EA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fr-F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…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2EA"/>
                    </a:solidFill>
                  </a:tcPr>
                </a:tc>
              </a:tr>
            </a:tbl>
          </a:graphicData>
        </a:graphic>
      </p:graphicFrame>
      <p:pic>
        <p:nvPicPr>
          <p:cNvPr id="34" name="Image 3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7602" y="4606012"/>
            <a:ext cx="2726615" cy="871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4868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r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Presentation</a:t>
            </a:r>
            <a:r>
              <a:rPr lang="fr-FR" dirty="0"/>
              <a:t> of I2I system </a:t>
            </a:r>
            <a:r>
              <a:rPr lang="fr-FR" dirty="0" smtClean="0"/>
              <a:t>(4/4) </a:t>
            </a:r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r>
              <a:rPr lang="fr-FR" smtClean="0"/>
              <a:t>|  PAGE </a:t>
            </a:r>
            <a:fld id="{AEFB9B6D-867A-40B8-ACB0-35CC9F272C9C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fr-FR" smtClean="0"/>
              <a:t>CEA Saclay/Irfu ESSI project | 30/06/2016</a:t>
            </a:r>
            <a:endParaRPr lang="fr-FR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063" y="1268759"/>
            <a:ext cx="8933876" cy="4320481"/>
          </a:xfrm>
          <a:prstGeom prst="rect">
            <a:avLst/>
          </a:prstGeom>
        </p:spPr>
      </p:pic>
      <p:cxnSp>
        <p:nvCxnSpPr>
          <p:cNvPr id="5" name="Connecteur droit avec flèche 4"/>
          <p:cNvCxnSpPr>
            <a:stCxn id="6" idx="1"/>
          </p:cNvCxnSpPr>
          <p:nvPr/>
        </p:nvCxnSpPr>
        <p:spPr>
          <a:xfrm flipH="1" flipV="1">
            <a:off x="971600" y="4869160"/>
            <a:ext cx="864096" cy="1408802"/>
          </a:xfrm>
          <a:prstGeom prst="straightConnector1">
            <a:avLst/>
          </a:prstGeom>
          <a:ln>
            <a:solidFill>
              <a:schemeClr val="tx2"/>
            </a:solidFill>
            <a:headEnd type="none" w="med" len="med"/>
            <a:tailEnd type="arrow" w="med" len="med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6" name="ZoneTexte 5"/>
          <p:cNvSpPr txBox="1"/>
          <p:nvPr/>
        </p:nvSpPr>
        <p:spPr>
          <a:xfrm>
            <a:off x="1835696" y="6093296"/>
            <a:ext cx="2736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tx2"/>
                </a:solidFill>
              </a:rPr>
              <a:t>Libraries</a:t>
            </a:r>
            <a:endParaRPr lang="en-GB" dirty="0">
              <a:solidFill>
                <a:schemeClr val="tx2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05063" y="2708920"/>
            <a:ext cx="1226577" cy="2160240"/>
          </a:xfrm>
          <a:prstGeom prst="rect">
            <a:avLst/>
          </a:prstGeom>
          <a:noFill/>
          <a:ln>
            <a:solidFill>
              <a:schemeClr val="tx2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smtClean="0"/>
              <a:t>|  PAGE </a:t>
            </a:r>
            <a:fld id="{AEFB9B6D-867A-40B8-ACB0-35CC9F272C9C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CEA Saclay/Irfu ESSI project | 30/06/2016</a:t>
            </a:r>
            <a:endParaRPr lang="fr-FR" dirty="0"/>
          </a:p>
        </p:txBody>
      </p:sp>
      <p:sp>
        <p:nvSpPr>
          <p:cNvPr id="41" name="Espace réservé du contenu 40"/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DSM	</a:t>
            </a:r>
            <a:br>
              <a:rPr lang="fr-FR" dirty="0" smtClean="0"/>
            </a:br>
            <a:r>
              <a:rPr lang="fr-FR" dirty="0" err="1" smtClean="0"/>
              <a:t>Irfu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Commissariat à l’énergie atomique et aux énergies alternatives</a:t>
            </a:r>
          </a:p>
          <a:p>
            <a:r>
              <a:rPr lang="fr-FR" dirty="0" smtClean="0"/>
              <a:t>Centre de Saclay</a:t>
            </a:r>
            <a:r>
              <a:rPr lang="fr-FR" sz="950" b="1" dirty="0" smtClean="0"/>
              <a:t> </a:t>
            </a:r>
            <a:r>
              <a:rPr lang="fr-FR" sz="950" b="1" dirty="0" smtClean="0">
                <a:solidFill>
                  <a:schemeClr val="bg2"/>
                </a:solidFill>
              </a:rPr>
              <a:t>| </a:t>
            </a:r>
            <a:r>
              <a:rPr lang="fr-FR" dirty="0" smtClean="0"/>
              <a:t>91191 Gif-sur-Yvette Cedex</a:t>
            </a:r>
          </a:p>
          <a:p>
            <a:r>
              <a:rPr lang="fr-FR" dirty="0" smtClean="0"/>
              <a:t>T. +33 (0)1 69 08 xx </a:t>
            </a:r>
            <a:r>
              <a:rPr lang="fr-FR" dirty="0" err="1" smtClean="0"/>
              <a:t>xx</a:t>
            </a:r>
            <a:r>
              <a:rPr lang="fr-FR" dirty="0" smtClean="0"/>
              <a:t> </a:t>
            </a:r>
            <a:r>
              <a:rPr lang="fr-FR" sz="950" b="1" dirty="0" smtClean="0">
                <a:solidFill>
                  <a:schemeClr val="bg2"/>
                </a:solidFill>
              </a:rPr>
              <a:t>|</a:t>
            </a:r>
            <a:r>
              <a:rPr lang="fr-FR" dirty="0" smtClean="0"/>
              <a:t> F. +33 (0)1 69 08 99 89</a:t>
            </a:r>
          </a:p>
          <a:p>
            <a:pPr lvl="1"/>
            <a:r>
              <a:rPr lang="fr-FR" dirty="0" smtClean="0"/>
              <a:t>Etablissement public à caractère industriel et commercial </a:t>
            </a:r>
            <a:r>
              <a:rPr lang="fr-FR" sz="800" b="1" dirty="0" smtClean="0">
                <a:solidFill>
                  <a:schemeClr val="bg2"/>
                </a:solidFill>
              </a:rPr>
              <a:t>|</a:t>
            </a:r>
            <a:r>
              <a:rPr lang="fr-FR" dirty="0" smtClean="0"/>
              <a:t> RCS Paris B 775 685 019</a:t>
            </a:r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 smtClean="0"/>
              <a:t>|  PAGE </a:t>
            </a:r>
            <a:fld id="{AEFB9B6D-867A-40B8-ACB0-35CC9F272C9C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smtClean="0"/>
              <a:t>CEA Saclay/Irfu ESSI project | 30/06/2016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_powerpoint_CEA_Irfu (1)">
  <a:themeElements>
    <a:clrScheme name="CEA">
      <a:dk1>
        <a:sysClr val="windowText" lastClr="000000"/>
      </a:dk1>
      <a:lt1>
        <a:sysClr val="window" lastClr="FFFFFF"/>
      </a:lt1>
      <a:dk2>
        <a:srgbClr val="DC0528"/>
      </a:dk2>
      <a:lt2>
        <a:srgbClr val="96C31E"/>
      </a:lt2>
      <a:accent1>
        <a:srgbClr val="781469"/>
      </a:accent1>
      <a:accent2>
        <a:srgbClr val="F08728"/>
      </a:accent2>
      <a:accent3>
        <a:srgbClr val="FAB45F"/>
      </a:accent3>
      <a:accent4>
        <a:srgbClr val="0091C3"/>
      </a:accent4>
      <a:accent5>
        <a:srgbClr val="006937"/>
      </a:accent5>
      <a:accent6>
        <a:srgbClr val="87000A"/>
      </a:accent6>
      <a:hlink>
        <a:srgbClr val="0000FF"/>
      </a:hlink>
      <a:folHlink>
        <a:srgbClr val="800080"/>
      </a:folHlink>
    </a:clrScheme>
    <a:fontScheme name="CE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PRESENTATION-CEA-ESS</Template>
  <TotalTime>367</TotalTime>
  <Words>414</Words>
  <Application>Microsoft Office PowerPoint</Application>
  <PresentationFormat>Affichage à l'écran (4:3)</PresentationFormat>
  <Paragraphs>108</Paragraphs>
  <Slides>7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1" baseType="lpstr">
      <vt:lpstr>Arial</vt:lpstr>
      <vt:lpstr>Calibri</vt:lpstr>
      <vt:lpstr>Wingdings</vt:lpstr>
      <vt:lpstr>Mod_powerpoint_CEA_Irfu (1)</vt:lpstr>
      <vt:lpstr>Document management system I2I for essi project</vt:lpstr>
      <vt:lpstr>Presentation of I2I system (1/4) </vt:lpstr>
      <vt:lpstr>Presentation of I2I system (2/4) </vt:lpstr>
      <vt:lpstr>Document management (3/4)</vt:lpstr>
      <vt:lpstr>Presentation of I2I system (4/4) </vt:lpstr>
      <vt:lpstr>Présentation PowerPoint</vt:lpstr>
      <vt:lpstr>DSM  Irfu </vt:lpstr>
    </vt:vector>
  </TitlesOfParts>
  <Company>CEA Saclay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Titre</dc:title>
  <dc:creator>BRUNIQUEL Anais</dc:creator>
  <cp:lastModifiedBy>BRUNIQUEL Anais</cp:lastModifiedBy>
  <cp:revision>13</cp:revision>
  <dcterms:created xsi:type="dcterms:W3CDTF">2016-06-26T12:56:14Z</dcterms:created>
  <dcterms:modified xsi:type="dcterms:W3CDTF">2016-06-27T08:13:17Z</dcterms:modified>
</cp:coreProperties>
</file>