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62" r:id="rId2"/>
    <p:sldId id="264" r:id="rId3"/>
    <p:sldId id="273" r:id="rId4"/>
    <p:sldId id="265" r:id="rId5"/>
    <p:sldId id="266" r:id="rId6"/>
    <p:sldId id="268" r:id="rId7"/>
    <p:sldId id="272" r:id="rId8"/>
  </p:sldIdLst>
  <p:sldSz cx="9144000" cy="6858000" type="screen4x3"/>
  <p:notesSz cx="6811963" cy="99425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4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B2B2"/>
    <a:srgbClr val="808080"/>
    <a:srgbClr val="66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73788" autoAdjust="0"/>
  </p:normalViewPr>
  <p:slideViewPr>
    <p:cSldViewPr>
      <p:cViewPr varScale="1">
        <p:scale>
          <a:sx n="86" d="100"/>
          <a:sy n="86" d="100"/>
        </p:scale>
        <p:origin x="2370" y="78"/>
      </p:cViewPr>
      <p:guideLst>
        <p:guide orient="horz" pos="2160"/>
        <p:guide pos="2880"/>
      </p:guideLst>
    </p:cSldViewPr>
  </p:slideViewPr>
  <p:notesTextViewPr>
    <p:cViewPr>
      <p:scale>
        <a:sx n="100" d="100"/>
        <a:sy n="100" d="100"/>
      </p:scale>
      <p:origin x="0" y="0"/>
    </p:cViewPr>
  </p:notesTextViewPr>
  <p:notesViewPr>
    <p:cSldViewPr>
      <p:cViewPr varScale="1">
        <p:scale>
          <a:sx n="89" d="100"/>
          <a:sy n="89" d="100"/>
        </p:scale>
        <p:origin x="-3762" y="-108"/>
      </p:cViewPr>
      <p:guideLst>
        <p:guide orient="horz" pos="3132"/>
        <p:guide pos="214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51851" cy="49712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8536" y="0"/>
            <a:ext cx="2951851" cy="497126"/>
          </a:xfrm>
          <a:prstGeom prst="rect">
            <a:avLst/>
          </a:prstGeom>
        </p:spPr>
        <p:txBody>
          <a:bodyPr vert="horz" lIns="91440" tIns="45720" rIns="91440" bIns="45720" rtlCol="0"/>
          <a:lstStyle>
            <a:lvl1pPr algn="r">
              <a:defRPr sz="1200"/>
            </a:lvl1pPr>
          </a:lstStyle>
          <a:p>
            <a:fld id="{D14C3DA1-9BFE-4D5D-B25D-7CC592D9C3C5}" type="datetimeFigureOut">
              <a:rPr lang="fr-FR" smtClean="0"/>
              <a:t>28/06/2016</a:t>
            </a:fld>
            <a:endParaRPr lang="fr-FR"/>
          </a:p>
        </p:txBody>
      </p:sp>
      <p:sp>
        <p:nvSpPr>
          <p:cNvPr id="4" name="Espace réservé du pied de page 3"/>
          <p:cNvSpPr>
            <a:spLocks noGrp="1"/>
          </p:cNvSpPr>
          <p:nvPr>
            <p:ph type="ftr" sz="quarter" idx="2"/>
          </p:nvPr>
        </p:nvSpPr>
        <p:spPr>
          <a:xfrm>
            <a:off x="0" y="9443662"/>
            <a:ext cx="2951851" cy="497126"/>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8536" y="9443662"/>
            <a:ext cx="2951851" cy="497126"/>
          </a:xfrm>
          <a:prstGeom prst="rect">
            <a:avLst/>
          </a:prstGeom>
        </p:spPr>
        <p:txBody>
          <a:bodyPr vert="horz" lIns="91440" tIns="45720" rIns="91440" bIns="45720" rtlCol="0" anchor="b"/>
          <a:lstStyle>
            <a:lvl1pPr algn="r">
              <a:defRPr sz="1200"/>
            </a:lvl1pPr>
          </a:lstStyle>
          <a:p>
            <a:fld id="{6B21956D-7473-4ACD-A8EB-84381C2C4BE4}" type="slidenum">
              <a:rPr lang="fr-FR" smtClean="0"/>
              <a:t>‹N°›</a:t>
            </a:fld>
            <a:endParaRPr lang="fr-FR"/>
          </a:p>
        </p:txBody>
      </p:sp>
    </p:spTree>
    <p:extLst>
      <p:ext uri="{BB962C8B-B14F-4D97-AF65-F5344CB8AC3E}">
        <p14:creationId xmlns:p14="http://schemas.microsoft.com/office/powerpoint/2010/main" val="124771523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51851" cy="49712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8536" y="0"/>
            <a:ext cx="2951851" cy="497126"/>
          </a:xfrm>
          <a:prstGeom prst="rect">
            <a:avLst/>
          </a:prstGeom>
        </p:spPr>
        <p:txBody>
          <a:bodyPr vert="horz" lIns="91440" tIns="45720" rIns="91440" bIns="45720" rtlCol="0"/>
          <a:lstStyle>
            <a:lvl1pPr algn="r">
              <a:defRPr sz="1200"/>
            </a:lvl1pPr>
          </a:lstStyle>
          <a:p>
            <a:fld id="{4F3AFE2C-5007-4057-8DFB-EC24DF7E4136}" type="datetimeFigureOut">
              <a:rPr lang="fr-FR" smtClean="0"/>
              <a:pPr/>
              <a:t>28/06/2016</a:t>
            </a:fld>
            <a:endParaRPr lang="fr-FR"/>
          </a:p>
        </p:txBody>
      </p:sp>
      <p:sp>
        <p:nvSpPr>
          <p:cNvPr id="4" name="Espace réservé de l'image des diapositives 3"/>
          <p:cNvSpPr>
            <a:spLocks noGrp="1" noRot="1" noChangeAspect="1"/>
          </p:cNvSpPr>
          <p:nvPr>
            <p:ph type="sldImg" idx="2"/>
          </p:nvPr>
        </p:nvSpPr>
        <p:spPr>
          <a:xfrm>
            <a:off x="922338" y="746125"/>
            <a:ext cx="4967287" cy="372745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1197" y="4722694"/>
            <a:ext cx="5449570" cy="4474131"/>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43662"/>
            <a:ext cx="2951851" cy="497126"/>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8536" y="9443662"/>
            <a:ext cx="2951851" cy="497126"/>
          </a:xfrm>
          <a:prstGeom prst="rect">
            <a:avLst/>
          </a:prstGeom>
        </p:spPr>
        <p:txBody>
          <a:bodyPr vert="horz" lIns="91440" tIns="45720" rIns="91440" bIns="45720" rtlCol="0" anchor="b"/>
          <a:lstStyle>
            <a:lvl1pPr algn="r">
              <a:defRPr sz="1200"/>
            </a:lvl1pPr>
          </a:lstStyle>
          <a:p>
            <a:fld id="{C625FE0B-B3A6-4AF6-B265-A109385ED237}" type="slidenum">
              <a:rPr lang="fr-FR" smtClean="0"/>
              <a:pPr/>
              <a:t>‹N°›</a:t>
            </a:fld>
            <a:endParaRPr lang="fr-FR"/>
          </a:p>
        </p:txBody>
      </p:sp>
    </p:spTree>
    <p:extLst>
      <p:ext uri="{BB962C8B-B14F-4D97-AF65-F5344CB8AC3E}">
        <p14:creationId xmlns:p14="http://schemas.microsoft.com/office/powerpoint/2010/main" val="277189741"/>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Introduction : </a:t>
            </a:r>
          </a:p>
          <a:p>
            <a:r>
              <a:rPr lang="fr-FR" dirty="0" smtClean="0"/>
              <a:t>The components and </a:t>
            </a:r>
            <a:r>
              <a:rPr lang="en-GB" noProof="0" dirty="0" smtClean="0"/>
              <a:t>the</a:t>
            </a:r>
            <a:r>
              <a:rPr lang="en-GB" baseline="0" noProof="0" dirty="0" smtClean="0"/>
              <a:t> signals are identified in order to follow it during the different phases (design, manufacturing, test and assembly for ESSI and operating phase for ESS). </a:t>
            </a:r>
          </a:p>
          <a:p>
            <a:r>
              <a:rPr lang="en-GB" baseline="0" noProof="0" dirty="0" smtClean="0"/>
              <a:t>According to the needs from ESS and from ESSI (CEA), the rules to identify has been specified in a technical note. I present these rules in this presentation. </a:t>
            </a:r>
            <a:endParaRPr lang="en-GB" noProof="0" dirty="0"/>
          </a:p>
        </p:txBody>
      </p:sp>
    </p:spTree>
    <p:extLst>
      <p:ext uri="{BB962C8B-B14F-4D97-AF65-F5344CB8AC3E}">
        <p14:creationId xmlns:p14="http://schemas.microsoft.com/office/powerpoint/2010/main" val="27747836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Tree>
    <p:extLst>
      <p:ext uri="{BB962C8B-B14F-4D97-AF65-F5344CB8AC3E}">
        <p14:creationId xmlns:p14="http://schemas.microsoft.com/office/powerpoint/2010/main" val="2862620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23618480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en-US" sz="1200" kern="1200" dirty="0" smtClean="0">
                <a:solidFill>
                  <a:schemeClr val="tx1"/>
                </a:solidFill>
                <a:effectLst/>
                <a:latin typeface="+mn-lt"/>
                <a:ea typeface="+mn-ea"/>
                <a:cs typeface="+mn-cs"/>
              </a:rPr>
              <a:t>The rules of identification shall be indicated in the technical specification for the supply of any components or, at the latest, during the kick off meeting. The purchaser shall also indicate the type of production (series, prototype) to the supplier. Then, the supplier gives the serial number for each manufactured components. </a:t>
            </a:r>
            <a:endParaRPr lang="fr-FR"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endParaRPr lang="fr-FR"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revision applies when a component is modified (in its design and/or its properties) and when the drawing attached to this component is improved. The revision is an evolution of the identification which corresponds to the modification of the edition of the drawing. </a:t>
            </a:r>
            <a:endParaRPr lang="fr-FR" sz="1200" kern="1200" dirty="0" smtClean="0">
              <a:solidFill>
                <a:schemeClr val="tx1"/>
              </a:solidFill>
              <a:effectLst/>
              <a:latin typeface="+mn-lt"/>
              <a:ea typeface="+mn-ea"/>
              <a:cs typeface="+mn-cs"/>
            </a:endParaRPr>
          </a:p>
          <a:p>
            <a:endParaRPr lang="fr-FR" dirty="0"/>
          </a:p>
        </p:txBody>
      </p:sp>
    </p:spTree>
    <p:extLst>
      <p:ext uri="{BB962C8B-B14F-4D97-AF65-F5344CB8AC3E}">
        <p14:creationId xmlns:p14="http://schemas.microsoft.com/office/powerpoint/2010/main" val="151661202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7.jpe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re 1 visuel">
    <p:spTree>
      <p:nvGrpSpPr>
        <p:cNvPr id="1" name=""/>
        <p:cNvGrpSpPr/>
        <p:nvPr/>
      </p:nvGrpSpPr>
      <p:grpSpPr>
        <a:xfrm>
          <a:off x="0" y="0"/>
          <a:ext cx="0" cy="0"/>
          <a:chOff x="0" y="0"/>
          <a:chExt cx="0" cy="0"/>
        </a:xfrm>
      </p:grpSpPr>
      <p:pic>
        <p:nvPicPr>
          <p:cNvPr id="10" name="Image 9" descr="bandeau_titre.png"/>
          <p:cNvPicPr>
            <a:picLocks noChangeAspect="1"/>
          </p:cNvPicPr>
          <p:nvPr userDrawn="1"/>
        </p:nvPicPr>
        <p:blipFill>
          <a:blip r:embed="rId2" cstate="print"/>
          <a:stretch>
            <a:fillRect/>
          </a:stretch>
        </p:blipFill>
        <p:spPr>
          <a:xfrm>
            <a:off x="0" y="0"/>
            <a:ext cx="3310128" cy="6858000"/>
          </a:xfrm>
          <a:prstGeom prst="rect">
            <a:avLst/>
          </a:prstGeom>
        </p:spPr>
      </p:pic>
      <p:sp>
        <p:nvSpPr>
          <p:cNvPr id="2" name="Titre 1"/>
          <p:cNvSpPr>
            <a:spLocks noGrp="1"/>
          </p:cNvSpPr>
          <p:nvPr>
            <p:ph type="ctrTitle"/>
          </p:nvPr>
        </p:nvSpPr>
        <p:spPr>
          <a:xfrm>
            <a:off x="3960000" y="1855288"/>
            <a:ext cx="4788464" cy="1429696"/>
          </a:xfrm>
        </p:spPr>
        <p:txBody>
          <a:bodyPr anchor="t" anchorCtr="0"/>
          <a:lstStyle>
            <a:lvl1pPr>
              <a:lnSpc>
                <a:spcPts val="3800"/>
              </a:lnSpc>
              <a:defRPr sz="2800" b="0" cap="all" baseline="0">
                <a:solidFill>
                  <a:srgbClr val="666666"/>
                </a:solidFill>
              </a:defRPr>
            </a:lvl1pPr>
          </a:lstStyle>
          <a:p>
            <a:r>
              <a:rPr lang="fr-FR" smtClean="0"/>
              <a:t>Modifiez le style du titre</a:t>
            </a:r>
            <a:endParaRPr lang="fr-FR" dirty="0"/>
          </a:p>
        </p:txBody>
      </p:sp>
      <p:sp>
        <p:nvSpPr>
          <p:cNvPr id="9" name="Espace réservé du texte 8"/>
          <p:cNvSpPr>
            <a:spLocks noGrp="1"/>
          </p:cNvSpPr>
          <p:nvPr>
            <p:ph type="body" sz="quarter" idx="13" hasCustomPrompt="1"/>
          </p:nvPr>
        </p:nvSpPr>
        <p:spPr>
          <a:xfrm>
            <a:off x="3960000" y="5445224"/>
            <a:ext cx="4788464" cy="288032"/>
          </a:xfrm>
        </p:spPr>
        <p:txBody>
          <a:bodyPr anchor="b" anchorCtr="0"/>
          <a:lstStyle>
            <a:lvl1pPr marL="0" indent="0">
              <a:buFont typeface="Arial" pitchFamily="34" charset="0"/>
              <a:buNone/>
              <a:defRPr sz="850" b="0">
                <a:solidFill>
                  <a:srgbClr val="666666"/>
                </a:solidFill>
              </a:defRPr>
            </a:lvl1pPr>
          </a:lstStyle>
          <a:p>
            <a:pPr lvl="0"/>
            <a:r>
              <a:rPr lang="fr-FR" dirty="0" smtClean="0"/>
              <a:t>Nom événement | Prénom Nom</a:t>
            </a:r>
            <a:endParaRPr lang="fr-FR" dirty="0"/>
          </a:p>
        </p:txBody>
      </p:sp>
      <p:sp>
        <p:nvSpPr>
          <p:cNvPr id="11" name="Sous-titre 2"/>
          <p:cNvSpPr>
            <a:spLocks noGrp="1"/>
          </p:cNvSpPr>
          <p:nvPr>
            <p:ph type="subTitle" idx="1"/>
          </p:nvPr>
        </p:nvSpPr>
        <p:spPr>
          <a:xfrm>
            <a:off x="3960000" y="5805264"/>
            <a:ext cx="3060272" cy="504056"/>
          </a:xfrm>
        </p:spPr>
        <p:txBody>
          <a:bodyPr anchor="b" anchorCtr="0"/>
          <a:lstStyle>
            <a:lvl1pPr marL="0" indent="0" algn="l">
              <a:buNone/>
              <a:defRPr sz="1550" cap="all" baseline="0">
                <a:solidFill>
                  <a:srgbClr val="666666"/>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pic>
        <p:nvPicPr>
          <p:cNvPr id="28" name="Image 2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010278" y="32420"/>
            <a:ext cx="1009994" cy="1092324"/>
          </a:xfrm>
          <a:prstGeom prst="rect">
            <a:avLst/>
          </a:prstGeom>
          <a:noFill/>
        </p:spPr>
      </p:pic>
      <p:grpSp>
        <p:nvGrpSpPr>
          <p:cNvPr id="30" name="Groupe 29"/>
          <p:cNvGrpSpPr/>
          <p:nvPr userDrawn="1"/>
        </p:nvGrpSpPr>
        <p:grpSpPr>
          <a:xfrm>
            <a:off x="0" y="3429000"/>
            <a:ext cx="9055546" cy="1651426"/>
            <a:chOff x="105658" y="3573016"/>
            <a:chExt cx="8930838" cy="1482139"/>
          </a:xfrm>
        </p:grpSpPr>
        <p:pic>
          <p:nvPicPr>
            <p:cNvPr id="31" name="Picture 2" descr="\\Dapdc5\abruniqu\My Documents\My Pictures\op_linac_c_0.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05658" y="3573016"/>
              <a:ext cx="8930838" cy="1482139"/>
            </a:xfrm>
            <a:prstGeom prst="rect">
              <a:avLst/>
            </a:prstGeom>
            <a:noFill/>
            <a:extLst>
              <a:ext uri="{909E8E84-426E-40DD-AFC4-6F175D3DCCD1}">
                <a14:hiddenFill xmlns:a14="http://schemas.microsoft.com/office/drawing/2010/main">
                  <a:solidFill>
                    <a:srgbClr val="FFFFFF"/>
                  </a:solidFill>
                </a14:hiddenFill>
              </a:ext>
            </a:extLst>
          </p:spPr>
        </p:pic>
        <p:sp>
          <p:nvSpPr>
            <p:cNvPr id="32" name="Rectangle 31"/>
            <p:cNvSpPr/>
            <p:nvPr userDrawn="1"/>
          </p:nvSpPr>
          <p:spPr>
            <a:xfrm>
              <a:off x="4236245" y="3573016"/>
              <a:ext cx="1271860" cy="2880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12" name="Image 11"/>
          <p:cNvPicPr/>
          <p:nvPr userDrawn="1"/>
        </p:nvPicPr>
        <p:blipFill rotWithShape="1">
          <a:blip r:embed="rId5"/>
          <a:srcRect r="44000"/>
          <a:stretch/>
        </p:blipFill>
        <p:spPr bwMode="auto">
          <a:xfrm>
            <a:off x="7186736" y="37753"/>
            <a:ext cx="1057672" cy="1086991"/>
          </a:xfrm>
          <a:prstGeom prst="rect">
            <a:avLst/>
          </a:prstGeom>
          <a:ln>
            <a:noFill/>
          </a:ln>
          <a:extLst>
            <a:ext uri="{53640926-AAD7-44D8-BBD7-CCE9431645EC}">
              <a14:shadowObscured xmlns:a14="http://schemas.microsoft.com/office/drawing/2010/main"/>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reserve="1">
  <p:cSld name="1_Texte">
    <p:spTree>
      <p:nvGrpSpPr>
        <p:cNvPr id="1" name=""/>
        <p:cNvGrpSpPr/>
        <p:nvPr/>
      </p:nvGrpSpPr>
      <p:grpSpPr>
        <a:xfrm>
          <a:off x="0" y="0"/>
          <a:ext cx="0" cy="0"/>
          <a:chOff x="0" y="0"/>
          <a:chExt cx="0" cy="0"/>
        </a:xfrm>
      </p:grpSpPr>
      <p:pic>
        <p:nvPicPr>
          <p:cNvPr id="8" name="Image 7" descr="bandeau_intercalaire.png"/>
          <p:cNvPicPr>
            <a:picLocks noChangeAspect="1"/>
          </p:cNvPicPr>
          <p:nvPr userDrawn="1"/>
        </p:nvPicPr>
        <p:blipFill>
          <a:blip r:embed="rId2" cstate="print"/>
          <a:stretch>
            <a:fillRect/>
          </a:stretch>
        </p:blipFill>
        <p:spPr>
          <a:xfrm>
            <a:off x="3310128" y="0"/>
            <a:ext cx="5833872" cy="6858000"/>
          </a:xfrm>
          <a:prstGeom prst="rect">
            <a:avLst/>
          </a:prstGeom>
        </p:spPr>
      </p:pic>
      <p:pic>
        <p:nvPicPr>
          <p:cNvPr id="7" name="Image 6" descr="bandeau_dernière.png"/>
          <p:cNvPicPr>
            <a:picLocks noChangeAspect="1"/>
          </p:cNvPicPr>
          <p:nvPr userDrawn="1"/>
        </p:nvPicPr>
        <p:blipFill>
          <a:blip r:embed="rId3" cstate="print"/>
          <a:srcRect b="15350"/>
          <a:stretch>
            <a:fillRect/>
          </a:stretch>
        </p:blipFill>
        <p:spPr>
          <a:xfrm>
            <a:off x="3310128" y="0"/>
            <a:ext cx="5833872" cy="5805264"/>
          </a:xfrm>
          <a:prstGeom prst="rect">
            <a:avLst/>
          </a:prstGeom>
        </p:spPr>
      </p:pic>
      <p:sp>
        <p:nvSpPr>
          <p:cNvPr id="2" name="Titre 1"/>
          <p:cNvSpPr>
            <a:spLocks noGrp="1"/>
          </p:cNvSpPr>
          <p:nvPr>
            <p:ph type="title"/>
          </p:nvPr>
        </p:nvSpPr>
        <p:spPr>
          <a:xfrm>
            <a:off x="7138800" y="5799600"/>
            <a:ext cx="1897200" cy="943200"/>
          </a:xfrm>
        </p:spPr>
        <p:txBody>
          <a:bodyPr anchor="t" anchorCtr="0"/>
          <a:lstStyle>
            <a:lvl1pPr>
              <a:lnSpc>
                <a:spcPts val="1200"/>
              </a:lnSpc>
              <a:defRPr sz="850" b="0" cap="none" baseline="0">
                <a:solidFill>
                  <a:schemeClr val="bg2"/>
                </a:solidFill>
              </a:defRPr>
            </a:lvl1pPr>
          </a:lstStyle>
          <a:p>
            <a:r>
              <a:rPr lang="fr-FR" smtClean="0"/>
              <a:t>Modifiez le style du titre</a:t>
            </a:r>
            <a:endParaRPr lang="fr-FR" dirty="0"/>
          </a:p>
        </p:txBody>
      </p:sp>
      <p:sp>
        <p:nvSpPr>
          <p:cNvPr id="3" name="Espace réservé du contenu 2"/>
          <p:cNvSpPr>
            <a:spLocks noGrp="1"/>
          </p:cNvSpPr>
          <p:nvPr>
            <p:ph idx="1"/>
          </p:nvPr>
        </p:nvSpPr>
        <p:spPr>
          <a:xfrm>
            <a:off x="3539505" y="5799600"/>
            <a:ext cx="3552775" cy="943200"/>
          </a:xfrm>
        </p:spPr>
        <p:txBody>
          <a:bodyPr/>
          <a:lstStyle>
            <a:lvl1pPr marL="0" indent="0">
              <a:lnSpc>
                <a:spcPts val="1200"/>
              </a:lnSpc>
              <a:spcAft>
                <a:spcPts val="0"/>
              </a:spcAft>
              <a:buFont typeface="Arial" pitchFamily="34" charset="0"/>
              <a:buNone/>
              <a:defRPr sz="800">
                <a:solidFill>
                  <a:schemeClr val="bg1"/>
                </a:solidFill>
              </a:defRPr>
            </a:lvl1pPr>
            <a:lvl2pPr marL="0" indent="0">
              <a:lnSpc>
                <a:spcPts val="1200"/>
              </a:lnSpc>
              <a:spcBef>
                <a:spcPts val="800"/>
              </a:spcBef>
              <a:buFont typeface="Arial" pitchFamily="34" charset="0"/>
              <a:buNone/>
              <a:defRPr sz="650">
                <a:solidFill>
                  <a:schemeClr val="bg1"/>
                </a:solidFill>
              </a:defRPr>
            </a:lvl2pPr>
            <a:lvl3pPr marL="0" indent="0">
              <a:lnSpc>
                <a:spcPts val="1200"/>
              </a:lnSpc>
              <a:buFont typeface="Arial" pitchFamily="34" charset="0"/>
              <a:buNone/>
              <a:defRPr sz="650">
                <a:solidFill>
                  <a:schemeClr val="bg1"/>
                </a:solidFill>
              </a:defRPr>
            </a:lvl3pPr>
            <a:lvl4pPr marL="0" indent="0">
              <a:lnSpc>
                <a:spcPts val="1200"/>
              </a:lnSpc>
              <a:buFont typeface="Arial" pitchFamily="34" charset="0"/>
              <a:buNone/>
              <a:defRPr sz="650">
                <a:solidFill>
                  <a:schemeClr val="bg1"/>
                </a:solidFill>
              </a:defRPr>
            </a:lvl4pPr>
            <a:lvl5pPr marL="0" indent="0">
              <a:lnSpc>
                <a:spcPts val="1200"/>
              </a:lnSpc>
              <a:buFont typeface="Arial" pitchFamily="34" charset="0"/>
              <a:buNone/>
              <a:defRPr sz="650">
                <a:solidFill>
                  <a:schemeClr val="bg1"/>
                </a:solidFil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11" name="Espace réservé du numéro de diapositive 10"/>
          <p:cNvSpPr>
            <a:spLocks noGrp="1"/>
          </p:cNvSpPr>
          <p:nvPr>
            <p:ph type="sldNum" sz="quarter" idx="11"/>
          </p:nvPr>
        </p:nvSpPr>
        <p:spPr>
          <a:xfrm>
            <a:off x="576000" y="5445224"/>
            <a:ext cx="1118696" cy="365125"/>
          </a:xfrm>
        </p:spPr>
        <p:txBody>
          <a:bodyPr/>
          <a:lstStyle>
            <a:lvl1pPr algn="l">
              <a:defRPr>
                <a:solidFill>
                  <a:schemeClr val="bg1"/>
                </a:solidFill>
              </a:defRPr>
            </a:lvl1pPr>
          </a:lstStyle>
          <a:p>
            <a:r>
              <a:rPr lang="fr-FR" dirty="0" smtClean="0"/>
              <a:t>|  PAGE </a:t>
            </a:r>
            <a:fld id="{AEFB9B6D-867A-40B8-ACB0-35CC9F272C9C}" type="slidenum">
              <a:rPr lang="fr-FR" smtClean="0"/>
              <a:pPr/>
              <a:t>‹N°›</a:t>
            </a:fld>
            <a:endParaRPr lang="fr-FR" dirty="0"/>
          </a:p>
        </p:txBody>
      </p:sp>
      <p:sp>
        <p:nvSpPr>
          <p:cNvPr id="12" name="Espace réservé du pied de page 11"/>
          <p:cNvSpPr>
            <a:spLocks noGrp="1"/>
          </p:cNvSpPr>
          <p:nvPr>
            <p:ph type="ftr" sz="quarter" idx="12"/>
          </p:nvPr>
        </p:nvSpPr>
        <p:spPr>
          <a:xfrm>
            <a:off x="576000" y="5877272"/>
            <a:ext cx="2664296" cy="365125"/>
          </a:xfrm>
        </p:spPr>
        <p:txBody>
          <a:bodyPr/>
          <a:lstStyle>
            <a:lvl1pPr algn="l">
              <a:defRPr>
                <a:solidFill>
                  <a:schemeClr val="bg1"/>
                </a:solidFill>
              </a:defRPr>
            </a:lvl1pPr>
          </a:lstStyle>
          <a:p>
            <a:r>
              <a:rPr lang="fr-FR" smtClean="0"/>
              <a:t>CEA Saclay/Irfu ESSI project | 30/06/2016</a:t>
            </a:r>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Intercalaires">
    <p:spTree>
      <p:nvGrpSpPr>
        <p:cNvPr id="1" name=""/>
        <p:cNvGrpSpPr/>
        <p:nvPr/>
      </p:nvGrpSpPr>
      <p:grpSpPr>
        <a:xfrm>
          <a:off x="0" y="0"/>
          <a:ext cx="0" cy="0"/>
          <a:chOff x="0" y="0"/>
          <a:chExt cx="0" cy="0"/>
        </a:xfrm>
      </p:grpSpPr>
      <p:pic>
        <p:nvPicPr>
          <p:cNvPr id="12" name="Image 11" descr="bandeau_intercalaire.png"/>
          <p:cNvPicPr>
            <a:picLocks noChangeAspect="1"/>
          </p:cNvPicPr>
          <p:nvPr userDrawn="1"/>
        </p:nvPicPr>
        <p:blipFill>
          <a:blip r:embed="rId2" cstate="print"/>
          <a:stretch>
            <a:fillRect/>
          </a:stretch>
        </p:blipFill>
        <p:spPr>
          <a:xfrm>
            <a:off x="3310128" y="0"/>
            <a:ext cx="5833872" cy="6858000"/>
          </a:xfrm>
          <a:prstGeom prst="rect">
            <a:avLst/>
          </a:prstGeom>
        </p:spPr>
      </p:pic>
      <p:sp>
        <p:nvSpPr>
          <p:cNvPr id="2" name="Titre 1"/>
          <p:cNvSpPr>
            <a:spLocks noGrp="1"/>
          </p:cNvSpPr>
          <p:nvPr>
            <p:ph type="title"/>
          </p:nvPr>
        </p:nvSpPr>
        <p:spPr>
          <a:xfrm>
            <a:off x="3672000" y="1949598"/>
            <a:ext cx="5364496" cy="4719761"/>
          </a:xfrm>
        </p:spPr>
        <p:txBody>
          <a:bodyPr anchor="t"/>
          <a:lstStyle>
            <a:lvl1pPr algn="l">
              <a:lnSpc>
                <a:spcPts val="2800"/>
              </a:lnSpc>
              <a:defRPr sz="2200" b="1" cap="all"/>
            </a:lvl1pPr>
          </a:lstStyle>
          <a:p>
            <a:r>
              <a:rPr lang="fr-FR" smtClean="0"/>
              <a:t>Modifiez le style du titre</a:t>
            </a:r>
            <a:endParaRPr lang="fr-FR" dirty="0"/>
          </a:p>
        </p:txBody>
      </p:sp>
      <p:sp>
        <p:nvSpPr>
          <p:cNvPr id="3" name="Espace réservé du texte 2"/>
          <p:cNvSpPr>
            <a:spLocks noGrp="1"/>
          </p:cNvSpPr>
          <p:nvPr>
            <p:ph type="body" idx="1"/>
          </p:nvPr>
        </p:nvSpPr>
        <p:spPr>
          <a:xfrm>
            <a:off x="3672000" y="260649"/>
            <a:ext cx="5292488" cy="1584176"/>
          </a:xfrm>
        </p:spPr>
        <p:txBody>
          <a:bodyPr anchor="t" anchorCtr="0"/>
          <a:lstStyle>
            <a:lvl1pPr marL="0" indent="0">
              <a:lnSpc>
                <a:spcPts val="1200"/>
              </a:lnSpc>
              <a:spcAft>
                <a:spcPts val="0"/>
              </a:spcAft>
              <a:buNone/>
              <a:defRPr sz="85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8" name="Espace réservé du numéro de diapositive 7"/>
          <p:cNvSpPr>
            <a:spLocks noGrp="1"/>
          </p:cNvSpPr>
          <p:nvPr>
            <p:ph type="sldNum" sz="quarter" idx="11"/>
          </p:nvPr>
        </p:nvSpPr>
        <p:spPr>
          <a:xfrm>
            <a:off x="576000" y="5877272"/>
            <a:ext cx="2699856" cy="365125"/>
          </a:xfrm>
        </p:spPr>
        <p:txBody>
          <a:bodyPr/>
          <a:lstStyle>
            <a:lvl1pPr>
              <a:defRPr>
                <a:solidFill>
                  <a:schemeClr val="bg1"/>
                </a:solidFill>
              </a:defRPr>
            </a:lvl1pPr>
          </a:lstStyle>
          <a:p>
            <a:r>
              <a:rPr lang="fr-FR" dirty="0" smtClean="0"/>
              <a:t>|  PAGE </a:t>
            </a:r>
            <a:fld id="{AEFB9B6D-867A-40B8-ACB0-35CC9F272C9C}" type="slidenum">
              <a:rPr lang="fr-FR" smtClean="0"/>
              <a:pPr/>
              <a:t>‹N°›</a:t>
            </a:fld>
            <a:endParaRPr lang="fr-FR" dirty="0"/>
          </a:p>
        </p:txBody>
      </p:sp>
      <p:sp>
        <p:nvSpPr>
          <p:cNvPr id="9" name="Espace réservé du pied de page 8"/>
          <p:cNvSpPr>
            <a:spLocks noGrp="1"/>
          </p:cNvSpPr>
          <p:nvPr>
            <p:ph type="ftr" sz="quarter" idx="12"/>
          </p:nvPr>
        </p:nvSpPr>
        <p:spPr>
          <a:xfrm>
            <a:off x="576000" y="5445224"/>
            <a:ext cx="2699856" cy="365125"/>
          </a:xfrm>
        </p:spPr>
        <p:txBody>
          <a:bodyPr/>
          <a:lstStyle>
            <a:lvl1pPr>
              <a:defRPr>
                <a:solidFill>
                  <a:schemeClr val="bg1"/>
                </a:solidFill>
              </a:defRPr>
            </a:lvl1pPr>
          </a:lstStyle>
          <a:p>
            <a:pPr algn="l"/>
            <a:r>
              <a:rPr lang="fr-FR" smtClean="0"/>
              <a:t>CEA Saclay/Irfu ESSI project | 30/06/2016</a:t>
            </a:r>
            <a:endParaRPr lang="fr-FR" dirty="0"/>
          </a:p>
        </p:txBody>
      </p:sp>
      <p:pic>
        <p:nvPicPr>
          <p:cNvPr id="7" name="Imag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8188" y="32420"/>
            <a:ext cx="1009994" cy="1092324"/>
          </a:xfrm>
          <a:prstGeom prst="rect">
            <a:avLst/>
          </a:prstGeom>
          <a:noFill/>
        </p:spPr>
      </p:pic>
      <p:pic>
        <p:nvPicPr>
          <p:cNvPr id="11" name="Image 10"/>
          <p:cNvPicPr/>
          <p:nvPr userDrawn="1"/>
        </p:nvPicPr>
        <p:blipFill rotWithShape="1">
          <a:blip r:embed="rId4"/>
          <a:srcRect r="44000"/>
          <a:stretch/>
        </p:blipFill>
        <p:spPr bwMode="auto">
          <a:xfrm>
            <a:off x="1115616" y="32420"/>
            <a:ext cx="1008112" cy="1092324"/>
          </a:xfrm>
          <a:prstGeom prst="rect">
            <a:avLst/>
          </a:prstGeom>
          <a:ln>
            <a:noFill/>
          </a:ln>
          <a:extLst>
            <a:ext uri="{53640926-AAD7-44D8-BBD7-CCE9431645EC}">
              <a14:shadowObscured xmlns:a14="http://schemas.microsoft.com/office/drawing/2010/main"/>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Sommair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dirty="0"/>
          </a:p>
        </p:txBody>
      </p:sp>
      <p:sp>
        <p:nvSpPr>
          <p:cNvPr id="3" name="Espace réservé du contenu 2"/>
          <p:cNvSpPr>
            <a:spLocks noGrp="1"/>
          </p:cNvSpPr>
          <p:nvPr>
            <p:ph idx="1"/>
          </p:nvPr>
        </p:nvSpPr>
        <p:spPr/>
        <p:txBody>
          <a:bodyPr/>
          <a:lstStyle>
            <a:lvl1pPr>
              <a:spcBef>
                <a:spcPts val="2000"/>
              </a:spcBef>
              <a:spcAft>
                <a:spcPts val="1500"/>
              </a:spcAft>
              <a:defRPr/>
            </a:lvl1pPr>
            <a:lvl2pPr marL="361950" indent="0" algn="just">
              <a:lnSpc>
                <a:spcPts val="2800"/>
              </a:lnSpc>
              <a:buFont typeface="Arial" pitchFamily="34" charset="0"/>
              <a:buNone/>
              <a:tabLst>
                <a:tab pos="8077200" algn="r"/>
              </a:tabLst>
              <a:defRPr sz="2200"/>
            </a:lvl2pPr>
            <a:lvl3pPr marL="361950" indent="0" algn="just">
              <a:lnSpc>
                <a:spcPts val="2800"/>
              </a:lnSpc>
              <a:buFont typeface="Arial" pitchFamily="34" charset="0"/>
              <a:buNone/>
              <a:tabLst>
                <a:tab pos="8077200" algn="r"/>
              </a:tabLst>
              <a:defRPr sz="2200"/>
            </a:lvl3pPr>
            <a:lvl4pPr marL="361950" indent="0" algn="just">
              <a:lnSpc>
                <a:spcPts val="2800"/>
              </a:lnSpc>
              <a:buFont typeface="Arial" pitchFamily="34" charset="0"/>
              <a:buNone/>
              <a:tabLst>
                <a:tab pos="8077200" algn="r"/>
              </a:tabLst>
              <a:defRPr sz="2200"/>
            </a:lvl4pPr>
            <a:lvl5pPr marL="361950" indent="0" algn="just">
              <a:lnSpc>
                <a:spcPts val="2800"/>
              </a:lnSpc>
              <a:buNone/>
              <a:tabLst>
                <a:tab pos="8077200" algn="r"/>
              </a:tabLst>
              <a:defRPr sz="2200"/>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11" name="Espace réservé du numéro de diapositive 10"/>
          <p:cNvSpPr>
            <a:spLocks noGrp="1"/>
          </p:cNvSpPr>
          <p:nvPr>
            <p:ph type="sldNum" sz="quarter" idx="11"/>
          </p:nvPr>
        </p:nvSpPr>
        <p:spPr/>
        <p:txBody>
          <a:bodyPr/>
          <a:lstStyle/>
          <a:p>
            <a:r>
              <a:rPr lang="fr-FR" smtClean="0"/>
              <a:t>|  PAGE </a:t>
            </a:r>
            <a:fld id="{AEFB9B6D-867A-40B8-ACB0-35CC9F272C9C}" type="slidenum">
              <a:rPr lang="fr-FR" smtClean="0"/>
              <a:pPr/>
              <a:t>‹N°›</a:t>
            </a:fld>
            <a:endParaRPr lang="fr-FR" dirty="0"/>
          </a:p>
        </p:txBody>
      </p:sp>
      <p:sp>
        <p:nvSpPr>
          <p:cNvPr id="12" name="Espace réservé du pied de page 11"/>
          <p:cNvSpPr>
            <a:spLocks noGrp="1"/>
          </p:cNvSpPr>
          <p:nvPr>
            <p:ph type="ftr" sz="quarter" idx="12"/>
          </p:nvPr>
        </p:nvSpPr>
        <p:spPr/>
        <p:txBody>
          <a:bodyPr/>
          <a:lstStyle/>
          <a:p>
            <a:r>
              <a:rPr lang="fr-FR" smtClean="0"/>
              <a:t>CEA Saclay/Irfu ESSI project | 30/06/2016</a:t>
            </a:r>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11" name="Espace réservé du numéro de diapositive 10"/>
          <p:cNvSpPr>
            <a:spLocks noGrp="1"/>
          </p:cNvSpPr>
          <p:nvPr>
            <p:ph type="sldNum" sz="quarter" idx="11"/>
          </p:nvPr>
        </p:nvSpPr>
        <p:spPr/>
        <p:txBody>
          <a:bodyPr/>
          <a:lstStyle/>
          <a:p>
            <a:r>
              <a:rPr lang="fr-FR" dirty="0" smtClean="0"/>
              <a:t>|  PAGE </a:t>
            </a:r>
            <a:fld id="{AEFB9B6D-867A-40B8-ACB0-35CC9F272C9C}" type="slidenum">
              <a:rPr lang="fr-FR" smtClean="0"/>
              <a:pPr/>
              <a:t>‹N°›</a:t>
            </a:fld>
            <a:endParaRPr lang="fr-FR" dirty="0"/>
          </a:p>
        </p:txBody>
      </p:sp>
      <p:sp>
        <p:nvSpPr>
          <p:cNvPr id="12" name="Espace réservé du pied de page 11"/>
          <p:cNvSpPr>
            <a:spLocks noGrp="1"/>
          </p:cNvSpPr>
          <p:nvPr>
            <p:ph type="ftr" sz="quarter" idx="12"/>
          </p:nvPr>
        </p:nvSpPr>
        <p:spPr/>
        <p:txBody>
          <a:bodyPr/>
          <a:lstStyle/>
          <a:p>
            <a:r>
              <a:rPr lang="fr-FR" smtClean="0"/>
              <a:t>CEA Saclay/Irfu ESSI project | 30/06/2016</a:t>
            </a:r>
            <a:endParaRPr lang="fr-FR" dirty="0"/>
          </a:p>
        </p:txBody>
      </p:sp>
      <p:sp>
        <p:nvSpPr>
          <p:cNvPr id="4" name="Titre 3"/>
          <p:cNvSpPr>
            <a:spLocks noGrp="1"/>
          </p:cNvSpPr>
          <p:nvPr>
            <p:ph type="title"/>
          </p:nvPr>
        </p:nvSpPr>
        <p:spPr/>
        <p:txBody>
          <a:bodyPr/>
          <a:lstStyle/>
          <a:p>
            <a:r>
              <a:rPr lang="fr-FR" smtClean="0"/>
              <a:t>Modifiez le style du titre</a:t>
            </a:r>
            <a:endParaRPr lang="fr-F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e 1 visue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a:xfrm>
            <a:off x="576000" y="1268760"/>
            <a:ext cx="4428048" cy="496855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13" name="Espace réservé du numéro de diapositive 12"/>
          <p:cNvSpPr>
            <a:spLocks noGrp="1"/>
          </p:cNvSpPr>
          <p:nvPr>
            <p:ph type="sldNum" sz="quarter" idx="17"/>
          </p:nvPr>
        </p:nvSpPr>
        <p:spPr/>
        <p:txBody>
          <a:bodyPr/>
          <a:lstStyle/>
          <a:p>
            <a:r>
              <a:rPr lang="fr-FR" smtClean="0"/>
              <a:t>|  PAGE </a:t>
            </a:r>
            <a:fld id="{AEFB9B6D-867A-40B8-ACB0-35CC9F272C9C}" type="slidenum">
              <a:rPr lang="fr-FR" smtClean="0"/>
              <a:pPr/>
              <a:t>‹N°›</a:t>
            </a:fld>
            <a:endParaRPr lang="fr-FR" dirty="0"/>
          </a:p>
        </p:txBody>
      </p:sp>
      <p:sp>
        <p:nvSpPr>
          <p:cNvPr id="14" name="Espace réservé du pied de page 13"/>
          <p:cNvSpPr>
            <a:spLocks noGrp="1"/>
          </p:cNvSpPr>
          <p:nvPr>
            <p:ph type="ftr" sz="quarter" idx="18"/>
          </p:nvPr>
        </p:nvSpPr>
        <p:spPr/>
        <p:txBody>
          <a:bodyPr/>
          <a:lstStyle/>
          <a:p>
            <a:r>
              <a:rPr lang="fr-FR" smtClean="0"/>
              <a:t>CEA Saclay/Irfu ESSI project | 30/06/2016</a:t>
            </a:r>
            <a:endParaRPr lang="fr-FR" dirty="0"/>
          </a:p>
        </p:txBody>
      </p:sp>
      <p:sp>
        <p:nvSpPr>
          <p:cNvPr id="11" name="Espace réservé du contenu 20"/>
          <p:cNvSpPr>
            <a:spLocks noGrp="1"/>
          </p:cNvSpPr>
          <p:nvPr>
            <p:ph sz="quarter" idx="20" hasCustomPrompt="1"/>
          </p:nvPr>
        </p:nvSpPr>
        <p:spPr>
          <a:xfrm>
            <a:off x="5148000" y="2016000"/>
            <a:ext cx="3492000" cy="3690000"/>
          </a:xfrm>
          <a:solidFill>
            <a:srgbClr val="666666"/>
          </a:solidFill>
        </p:spPr>
        <p:txBody>
          <a:bodyPr anchor="ctr"/>
          <a:lstStyle>
            <a:lvl1pPr marL="0" indent="0" algn="ctr">
              <a:defRPr sz="1200">
                <a:solidFill>
                  <a:schemeClr val="bg1"/>
                </a:solidFill>
              </a:defRPr>
            </a:lvl1pPr>
          </a:lstStyle>
          <a:p>
            <a:r>
              <a:rPr lang="fr-FR" dirty="0" smtClean="0"/>
              <a:t>Visuel</a:t>
            </a:r>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e 3 visuel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a:xfrm>
            <a:off x="576000" y="1268760"/>
            <a:ext cx="4428048" cy="496855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13" name="Espace réservé du numéro de diapositive 12"/>
          <p:cNvSpPr>
            <a:spLocks noGrp="1"/>
          </p:cNvSpPr>
          <p:nvPr>
            <p:ph type="sldNum" sz="quarter" idx="19"/>
          </p:nvPr>
        </p:nvSpPr>
        <p:spPr/>
        <p:txBody>
          <a:bodyPr/>
          <a:lstStyle/>
          <a:p>
            <a:r>
              <a:rPr lang="fr-FR" smtClean="0"/>
              <a:t>|  PAGE </a:t>
            </a:r>
            <a:fld id="{AEFB9B6D-867A-40B8-ACB0-35CC9F272C9C}" type="slidenum">
              <a:rPr lang="fr-FR" smtClean="0"/>
              <a:pPr/>
              <a:t>‹N°›</a:t>
            </a:fld>
            <a:endParaRPr lang="fr-FR" dirty="0"/>
          </a:p>
        </p:txBody>
      </p:sp>
      <p:sp>
        <p:nvSpPr>
          <p:cNvPr id="14" name="Espace réservé du pied de page 13"/>
          <p:cNvSpPr>
            <a:spLocks noGrp="1"/>
          </p:cNvSpPr>
          <p:nvPr>
            <p:ph type="ftr" sz="quarter" idx="20"/>
          </p:nvPr>
        </p:nvSpPr>
        <p:spPr/>
        <p:txBody>
          <a:bodyPr/>
          <a:lstStyle/>
          <a:p>
            <a:r>
              <a:rPr lang="fr-FR" smtClean="0"/>
              <a:t>CEA Saclay/Irfu ESSI project | 30/06/2016</a:t>
            </a:r>
            <a:endParaRPr lang="fr-FR" dirty="0"/>
          </a:p>
        </p:txBody>
      </p:sp>
      <p:sp>
        <p:nvSpPr>
          <p:cNvPr id="15" name="Espace réservé du contenu 20"/>
          <p:cNvSpPr>
            <a:spLocks noGrp="1"/>
          </p:cNvSpPr>
          <p:nvPr>
            <p:ph sz="quarter" idx="21" hasCustomPrompt="1"/>
          </p:nvPr>
        </p:nvSpPr>
        <p:spPr>
          <a:xfrm>
            <a:off x="5148000" y="2016000"/>
            <a:ext cx="3492000" cy="1980000"/>
          </a:xfrm>
          <a:solidFill>
            <a:srgbClr val="666666"/>
          </a:solidFill>
        </p:spPr>
        <p:txBody>
          <a:bodyPr anchor="ctr"/>
          <a:lstStyle>
            <a:lvl1pPr marL="0" indent="0" algn="ctr">
              <a:defRPr sz="1200">
                <a:solidFill>
                  <a:schemeClr val="bg1"/>
                </a:solidFill>
              </a:defRPr>
            </a:lvl1pPr>
          </a:lstStyle>
          <a:p>
            <a:r>
              <a:rPr lang="fr-FR" dirty="0" smtClean="0"/>
              <a:t>Visuel</a:t>
            </a:r>
            <a:endParaRPr lang="fr-FR" dirty="0"/>
          </a:p>
        </p:txBody>
      </p:sp>
      <p:sp>
        <p:nvSpPr>
          <p:cNvPr id="16" name="Espace réservé du contenu 20"/>
          <p:cNvSpPr>
            <a:spLocks noGrp="1"/>
          </p:cNvSpPr>
          <p:nvPr>
            <p:ph sz="quarter" idx="22" hasCustomPrompt="1"/>
          </p:nvPr>
        </p:nvSpPr>
        <p:spPr>
          <a:xfrm>
            <a:off x="5148000" y="3999600"/>
            <a:ext cx="1746000" cy="1695600"/>
          </a:xfrm>
          <a:solidFill>
            <a:srgbClr val="808080"/>
          </a:solidFill>
        </p:spPr>
        <p:txBody>
          <a:bodyPr anchor="ctr"/>
          <a:lstStyle>
            <a:lvl1pPr marL="0" indent="0" algn="ctr">
              <a:defRPr sz="1200">
                <a:solidFill>
                  <a:schemeClr val="bg1"/>
                </a:solidFill>
              </a:defRPr>
            </a:lvl1pPr>
          </a:lstStyle>
          <a:p>
            <a:r>
              <a:rPr lang="fr-FR" dirty="0" smtClean="0"/>
              <a:t>Visuel</a:t>
            </a:r>
            <a:endParaRPr lang="fr-FR" dirty="0"/>
          </a:p>
        </p:txBody>
      </p:sp>
      <p:sp>
        <p:nvSpPr>
          <p:cNvPr id="17" name="Espace réservé du contenu 20"/>
          <p:cNvSpPr>
            <a:spLocks noGrp="1"/>
          </p:cNvSpPr>
          <p:nvPr>
            <p:ph sz="quarter" idx="23" hasCustomPrompt="1"/>
          </p:nvPr>
        </p:nvSpPr>
        <p:spPr>
          <a:xfrm>
            <a:off x="6894000" y="3999600"/>
            <a:ext cx="1746000" cy="1695600"/>
          </a:xfrm>
          <a:solidFill>
            <a:srgbClr val="B2B2B2"/>
          </a:solidFill>
        </p:spPr>
        <p:txBody>
          <a:bodyPr anchor="ctr"/>
          <a:lstStyle>
            <a:lvl1pPr marL="0" indent="0" algn="ctr">
              <a:defRPr sz="1200">
                <a:solidFill>
                  <a:schemeClr val="bg1"/>
                </a:solidFill>
              </a:defRPr>
            </a:lvl1pPr>
          </a:lstStyle>
          <a:p>
            <a:r>
              <a:rPr lang="fr-FR" dirty="0" smtClean="0"/>
              <a:t>Visuel</a:t>
            </a:r>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e graphique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a:xfrm>
            <a:off x="576000" y="3707506"/>
            <a:ext cx="8172464" cy="2529805"/>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11" name="Espace réservé du numéro de diapositive 10"/>
          <p:cNvSpPr>
            <a:spLocks noGrp="1"/>
          </p:cNvSpPr>
          <p:nvPr>
            <p:ph type="sldNum" sz="quarter" idx="11"/>
          </p:nvPr>
        </p:nvSpPr>
        <p:spPr/>
        <p:txBody>
          <a:bodyPr/>
          <a:lstStyle/>
          <a:p>
            <a:r>
              <a:rPr lang="fr-FR" smtClean="0"/>
              <a:t>|  PAGE </a:t>
            </a:r>
            <a:fld id="{AEFB9B6D-867A-40B8-ACB0-35CC9F272C9C}" type="slidenum">
              <a:rPr lang="fr-FR" smtClean="0"/>
              <a:pPr/>
              <a:t>‹N°›</a:t>
            </a:fld>
            <a:endParaRPr lang="fr-FR" dirty="0"/>
          </a:p>
        </p:txBody>
      </p:sp>
      <p:sp>
        <p:nvSpPr>
          <p:cNvPr id="12" name="Espace réservé du pied de page 11"/>
          <p:cNvSpPr>
            <a:spLocks noGrp="1"/>
          </p:cNvSpPr>
          <p:nvPr>
            <p:ph type="ftr" sz="quarter" idx="12"/>
          </p:nvPr>
        </p:nvSpPr>
        <p:spPr/>
        <p:txBody>
          <a:bodyPr/>
          <a:lstStyle/>
          <a:p>
            <a:r>
              <a:rPr lang="fr-FR" smtClean="0"/>
              <a:t>CEA Saclay/Irfu ESSI project | 30/06/2016</a:t>
            </a:r>
            <a:endParaRPr lang="fr-FR" dirty="0"/>
          </a:p>
        </p:txBody>
      </p:sp>
      <p:sp>
        <p:nvSpPr>
          <p:cNvPr id="9" name="Espace réservé du contenu 20"/>
          <p:cNvSpPr>
            <a:spLocks noGrp="1"/>
          </p:cNvSpPr>
          <p:nvPr>
            <p:ph sz="quarter" idx="21" hasCustomPrompt="1"/>
          </p:nvPr>
        </p:nvSpPr>
        <p:spPr>
          <a:xfrm>
            <a:off x="576000" y="1458000"/>
            <a:ext cx="8064000" cy="1908000"/>
          </a:xfrm>
          <a:solidFill>
            <a:srgbClr val="666666"/>
          </a:solidFill>
        </p:spPr>
        <p:txBody>
          <a:bodyPr anchor="ctr"/>
          <a:lstStyle>
            <a:lvl1pPr marL="0" indent="0" algn="ctr">
              <a:defRPr sz="1200">
                <a:solidFill>
                  <a:schemeClr val="bg1"/>
                </a:solidFill>
              </a:defRPr>
            </a:lvl1pPr>
          </a:lstStyle>
          <a:p>
            <a:r>
              <a:rPr lang="fr-FR" dirty="0" smtClean="0"/>
              <a:t>Visuel</a:t>
            </a:r>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Page vierge">
    <p:spTree>
      <p:nvGrpSpPr>
        <p:cNvPr id="1" name=""/>
        <p:cNvGrpSpPr/>
        <p:nvPr/>
      </p:nvGrpSpPr>
      <p:grpSpPr>
        <a:xfrm>
          <a:off x="0" y="0"/>
          <a:ext cx="0" cy="0"/>
          <a:chOff x="0" y="0"/>
          <a:chExt cx="0" cy="0"/>
        </a:xfrm>
      </p:grpSpPr>
      <p:pic>
        <p:nvPicPr>
          <p:cNvPr id="9" name="Image 8" descr="bandeau_page_carte.png"/>
          <p:cNvPicPr>
            <a:picLocks noChangeAspect="1"/>
          </p:cNvPicPr>
          <p:nvPr userDrawn="1"/>
        </p:nvPicPr>
        <p:blipFill>
          <a:blip r:embed="rId2" cstate="print"/>
          <a:stretch>
            <a:fillRect/>
          </a:stretch>
        </p:blipFill>
        <p:spPr>
          <a:xfrm>
            <a:off x="0" y="0"/>
            <a:ext cx="9144000" cy="251460"/>
          </a:xfrm>
          <a:prstGeom prst="rect">
            <a:avLst/>
          </a:prstGeom>
        </p:spPr>
      </p:pic>
      <p:sp>
        <p:nvSpPr>
          <p:cNvPr id="7" name="Espace réservé du numéro de diapositive 6"/>
          <p:cNvSpPr>
            <a:spLocks noGrp="1"/>
          </p:cNvSpPr>
          <p:nvPr>
            <p:ph type="sldNum" sz="quarter" idx="11"/>
          </p:nvPr>
        </p:nvSpPr>
        <p:spPr/>
        <p:txBody>
          <a:bodyPr/>
          <a:lstStyle/>
          <a:p>
            <a:r>
              <a:rPr lang="fr-FR" smtClean="0"/>
              <a:t>|  PAGE </a:t>
            </a:r>
            <a:fld id="{AEFB9B6D-867A-40B8-ACB0-35CC9F272C9C}" type="slidenum">
              <a:rPr lang="fr-FR" smtClean="0"/>
              <a:pPr/>
              <a:t>‹N°›</a:t>
            </a:fld>
            <a:endParaRPr lang="fr-FR" dirty="0"/>
          </a:p>
        </p:txBody>
      </p:sp>
      <p:sp>
        <p:nvSpPr>
          <p:cNvPr id="8" name="Espace réservé du pied de page 7"/>
          <p:cNvSpPr>
            <a:spLocks noGrp="1"/>
          </p:cNvSpPr>
          <p:nvPr>
            <p:ph type="ftr" sz="quarter" idx="12"/>
          </p:nvPr>
        </p:nvSpPr>
        <p:spPr/>
        <p:txBody>
          <a:bodyPr/>
          <a:lstStyle/>
          <a:p>
            <a:r>
              <a:rPr lang="fr-FR" smtClean="0"/>
              <a:t>CEA Saclay/Irfu ESSI project | 30/06/2016</a:t>
            </a:r>
            <a:endParaRPr lang="fr-FR" dirty="0"/>
          </a:p>
        </p:txBody>
      </p:sp>
      <p:sp>
        <p:nvSpPr>
          <p:cNvPr id="17" name="Espace réservé du contenu 15"/>
          <p:cNvSpPr>
            <a:spLocks noGrp="1"/>
          </p:cNvSpPr>
          <p:nvPr>
            <p:ph sz="quarter" idx="15"/>
          </p:nvPr>
        </p:nvSpPr>
        <p:spPr>
          <a:xfrm>
            <a:off x="378000" y="836613"/>
            <a:ext cx="8460000" cy="5184775"/>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Carte">
    <p:spTree>
      <p:nvGrpSpPr>
        <p:cNvPr id="1" name=""/>
        <p:cNvGrpSpPr/>
        <p:nvPr/>
      </p:nvGrpSpPr>
      <p:grpSpPr>
        <a:xfrm>
          <a:off x="0" y="0"/>
          <a:ext cx="0" cy="0"/>
          <a:chOff x="0" y="0"/>
          <a:chExt cx="0" cy="0"/>
        </a:xfrm>
      </p:grpSpPr>
      <p:pic>
        <p:nvPicPr>
          <p:cNvPr id="10" name="Image 9" descr="carte.png"/>
          <p:cNvPicPr>
            <a:picLocks noChangeAspect="1"/>
          </p:cNvPicPr>
          <p:nvPr userDrawn="1"/>
        </p:nvPicPr>
        <p:blipFill>
          <a:blip r:embed="rId2" cstate="print"/>
          <a:stretch>
            <a:fillRect/>
          </a:stretch>
        </p:blipFill>
        <p:spPr>
          <a:xfrm>
            <a:off x="376486" y="846237"/>
            <a:ext cx="8460000" cy="4156911"/>
          </a:xfrm>
          <a:prstGeom prst="rect">
            <a:avLst/>
          </a:prstGeom>
        </p:spPr>
      </p:pic>
      <p:pic>
        <p:nvPicPr>
          <p:cNvPr id="9" name="Image 8" descr="bandeau_page_carte.png"/>
          <p:cNvPicPr>
            <a:picLocks noChangeAspect="1"/>
          </p:cNvPicPr>
          <p:nvPr userDrawn="1"/>
        </p:nvPicPr>
        <p:blipFill>
          <a:blip r:embed="rId3" cstate="print"/>
          <a:stretch>
            <a:fillRect/>
          </a:stretch>
        </p:blipFill>
        <p:spPr>
          <a:xfrm>
            <a:off x="0" y="0"/>
            <a:ext cx="9144000" cy="251460"/>
          </a:xfrm>
          <a:prstGeom prst="rect">
            <a:avLst/>
          </a:prstGeom>
        </p:spPr>
      </p:pic>
      <p:sp>
        <p:nvSpPr>
          <p:cNvPr id="7" name="Espace réservé du numéro de diapositive 6"/>
          <p:cNvSpPr>
            <a:spLocks noGrp="1"/>
          </p:cNvSpPr>
          <p:nvPr>
            <p:ph type="sldNum" sz="quarter" idx="11"/>
          </p:nvPr>
        </p:nvSpPr>
        <p:spPr/>
        <p:txBody>
          <a:bodyPr/>
          <a:lstStyle/>
          <a:p>
            <a:r>
              <a:rPr lang="fr-FR" smtClean="0"/>
              <a:t>|  PAGE </a:t>
            </a:r>
            <a:fld id="{AEFB9B6D-867A-40B8-ACB0-35CC9F272C9C}" type="slidenum">
              <a:rPr lang="fr-FR" smtClean="0"/>
              <a:pPr/>
              <a:t>‹N°›</a:t>
            </a:fld>
            <a:endParaRPr lang="fr-FR" dirty="0"/>
          </a:p>
        </p:txBody>
      </p:sp>
      <p:sp>
        <p:nvSpPr>
          <p:cNvPr id="8" name="Espace réservé du pied de page 7"/>
          <p:cNvSpPr>
            <a:spLocks noGrp="1"/>
          </p:cNvSpPr>
          <p:nvPr>
            <p:ph type="ftr" sz="quarter" idx="12"/>
          </p:nvPr>
        </p:nvSpPr>
        <p:spPr/>
        <p:txBody>
          <a:bodyPr/>
          <a:lstStyle/>
          <a:p>
            <a:r>
              <a:rPr lang="fr-FR" smtClean="0"/>
              <a:t>CEA Saclay/Irfu ESSI project | 30/06/2016</a:t>
            </a:r>
            <a:endParaRPr lang="fr-FR" dirty="0"/>
          </a:p>
        </p:txBody>
      </p:sp>
      <p:sp>
        <p:nvSpPr>
          <p:cNvPr id="33" name="Espace réservé du graphique 32"/>
          <p:cNvSpPr>
            <a:spLocks noGrp="1"/>
          </p:cNvSpPr>
          <p:nvPr>
            <p:ph type="chart" sz="quarter" idx="13" hasCustomPrompt="1"/>
          </p:nvPr>
        </p:nvSpPr>
        <p:spPr>
          <a:xfrm>
            <a:off x="899592" y="5157788"/>
            <a:ext cx="3240360" cy="863600"/>
          </a:xfrm>
        </p:spPr>
        <p:txBody>
          <a:bodyPr anchor="ctr"/>
          <a:lstStyle>
            <a:lvl1pPr marL="0" indent="0" algn="ctr">
              <a:defRPr sz="1200"/>
            </a:lvl1pPr>
          </a:lstStyle>
          <a:p>
            <a:r>
              <a:rPr lang="fr-FR" dirty="0" smtClean="0"/>
              <a:t> Graphique</a:t>
            </a:r>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Image 7" descr="bandeau_texte.png"/>
          <p:cNvPicPr>
            <a:picLocks noChangeAspect="1"/>
          </p:cNvPicPr>
          <p:nvPr/>
        </p:nvPicPr>
        <p:blipFill>
          <a:blip r:embed="rId12" cstate="print"/>
          <a:stretch>
            <a:fillRect/>
          </a:stretch>
        </p:blipFill>
        <p:spPr>
          <a:xfrm>
            <a:off x="797" y="-830"/>
            <a:ext cx="9144000" cy="955548"/>
          </a:xfrm>
          <a:prstGeom prst="rect">
            <a:avLst/>
          </a:prstGeom>
        </p:spPr>
      </p:pic>
      <p:pic>
        <p:nvPicPr>
          <p:cNvPr id="9" name="Image 8"/>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843599" y="56782"/>
            <a:ext cx="574541" cy="645439"/>
          </a:xfrm>
          <a:prstGeom prst="rect">
            <a:avLst/>
          </a:prstGeom>
          <a:noFill/>
        </p:spPr>
      </p:pic>
      <p:sp>
        <p:nvSpPr>
          <p:cNvPr id="2" name="Espace réservé du titre 1"/>
          <p:cNvSpPr>
            <a:spLocks noGrp="1"/>
          </p:cNvSpPr>
          <p:nvPr>
            <p:ph type="title"/>
          </p:nvPr>
        </p:nvSpPr>
        <p:spPr>
          <a:xfrm>
            <a:off x="1115616" y="52752"/>
            <a:ext cx="6727983" cy="908720"/>
          </a:xfrm>
          <a:prstGeom prst="rect">
            <a:avLst/>
          </a:prstGeom>
        </p:spPr>
        <p:txBody>
          <a:bodyPr vert="horz" lIns="0" tIns="0" rIns="0" bIns="0" rtlCol="0" anchor="ctr" anchorCtr="0">
            <a:noAutofit/>
          </a:body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576000" y="1268760"/>
            <a:ext cx="8172464" cy="4968552"/>
          </a:xfrm>
          <a:prstGeom prst="rect">
            <a:avLst/>
          </a:prstGeom>
        </p:spPr>
        <p:txBody>
          <a:bodyPr vert="horz" lIns="0" tIns="0" rIns="0" bIns="0" rtlCol="0">
            <a:no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5" name="Espace réservé du pied de page 4"/>
          <p:cNvSpPr>
            <a:spLocks noGrp="1"/>
          </p:cNvSpPr>
          <p:nvPr>
            <p:ph type="ftr" sz="quarter" idx="3"/>
          </p:nvPr>
        </p:nvSpPr>
        <p:spPr>
          <a:xfrm>
            <a:off x="2051720" y="6305192"/>
            <a:ext cx="5939824" cy="365125"/>
          </a:xfrm>
          <a:prstGeom prst="rect">
            <a:avLst/>
          </a:prstGeom>
        </p:spPr>
        <p:txBody>
          <a:bodyPr vert="horz" lIns="0" tIns="0" rIns="0" bIns="0" rtlCol="0" anchor="ctr"/>
          <a:lstStyle>
            <a:lvl1pPr algn="r">
              <a:defRPr sz="1000">
                <a:solidFill>
                  <a:srgbClr val="666666"/>
                </a:solidFill>
              </a:defRPr>
            </a:lvl1pPr>
          </a:lstStyle>
          <a:p>
            <a:r>
              <a:rPr lang="fr-FR" smtClean="0"/>
              <a:t>CEA Saclay/Irfu ESSI project | 30/06/2016</a:t>
            </a:r>
            <a:endParaRPr lang="fr-FR" dirty="0"/>
          </a:p>
        </p:txBody>
      </p:sp>
      <p:sp>
        <p:nvSpPr>
          <p:cNvPr id="6" name="Espace réservé du numéro de diapositive 5"/>
          <p:cNvSpPr>
            <a:spLocks noGrp="1"/>
          </p:cNvSpPr>
          <p:nvPr>
            <p:ph type="sldNum" sz="quarter" idx="4"/>
          </p:nvPr>
        </p:nvSpPr>
        <p:spPr>
          <a:xfrm>
            <a:off x="8025304" y="6303598"/>
            <a:ext cx="1118696" cy="365125"/>
          </a:xfrm>
          <a:prstGeom prst="rect">
            <a:avLst/>
          </a:prstGeom>
        </p:spPr>
        <p:txBody>
          <a:bodyPr vert="horz" lIns="0" tIns="0" rIns="0" bIns="0" rtlCol="0" anchor="ctr"/>
          <a:lstStyle>
            <a:lvl1pPr algn="l">
              <a:defRPr sz="1000">
                <a:solidFill>
                  <a:srgbClr val="666666"/>
                </a:solidFill>
              </a:defRPr>
            </a:lvl1pPr>
          </a:lstStyle>
          <a:p>
            <a:r>
              <a:rPr lang="fr-FR" dirty="0" smtClean="0"/>
              <a:t>|  PAGE </a:t>
            </a:r>
            <a:fld id="{AEFB9B6D-867A-40B8-ACB0-35CC9F272C9C}" type="slidenum">
              <a:rPr lang="fr-FR" smtClean="0"/>
              <a:pPr/>
              <a:t>‹N°›</a:t>
            </a:fld>
            <a:endParaRPr lang="fr-FR" dirty="0"/>
          </a:p>
        </p:txBody>
      </p:sp>
      <p:pic>
        <p:nvPicPr>
          <p:cNvPr id="11" name="Image 10"/>
          <p:cNvPicPr/>
          <p:nvPr userDrawn="1"/>
        </p:nvPicPr>
        <p:blipFill rotWithShape="1">
          <a:blip r:embed="rId14"/>
          <a:srcRect r="44000"/>
          <a:stretch/>
        </p:blipFill>
        <p:spPr bwMode="auto">
          <a:xfrm>
            <a:off x="8479317" y="63256"/>
            <a:ext cx="636905" cy="647065"/>
          </a:xfrm>
          <a:prstGeom prst="rect">
            <a:avLst/>
          </a:prstGeom>
          <a:ln>
            <a:noFill/>
          </a:ln>
          <a:extLst>
            <a:ext uri="{53640926-AAD7-44D8-BBD7-CCE9431645EC}">
              <a14:shadowObscured xmlns:a14="http://schemas.microsoft.com/office/drawing/2010/main"/>
            </a:ext>
          </a:extLst>
        </p:spPr>
      </p:pic>
    </p:spTree>
  </p:cSld>
  <p:clrMap bg1="lt1" tx1="dk1" bg2="lt2" tx2="dk2" accent1="accent1" accent2="accent2" accent3="accent3" accent4="accent4" accent5="accent5" accent6="accent6" hlink="hlink" folHlink="folHlink"/>
  <p:sldLayoutIdLst>
    <p:sldLayoutId id="2147483660" r:id="rId1"/>
    <p:sldLayoutId id="2147483665" r:id="rId2"/>
    <p:sldLayoutId id="2147483666" r:id="rId3"/>
    <p:sldLayoutId id="2147483650" r:id="rId4"/>
    <p:sldLayoutId id="2147483662" r:id="rId5"/>
    <p:sldLayoutId id="2147483663" r:id="rId6"/>
    <p:sldLayoutId id="2147483664" r:id="rId7"/>
    <p:sldLayoutId id="2147483667" r:id="rId8"/>
    <p:sldLayoutId id="2147483654" r:id="rId9"/>
    <p:sldLayoutId id="2147483668" r:id="rId10"/>
  </p:sldLayoutIdLst>
  <p:hf hdr="0" dt="0"/>
  <p:txStyles>
    <p:titleStyle>
      <a:lvl1pPr algn="l" defTabSz="914400" rtl="0" eaLnBrk="1" latinLnBrk="0" hangingPunct="1">
        <a:spcBef>
          <a:spcPct val="0"/>
        </a:spcBef>
        <a:buNone/>
        <a:defRPr sz="2200" b="1" kern="1200" cap="all" baseline="0">
          <a:solidFill>
            <a:schemeClr val="bg1"/>
          </a:solidFill>
          <a:latin typeface="+mj-lt"/>
          <a:ea typeface="+mj-ea"/>
          <a:cs typeface="+mj-cs"/>
        </a:defRPr>
      </a:lvl1pPr>
    </p:titleStyle>
    <p:bodyStyle>
      <a:lvl1pPr marL="923925" indent="0" algn="l" defTabSz="914400" rtl="0" eaLnBrk="1" latinLnBrk="0" hangingPunct="1">
        <a:lnSpc>
          <a:spcPct val="100000"/>
        </a:lnSpc>
        <a:spcBef>
          <a:spcPts val="0"/>
        </a:spcBef>
        <a:spcAft>
          <a:spcPts val="400"/>
        </a:spcAft>
        <a:buFont typeface="Arial" pitchFamily="34" charset="0"/>
        <a:buNone/>
        <a:defRPr sz="2200" kern="1200">
          <a:solidFill>
            <a:schemeClr val="tx2"/>
          </a:solidFill>
          <a:latin typeface="+mn-lt"/>
          <a:ea typeface="+mn-ea"/>
          <a:cs typeface="+mn-cs"/>
        </a:defRPr>
      </a:lvl1pPr>
      <a:lvl2pPr marL="360363" indent="-360363" algn="l" defTabSz="914400" rtl="0" eaLnBrk="1" latinLnBrk="0" hangingPunct="1">
        <a:lnSpc>
          <a:spcPts val="2000"/>
        </a:lnSpc>
        <a:spcBef>
          <a:spcPts val="0"/>
        </a:spcBef>
        <a:buSzPct val="90000"/>
        <a:buFontTx/>
        <a:buBlip>
          <a:blip r:embed="rId15"/>
        </a:buBlip>
        <a:defRPr sz="1600" kern="1200">
          <a:solidFill>
            <a:srgbClr val="666666"/>
          </a:solidFill>
          <a:latin typeface="+mn-lt"/>
          <a:ea typeface="+mn-ea"/>
          <a:cs typeface="+mn-cs"/>
        </a:defRPr>
      </a:lvl2pPr>
      <a:lvl3pPr marL="361950" indent="0" algn="l" defTabSz="914400" rtl="0" eaLnBrk="1" latinLnBrk="0" hangingPunct="1">
        <a:lnSpc>
          <a:spcPts val="2000"/>
        </a:lnSpc>
        <a:spcBef>
          <a:spcPts val="0"/>
        </a:spcBef>
        <a:buSzPct val="36000"/>
        <a:buFont typeface="Arial" pitchFamily="34" charset="0"/>
        <a:buNone/>
        <a:defRPr sz="1600" kern="1200">
          <a:solidFill>
            <a:srgbClr val="666666"/>
          </a:solidFill>
          <a:latin typeface="+mn-lt"/>
          <a:ea typeface="+mn-ea"/>
          <a:cs typeface="+mn-cs"/>
        </a:defRPr>
      </a:lvl3pPr>
      <a:lvl4pPr marL="1009650" indent="-238125" algn="l" defTabSz="914400" rtl="0" eaLnBrk="1" latinLnBrk="0" hangingPunct="1">
        <a:lnSpc>
          <a:spcPts val="2000"/>
        </a:lnSpc>
        <a:spcBef>
          <a:spcPts val="0"/>
        </a:spcBef>
        <a:buClr>
          <a:srgbClr val="666666"/>
        </a:buClr>
        <a:buSzPct val="36000"/>
        <a:buFontTx/>
        <a:buBlip>
          <a:blip r:embed="rId16"/>
        </a:buBlip>
        <a:defRPr sz="1600" kern="1200">
          <a:solidFill>
            <a:srgbClr val="666666"/>
          </a:solidFill>
          <a:latin typeface="+mn-lt"/>
          <a:ea typeface="+mn-ea"/>
          <a:cs typeface="+mn-cs"/>
        </a:defRPr>
      </a:lvl4pPr>
      <a:lvl5pPr marL="1133475" indent="-114300" algn="l" defTabSz="914400" rtl="0" eaLnBrk="1" latinLnBrk="0" hangingPunct="1">
        <a:lnSpc>
          <a:spcPts val="2000"/>
        </a:lnSpc>
        <a:spcBef>
          <a:spcPts val="0"/>
        </a:spcBef>
        <a:buClr>
          <a:srgbClr val="666666"/>
        </a:buClr>
        <a:buFont typeface="Arial" pitchFamily="34" charset="0"/>
        <a:buChar char="-"/>
        <a:defRPr sz="1600" kern="1200">
          <a:solidFill>
            <a:srgbClr val="666666"/>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14.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Identification and </a:t>
            </a:r>
            <a:r>
              <a:rPr lang="fr-FR" dirty="0" err="1" smtClean="0"/>
              <a:t>marking</a:t>
            </a:r>
            <a:r>
              <a:rPr lang="fr-FR" dirty="0" smtClean="0"/>
              <a:t> of ESSI </a:t>
            </a:r>
            <a:r>
              <a:rPr lang="fr-FR" dirty="0" err="1" smtClean="0"/>
              <a:t>deliverables</a:t>
            </a:r>
            <a:endParaRPr lang="fr-FR" dirty="0"/>
          </a:p>
        </p:txBody>
      </p:sp>
      <p:sp>
        <p:nvSpPr>
          <p:cNvPr id="4" name="Espace réservé du texte 3"/>
          <p:cNvSpPr>
            <a:spLocks noGrp="1"/>
          </p:cNvSpPr>
          <p:nvPr>
            <p:ph type="body" sz="quarter" idx="13"/>
          </p:nvPr>
        </p:nvSpPr>
        <p:spPr/>
        <p:txBody>
          <a:bodyPr/>
          <a:lstStyle/>
          <a:p>
            <a:r>
              <a:rPr lang="fr-FR" dirty="0"/>
              <a:t>ESS </a:t>
            </a:r>
            <a:r>
              <a:rPr lang="fr-FR" dirty="0" err="1"/>
              <a:t>Quality</a:t>
            </a:r>
            <a:r>
              <a:rPr lang="fr-FR" dirty="0"/>
              <a:t> workshop at Saclay 30/06/2016 </a:t>
            </a:r>
            <a:r>
              <a:rPr lang="fr-FR" sz="900" b="1" dirty="0">
                <a:solidFill>
                  <a:schemeClr val="bg2"/>
                </a:solidFill>
              </a:rPr>
              <a:t>|</a:t>
            </a:r>
            <a:r>
              <a:rPr lang="fr-FR" dirty="0"/>
              <a:t> Anaïs BRUNIQUEL</a:t>
            </a:r>
          </a:p>
        </p:txBody>
      </p:sp>
      <p:sp>
        <p:nvSpPr>
          <p:cNvPr id="10" name="Sous-titre 9"/>
          <p:cNvSpPr>
            <a:spLocks noGrp="1"/>
          </p:cNvSpPr>
          <p:nvPr>
            <p:ph type="subTitle" idx="1"/>
          </p:nvPr>
        </p:nvSpPr>
        <p:spPr>
          <a:xfrm>
            <a:off x="3960000" y="5805264"/>
            <a:ext cx="3060272" cy="504056"/>
          </a:xfrm>
        </p:spPr>
        <p:txBody>
          <a:bodyPr/>
          <a:lstStyle/>
          <a:p>
            <a:endParaRPr lang="fr-FR"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0"/>
          <p:cNvSpPr>
            <a:spLocks noGrp="1"/>
          </p:cNvSpPr>
          <p:nvPr>
            <p:ph type="title"/>
          </p:nvPr>
        </p:nvSpPr>
        <p:spPr>
          <a:xfrm>
            <a:off x="1115616" y="52752"/>
            <a:ext cx="6727983" cy="908720"/>
          </a:xfrm>
        </p:spPr>
        <p:txBody>
          <a:bodyPr/>
          <a:lstStyle/>
          <a:p>
            <a:r>
              <a:rPr lang="en-GB" dirty="0" smtClean="0"/>
              <a:t>Rules applied for ESSI deliveries</a:t>
            </a:r>
            <a:endParaRPr lang="en-GB" dirty="0"/>
          </a:p>
        </p:txBody>
      </p:sp>
      <p:sp>
        <p:nvSpPr>
          <p:cNvPr id="12" name="Espace réservé du contenu 11"/>
          <p:cNvSpPr>
            <a:spLocks noGrp="1"/>
          </p:cNvSpPr>
          <p:nvPr>
            <p:ph idx="1"/>
          </p:nvPr>
        </p:nvSpPr>
        <p:spPr/>
        <p:txBody>
          <a:bodyPr/>
          <a:lstStyle/>
          <a:p>
            <a:r>
              <a:rPr lang="en-GB" dirty="0" smtClean="0"/>
              <a:t>Two types of code:</a:t>
            </a:r>
          </a:p>
          <a:p>
            <a:pPr marL="0" lvl="1" indent="0">
              <a:buNone/>
            </a:pPr>
            <a:r>
              <a:rPr lang="en-GB" dirty="0" smtClean="0"/>
              <a:t> </a:t>
            </a:r>
          </a:p>
          <a:p>
            <a:pPr lvl="1" algn="just"/>
            <a:r>
              <a:rPr lang="en-GB" dirty="0" smtClean="0"/>
              <a:t>The first is indicated by the ESS naming convention. It applies to all technical systems, devices, equipment and signals which are followed by the control system.</a:t>
            </a:r>
          </a:p>
          <a:p>
            <a:pPr marL="771525" lvl="3" indent="0" algn="just">
              <a:buNone/>
            </a:pPr>
            <a:r>
              <a:rPr lang="en-GB" dirty="0" smtClean="0">
                <a:sym typeface="Wingdings" panose="05000000000000000000" pitchFamily="2" charset="2"/>
              </a:rPr>
              <a:t> </a:t>
            </a:r>
            <a:r>
              <a:rPr lang="en-GB" sz="1400" i="1" dirty="0" smtClean="0">
                <a:sym typeface="Wingdings" panose="05000000000000000000" pitchFamily="2" charset="2"/>
              </a:rPr>
              <a:t>Naming convention </a:t>
            </a:r>
            <a:r>
              <a:rPr lang="en-GB" i="1" dirty="0" smtClean="0">
                <a:sym typeface="Wingdings" panose="05000000000000000000" pitchFamily="2" charset="2"/>
              </a:rPr>
              <a:t>- </a:t>
            </a:r>
            <a:r>
              <a:rPr lang="en-GB" sz="1400" i="1" dirty="0" smtClean="0"/>
              <a:t>ESS-0000757 (version 2.0)</a:t>
            </a:r>
          </a:p>
          <a:p>
            <a:pPr lvl="3" algn="just"/>
            <a:endParaRPr lang="en-GB" dirty="0" smtClean="0"/>
          </a:p>
          <a:p>
            <a:pPr lvl="1"/>
            <a:r>
              <a:rPr lang="en-GB" dirty="0" smtClean="0"/>
              <a:t>The second code is an </a:t>
            </a:r>
            <a:r>
              <a:rPr lang="en-GB" dirty="0" err="1" smtClean="0"/>
              <a:t>Irfu</a:t>
            </a:r>
            <a:r>
              <a:rPr lang="en-GB" dirty="0" smtClean="0"/>
              <a:t> code which applies to all technical systems, devices and equipment included in CEA delivery. </a:t>
            </a:r>
          </a:p>
          <a:p>
            <a:pPr marL="771525" lvl="3" indent="0">
              <a:buNone/>
            </a:pPr>
            <a:r>
              <a:rPr lang="en-GB" dirty="0" smtClean="0">
                <a:sym typeface="Wingdings" panose="05000000000000000000" pitchFamily="2" charset="2"/>
              </a:rPr>
              <a:t> </a:t>
            </a:r>
            <a:r>
              <a:rPr lang="en-GB" sz="1400" i="1" dirty="0" smtClean="0">
                <a:sym typeface="Wingdings" panose="05000000000000000000" pitchFamily="2" charset="2"/>
              </a:rPr>
              <a:t>Identification and marking of ESSI project’s deliverables</a:t>
            </a:r>
            <a:r>
              <a:rPr lang="en-GB" i="1" dirty="0" smtClean="0">
                <a:sym typeface="Wingdings" panose="05000000000000000000" pitchFamily="2" charset="2"/>
              </a:rPr>
              <a:t> </a:t>
            </a:r>
            <a:r>
              <a:rPr lang="en-GB" sz="1400" i="1" dirty="0" smtClean="0">
                <a:sym typeface="Wingdings" panose="05000000000000000000" pitchFamily="2" charset="2"/>
              </a:rPr>
              <a:t>- CEA-ESS-PJT-NT-0001 1.0 (A)</a:t>
            </a:r>
            <a:endParaRPr lang="en-GB" sz="1400" i="1" dirty="0" smtClean="0"/>
          </a:p>
          <a:p>
            <a:pPr lvl="2"/>
            <a:endParaRPr lang="en-GB" dirty="0" smtClean="0"/>
          </a:p>
          <a:p>
            <a:r>
              <a:rPr lang="en-GB" dirty="0" smtClean="0"/>
              <a:t>Application of these dispositions: </a:t>
            </a:r>
          </a:p>
          <a:p>
            <a:endParaRPr lang="en-GB" dirty="0" smtClean="0"/>
          </a:p>
          <a:p>
            <a:pPr lvl="1"/>
            <a:r>
              <a:rPr lang="en-GB" dirty="0" smtClean="0"/>
              <a:t>The first rule is applied to the control system (signals, software).</a:t>
            </a:r>
          </a:p>
          <a:p>
            <a:pPr lvl="1"/>
            <a:endParaRPr lang="en-GB" dirty="0" smtClean="0"/>
          </a:p>
          <a:p>
            <a:pPr lvl="1"/>
            <a:r>
              <a:rPr lang="en-GB" dirty="0" smtClean="0"/>
              <a:t>The two rules are applied to all deliverables of ESSI from CEA. </a:t>
            </a:r>
          </a:p>
          <a:p>
            <a:pPr lvl="1"/>
            <a:endParaRPr lang="en-GB" dirty="0" smtClean="0"/>
          </a:p>
          <a:p>
            <a:pPr lvl="1"/>
            <a:r>
              <a:rPr lang="en-GB" dirty="0" smtClean="0"/>
              <a:t>A table gives the correlation between the two identifications (PBS tables).</a:t>
            </a:r>
          </a:p>
          <a:p>
            <a:pPr marL="1019175" lvl="4" indent="0">
              <a:buNone/>
            </a:pPr>
            <a:endParaRPr lang="en-GB" dirty="0" smtClean="0"/>
          </a:p>
        </p:txBody>
      </p:sp>
      <p:sp>
        <p:nvSpPr>
          <p:cNvPr id="9" name="Espace réservé du numéro de diapositive 8"/>
          <p:cNvSpPr>
            <a:spLocks noGrp="1"/>
          </p:cNvSpPr>
          <p:nvPr>
            <p:ph type="sldNum" sz="quarter" idx="11"/>
          </p:nvPr>
        </p:nvSpPr>
        <p:spPr/>
        <p:txBody>
          <a:bodyPr/>
          <a:lstStyle/>
          <a:p>
            <a:r>
              <a:rPr lang="en-GB" dirty="0" smtClean="0"/>
              <a:t>|  PAGE </a:t>
            </a:r>
            <a:fld id="{AEFB9B6D-867A-40B8-ACB0-35CC9F272C9C}" type="slidenum">
              <a:rPr lang="en-GB" smtClean="0"/>
              <a:pPr/>
              <a:t>2</a:t>
            </a:fld>
            <a:endParaRPr lang="en-GB" dirty="0"/>
          </a:p>
        </p:txBody>
      </p:sp>
      <p:sp>
        <p:nvSpPr>
          <p:cNvPr id="10" name="Espace réservé du pied de page 9"/>
          <p:cNvSpPr>
            <a:spLocks noGrp="1"/>
          </p:cNvSpPr>
          <p:nvPr>
            <p:ph type="ftr" sz="quarter" idx="12"/>
          </p:nvPr>
        </p:nvSpPr>
        <p:spPr/>
        <p:txBody>
          <a:bodyPr/>
          <a:lstStyle/>
          <a:p>
            <a:r>
              <a:rPr lang="en-GB" dirty="0" smtClean="0"/>
              <a:t>CEA </a:t>
            </a:r>
            <a:r>
              <a:rPr lang="en-GB" dirty="0" err="1" smtClean="0"/>
              <a:t>Saclay</a:t>
            </a:r>
            <a:r>
              <a:rPr lang="en-GB" dirty="0" smtClean="0"/>
              <a:t>/</a:t>
            </a:r>
            <a:r>
              <a:rPr lang="en-GB" dirty="0" err="1" smtClean="0"/>
              <a:t>Irfu</a:t>
            </a:r>
            <a:r>
              <a:rPr lang="en-GB" dirty="0" smtClean="0"/>
              <a:t> ESSI project | 30/06/2016</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2">
                                            <p:txEl>
                                              <p:pRg st="8" end="8"/>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xEl>
                                              <p:pRg st="10" end="10"/>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
                                            <p:txEl>
                                              <p:pRg st="12" end="12"/>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1"/>
          </p:nvPr>
        </p:nvSpPr>
        <p:spPr/>
        <p:txBody>
          <a:bodyPr/>
          <a:lstStyle/>
          <a:p>
            <a:r>
              <a:rPr lang="en-GB" dirty="0" smtClean="0"/>
              <a:t>|  PAGE </a:t>
            </a:r>
            <a:fld id="{AEFB9B6D-867A-40B8-ACB0-35CC9F272C9C}" type="slidenum">
              <a:rPr lang="en-GB" smtClean="0"/>
              <a:pPr/>
              <a:t>3</a:t>
            </a:fld>
            <a:endParaRPr lang="en-GB" dirty="0"/>
          </a:p>
        </p:txBody>
      </p:sp>
      <p:sp>
        <p:nvSpPr>
          <p:cNvPr id="4" name="Espace réservé du pied de page 3"/>
          <p:cNvSpPr>
            <a:spLocks noGrp="1"/>
          </p:cNvSpPr>
          <p:nvPr>
            <p:ph type="ftr" sz="quarter" idx="12"/>
          </p:nvPr>
        </p:nvSpPr>
        <p:spPr/>
        <p:txBody>
          <a:bodyPr/>
          <a:lstStyle/>
          <a:p>
            <a:r>
              <a:rPr lang="en-GB" dirty="0" smtClean="0"/>
              <a:t>CEA </a:t>
            </a:r>
            <a:r>
              <a:rPr lang="en-GB" dirty="0" err="1" smtClean="0"/>
              <a:t>Saclay</a:t>
            </a:r>
            <a:r>
              <a:rPr lang="en-GB" dirty="0" smtClean="0"/>
              <a:t>/</a:t>
            </a:r>
            <a:r>
              <a:rPr lang="en-GB" dirty="0" err="1" smtClean="0"/>
              <a:t>Irfu</a:t>
            </a:r>
            <a:r>
              <a:rPr lang="en-GB" dirty="0" smtClean="0"/>
              <a:t> ESSI project | 30/06/2016</a:t>
            </a:r>
            <a:endParaRPr lang="en-GB" dirty="0"/>
          </a:p>
        </p:txBody>
      </p:sp>
      <p:sp>
        <p:nvSpPr>
          <p:cNvPr id="5" name="Titre 4"/>
          <p:cNvSpPr>
            <a:spLocks noGrp="1"/>
          </p:cNvSpPr>
          <p:nvPr>
            <p:ph type="title"/>
          </p:nvPr>
        </p:nvSpPr>
        <p:spPr/>
        <p:txBody>
          <a:bodyPr/>
          <a:lstStyle/>
          <a:p>
            <a:r>
              <a:rPr lang="fr-FR" dirty="0" smtClean="0"/>
              <a:t>ESS </a:t>
            </a:r>
            <a:r>
              <a:rPr lang="fr-FR" dirty="0" err="1" smtClean="0"/>
              <a:t>Naming</a:t>
            </a:r>
            <a:r>
              <a:rPr lang="fr-FR" dirty="0" smtClean="0"/>
              <a:t> convention</a:t>
            </a:r>
            <a:endParaRPr lang="fr-FR" dirty="0"/>
          </a:p>
        </p:txBody>
      </p:sp>
      <p:pic>
        <p:nvPicPr>
          <p:cNvPr id="6" name="Image 5"/>
          <p:cNvPicPr>
            <a:picLocks noChangeAspect="1"/>
          </p:cNvPicPr>
          <p:nvPr/>
        </p:nvPicPr>
        <p:blipFill>
          <a:blip r:embed="rId2"/>
          <a:stretch>
            <a:fillRect/>
          </a:stretch>
        </p:blipFill>
        <p:spPr>
          <a:xfrm>
            <a:off x="1082888" y="1124744"/>
            <a:ext cx="7165464" cy="3672408"/>
          </a:xfrm>
          <a:prstGeom prst="rect">
            <a:avLst/>
          </a:prstGeom>
        </p:spPr>
      </p:pic>
      <p:sp>
        <p:nvSpPr>
          <p:cNvPr id="7" name="ZoneTexte 6"/>
          <p:cNvSpPr txBox="1"/>
          <p:nvPr/>
        </p:nvSpPr>
        <p:spPr>
          <a:xfrm>
            <a:off x="539552" y="5085184"/>
            <a:ext cx="7992888" cy="1200329"/>
          </a:xfrm>
          <a:prstGeom prst="rect">
            <a:avLst/>
          </a:prstGeom>
          <a:noFill/>
        </p:spPr>
        <p:txBody>
          <a:bodyPr wrap="square" rtlCol="0">
            <a:spAutoFit/>
          </a:bodyPr>
          <a:lstStyle/>
          <a:p>
            <a:r>
              <a:rPr lang="en-GB" i="1" dirty="0" smtClean="0"/>
              <a:t>Example:</a:t>
            </a:r>
            <a:r>
              <a:rPr lang="en-GB" dirty="0" smtClean="0"/>
              <a:t> </a:t>
            </a:r>
            <a:r>
              <a:rPr lang="en-GB" b="1" dirty="0" smtClean="0">
                <a:solidFill>
                  <a:schemeClr val="accent4"/>
                </a:solidFill>
              </a:rPr>
              <a:t>MBL-EMR</a:t>
            </a:r>
            <a:r>
              <a:rPr lang="en-GB" b="1" dirty="0" smtClean="0">
                <a:solidFill>
                  <a:schemeClr val="accent4">
                    <a:lumMod val="50000"/>
                  </a:schemeClr>
                </a:solidFill>
              </a:rPr>
              <a:t>:</a:t>
            </a:r>
            <a:r>
              <a:rPr lang="en-GB" b="1" dirty="0" smtClean="0">
                <a:solidFill>
                  <a:schemeClr val="bg2"/>
                </a:solidFill>
              </a:rPr>
              <a:t>CavM-001</a:t>
            </a:r>
            <a:r>
              <a:rPr lang="en-GB" dirty="0" smtClean="0"/>
              <a:t> </a:t>
            </a:r>
          </a:p>
          <a:p>
            <a:r>
              <a:rPr lang="en-GB" dirty="0" smtClean="0"/>
              <a:t>System : </a:t>
            </a:r>
            <a:r>
              <a:rPr lang="en-GB" dirty="0" err="1" smtClean="0"/>
              <a:t>cryomodule</a:t>
            </a:r>
            <a:r>
              <a:rPr lang="en-GB" dirty="0" smtClean="0"/>
              <a:t> MBL</a:t>
            </a:r>
          </a:p>
          <a:p>
            <a:r>
              <a:rPr lang="en-GB" dirty="0" smtClean="0"/>
              <a:t>Subsystem : EMR for Electromagnetic Resonators </a:t>
            </a:r>
          </a:p>
          <a:p>
            <a:r>
              <a:rPr lang="en-GB" dirty="0" smtClean="0"/>
              <a:t>Device identifier : </a:t>
            </a:r>
            <a:r>
              <a:rPr lang="en-GB" dirty="0" err="1" smtClean="0"/>
              <a:t>CavM</a:t>
            </a:r>
            <a:r>
              <a:rPr lang="en-GB" dirty="0" smtClean="0"/>
              <a:t> for Elliptical cavity medium beta  </a:t>
            </a:r>
            <a:endParaRPr lang="en-GB" dirty="0"/>
          </a:p>
        </p:txBody>
      </p:sp>
    </p:spTree>
    <p:extLst>
      <p:ext uri="{BB962C8B-B14F-4D97-AF65-F5344CB8AC3E}">
        <p14:creationId xmlns:p14="http://schemas.microsoft.com/office/powerpoint/2010/main" val="1154894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0"/>
          <p:cNvSpPr>
            <a:spLocks noGrp="1"/>
          </p:cNvSpPr>
          <p:nvPr>
            <p:ph type="title"/>
          </p:nvPr>
        </p:nvSpPr>
        <p:spPr/>
        <p:txBody>
          <a:bodyPr/>
          <a:lstStyle/>
          <a:p>
            <a:r>
              <a:rPr lang="en-GB" dirty="0" smtClean="0"/>
              <a:t>ESSI naming convention</a:t>
            </a:r>
            <a:endParaRPr lang="en-GB" dirty="0"/>
          </a:p>
        </p:txBody>
      </p:sp>
      <p:sp>
        <p:nvSpPr>
          <p:cNvPr id="9" name="Espace réservé du numéro de diapositive 8"/>
          <p:cNvSpPr>
            <a:spLocks noGrp="1"/>
          </p:cNvSpPr>
          <p:nvPr>
            <p:ph type="sldNum" sz="quarter" idx="17"/>
          </p:nvPr>
        </p:nvSpPr>
        <p:spPr/>
        <p:txBody>
          <a:bodyPr/>
          <a:lstStyle/>
          <a:p>
            <a:r>
              <a:rPr lang="fr-FR" smtClean="0"/>
              <a:t>|  PAGE </a:t>
            </a:r>
            <a:fld id="{AEFB9B6D-867A-40B8-ACB0-35CC9F272C9C}" type="slidenum">
              <a:rPr lang="fr-FR" smtClean="0"/>
              <a:pPr/>
              <a:t>4</a:t>
            </a:fld>
            <a:endParaRPr lang="fr-FR" dirty="0"/>
          </a:p>
        </p:txBody>
      </p:sp>
      <p:sp>
        <p:nvSpPr>
          <p:cNvPr id="10" name="Espace réservé du pied de page 9"/>
          <p:cNvSpPr>
            <a:spLocks noGrp="1"/>
          </p:cNvSpPr>
          <p:nvPr>
            <p:ph type="ftr" sz="quarter" idx="18"/>
          </p:nvPr>
        </p:nvSpPr>
        <p:spPr/>
        <p:txBody>
          <a:bodyPr/>
          <a:lstStyle/>
          <a:p>
            <a:r>
              <a:rPr lang="fr-FR" smtClean="0"/>
              <a:t>CEA Saclay/Irfu ESSI project | 30/06/2016</a:t>
            </a:r>
            <a:endParaRPr lang="fr-FR" dirty="0"/>
          </a:p>
        </p:txBody>
      </p:sp>
      <p:grpSp>
        <p:nvGrpSpPr>
          <p:cNvPr id="8" name="Zone de dessin 9"/>
          <p:cNvGrpSpPr/>
          <p:nvPr/>
        </p:nvGrpSpPr>
        <p:grpSpPr>
          <a:xfrm>
            <a:off x="179512" y="1124743"/>
            <a:ext cx="8667374" cy="5542778"/>
            <a:chOff x="0" y="0"/>
            <a:chExt cx="6147094" cy="2922271"/>
          </a:xfrm>
          <a:solidFill>
            <a:schemeClr val="bg1"/>
          </a:solidFill>
        </p:grpSpPr>
        <p:sp>
          <p:nvSpPr>
            <p:cNvPr id="12" name="Rectangle 11"/>
            <p:cNvSpPr/>
            <p:nvPr/>
          </p:nvSpPr>
          <p:spPr>
            <a:xfrm>
              <a:off x="0" y="0"/>
              <a:ext cx="6146800" cy="2922270"/>
            </a:xfrm>
            <a:prstGeom prst="rect">
              <a:avLst/>
            </a:prstGeom>
            <a:grpFill/>
            <a:ln>
              <a:solidFill>
                <a:schemeClr val="tx1"/>
              </a:solidFill>
              <a:prstDash val="dash"/>
            </a:ln>
          </p:spPr>
        </p:sp>
        <p:sp>
          <p:nvSpPr>
            <p:cNvPr id="13" name="Parenthèse ouvrante 12"/>
            <p:cNvSpPr/>
            <p:nvPr/>
          </p:nvSpPr>
          <p:spPr>
            <a:xfrm rot="16200000">
              <a:off x="904517" y="132882"/>
              <a:ext cx="40867" cy="284397"/>
            </a:xfrm>
            <a:prstGeom prst="leftBracket">
              <a:avLst/>
            </a:prstGeom>
            <a:grpFill/>
            <a:ln>
              <a:solidFill>
                <a:schemeClr val="accent4"/>
              </a:solidFill>
            </a:ln>
          </p:spPr>
          <p:style>
            <a:lnRef idx="1">
              <a:schemeClr val="accent1"/>
            </a:lnRef>
            <a:fillRef idx="0">
              <a:schemeClr val="accent1"/>
            </a:fillRef>
            <a:effectRef idx="0">
              <a:schemeClr val="accent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sz="1400" dirty="0"/>
            </a:p>
          </p:txBody>
        </p:sp>
        <p:sp>
          <p:nvSpPr>
            <p:cNvPr id="15" name="Zone de texte 14"/>
            <p:cNvSpPr txBox="1"/>
            <p:nvPr/>
          </p:nvSpPr>
          <p:spPr>
            <a:xfrm>
              <a:off x="62670" y="544306"/>
              <a:ext cx="814639" cy="736002"/>
            </a:xfrm>
            <a:prstGeom prst="rect">
              <a:avLst/>
            </a:prstGeom>
            <a:grpFill/>
            <a:ln w="6350">
              <a:solidFill>
                <a:schemeClr val="accent4"/>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r>
                <a:rPr lang="en-GB" sz="1400" dirty="0" err="1" smtClean="0">
                  <a:effectLst/>
                  <a:latin typeface="Arial" panose="020B0604020202020204" pitchFamily="34" charset="0"/>
                  <a:ea typeface="Calibri" panose="020F0502020204030204" pitchFamily="34" charset="0"/>
                  <a:cs typeface="Times New Roman" panose="02020603050405020304" pitchFamily="18" charset="0"/>
                </a:rPr>
                <a:t>Irfu</a:t>
              </a:r>
              <a:r>
                <a:rPr lang="en-GB" sz="1400" dirty="0" smtClean="0">
                  <a:effectLst/>
                  <a:latin typeface="Arial" panose="020B0604020202020204" pitchFamily="34" charset="0"/>
                  <a:ea typeface="Calibri" panose="020F0502020204030204" pitchFamily="34" charset="0"/>
                  <a:cs typeface="Times New Roman" panose="02020603050405020304" pitchFamily="18" charset="0"/>
                </a:rPr>
                <a:t> (U)</a:t>
              </a:r>
            </a:p>
            <a:p>
              <a:pPr algn="ctr">
                <a:spcAft>
                  <a:spcPts val="0"/>
                </a:spcAft>
              </a:pPr>
              <a:r>
                <a:rPr lang="en-GB" sz="1400" dirty="0" smtClean="0">
                  <a:effectLst/>
                  <a:latin typeface="Arial" panose="020B0604020202020204" pitchFamily="34" charset="0"/>
                  <a:ea typeface="Calibri" panose="020F0502020204030204" pitchFamily="34" charset="0"/>
                  <a:cs typeface="Times New Roman" panose="02020603050405020304" pitchFamily="18" charset="0"/>
                </a:rPr>
                <a:t>IPNO (O)</a:t>
              </a:r>
            </a:p>
            <a:p>
              <a:pPr algn="ctr">
                <a:spcAft>
                  <a:spcPts val="0"/>
                </a:spcAft>
              </a:pPr>
              <a:r>
                <a:rPr lang="en-GB" sz="1400" dirty="0" err="1" smtClean="0">
                  <a:effectLst/>
                  <a:latin typeface="Arial" panose="020B0604020202020204" pitchFamily="34" charset="0"/>
                  <a:ea typeface="Calibri" panose="020F0502020204030204" pitchFamily="34" charset="0"/>
                  <a:cs typeface="Times New Roman" panose="02020603050405020304" pitchFamily="18" charset="0"/>
                </a:rPr>
                <a:t>Infn</a:t>
              </a:r>
              <a:r>
                <a:rPr lang="en-GB" sz="1400" dirty="0" smtClean="0">
                  <a:effectLst/>
                  <a:latin typeface="Arial" panose="020B0604020202020204" pitchFamily="34" charset="0"/>
                  <a:ea typeface="Calibri" panose="020F0502020204030204" pitchFamily="34" charset="0"/>
                  <a:cs typeface="Times New Roman" panose="02020603050405020304" pitchFamily="18" charset="0"/>
                </a:rPr>
                <a:t> (N)</a:t>
              </a:r>
            </a:p>
            <a:p>
              <a:pPr algn="ctr">
                <a:spcAft>
                  <a:spcPts val="0"/>
                </a:spcAft>
              </a:pPr>
              <a:r>
                <a:rPr lang="en-GB" sz="1400" dirty="0" smtClean="0">
                  <a:effectLst/>
                  <a:latin typeface="Arial" panose="020B0604020202020204" pitchFamily="34" charset="0"/>
                  <a:ea typeface="Calibri" panose="020F0502020204030204" pitchFamily="34" charset="0"/>
                  <a:cs typeface="Times New Roman" panose="02020603050405020304" pitchFamily="18" charset="0"/>
                </a:rPr>
                <a:t>ESS (S)</a:t>
              </a:r>
            </a:p>
            <a:p>
              <a:pPr algn="ctr">
                <a:spcAft>
                  <a:spcPts val="0"/>
                </a:spcAft>
              </a:pPr>
              <a:r>
                <a:rPr lang="en-GB" sz="1400" dirty="0" smtClean="0">
                  <a:effectLst/>
                  <a:latin typeface="Arial" panose="020B0604020202020204" pitchFamily="34" charset="0"/>
                  <a:ea typeface="Calibri" panose="020F0502020204030204" pitchFamily="34" charset="0"/>
                  <a:cs typeface="Times New Roman" panose="02020603050405020304" pitchFamily="18" charset="0"/>
                </a:rPr>
                <a:t>STFC (C)</a:t>
              </a:r>
              <a:endParaRPr lang="en-GB" sz="14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16" name="Zone de texte 14"/>
            <p:cNvSpPr txBox="1"/>
            <p:nvPr/>
          </p:nvSpPr>
          <p:spPr>
            <a:xfrm>
              <a:off x="916614" y="548386"/>
              <a:ext cx="897891" cy="740635"/>
            </a:xfrm>
            <a:prstGeom prst="rect">
              <a:avLst/>
            </a:prstGeom>
            <a:grpFill/>
            <a:ln w="6350">
              <a:solidFill>
                <a:schemeClr val="accent4"/>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36000" rIns="36000" bIns="36000" numCol="1" spcCol="0" rtlCol="0" fromWordArt="0" anchor="b" anchorCtr="0" forceAA="0" compatLnSpc="1">
              <a:prstTxWarp prst="textNoShape">
                <a:avLst/>
              </a:prstTxWarp>
              <a:noAutofit/>
            </a:bodyPr>
            <a:lstStyle/>
            <a:p>
              <a:pPr algn="ctr">
                <a:spcAft>
                  <a:spcPts val="0"/>
                </a:spcAft>
              </a:pPr>
              <a:r>
                <a:rPr lang="en-GB" sz="1400" dirty="0" smtClean="0">
                  <a:effectLst/>
                  <a:latin typeface="Arial" panose="020B0604020202020204" pitchFamily="34" charset="0"/>
                  <a:ea typeface="Calibri" panose="020F0502020204030204" pitchFamily="34" charset="0"/>
                  <a:cs typeface="Times New Roman" panose="02020603050405020304" pitchFamily="18" charset="0"/>
                </a:rPr>
                <a:t>Corresponds to a code with 2 digits provided by the PAO</a:t>
              </a:r>
              <a:endParaRPr lang="en-GB" sz="1400" dirty="0">
                <a:effectLst/>
                <a:latin typeface="Times New Roman" panose="02020603050405020304" pitchFamily="18" charset="0"/>
                <a:ea typeface="Times New Roman" panose="02020603050405020304" pitchFamily="18" charset="0"/>
              </a:endParaRPr>
            </a:p>
          </p:txBody>
        </p:sp>
        <p:sp>
          <p:nvSpPr>
            <p:cNvPr id="17" name="Parenthèse ouvrante 16"/>
            <p:cNvSpPr/>
            <p:nvPr/>
          </p:nvSpPr>
          <p:spPr>
            <a:xfrm rot="16200000">
              <a:off x="2759275" y="-660255"/>
              <a:ext cx="54452" cy="1868157"/>
            </a:xfrm>
            <a:prstGeom prst="leftBracket">
              <a:avLst/>
            </a:prstGeom>
            <a:grpFill/>
            <a:ln>
              <a:solidFill>
                <a:schemeClr val="accent3"/>
              </a:solidFill>
            </a:ln>
          </p:spPr>
          <p:style>
            <a:lnRef idx="1">
              <a:schemeClr val="accent1"/>
            </a:lnRef>
            <a:fillRef idx="0">
              <a:schemeClr val="accent1"/>
            </a:fillRef>
            <a:effectRef idx="0">
              <a:schemeClr val="accent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sz="1400" dirty="0"/>
            </a:p>
          </p:txBody>
        </p:sp>
        <p:sp>
          <p:nvSpPr>
            <p:cNvPr id="18" name="Parenthèse ouvrante 17"/>
            <p:cNvSpPr/>
            <p:nvPr/>
          </p:nvSpPr>
          <p:spPr>
            <a:xfrm rot="16200000">
              <a:off x="4361658" y="139326"/>
              <a:ext cx="54033" cy="270364"/>
            </a:xfrm>
            <a:prstGeom prst="leftBracket">
              <a:avLst/>
            </a:prstGeom>
            <a:grpFill/>
            <a:ln>
              <a:solidFill>
                <a:schemeClr val="bg2"/>
              </a:solidFill>
            </a:ln>
          </p:spPr>
          <p:style>
            <a:lnRef idx="1">
              <a:schemeClr val="accent1"/>
            </a:lnRef>
            <a:fillRef idx="0">
              <a:schemeClr val="accent1"/>
            </a:fillRef>
            <a:effectRef idx="0">
              <a:schemeClr val="accent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sz="1400" dirty="0"/>
            </a:p>
          </p:txBody>
        </p:sp>
        <p:sp>
          <p:nvSpPr>
            <p:cNvPr id="20" name="Parenthèse ouvrante 19"/>
            <p:cNvSpPr/>
            <p:nvPr/>
          </p:nvSpPr>
          <p:spPr>
            <a:xfrm rot="16200000">
              <a:off x="5274258" y="-261899"/>
              <a:ext cx="69860" cy="1061366"/>
            </a:xfrm>
            <a:prstGeom prst="leftBracket">
              <a:avLst/>
            </a:prstGeom>
            <a:grpFill/>
            <a:ln>
              <a:solidFill>
                <a:schemeClr val="accent1"/>
              </a:solidFill>
            </a:ln>
          </p:spPr>
          <p:style>
            <a:lnRef idx="1">
              <a:schemeClr val="accent1"/>
            </a:lnRef>
            <a:fillRef idx="0">
              <a:schemeClr val="accent1"/>
            </a:fillRef>
            <a:effectRef idx="0">
              <a:schemeClr val="accent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sz="1400" dirty="0"/>
            </a:p>
          </p:txBody>
        </p:sp>
        <p:sp>
          <p:nvSpPr>
            <p:cNvPr id="21" name="Parenthèse ouvrante 20"/>
            <p:cNvSpPr/>
            <p:nvPr/>
          </p:nvSpPr>
          <p:spPr>
            <a:xfrm rot="16200000">
              <a:off x="1307318" y="-7213"/>
              <a:ext cx="62493" cy="542962"/>
            </a:xfrm>
            <a:prstGeom prst="leftBracket">
              <a:avLst/>
            </a:prstGeom>
            <a:grpFill/>
            <a:ln>
              <a:solidFill>
                <a:schemeClr val="accent4"/>
              </a:solidFill>
            </a:ln>
          </p:spPr>
          <p:style>
            <a:lnRef idx="1">
              <a:schemeClr val="accent1"/>
            </a:lnRef>
            <a:fillRef idx="0">
              <a:schemeClr val="accent1"/>
            </a:fillRef>
            <a:effectRef idx="0">
              <a:schemeClr val="accent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sz="1400" dirty="0"/>
            </a:p>
          </p:txBody>
        </p:sp>
        <p:sp>
          <p:nvSpPr>
            <p:cNvPr id="22" name="Rectangle à coins arrondis 21"/>
            <p:cNvSpPr/>
            <p:nvPr/>
          </p:nvSpPr>
          <p:spPr>
            <a:xfrm>
              <a:off x="1009004" y="389049"/>
              <a:ext cx="670475" cy="290195"/>
            </a:xfrm>
            <a:prstGeom prst="roundRect">
              <a:avLst/>
            </a:prstGeom>
            <a:grpFill/>
            <a:ln w="12700">
              <a:solidFill>
                <a:schemeClr val="accent4"/>
              </a:solidFill>
            </a:ln>
          </p:spPr>
          <p:style>
            <a:lnRef idx="2">
              <a:schemeClr val="accent6"/>
            </a:lnRef>
            <a:fillRef idx="1">
              <a:schemeClr val="lt1"/>
            </a:fillRef>
            <a:effectRef idx="0">
              <a:schemeClr val="accent6"/>
            </a:effectRef>
            <a:fontRef idx="minor">
              <a:schemeClr val="dk1"/>
            </a:fontRef>
          </p:style>
          <p:txBody>
            <a:bodyPr rot="0" spcFirstLastPara="0" vert="horz" wrap="square" lIns="18000" tIns="18000" rIns="18000" bIns="18000" numCol="1" spcCol="0" rtlCol="0" fromWordArt="0" anchor="ctr" anchorCtr="0" forceAA="0" compatLnSpc="1">
              <a:prstTxWarp prst="textNoShape">
                <a:avLst/>
              </a:prstTxWarp>
              <a:noAutofit/>
            </a:bodyPr>
            <a:lstStyle/>
            <a:p>
              <a:pPr algn="ctr">
                <a:spcAft>
                  <a:spcPts val="0"/>
                </a:spcAft>
              </a:pPr>
              <a:r>
                <a:rPr lang="en-GB" sz="1400" b="1" dirty="0" smtClean="0">
                  <a:solidFill>
                    <a:srgbClr val="4F81BD"/>
                  </a:solidFill>
                  <a:effectLst/>
                  <a:latin typeface="Arial" panose="020B0604020202020204" pitchFamily="34" charset="0"/>
                  <a:ea typeface="Calibri" panose="020F0502020204030204" pitchFamily="34" charset="0"/>
                  <a:cs typeface="Times New Roman" panose="02020603050405020304" pitchFamily="18" charset="0"/>
                </a:rPr>
                <a:t>Supplier</a:t>
              </a:r>
              <a:endParaRPr lang="en-GB" sz="1400" dirty="0">
                <a:effectLst/>
                <a:latin typeface="Times New Roman" panose="02020603050405020304" pitchFamily="18" charset="0"/>
                <a:ea typeface="Times New Roman" panose="02020603050405020304" pitchFamily="18" charset="0"/>
              </a:endParaRPr>
            </a:p>
          </p:txBody>
        </p:sp>
        <p:sp>
          <p:nvSpPr>
            <p:cNvPr id="23" name="Rectangle à coins arrondis 22"/>
            <p:cNvSpPr/>
            <p:nvPr/>
          </p:nvSpPr>
          <p:spPr>
            <a:xfrm>
              <a:off x="92842" y="380336"/>
              <a:ext cx="734218" cy="290195"/>
            </a:xfrm>
            <a:prstGeom prst="roundRect">
              <a:avLst/>
            </a:prstGeom>
            <a:grpFill/>
            <a:ln w="12700">
              <a:solidFill>
                <a:schemeClr val="accent4"/>
              </a:solidFill>
            </a:ln>
          </p:spPr>
          <p:style>
            <a:lnRef idx="2">
              <a:schemeClr val="accent6"/>
            </a:lnRef>
            <a:fillRef idx="1">
              <a:schemeClr val="lt1"/>
            </a:fillRef>
            <a:effectRef idx="0">
              <a:schemeClr val="accent6"/>
            </a:effectRef>
            <a:fontRef idx="minor">
              <a:schemeClr val="dk1"/>
            </a:fontRef>
          </p:style>
          <p:txBody>
            <a:bodyPr rot="0" spcFirstLastPara="0" vert="horz" wrap="square" lIns="18000" tIns="18000" rIns="18000" bIns="18000" numCol="1" spcCol="0" rtlCol="0" fromWordArt="0" anchor="ctr" anchorCtr="0" forceAA="0" compatLnSpc="1">
              <a:prstTxWarp prst="textNoShape">
                <a:avLst/>
              </a:prstTxWarp>
              <a:noAutofit/>
            </a:bodyPr>
            <a:lstStyle/>
            <a:p>
              <a:pPr algn="ctr">
                <a:spcAft>
                  <a:spcPts val="0"/>
                </a:spcAft>
              </a:pPr>
              <a:r>
                <a:rPr lang="en-GB" sz="1400" b="1" dirty="0" smtClean="0">
                  <a:solidFill>
                    <a:srgbClr val="4F81BD"/>
                  </a:solidFill>
                  <a:effectLst/>
                  <a:latin typeface="Arial" panose="020B0604020202020204" pitchFamily="34" charset="0"/>
                  <a:ea typeface="Calibri" panose="020F0502020204030204" pitchFamily="34" charset="0"/>
                  <a:cs typeface="Times New Roman" panose="02020603050405020304" pitchFamily="18" charset="0"/>
                </a:rPr>
                <a:t>Purchaser</a:t>
              </a:r>
              <a:endParaRPr lang="en-GB" sz="1400" dirty="0">
                <a:effectLst/>
                <a:latin typeface="Times New Roman" panose="02020603050405020304" pitchFamily="18" charset="0"/>
                <a:ea typeface="Times New Roman" panose="02020603050405020304" pitchFamily="18" charset="0"/>
              </a:endParaRPr>
            </a:p>
          </p:txBody>
        </p:sp>
        <p:cxnSp>
          <p:nvCxnSpPr>
            <p:cNvPr id="24" name="Connecteur droit 23"/>
            <p:cNvCxnSpPr>
              <a:stCxn id="22" idx="0"/>
              <a:endCxn id="21" idx="1"/>
            </p:cNvCxnSpPr>
            <p:nvPr/>
          </p:nvCxnSpPr>
          <p:spPr>
            <a:xfrm flipH="1" flipV="1">
              <a:off x="1338565" y="295515"/>
              <a:ext cx="5677" cy="93534"/>
            </a:xfrm>
            <a:prstGeom prst="line">
              <a:avLst/>
            </a:prstGeom>
            <a:grpFill/>
            <a:ln>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5" name="Connecteur droit 24"/>
            <p:cNvCxnSpPr>
              <a:stCxn id="23" idx="0"/>
              <a:endCxn id="13" idx="1"/>
            </p:cNvCxnSpPr>
            <p:nvPr/>
          </p:nvCxnSpPr>
          <p:spPr>
            <a:xfrm flipV="1">
              <a:off x="459951" y="295514"/>
              <a:ext cx="464999" cy="84822"/>
            </a:xfrm>
            <a:prstGeom prst="line">
              <a:avLst/>
            </a:prstGeom>
            <a:grpFill/>
            <a:ln>
              <a:solidFill>
                <a:schemeClr val="accent4"/>
              </a:solidFill>
            </a:ln>
          </p:spPr>
          <p:style>
            <a:lnRef idx="1">
              <a:schemeClr val="accent1"/>
            </a:lnRef>
            <a:fillRef idx="0">
              <a:schemeClr val="accent1"/>
            </a:fillRef>
            <a:effectRef idx="0">
              <a:schemeClr val="accent1"/>
            </a:effectRef>
            <a:fontRef idx="minor">
              <a:schemeClr val="tx1"/>
            </a:fontRef>
          </p:style>
        </p:cxnSp>
        <p:sp>
          <p:nvSpPr>
            <p:cNvPr id="26" name="Zone de texte 14"/>
            <p:cNvSpPr txBox="1"/>
            <p:nvPr/>
          </p:nvSpPr>
          <p:spPr>
            <a:xfrm>
              <a:off x="1877146" y="544329"/>
              <a:ext cx="1103447" cy="744692"/>
            </a:xfrm>
            <a:prstGeom prst="rect">
              <a:avLst/>
            </a:prstGeom>
            <a:grpFill/>
            <a:ln w="6350">
              <a:solidFill>
                <a:schemeClr val="accent3"/>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36000" rIns="36000" bIns="36000" numCol="1" spcCol="0" rtlCol="0" fromWordArt="0" anchor="b" anchorCtr="0" forceAA="0" compatLnSpc="1">
              <a:prstTxWarp prst="textNoShape">
                <a:avLst/>
              </a:prstTxWarp>
              <a:noAutofit/>
            </a:bodyPr>
            <a:lstStyle/>
            <a:p>
              <a:pPr algn="ctr">
                <a:spcAft>
                  <a:spcPts val="0"/>
                </a:spcAft>
              </a:pPr>
              <a:r>
                <a:rPr lang="en-GB" sz="1400" dirty="0" smtClean="0">
                  <a:effectLst/>
                  <a:latin typeface="Arial" panose="020B0604020202020204" pitchFamily="34" charset="0"/>
                  <a:ea typeface="Calibri" panose="020F0502020204030204" pitchFamily="34" charset="0"/>
                  <a:cs typeface="Times New Roman" panose="02020603050405020304" pitchFamily="18" charset="0"/>
                </a:rPr>
                <a:t>Corresponds to the last 7 numbers of </a:t>
              </a:r>
              <a:r>
                <a:rPr lang="en-GB" sz="1400" dirty="0" err="1" smtClean="0">
                  <a:effectLst/>
                  <a:latin typeface="Arial" panose="020B0604020202020204" pitchFamily="34" charset="0"/>
                  <a:ea typeface="Calibri" panose="020F0502020204030204" pitchFamily="34" charset="0"/>
                  <a:cs typeface="Times New Roman" panose="02020603050405020304" pitchFamily="18" charset="0"/>
                </a:rPr>
                <a:t>Irfu</a:t>
              </a:r>
              <a:r>
                <a:rPr lang="en-GB" sz="1400" dirty="0" smtClean="0">
                  <a:effectLst/>
                  <a:latin typeface="Arial" panose="020B0604020202020204" pitchFamily="34" charset="0"/>
                  <a:ea typeface="Calibri" panose="020F0502020204030204" pitchFamily="34" charset="0"/>
                  <a:cs typeface="Times New Roman" panose="02020603050405020304" pitchFamily="18" charset="0"/>
                </a:rPr>
                <a:t> drawings or the drawing identifier of partner</a:t>
              </a:r>
              <a:endParaRPr lang="en-GB" sz="1400" dirty="0">
                <a:effectLst/>
                <a:latin typeface="Times New Roman" panose="02020603050405020304" pitchFamily="18" charset="0"/>
                <a:ea typeface="Times New Roman" panose="02020603050405020304" pitchFamily="18" charset="0"/>
              </a:endParaRPr>
            </a:p>
          </p:txBody>
        </p:sp>
        <p:sp>
          <p:nvSpPr>
            <p:cNvPr id="27" name="Rectangle à coins arrondis 26"/>
            <p:cNvSpPr/>
            <p:nvPr/>
          </p:nvSpPr>
          <p:spPr>
            <a:xfrm>
              <a:off x="1934396" y="379653"/>
              <a:ext cx="993059" cy="290706"/>
            </a:xfrm>
            <a:prstGeom prst="roundRect">
              <a:avLst/>
            </a:prstGeom>
            <a:grpFill/>
            <a:ln w="12700">
              <a:solidFill>
                <a:schemeClr val="accent3"/>
              </a:solidFill>
            </a:ln>
          </p:spPr>
          <p:style>
            <a:lnRef idx="2">
              <a:schemeClr val="accent6"/>
            </a:lnRef>
            <a:fillRef idx="1">
              <a:schemeClr val="lt1"/>
            </a:fillRef>
            <a:effectRef idx="0">
              <a:schemeClr val="accent6"/>
            </a:effectRef>
            <a:fontRef idx="minor">
              <a:schemeClr val="dk1"/>
            </a:fontRef>
          </p:style>
          <p:txBody>
            <a:bodyPr rot="0" spcFirstLastPara="0" vert="horz" wrap="square" lIns="18000" tIns="36000" rIns="18000" bIns="36000" numCol="1" spcCol="0" rtlCol="0" fromWordArt="0" anchor="ctr" anchorCtr="0" forceAA="0" compatLnSpc="1">
              <a:prstTxWarp prst="textNoShape">
                <a:avLst/>
              </a:prstTxWarp>
              <a:noAutofit/>
            </a:bodyPr>
            <a:lstStyle/>
            <a:p>
              <a:pPr algn="ctr">
                <a:spcAft>
                  <a:spcPts val="0"/>
                </a:spcAft>
              </a:pPr>
              <a:r>
                <a:rPr lang="en-GB" sz="1400" b="1" dirty="0" smtClean="0">
                  <a:solidFill>
                    <a:srgbClr val="F79646"/>
                  </a:solidFill>
                  <a:effectLst/>
                  <a:latin typeface="Arial" panose="020B0604020202020204" pitchFamily="34" charset="0"/>
                  <a:ea typeface="Calibri" panose="020F0502020204030204" pitchFamily="34" charset="0"/>
                  <a:cs typeface="Times New Roman" panose="02020603050405020304" pitchFamily="18" charset="0"/>
                </a:rPr>
                <a:t>Drawing reference</a:t>
              </a:r>
              <a:r>
                <a:rPr lang="en-GB" sz="1400" b="1" baseline="30000" dirty="0" smtClean="0">
                  <a:solidFill>
                    <a:srgbClr val="F79646"/>
                  </a:solidFill>
                  <a:effectLst/>
                  <a:latin typeface="Arial" panose="020B0604020202020204" pitchFamily="34" charset="0"/>
                  <a:ea typeface="Calibri" panose="020F0502020204030204" pitchFamily="34" charset="0"/>
                  <a:cs typeface="Times New Roman" panose="02020603050405020304" pitchFamily="18" charset="0"/>
                </a:rPr>
                <a:t>(1)</a:t>
              </a:r>
              <a:endParaRPr lang="en-GB" sz="1400" dirty="0">
                <a:effectLst/>
                <a:latin typeface="Arial" panose="020B0604020202020204" pitchFamily="34" charset="0"/>
                <a:ea typeface="Calibri" panose="020F0502020204030204" pitchFamily="34" charset="0"/>
                <a:cs typeface="Times New Roman" panose="02020603050405020304" pitchFamily="18" charset="0"/>
              </a:endParaRPr>
            </a:p>
          </p:txBody>
        </p:sp>
        <p:cxnSp>
          <p:nvCxnSpPr>
            <p:cNvPr id="28" name="Connecteur droit 27"/>
            <p:cNvCxnSpPr>
              <a:stCxn id="27" idx="0"/>
              <a:endCxn id="17" idx="1"/>
            </p:cNvCxnSpPr>
            <p:nvPr/>
          </p:nvCxnSpPr>
          <p:spPr>
            <a:xfrm flipV="1">
              <a:off x="2430926" y="301050"/>
              <a:ext cx="355576" cy="78603"/>
            </a:xfrm>
            <a:prstGeom prst="line">
              <a:avLst/>
            </a:prstGeom>
            <a:grpFill/>
            <a:ln>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29" name="Connecteur droit 28"/>
            <p:cNvCxnSpPr>
              <a:stCxn id="31" idx="0"/>
              <a:endCxn id="18" idx="1"/>
            </p:cNvCxnSpPr>
            <p:nvPr/>
          </p:nvCxnSpPr>
          <p:spPr>
            <a:xfrm flipV="1">
              <a:off x="4363406" y="301524"/>
              <a:ext cx="25268" cy="87432"/>
            </a:xfrm>
            <a:prstGeom prst="line">
              <a:avLst/>
            </a:prstGeom>
            <a:grpFill/>
            <a:ln>
              <a:solidFill>
                <a:schemeClr val="bg2"/>
              </a:solidFill>
            </a:ln>
          </p:spPr>
          <p:style>
            <a:lnRef idx="1">
              <a:schemeClr val="accent1"/>
            </a:lnRef>
            <a:fillRef idx="0">
              <a:schemeClr val="accent1"/>
            </a:fillRef>
            <a:effectRef idx="0">
              <a:schemeClr val="accent1"/>
            </a:effectRef>
            <a:fontRef idx="minor">
              <a:schemeClr val="tx1"/>
            </a:fontRef>
          </p:style>
        </p:cxnSp>
        <p:sp>
          <p:nvSpPr>
            <p:cNvPr id="30" name="Zone de texte 14"/>
            <p:cNvSpPr txBox="1"/>
            <p:nvPr/>
          </p:nvSpPr>
          <p:spPr>
            <a:xfrm>
              <a:off x="3950057" y="544281"/>
              <a:ext cx="830124" cy="744741"/>
            </a:xfrm>
            <a:prstGeom prst="rect">
              <a:avLst/>
            </a:prstGeom>
            <a:grpFill/>
            <a:ln w="6350">
              <a:solidFill>
                <a:schemeClr val="bg2"/>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18000" tIns="36000" rIns="18000" bIns="36000" numCol="1" spcCol="0" rtlCol="0" fromWordArt="0" anchor="b" anchorCtr="0" forceAA="0" compatLnSpc="1">
              <a:prstTxWarp prst="textNoShape">
                <a:avLst/>
              </a:prstTxWarp>
              <a:noAutofit/>
            </a:bodyPr>
            <a:lstStyle/>
            <a:p>
              <a:pPr algn="ctr">
                <a:spcAft>
                  <a:spcPts val="0"/>
                </a:spcAft>
              </a:pPr>
              <a:r>
                <a:rPr lang="en-GB" sz="1400" dirty="0" smtClean="0">
                  <a:effectLst/>
                  <a:latin typeface="Arial" panose="020B0604020202020204" pitchFamily="34" charset="0"/>
                  <a:ea typeface="Times New Roman" panose="02020603050405020304" pitchFamily="18" charset="0"/>
                </a:rPr>
                <a:t>Corresponds to the version of the drawing </a:t>
              </a:r>
              <a:endParaRPr lang="en-GB" sz="1400" dirty="0" smtClean="0">
                <a:effectLst/>
                <a:latin typeface="Times New Roman" panose="02020603050405020304" pitchFamily="18" charset="0"/>
                <a:ea typeface="Times New Roman" panose="02020603050405020304" pitchFamily="18" charset="0"/>
              </a:endParaRPr>
            </a:p>
            <a:p>
              <a:pPr algn="ctr">
                <a:spcAft>
                  <a:spcPts val="0"/>
                </a:spcAft>
              </a:pPr>
              <a:r>
                <a:rPr lang="en-GB" sz="1400" dirty="0" smtClean="0">
                  <a:effectLst/>
                  <a:latin typeface="Arial" panose="020B0604020202020204" pitchFamily="34" charset="0"/>
                  <a:ea typeface="Times New Roman" panose="02020603050405020304" pitchFamily="18" charset="0"/>
                </a:rPr>
                <a:t>(Letter: A, B, C…)</a:t>
              </a:r>
              <a:endParaRPr lang="en-GB" sz="1400" dirty="0">
                <a:effectLst/>
                <a:latin typeface="Times New Roman" panose="02020603050405020304" pitchFamily="18" charset="0"/>
                <a:ea typeface="Times New Roman" panose="02020603050405020304" pitchFamily="18" charset="0"/>
              </a:endParaRPr>
            </a:p>
          </p:txBody>
        </p:sp>
        <p:sp>
          <p:nvSpPr>
            <p:cNvPr id="31" name="Rectangle à coins arrondis 30"/>
            <p:cNvSpPr/>
            <p:nvPr/>
          </p:nvSpPr>
          <p:spPr>
            <a:xfrm>
              <a:off x="4009383" y="388956"/>
              <a:ext cx="708046" cy="290195"/>
            </a:xfrm>
            <a:prstGeom prst="roundRect">
              <a:avLst/>
            </a:prstGeom>
            <a:grpFill/>
            <a:ln w="12700">
              <a:solidFill>
                <a:schemeClr val="bg2"/>
              </a:solidFill>
            </a:ln>
          </p:spPr>
          <p:style>
            <a:lnRef idx="2">
              <a:schemeClr val="accent6"/>
            </a:lnRef>
            <a:fillRef idx="1">
              <a:schemeClr val="lt1"/>
            </a:fillRef>
            <a:effectRef idx="0">
              <a:schemeClr val="accent6"/>
            </a:effectRef>
            <a:fontRef idx="minor">
              <a:schemeClr val="dk1"/>
            </a:fontRef>
          </p:style>
          <p:txBody>
            <a:bodyPr rot="0" spcFirstLastPara="0" vert="horz" wrap="square" lIns="36000" tIns="36000" rIns="36000" bIns="36000" numCol="1" spcCol="0" rtlCol="0" fromWordArt="0" anchor="ctr" anchorCtr="0" forceAA="0" compatLnSpc="1">
              <a:prstTxWarp prst="textNoShape">
                <a:avLst/>
              </a:prstTxWarp>
              <a:noAutofit/>
            </a:bodyPr>
            <a:lstStyle/>
            <a:p>
              <a:pPr algn="ctr">
                <a:spcAft>
                  <a:spcPts val="0"/>
                </a:spcAft>
              </a:pPr>
              <a:r>
                <a:rPr lang="en-GB" sz="1400" b="1" dirty="0" smtClean="0">
                  <a:solidFill>
                    <a:srgbClr val="9BBB59"/>
                  </a:solidFill>
                  <a:effectLst/>
                  <a:latin typeface="Arial" panose="020B0604020202020204" pitchFamily="34" charset="0"/>
                  <a:ea typeface="Calibri" panose="020F0502020204030204" pitchFamily="34" charset="0"/>
                  <a:cs typeface="Times New Roman" panose="02020603050405020304" pitchFamily="18" charset="0"/>
                </a:rPr>
                <a:t>Edition</a:t>
              </a:r>
              <a:endParaRPr lang="en-GB" sz="1400" dirty="0">
                <a:effectLst/>
                <a:latin typeface="Times New Roman" panose="02020603050405020304" pitchFamily="18" charset="0"/>
                <a:ea typeface="Times New Roman" panose="02020603050405020304" pitchFamily="18" charset="0"/>
              </a:endParaRPr>
            </a:p>
          </p:txBody>
        </p:sp>
        <p:sp>
          <p:nvSpPr>
            <p:cNvPr id="32" name="Zone de texte 14"/>
            <p:cNvSpPr txBox="1"/>
            <p:nvPr/>
          </p:nvSpPr>
          <p:spPr>
            <a:xfrm>
              <a:off x="4811366" y="548386"/>
              <a:ext cx="1256627" cy="1122037"/>
            </a:xfrm>
            <a:prstGeom prst="rect">
              <a:avLst/>
            </a:prstGeom>
            <a:grpFill/>
            <a:ln w="6350">
              <a:solidFill>
                <a:schemeClr val="accent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36000" rIns="36000" bIns="36000" numCol="1" spcCol="0" rtlCol="0" fromWordArt="0" anchor="b" anchorCtr="0" forceAA="0" compatLnSpc="1">
              <a:prstTxWarp prst="textNoShape">
                <a:avLst/>
              </a:prstTxWarp>
              <a:noAutofit/>
            </a:bodyPr>
            <a:lstStyle/>
            <a:p>
              <a:pPr algn="ctr">
                <a:spcAft>
                  <a:spcPts val="0"/>
                </a:spcAft>
              </a:pPr>
              <a:r>
                <a:rPr lang="en-GB" sz="1400" dirty="0" smtClean="0">
                  <a:effectLst/>
                  <a:latin typeface="Arial" panose="020B0604020202020204" pitchFamily="34" charset="0"/>
                  <a:ea typeface="Times New Roman" panose="02020603050405020304" pitchFamily="18" charset="0"/>
                </a:rPr>
                <a:t>Corresponds to the chronological number of manufacturing according to if it’s series or prototype </a:t>
              </a:r>
              <a:r>
                <a:rPr lang="en-GB" sz="1200" dirty="0" smtClean="0">
                  <a:effectLst/>
                  <a:latin typeface="Arial" panose="020B0604020202020204" pitchFamily="34" charset="0"/>
                  <a:ea typeface="Times New Roman" panose="02020603050405020304" pitchFamily="18" charset="0"/>
                </a:rPr>
                <a:t>(the first digit indicates if it is associated to prototype, series, part of pre-production or spare) </a:t>
              </a:r>
              <a:endParaRPr lang="en-GB" sz="1200" dirty="0">
                <a:effectLst/>
                <a:latin typeface="Times New Roman" panose="02020603050405020304" pitchFamily="18" charset="0"/>
                <a:ea typeface="Times New Roman" panose="02020603050405020304" pitchFamily="18" charset="0"/>
              </a:endParaRPr>
            </a:p>
          </p:txBody>
        </p:sp>
        <p:sp>
          <p:nvSpPr>
            <p:cNvPr id="33" name="Rectangle à coins arrondis 32"/>
            <p:cNvSpPr/>
            <p:nvPr/>
          </p:nvSpPr>
          <p:spPr>
            <a:xfrm>
              <a:off x="4895486" y="379642"/>
              <a:ext cx="1082734" cy="290195"/>
            </a:xfrm>
            <a:prstGeom prst="roundRect">
              <a:avLst/>
            </a:prstGeom>
            <a:grpFill/>
            <a:ln w="12700">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horz" wrap="square" lIns="36000" tIns="36000" rIns="36000" bIns="36000" numCol="1" spcCol="0" rtlCol="0" fromWordArt="0" anchor="ctr" anchorCtr="0" forceAA="0" compatLnSpc="1">
              <a:prstTxWarp prst="textNoShape">
                <a:avLst/>
              </a:prstTxWarp>
              <a:noAutofit/>
            </a:bodyPr>
            <a:lstStyle/>
            <a:p>
              <a:pPr algn="ctr">
                <a:spcAft>
                  <a:spcPts val="0"/>
                </a:spcAft>
              </a:pPr>
              <a:r>
                <a:rPr lang="en-GB" sz="1400" b="1" dirty="0" smtClean="0">
                  <a:solidFill>
                    <a:srgbClr val="8064A2"/>
                  </a:solidFill>
                  <a:effectLst/>
                  <a:latin typeface="Arial" panose="020B0604020202020204" pitchFamily="34" charset="0"/>
                  <a:ea typeface="Calibri" panose="020F0502020204030204" pitchFamily="34" charset="0"/>
                  <a:cs typeface="Times New Roman" panose="02020603050405020304" pitchFamily="18" charset="0"/>
                </a:rPr>
                <a:t>Serial number</a:t>
              </a:r>
              <a:endParaRPr lang="en-GB" sz="1400" dirty="0">
                <a:effectLst/>
                <a:latin typeface="Times New Roman" panose="02020603050405020304" pitchFamily="18" charset="0"/>
                <a:ea typeface="Times New Roman" panose="02020603050405020304" pitchFamily="18" charset="0"/>
              </a:endParaRPr>
            </a:p>
          </p:txBody>
        </p:sp>
        <p:cxnSp>
          <p:nvCxnSpPr>
            <p:cNvPr id="34" name="Connecteur droit 33"/>
            <p:cNvCxnSpPr>
              <a:stCxn id="33" idx="0"/>
              <a:endCxn id="20" idx="1"/>
            </p:cNvCxnSpPr>
            <p:nvPr/>
          </p:nvCxnSpPr>
          <p:spPr>
            <a:xfrm flipH="1" flipV="1">
              <a:off x="5309188" y="303714"/>
              <a:ext cx="127665" cy="75928"/>
            </a:xfrm>
            <a:prstGeom prst="line">
              <a:avLst/>
            </a:prstGeom>
            <a:grpFill/>
            <a:ln>
              <a:solidFill>
                <a:schemeClr val="accent1"/>
              </a:solidFill>
            </a:ln>
          </p:spPr>
          <p:style>
            <a:lnRef idx="1">
              <a:schemeClr val="accent1"/>
            </a:lnRef>
            <a:fillRef idx="0">
              <a:schemeClr val="accent1"/>
            </a:fillRef>
            <a:effectRef idx="0">
              <a:schemeClr val="accent1"/>
            </a:effectRef>
            <a:fontRef idx="minor">
              <a:schemeClr val="tx1"/>
            </a:fontRef>
          </p:style>
        </p:cxnSp>
        <p:pic>
          <p:nvPicPr>
            <p:cNvPr id="35" name="Image 34"/>
            <p:cNvPicPr>
              <a:picLocks noChangeAspect="1"/>
            </p:cNvPicPr>
            <p:nvPr/>
          </p:nvPicPr>
          <p:blipFill>
            <a:blip r:embed="rId3"/>
            <a:stretch>
              <a:fillRect/>
            </a:stretch>
          </p:blipFill>
          <p:spPr>
            <a:xfrm>
              <a:off x="803567" y="36945"/>
              <a:ext cx="5041829" cy="208914"/>
            </a:xfrm>
            <a:prstGeom prst="rect">
              <a:avLst/>
            </a:prstGeom>
            <a:grpFill/>
          </p:spPr>
        </p:pic>
        <p:sp>
          <p:nvSpPr>
            <p:cNvPr id="36" name="Parenthèse ouvrante 35"/>
            <p:cNvSpPr/>
            <p:nvPr/>
          </p:nvSpPr>
          <p:spPr>
            <a:xfrm rot="16200000">
              <a:off x="4090059" y="137930"/>
              <a:ext cx="53788" cy="269875"/>
            </a:xfrm>
            <a:prstGeom prst="leftBracket">
              <a:avLst/>
            </a:prstGeom>
            <a:grpFill/>
            <a:ln>
              <a:solidFill>
                <a:schemeClr val="bg2"/>
              </a:solidFill>
            </a:ln>
          </p:spPr>
          <p:style>
            <a:lnRef idx="1">
              <a:schemeClr val="accent1"/>
            </a:lnRef>
            <a:fillRef idx="0">
              <a:schemeClr val="accent1"/>
            </a:fillRef>
            <a:effectRef idx="0">
              <a:schemeClr val="accent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sz="1400" dirty="0"/>
            </a:p>
          </p:txBody>
        </p:sp>
        <p:cxnSp>
          <p:nvCxnSpPr>
            <p:cNvPr id="37" name="Connecteur droit 36"/>
            <p:cNvCxnSpPr>
              <a:stCxn id="39" idx="0"/>
              <a:endCxn id="36" idx="1"/>
            </p:cNvCxnSpPr>
            <p:nvPr/>
          </p:nvCxnSpPr>
          <p:spPr>
            <a:xfrm flipV="1">
              <a:off x="3477384" y="299762"/>
              <a:ext cx="639569" cy="89012"/>
            </a:xfrm>
            <a:prstGeom prst="line">
              <a:avLst/>
            </a:prstGeom>
            <a:grpFill/>
            <a:ln>
              <a:solidFill>
                <a:schemeClr val="bg2"/>
              </a:solidFill>
            </a:ln>
          </p:spPr>
          <p:style>
            <a:lnRef idx="1">
              <a:schemeClr val="accent1"/>
            </a:lnRef>
            <a:fillRef idx="0">
              <a:schemeClr val="accent1"/>
            </a:fillRef>
            <a:effectRef idx="0">
              <a:schemeClr val="accent1"/>
            </a:effectRef>
            <a:fontRef idx="minor">
              <a:schemeClr val="tx1"/>
            </a:fontRef>
          </p:style>
        </p:cxnSp>
        <p:sp>
          <p:nvSpPr>
            <p:cNvPr id="38" name="Zone de texte 14"/>
            <p:cNvSpPr txBox="1"/>
            <p:nvPr/>
          </p:nvSpPr>
          <p:spPr>
            <a:xfrm>
              <a:off x="3039908" y="548254"/>
              <a:ext cx="854170" cy="740768"/>
            </a:xfrm>
            <a:prstGeom prst="rect">
              <a:avLst/>
            </a:prstGeom>
            <a:grpFill/>
            <a:ln w="6350">
              <a:solidFill>
                <a:schemeClr val="bg2"/>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18000" tIns="36000" rIns="18000" bIns="36000" numCol="1" spcCol="0" rtlCol="0" fromWordArt="0" anchor="b" anchorCtr="0" forceAA="0" compatLnSpc="1">
              <a:prstTxWarp prst="textNoShape">
                <a:avLst/>
              </a:prstTxWarp>
              <a:noAutofit/>
            </a:bodyPr>
            <a:lstStyle/>
            <a:p>
              <a:pPr algn="ctr">
                <a:spcAft>
                  <a:spcPts val="0"/>
                </a:spcAft>
              </a:pPr>
              <a:r>
                <a:rPr lang="en-GB" sz="1400" dirty="0" smtClean="0">
                  <a:effectLst/>
                  <a:latin typeface="Arial" panose="020B0604020202020204" pitchFamily="34" charset="0"/>
                  <a:ea typeface="Times New Roman" panose="02020603050405020304" pitchFamily="18" charset="0"/>
                </a:rPr>
                <a:t>Corresponds to a deliverable displayed by a letter. </a:t>
              </a:r>
              <a:endParaRPr lang="en-GB" sz="1400" dirty="0">
                <a:effectLst/>
                <a:latin typeface="Times New Roman" panose="02020603050405020304" pitchFamily="18" charset="0"/>
                <a:ea typeface="Times New Roman" panose="02020603050405020304" pitchFamily="18" charset="0"/>
              </a:endParaRPr>
            </a:p>
          </p:txBody>
        </p:sp>
        <p:sp>
          <p:nvSpPr>
            <p:cNvPr id="39" name="Rectangle à coins arrondis 38"/>
            <p:cNvSpPr/>
            <p:nvPr/>
          </p:nvSpPr>
          <p:spPr>
            <a:xfrm>
              <a:off x="3098647" y="388774"/>
              <a:ext cx="757473" cy="289560"/>
            </a:xfrm>
            <a:prstGeom prst="roundRect">
              <a:avLst/>
            </a:prstGeom>
            <a:grpFill/>
            <a:ln w="12700">
              <a:solidFill>
                <a:schemeClr val="bg2"/>
              </a:solidFill>
            </a:ln>
          </p:spPr>
          <p:style>
            <a:lnRef idx="2">
              <a:schemeClr val="accent6"/>
            </a:lnRef>
            <a:fillRef idx="1">
              <a:schemeClr val="lt1"/>
            </a:fillRef>
            <a:effectRef idx="0">
              <a:schemeClr val="accent6"/>
            </a:effectRef>
            <a:fontRef idx="minor">
              <a:schemeClr val="dk1"/>
            </a:fontRef>
          </p:style>
          <p:txBody>
            <a:bodyPr rot="0" spcFirstLastPara="0" vert="horz" wrap="square" lIns="18000" tIns="36000" rIns="18000" bIns="36000" numCol="1" spcCol="0" rtlCol="0" fromWordArt="0" anchor="ctr" anchorCtr="0" forceAA="0" compatLnSpc="1">
              <a:prstTxWarp prst="textNoShape">
                <a:avLst/>
              </a:prstTxWarp>
              <a:noAutofit/>
            </a:bodyPr>
            <a:lstStyle/>
            <a:p>
              <a:pPr algn="ctr">
                <a:spcAft>
                  <a:spcPts val="0"/>
                </a:spcAft>
              </a:pPr>
              <a:r>
                <a:rPr lang="en-GB" sz="1400" b="1" dirty="0" smtClean="0">
                  <a:solidFill>
                    <a:srgbClr val="9BBB59"/>
                  </a:solidFill>
                  <a:effectLst/>
                  <a:latin typeface="Arial" panose="020B0604020202020204" pitchFamily="34" charset="0"/>
                  <a:ea typeface="Calibri" panose="020F0502020204030204" pitchFamily="34" charset="0"/>
                  <a:cs typeface="Times New Roman" panose="02020603050405020304" pitchFamily="18" charset="0"/>
                </a:rPr>
                <a:t>Deliverable</a:t>
              </a:r>
              <a:endParaRPr lang="en-GB" sz="1400" dirty="0">
                <a:effectLst/>
                <a:latin typeface="Times New Roman" panose="02020603050405020304" pitchFamily="18" charset="0"/>
                <a:ea typeface="Times New Roman" panose="02020603050405020304" pitchFamily="18" charset="0"/>
              </a:endParaRPr>
            </a:p>
          </p:txBody>
        </p:sp>
        <p:sp>
          <p:nvSpPr>
            <p:cNvPr id="40" name="Zone de texte 2"/>
            <p:cNvSpPr txBox="1"/>
            <p:nvPr/>
          </p:nvSpPr>
          <p:spPr>
            <a:xfrm>
              <a:off x="8208" y="2533266"/>
              <a:ext cx="6138886" cy="389005"/>
            </a:xfrm>
            <a:prstGeom prst="rect">
              <a:avLst/>
            </a:prstGeom>
            <a:grp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36000" rIns="36000" bIns="36000" numCol="1" spcCol="0" rtlCol="0" fromWordArt="0" anchor="t" anchorCtr="0" forceAA="0" compatLnSpc="1">
              <a:prstTxWarp prst="textNoShape">
                <a:avLst/>
              </a:prstTxWarp>
              <a:noAutofit/>
            </a:bodyPr>
            <a:lstStyle/>
            <a:p>
              <a:pPr algn="just">
                <a:spcAft>
                  <a:spcPts val="0"/>
                </a:spcAft>
              </a:pPr>
              <a:r>
                <a:rPr lang="en-GB" sz="1400" baseline="30000" dirty="0" smtClean="0">
                  <a:effectLst/>
                  <a:latin typeface="Arial" panose="020B0604020202020204" pitchFamily="34" charset="0"/>
                  <a:ea typeface="Calibri" panose="020F0502020204030204" pitchFamily="34" charset="0"/>
                  <a:cs typeface="Times New Roman" panose="02020603050405020304" pitchFamily="18" charset="0"/>
                </a:rPr>
                <a:t>(1)</a:t>
              </a:r>
              <a:r>
                <a:rPr lang="en-GB" sz="1400" dirty="0" smtClean="0">
                  <a:effectLst/>
                  <a:latin typeface="Arial" panose="020B0604020202020204" pitchFamily="34" charset="0"/>
                  <a:ea typeface="Calibri" panose="020F0502020204030204" pitchFamily="34" charset="0"/>
                  <a:cs typeface="Times New Roman" panose="02020603050405020304" pitchFamily="18" charset="0"/>
                </a:rPr>
                <a:t> </a:t>
              </a:r>
              <a:r>
                <a:rPr lang="en-GB" sz="1200" i="1" dirty="0" smtClean="0">
                  <a:effectLst/>
                  <a:latin typeface="Arial" panose="020B0604020202020204" pitchFamily="34" charset="0"/>
                  <a:ea typeface="Calibri" panose="020F0502020204030204" pitchFamily="34" charset="0"/>
                  <a:cs typeface="Times New Roman" panose="02020603050405020304" pitchFamily="18" charset="0"/>
                </a:rPr>
                <a:t>If there is no drawing reference, a unique identification code can be proposed by the purchaser and apply after the approval by the configuration manager of ESSI project and the PAO. It shall be a group of letters which is representative of the component. For example: Multi-Layer Insulation (MLI) with JUMPVER for the MLI of the Jumper thermal screen (for ECCTD). </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p:txBody>
        </p:sp>
      </p:grpSp>
      <p:sp>
        <p:nvSpPr>
          <p:cNvPr id="44" name="ZoneTexte 43"/>
          <p:cNvSpPr txBox="1"/>
          <p:nvPr/>
        </p:nvSpPr>
        <p:spPr>
          <a:xfrm>
            <a:off x="1312538" y="1279098"/>
            <a:ext cx="371556" cy="349702"/>
          </a:xfrm>
          <a:prstGeom prst="rect">
            <a:avLst/>
          </a:prstGeom>
          <a:noFill/>
        </p:spPr>
        <p:txBody>
          <a:bodyPr wrap="square" lIns="36000" tIns="36000" rIns="36000" bIns="36000" rtlCol="0">
            <a:spAutoFit/>
          </a:bodyPr>
          <a:lstStyle/>
          <a:p>
            <a:pPr algn="ctr"/>
            <a:r>
              <a:rPr lang="en-GB" dirty="0" smtClean="0"/>
              <a:t>U</a:t>
            </a:r>
            <a:endParaRPr lang="en-GB" dirty="0"/>
          </a:p>
        </p:txBody>
      </p:sp>
      <p:sp>
        <p:nvSpPr>
          <p:cNvPr id="45" name="ZoneTexte 44"/>
          <p:cNvSpPr txBox="1"/>
          <p:nvPr/>
        </p:nvSpPr>
        <p:spPr>
          <a:xfrm>
            <a:off x="1684094" y="1263033"/>
            <a:ext cx="371556" cy="349702"/>
          </a:xfrm>
          <a:prstGeom prst="rect">
            <a:avLst/>
          </a:prstGeom>
          <a:noFill/>
        </p:spPr>
        <p:txBody>
          <a:bodyPr wrap="square" lIns="36000" tIns="36000" rIns="36000" bIns="36000" rtlCol="0">
            <a:spAutoFit/>
          </a:bodyPr>
          <a:lstStyle/>
          <a:p>
            <a:pPr algn="ctr"/>
            <a:r>
              <a:rPr lang="en-GB" dirty="0" smtClean="0"/>
              <a:t>Z</a:t>
            </a:r>
            <a:endParaRPr lang="en-GB" dirty="0"/>
          </a:p>
        </p:txBody>
      </p:sp>
      <p:sp>
        <p:nvSpPr>
          <p:cNvPr id="46" name="ZoneTexte 45"/>
          <p:cNvSpPr txBox="1"/>
          <p:nvPr/>
        </p:nvSpPr>
        <p:spPr>
          <a:xfrm>
            <a:off x="2055062" y="1261439"/>
            <a:ext cx="371556" cy="349702"/>
          </a:xfrm>
          <a:prstGeom prst="rect">
            <a:avLst/>
          </a:prstGeom>
          <a:noFill/>
        </p:spPr>
        <p:txBody>
          <a:bodyPr wrap="square" lIns="36000" tIns="36000" rIns="36000" bIns="36000" rtlCol="0">
            <a:spAutoFit/>
          </a:bodyPr>
          <a:lstStyle/>
          <a:p>
            <a:pPr algn="ctr"/>
            <a:r>
              <a:rPr lang="en-GB" dirty="0" smtClean="0"/>
              <a:t>A</a:t>
            </a:r>
            <a:endParaRPr lang="en-GB" dirty="0"/>
          </a:p>
        </p:txBody>
      </p:sp>
      <p:sp>
        <p:nvSpPr>
          <p:cNvPr id="47" name="ZoneTexte 46"/>
          <p:cNvSpPr txBox="1"/>
          <p:nvPr/>
        </p:nvSpPr>
        <p:spPr>
          <a:xfrm>
            <a:off x="2811889" y="1235685"/>
            <a:ext cx="371556" cy="349702"/>
          </a:xfrm>
          <a:prstGeom prst="rect">
            <a:avLst/>
          </a:prstGeom>
          <a:noFill/>
        </p:spPr>
        <p:txBody>
          <a:bodyPr wrap="square" lIns="36000" tIns="36000" rIns="36000" bIns="36000" rtlCol="0">
            <a:spAutoFit/>
          </a:bodyPr>
          <a:lstStyle/>
          <a:p>
            <a:pPr algn="ctr"/>
            <a:r>
              <a:rPr lang="en-GB" dirty="0" smtClean="0"/>
              <a:t>0</a:t>
            </a:r>
            <a:endParaRPr lang="en-GB" dirty="0"/>
          </a:p>
        </p:txBody>
      </p:sp>
      <p:sp>
        <p:nvSpPr>
          <p:cNvPr id="48" name="ZoneTexte 47"/>
          <p:cNvSpPr txBox="1"/>
          <p:nvPr/>
        </p:nvSpPr>
        <p:spPr>
          <a:xfrm>
            <a:off x="3164310" y="1247444"/>
            <a:ext cx="371556" cy="349702"/>
          </a:xfrm>
          <a:prstGeom prst="rect">
            <a:avLst/>
          </a:prstGeom>
          <a:noFill/>
        </p:spPr>
        <p:txBody>
          <a:bodyPr wrap="square" lIns="36000" tIns="36000" rIns="36000" bIns="36000" rtlCol="0">
            <a:spAutoFit/>
          </a:bodyPr>
          <a:lstStyle/>
          <a:p>
            <a:pPr algn="ctr"/>
            <a:r>
              <a:rPr lang="en-GB" dirty="0" smtClean="0"/>
              <a:t>0</a:t>
            </a:r>
            <a:endParaRPr lang="en-GB" dirty="0"/>
          </a:p>
        </p:txBody>
      </p:sp>
      <p:sp>
        <p:nvSpPr>
          <p:cNvPr id="49" name="ZoneTexte 48"/>
          <p:cNvSpPr txBox="1"/>
          <p:nvPr/>
        </p:nvSpPr>
        <p:spPr>
          <a:xfrm>
            <a:off x="4307210" y="1243229"/>
            <a:ext cx="371556" cy="349702"/>
          </a:xfrm>
          <a:prstGeom prst="rect">
            <a:avLst/>
          </a:prstGeom>
          <a:noFill/>
        </p:spPr>
        <p:txBody>
          <a:bodyPr wrap="square" lIns="36000" tIns="36000" rIns="36000" bIns="36000" rtlCol="0">
            <a:spAutoFit/>
          </a:bodyPr>
          <a:lstStyle/>
          <a:p>
            <a:pPr algn="ctr"/>
            <a:r>
              <a:rPr lang="en-GB" dirty="0" smtClean="0"/>
              <a:t>0</a:t>
            </a:r>
            <a:endParaRPr lang="en-GB" dirty="0"/>
          </a:p>
        </p:txBody>
      </p:sp>
      <p:sp>
        <p:nvSpPr>
          <p:cNvPr id="50" name="ZoneTexte 49"/>
          <p:cNvSpPr txBox="1"/>
          <p:nvPr/>
        </p:nvSpPr>
        <p:spPr>
          <a:xfrm>
            <a:off x="4693809" y="1242635"/>
            <a:ext cx="371556" cy="349702"/>
          </a:xfrm>
          <a:prstGeom prst="rect">
            <a:avLst/>
          </a:prstGeom>
          <a:noFill/>
        </p:spPr>
        <p:txBody>
          <a:bodyPr wrap="square" lIns="36000" tIns="36000" rIns="36000" bIns="36000" rtlCol="0">
            <a:spAutoFit/>
          </a:bodyPr>
          <a:lstStyle/>
          <a:p>
            <a:pPr algn="ctr"/>
            <a:r>
              <a:rPr lang="en-GB" dirty="0" smtClean="0"/>
              <a:t>0</a:t>
            </a:r>
            <a:endParaRPr lang="en-GB" dirty="0"/>
          </a:p>
        </p:txBody>
      </p:sp>
      <p:sp>
        <p:nvSpPr>
          <p:cNvPr id="51" name="ZoneTexte 50"/>
          <p:cNvSpPr txBox="1"/>
          <p:nvPr/>
        </p:nvSpPr>
        <p:spPr>
          <a:xfrm>
            <a:off x="5053955" y="1249764"/>
            <a:ext cx="371556" cy="349702"/>
          </a:xfrm>
          <a:prstGeom prst="rect">
            <a:avLst/>
          </a:prstGeom>
          <a:noFill/>
        </p:spPr>
        <p:txBody>
          <a:bodyPr wrap="square" lIns="36000" tIns="36000" rIns="36000" bIns="36000" rtlCol="0">
            <a:spAutoFit/>
          </a:bodyPr>
          <a:lstStyle/>
          <a:p>
            <a:pPr algn="ctr"/>
            <a:r>
              <a:rPr lang="en-GB" dirty="0" smtClean="0"/>
              <a:t>1</a:t>
            </a:r>
            <a:endParaRPr lang="en-GB" dirty="0"/>
          </a:p>
        </p:txBody>
      </p:sp>
      <p:sp>
        <p:nvSpPr>
          <p:cNvPr id="52" name="ZoneTexte 51"/>
          <p:cNvSpPr txBox="1"/>
          <p:nvPr/>
        </p:nvSpPr>
        <p:spPr>
          <a:xfrm>
            <a:off x="3925532" y="1241373"/>
            <a:ext cx="347632" cy="349702"/>
          </a:xfrm>
          <a:prstGeom prst="rect">
            <a:avLst/>
          </a:prstGeom>
          <a:noFill/>
        </p:spPr>
        <p:txBody>
          <a:bodyPr wrap="square" lIns="36000" tIns="36000" rIns="36000" bIns="36000" rtlCol="0">
            <a:spAutoFit/>
          </a:bodyPr>
          <a:lstStyle/>
          <a:p>
            <a:pPr algn="ctr"/>
            <a:r>
              <a:rPr lang="en-GB" dirty="0" smtClean="0"/>
              <a:t>1</a:t>
            </a:r>
            <a:endParaRPr lang="en-GB" dirty="0"/>
          </a:p>
        </p:txBody>
      </p:sp>
      <p:sp>
        <p:nvSpPr>
          <p:cNvPr id="53" name="ZoneTexte 52"/>
          <p:cNvSpPr txBox="1"/>
          <p:nvPr/>
        </p:nvSpPr>
        <p:spPr>
          <a:xfrm>
            <a:off x="3564122" y="1235110"/>
            <a:ext cx="347632" cy="349702"/>
          </a:xfrm>
          <a:prstGeom prst="rect">
            <a:avLst/>
          </a:prstGeom>
          <a:noFill/>
        </p:spPr>
        <p:txBody>
          <a:bodyPr wrap="square" lIns="36000" tIns="36000" rIns="36000" bIns="36000" rtlCol="0">
            <a:spAutoFit/>
          </a:bodyPr>
          <a:lstStyle/>
          <a:p>
            <a:pPr algn="ctr"/>
            <a:r>
              <a:rPr lang="en-GB" dirty="0" smtClean="0"/>
              <a:t>2</a:t>
            </a:r>
            <a:endParaRPr lang="en-GB" dirty="0"/>
          </a:p>
        </p:txBody>
      </p:sp>
      <p:sp>
        <p:nvSpPr>
          <p:cNvPr id="54" name="ZoneTexte 53"/>
          <p:cNvSpPr txBox="1"/>
          <p:nvPr/>
        </p:nvSpPr>
        <p:spPr>
          <a:xfrm>
            <a:off x="5807015" y="1261197"/>
            <a:ext cx="347632" cy="349702"/>
          </a:xfrm>
          <a:prstGeom prst="rect">
            <a:avLst/>
          </a:prstGeom>
          <a:noFill/>
        </p:spPr>
        <p:txBody>
          <a:bodyPr wrap="square" lIns="36000" tIns="36000" rIns="36000" bIns="36000" rtlCol="0">
            <a:spAutoFit/>
          </a:bodyPr>
          <a:lstStyle/>
          <a:p>
            <a:pPr algn="ctr"/>
            <a:r>
              <a:rPr lang="en-GB" dirty="0" smtClean="0"/>
              <a:t>R</a:t>
            </a:r>
            <a:endParaRPr lang="en-GB" dirty="0"/>
          </a:p>
        </p:txBody>
      </p:sp>
      <p:sp>
        <p:nvSpPr>
          <p:cNvPr id="55" name="ZoneTexte 54"/>
          <p:cNvSpPr txBox="1"/>
          <p:nvPr/>
        </p:nvSpPr>
        <p:spPr>
          <a:xfrm>
            <a:off x="6189547" y="1249764"/>
            <a:ext cx="327932" cy="349702"/>
          </a:xfrm>
          <a:prstGeom prst="rect">
            <a:avLst/>
          </a:prstGeom>
          <a:noFill/>
        </p:spPr>
        <p:txBody>
          <a:bodyPr wrap="square" lIns="36000" tIns="36000" rIns="36000" bIns="36000" rtlCol="0">
            <a:spAutoFit/>
          </a:bodyPr>
          <a:lstStyle/>
          <a:p>
            <a:pPr algn="ctr"/>
            <a:r>
              <a:rPr lang="en-GB" dirty="0" smtClean="0"/>
              <a:t>C</a:t>
            </a:r>
            <a:endParaRPr lang="en-GB" dirty="0"/>
          </a:p>
        </p:txBody>
      </p:sp>
      <p:sp>
        <p:nvSpPr>
          <p:cNvPr id="56" name="ZoneTexte 55"/>
          <p:cNvSpPr txBox="1"/>
          <p:nvPr/>
        </p:nvSpPr>
        <p:spPr>
          <a:xfrm>
            <a:off x="6932838" y="1260527"/>
            <a:ext cx="347632" cy="349702"/>
          </a:xfrm>
          <a:prstGeom prst="rect">
            <a:avLst/>
          </a:prstGeom>
          <a:noFill/>
        </p:spPr>
        <p:txBody>
          <a:bodyPr wrap="square" lIns="36000" tIns="36000" rIns="36000" bIns="36000" rtlCol="0">
            <a:spAutoFit/>
          </a:bodyPr>
          <a:lstStyle/>
          <a:p>
            <a:pPr algn="ctr"/>
            <a:r>
              <a:rPr lang="en-GB" dirty="0" smtClean="0"/>
              <a:t>0</a:t>
            </a:r>
            <a:endParaRPr lang="en-GB" dirty="0"/>
          </a:p>
        </p:txBody>
      </p:sp>
      <p:sp>
        <p:nvSpPr>
          <p:cNvPr id="57" name="ZoneTexte 56"/>
          <p:cNvSpPr txBox="1"/>
          <p:nvPr/>
        </p:nvSpPr>
        <p:spPr>
          <a:xfrm>
            <a:off x="7302873" y="1242820"/>
            <a:ext cx="347632" cy="349702"/>
          </a:xfrm>
          <a:prstGeom prst="rect">
            <a:avLst/>
          </a:prstGeom>
          <a:noFill/>
        </p:spPr>
        <p:txBody>
          <a:bodyPr wrap="square" lIns="36000" tIns="36000" rIns="36000" bIns="36000" rtlCol="0">
            <a:spAutoFit/>
          </a:bodyPr>
          <a:lstStyle/>
          <a:p>
            <a:pPr algn="ctr"/>
            <a:r>
              <a:rPr lang="en-GB" dirty="0" smtClean="0"/>
              <a:t>0</a:t>
            </a:r>
            <a:endParaRPr lang="en-GB" dirty="0"/>
          </a:p>
        </p:txBody>
      </p:sp>
      <p:sp>
        <p:nvSpPr>
          <p:cNvPr id="58" name="ZoneTexte 57"/>
          <p:cNvSpPr txBox="1"/>
          <p:nvPr/>
        </p:nvSpPr>
        <p:spPr>
          <a:xfrm>
            <a:off x="7688367" y="1241371"/>
            <a:ext cx="347632" cy="349702"/>
          </a:xfrm>
          <a:prstGeom prst="rect">
            <a:avLst/>
          </a:prstGeom>
          <a:noFill/>
        </p:spPr>
        <p:txBody>
          <a:bodyPr wrap="square" lIns="36000" tIns="36000" rIns="36000" bIns="36000" rtlCol="0">
            <a:spAutoFit/>
          </a:bodyPr>
          <a:lstStyle/>
          <a:p>
            <a:pPr algn="ctr"/>
            <a:r>
              <a:rPr lang="en-GB" dirty="0" smtClean="0"/>
              <a:t>0</a:t>
            </a:r>
            <a:endParaRPr lang="en-GB" dirty="0"/>
          </a:p>
        </p:txBody>
      </p:sp>
      <p:sp>
        <p:nvSpPr>
          <p:cNvPr id="59" name="ZoneTexte 58"/>
          <p:cNvSpPr txBox="1"/>
          <p:nvPr/>
        </p:nvSpPr>
        <p:spPr>
          <a:xfrm>
            <a:off x="8054930" y="1249764"/>
            <a:ext cx="347632" cy="349702"/>
          </a:xfrm>
          <a:prstGeom prst="rect">
            <a:avLst/>
          </a:prstGeom>
          <a:noFill/>
        </p:spPr>
        <p:txBody>
          <a:bodyPr wrap="square" lIns="36000" tIns="36000" rIns="36000" bIns="36000" rtlCol="0">
            <a:spAutoFit/>
          </a:bodyPr>
          <a:lstStyle/>
          <a:p>
            <a:pPr algn="ctr"/>
            <a:r>
              <a:rPr lang="en-GB" dirty="0" smtClean="0"/>
              <a:t>1</a:t>
            </a:r>
            <a:endParaRPr lang="en-GB" dirty="0"/>
          </a:p>
        </p:txBody>
      </p:sp>
      <p:pic>
        <p:nvPicPr>
          <p:cNvPr id="60" name="Image 59"/>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22663" y="3780039"/>
            <a:ext cx="3413203" cy="1835677"/>
          </a:xfrm>
          <a:prstGeom prst="rect">
            <a:avLst/>
          </a:prstGeom>
        </p:spPr>
      </p:pic>
      <p:graphicFrame>
        <p:nvGraphicFramePr>
          <p:cNvPr id="42" name="Tableau 41"/>
          <p:cNvGraphicFramePr>
            <a:graphicFrameLocks noGrp="1"/>
          </p:cNvGraphicFramePr>
          <p:nvPr>
            <p:extLst>
              <p:ext uri="{D42A27DB-BD31-4B8C-83A1-F6EECF244321}">
                <p14:modId xmlns:p14="http://schemas.microsoft.com/office/powerpoint/2010/main" val="4020401884"/>
              </p:ext>
            </p:extLst>
          </p:nvPr>
        </p:nvGraphicFramePr>
        <p:xfrm>
          <a:off x="3607106" y="4077072"/>
          <a:ext cx="2150971" cy="1690082"/>
        </p:xfrm>
        <a:graphic>
          <a:graphicData uri="http://schemas.openxmlformats.org/drawingml/2006/table">
            <a:tbl>
              <a:tblPr firstRow="1" firstCol="1" bandRow="1"/>
              <a:tblGrid>
                <a:gridCol w="799830"/>
                <a:gridCol w="1351141"/>
              </a:tblGrid>
              <a:tr h="387985">
                <a:tc>
                  <a:txBody>
                    <a:bodyPr/>
                    <a:lstStyle/>
                    <a:p>
                      <a:pPr algn="ctr">
                        <a:spcAft>
                          <a:spcPts val="0"/>
                        </a:spcAft>
                      </a:pPr>
                      <a:r>
                        <a:rPr lang="en-US" sz="1200" b="1" dirty="0">
                          <a:effectLst/>
                          <a:latin typeface="Arial" panose="020B0604020202020204" pitchFamily="34" charset="0"/>
                          <a:ea typeface="Calibri" panose="020F0502020204030204" pitchFamily="34" charset="0"/>
                          <a:cs typeface="Times New Roman" panose="02020603050405020304" pitchFamily="18" charset="0"/>
                        </a:rPr>
                        <a:t>Code</a:t>
                      </a:r>
                      <a:endParaRPr lang="fr-FR" sz="1400" b="1"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2"/>
                    </a:solidFill>
                  </a:tcPr>
                </a:tc>
                <a:tc>
                  <a:txBody>
                    <a:bodyPr/>
                    <a:lstStyle/>
                    <a:p>
                      <a:pPr algn="ctr">
                        <a:spcAft>
                          <a:spcPts val="0"/>
                        </a:spcAft>
                      </a:pPr>
                      <a:r>
                        <a:rPr lang="en-US" sz="1200" b="1" dirty="0">
                          <a:effectLst/>
                          <a:latin typeface="Arial" panose="020B0604020202020204" pitchFamily="34" charset="0"/>
                          <a:ea typeface="Calibri" panose="020F0502020204030204" pitchFamily="34" charset="0"/>
                          <a:cs typeface="Times New Roman" panose="02020603050405020304" pitchFamily="18" charset="0"/>
                        </a:rPr>
                        <a:t>Deliverables of ESSI Project</a:t>
                      </a:r>
                      <a:endParaRPr lang="fr-FR" sz="1400" b="1"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2"/>
                    </a:solidFill>
                  </a:tcPr>
                </a:tc>
              </a:tr>
              <a:tr h="204817">
                <a:tc>
                  <a:txBody>
                    <a:bodyPr/>
                    <a:lstStyle/>
                    <a:p>
                      <a:pPr algn="ctr">
                        <a:spcAft>
                          <a:spcPts val="0"/>
                        </a:spcAft>
                      </a:pPr>
                      <a:r>
                        <a:rPr lang="en-US" sz="1200" b="1" dirty="0">
                          <a:effectLst/>
                          <a:latin typeface="Arial" panose="020B0604020202020204" pitchFamily="34" charset="0"/>
                          <a:ea typeface="Calibri" panose="020F0502020204030204" pitchFamily="34" charset="0"/>
                          <a:cs typeface="Times New Roman" panose="02020603050405020304" pitchFamily="18" charset="0"/>
                        </a:rPr>
                        <a:t>R</a:t>
                      </a:r>
                      <a:endParaRPr lang="fr-FR" sz="1400" b="1"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a:spcAft>
                          <a:spcPts val="0"/>
                        </a:spcAft>
                      </a:pPr>
                      <a:r>
                        <a:rPr lang="fr-FR" sz="1200" b="0" dirty="0" smtClean="0">
                          <a:effectLst/>
                          <a:latin typeface="Arial" panose="020B0604020202020204" pitchFamily="34" charset="0"/>
                          <a:ea typeface="Calibri" panose="020F0502020204030204" pitchFamily="34" charset="0"/>
                          <a:cs typeface="Times New Roman" panose="02020603050405020304" pitchFamily="18" charset="0"/>
                        </a:rPr>
                        <a:t>ECCTD</a:t>
                      </a:r>
                      <a:endParaRPr lang="fr-FR" sz="1400" b="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r>
              <a:tr h="0">
                <a:tc>
                  <a:txBody>
                    <a:bodyPr/>
                    <a:lstStyle/>
                    <a:p>
                      <a:pPr algn="ctr">
                        <a:spcAft>
                          <a:spcPts val="0"/>
                        </a:spcAft>
                      </a:pPr>
                      <a:r>
                        <a:rPr lang="en-US" sz="1200" b="1" dirty="0">
                          <a:effectLst/>
                          <a:latin typeface="Arial" panose="020B0604020202020204" pitchFamily="34" charset="0"/>
                          <a:ea typeface="Calibri" panose="020F0502020204030204" pitchFamily="34" charset="0"/>
                          <a:cs typeface="Times New Roman" panose="02020603050405020304" pitchFamily="18" charset="0"/>
                        </a:rPr>
                        <a:t>H</a:t>
                      </a:r>
                      <a:endParaRPr lang="fr-FR" sz="1400" b="1"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a:spcAft>
                          <a:spcPts val="0"/>
                        </a:spcAft>
                      </a:pPr>
                      <a:r>
                        <a:rPr lang="en-US" sz="1200" b="0" dirty="0">
                          <a:effectLst/>
                          <a:latin typeface="Arial" panose="020B0604020202020204" pitchFamily="34" charset="0"/>
                          <a:ea typeface="Calibri" panose="020F0502020204030204" pitchFamily="34" charset="0"/>
                          <a:cs typeface="Times New Roman" panose="02020603050405020304" pitchFamily="18" charset="0"/>
                        </a:rPr>
                        <a:t>HBL</a:t>
                      </a:r>
                      <a:endParaRPr lang="fr-FR" sz="1400" b="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r>
              <a:tr h="37465">
                <a:tc>
                  <a:txBody>
                    <a:bodyPr/>
                    <a:lstStyle/>
                    <a:p>
                      <a:pPr algn="ctr">
                        <a:spcAft>
                          <a:spcPts val="0"/>
                        </a:spcAft>
                      </a:pPr>
                      <a:r>
                        <a:rPr lang="en-US" sz="1200" b="1" dirty="0">
                          <a:effectLst/>
                          <a:latin typeface="Arial" panose="020B0604020202020204" pitchFamily="34" charset="0"/>
                          <a:ea typeface="Calibri" panose="020F0502020204030204" pitchFamily="34" charset="0"/>
                          <a:cs typeface="Times New Roman" panose="02020603050405020304" pitchFamily="18" charset="0"/>
                        </a:rPr>
                        <a:t>M</a:t>
                      </a:r>
                      <a:endParaRPr lang="fr-FR" sz="1400" b="1"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a:spcAft>
                          <a:spcPts val="0"/>
                        </a:spcAft>
                      </a:pPr>
                      <a:r>
                        <a:rPr lang="en-US" sz="1200" b="0">
                          <a:effectLst/>
                          <a:latin typeface="Arial" panose="020B0604020202020204" pitchFamily="34" charset="0"/>
                          <a:ea typeface="Calibri" panose="020F0502020204030204" pitchFamily="34" charset="0"/>
                          <a:cs typeface="Times New Roman" panose="02020603050405020304" pitchFamily="18" charset="0"/>
                        </a:rPr>
                        <a:t>MBL</a:t>
                      </a:r>
                      <a:endParaRPr lang="fr-FR" sz="1400" b="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r>
              <a:tr h="36830">
                <a:tc>
                  <a:txBody>
                    <a:bodyPr/>
                    <a:lstStyle/>
                    <a:p>
                      <a:pPr algn="ctr">
                        <a:spcAft>
                          <a:spcPts val="0"/>
                        </a:spcAft>
                      </a:pPr>
                      <a:r>
                        <a:rPr lang="en-US" sz="1200" b="1" dirty="0">
                          <a:effectLst/>
                          <a:latin typeface="Arial" panose="020B0604020202020204" pitchFamily="34" charset="0"/>
                          <a:ea typeface="Calibri" panose="020F0502020204030204" pitchFamily="34" charset="0"/>
                          <a:cs typeface="Times New Roman" panose="02020603050405020304" pitchFamily="18" charset="0"/>
                        </a:rPr>
                        <a:t>Q</a:t>
                      </a:r>
                      <a:endParaRPr lang="fr-FR" sz="1400" b="1"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a:spcAft>
                          <a:spcPts val="0"/>
                        </a:spcAft>
                      </a:pPr>
                      <a:r>
                        <a:rPr lang="en-US" sz="1200" b="0">
                          <a:effectLst/>
                          <a:latin typeface="Arial" panose="020B0604020202020204" pitchFamily="34" charset="0"/>
                          <a:ea typeface="Calibri" panose="020F0502020204030204" pitchFamily="34" charset="0"/>
                          <a:cs typeface="Times New Roman" panose="02020603050405020304" pitchFamily="18" charset="0"/>
                        </a:rPr>
                        <a:t>RFQ</a:t>
                      </a:r>
                      <a:endParaRPr lang="fr-FR" sz="1400" b="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r>
              <a:tr h="0">
                <a:tc>
                  <a:txBody>
                    <a:bodyPr/>
                    <a:lstStyle/>
                    <a:p>
                      <a:pPr algn="ctr">
                        <a:spcAft>
                          <a:spcPts val="0"/>
                        </a:spcAft>
                      </a:pPr>
                      <a:r>
                        <a:rPr lang="en-US" sz="1200" b="1" dirty="0">
                          <a:effectLst/>
                          <a:latin typeface="Arial" panose="020B0604020202020204" pitchFamily="34" charset="0"/>
                          <a:ea typeface="Calibri" panose="020F0502020204030204" pitchFamily="34" charset="0"/>
                          <a:cs typeface="Times New Roman" panose="02020603050405020304" pitchFamily="18" charset="0"/>
                        </a:rPr>
                        <a:t>U</a:t>
                      </a:r>
                      <a:endParaRPr lang="fr-FR" sz="1400" b="1"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a:spcAft>
                          <a:spcPts val="0"/>
                        </a:spcAft>
                      </a:pPr>
                      <a:r>
                        <a:rPr lang="en-US" sz="1200" b="0">
                          <a:effectLst/>
                          <a:latin typeface="Arial" panose="020B0604020202020204" pitchFamily="34" charset="0"/>
                          <a:ea typeface="Calibri" panose="020F0502020204030204" pitchFamily="34" charset="0"/>
                          <a:cs typeface="Times New Roman" panose="02020603050405020304" pitchFamily="18" charset="0"/>
                        </a:rPr>
                        <a:t>EMU</a:t>
                      </a:r>
                      <a:endParaRPr lang="fr-FR" sz="1400" b="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r>
              <a:tr h="74295">
                <a:tc>
                  <a:txBody>
                    <a:bodyPr/>
                    <a:lstStyle/>
                    <a:p>
                      <a:pPr algn="ctr">
                        <a:spcAft>
                          <a:spcPts val="0"/>
                        </a:spcAft>
                      </a:pPr>
                      <a:r>
                        <a:rPr lang="en-US" sz="1200" b="1" dirty="0">
                          <a:effectLst/>
                          <a:latin typeface="Arial" panose="020B0604020202020204" pitchFamily="34" charset="0"/>
                          <a:ea typeface="Calibri" panose="020F0502020204030204" pitchFamily="34" charset="0"/>
                          <a:cs typeface="Times New Roman" panose="02020603050405020304" pitchFamily="18" charset="0"/>
                        </a:rPr>
                        <a:t>D</a:t>
                      </a:r>
                      <a:endParaRPr lang="fr-FR" sz="1400" b="1"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a:spcAft>
                          <a:spcPts val="0"/>
                        </a:spcAft>
                      </a:pPr>
                      <a:r>
                        <a:rPr lang="en-US" sz="1200" b="0">
                          <a:effectLst/>
                          <a:latin typeface="Arial" panose="020B0604020202020204" pitchFamily="34" charset="0"/>
                          <a:ea typeface="Calibri" panose="020F0502020204030204" pitchFamily="34" charset="0"/>
                          <a:cs typeface="Times New Roman" panose="02020603050405020304" pitchFamily="18" charset="0"/>
                        </a:rPr>
                        <a:t>Doppler</a:t>
                      </a:r>
                      <a:endParaRPr lang="fr-FR" sz="1400" b="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r>
              <a:tr h="73660">
                <a:tc>
                  <a:txBody>
                    <a:bodyPr/>
                    <a:lstStyle/>
                    <a:p>
                      <a:pPr algn="ctr">
                        <a:spcAft>
                          <a:spcPts val="0"/>
                        </a:spcAft>
                      </a:pPr>
                      <a:r>
                        <a:rPr lang="en-US" sz="1200" b="1" dirty="0">
                          <a:effectLst/>
                          <a:latin typeface="Arial" panose="020B0604020202020204" pitchFamily="34" charset="0"/>
                          <a:ea typeface="Calibri" panose="020F0502020204030204" pitchFamily="34" charset="0"/>
                          <a:cs typeface="Times New Roman" panose="02020603050405020304" pitchFamily="18" charset="0"/>
                        </a:rPr>
                        <a:t>I</a:t>
                      </a:r>
                      <a:endParaRPr lang="fr-FR" sz="1400" b="1"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a:spcAft>
                          <a:spcPts val="0"/>
                        </a:spcAft>
                      </a:pPr>
                      <a:r>
                        <a:rPr lang="en-US" sz="1200" b="0" dirty="0">
                          <a:effectLst/>
                          <a:latin typeface="Arial" panose="020B0604020202020204" pitchFamily="34" charset="0"/>
                          <a:ea typeface="Calibri" panose="020F0502020204030204" pitchFamily="34" charset="0"/>
                          <a:cs typeface="Times New Roman" panose="02020603050405020304" pitchFamily="18" charset="0"/>
                        </a:rPr>
                        <a:t>IPM</a:t>
                      </a:r>
                      <a:endParaRPr lang="fr-FR" sz="1400" b="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r>
            </a:tbl>
          </a:graphicData>
        </a:graphic>
      </p:graphicFrame>
      <p:graphicFrame>
        <p:nvGraphicFramePr>
          <p:cNvPr id="43" name="Tableau 42"/>
          <p:cNvGraphicFramePr>
            <a:graphicFrameLocks noGrp="1"/>
          </p:cNvGraphicFramePr>
          <p:nvPr>
            <p:extLst>
              <p:ext uri="{D42A27DB-BD31-4B8C-83A1-F6EECF244321}">
                <p14:modId xmlns:p14="http://schemas.microsoft.com/office/powerpoint/2010/main" val="32400827"/>
              </p:ext>
            </p:extLst>
          </p:nvPr>
        </p:nvGraphicFramePr>
        <p:xfrm>
          <a:off x="6367522" y="4797152"/>
          <a:ext cx="2356410" cy="1106394"/>
        </p:xfrm>
        <a:graphic>
          <a:graphicData uri="http://schemas.openxmlformats.org/drawingml/2006/table">
            <a:tbl>
              <a:tblPr firstRow="1" firstCol="1" bandRow="1"/>
              <a:tblGrid>
                <a:gridCol w="509762"/>
                <a:gridCol w="1846648"/>
              </a:tblGrid>
              <a:tr h="360040">
                <a:tc>
                  <a:txBody>
                    <a:bodyPr/>
                    <a:lstStyle/>
                    <a:p>
                      <a:pPr algn="ctr">
                        <a:spcAft>
                          <a:spcPts val="0"/>
                        </a:spcAft>
                      </a:pPr>
                      <a:r>
                        <a:rPr lang="en-US" sz="1100" b="1" dirty="0" smtClean="0">
                          <a:effectLst/>
                          <a:latin typeface="Arial" panose="020B0604020202020204" pitchFamily="34" charset="0"/>
                          <a:ea typeface="Calibri" panose="020F0502020204030204" pitchFamily="34" charset="0"/>
                          <a:cs typeface="Times New Roman" panose="02020603050405020304" pitchFamily="18" charset="0"/>
                        </a:rPr>
                        <a:t>1st digit</a:t>
                      </a:r>
                      <a:endParaRPr lang="fr-FR"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solidFill>
                      <a:srgbClr val="E5DFEC"/>
                    </a:solidFill>
                  </a:tcPr>
                </a:tc>
                <a:tc>
                  <a:txBody>
                    <a:bodyPr/>
                    <a:lstStyle/>
                    <a:p>
                      <a:pPr algn="ctr">
                        <a:spcAft>
                          <a:spcPts val="0"/>
                        </a:spcAft>
                      </a:pPr>
                      <a:r>
                        <a:rPr lang="en-US" sz="1100" b="1" dirty="0">
                          <a:effectLst/>
                          <a:latin typeface="Arial" panose="020B0604020202020204" pitchFamily="34" charset="0"/>
                          <a:ea typeface="Calibri" panose="020F0502020204030204" pitchFamily="34" charset="0"/>
                          <a:cs typeface="Times New Roman" panose="02020603050405020304" pitchFamily="18" charset="0"/>
                        </a:rPr>
                        <a:t>Description</a:t>
                      </a:r>
                      <a:endParaRPr lang="fr-FR"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solidFill>
                      <a:srgbClr val="E5DFEC"/>
                    </a:solidFill>
                  </a:tcPr>
                </a:tc>
              </a:tr>
              <a:tr h="197714">
                <a:tc>
                  <a:txBody>
                    <a:bodyPr/>
                    <a:lstStyle/>
                    <a:p>
                      <a:pPr algn="ctr">
                        <a:spcAft>
                          <a:spcPts val="0"/>
                        </a:spcAft>
                      </a:pPr>
                      <a:r>
                        <a:rPr lang="en-US" sz="1200" b="1" dirty="0">
                          <a:effectLst/>
                          <a:latin typeface="Arial" panose="020B0604020202020204" pitchFamily="34" charset="0"/>
                          <a:ea typeface="Calibri" panose="020F0502020204030204" pitchFamily="34" charset="0"/>
                          <a:cs typeface="Times New Roman" panose="02020603050405020304" pitchFamily="18" charset="0"/>
                        </a:rPr>
                        <a:t>0</a:t>
                      </a:r>
                      <a:endParaRPr lang="fr-FR" sz="14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l">
                        <a:spcAft>
                          <a:spcPts val="0"/>
                        </a:spcAft>
                      </a:pPr>
                      <a:r>
                        <a:rPr lang="en-US" sz="1200" dirty="0" smtClean="0">
                          <a:effectLst/>
                          <a:latin typeface="Arial" panose="020B0604020202020204" pitchFamily="34" charset="0"/>
                          <a:ea typeface="Calibri" panose="020F0502020204030204" pitchFamily="34" charset="0"/>
                          <a:cs typeface="Times New Roman" panose="02020603050405020304" pitchFamily="18" charset="0"/>
                        </a:rPr>
                        <a:t>Prototype</a:t>
                      </a:r>
                      <a:r>
                        <a:rPr lang="en-US" sz="1200" baseline="0" dirty="0" smtClean="0">
                          <a:effectLst/>
                          <a:latin typeface="Arial" panose="020B0604020202020204" pitchFamily="34" charset="0"/>
                          <a:ea typeface="Calibri" panose="020F0502020204030204" pitchFamily="34" charset="0"/>
                          <a:cs typeface="Times New Roman" panose="02020603050405020304" pitchFamily="18" charset="0"/>
                        </a:rPr>
                        <a:t> -</a:t>
                      </a:r>
                      <a:r>
                        <a:rPr lang="en-US" sz="1200" dirty="0" smtClean="0">
                          <a:effectLst/>
                          <a:latin typeface="Arial" panose="020B0604020202020204" pitchFamily="34" charset="0"/>
                          <a:ea typeface="Calibri" panose="020F0502020204030204" pitchFamily="34" charset="0"/>
                          <a:cs typeface="Times New Roman" panose="02020603050405020304" pitchFamily="18" charset="0"/>
                        </a:rPr>
                        <a:t>demonstrator </a:t>
                      </a:r>
                      <a:endParaRPr lang="fr-FR" sz="14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r>
              <a:tr h="149918">
                <a:tc>
                  <a:txBody>
                    <a:bodyPr/>
                    <a:lstStyle/>
                    <a:p>
                      <a:pPr algn="ctr">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1</a:t>
                      </a:r>
                      <a:endParaRPr lang="fr-FR" sz="14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l">
                        <a:spcAft>
                          <a:spcPts val="0"/>
                        </a:spcAft>
                      </a:pPr>
                      <a:r>
                        <a:rPr lang="en-US" sz="1200" dirty="0">
                          <a:effectLst/>
                          <a:latin typeface="Arial" panose="020B0604020202020204" pitchFamily="34" charset="0"/>
                          <a:ea typeface="Calibri" panose="020F0502020204030204" pitchFamily="34" charset="0"/>
                          <a:cs typeface="Times New Roman" panose="02020603050405020304" pitchFamily="18" charset="0"/>
                        </a:rPr>
                        <a:t>Pre-production</a:t>
                      </a:r>
                      <a:endParaRPr lang="fr-FR" sz="14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r>
              <a:tr h="149918">
                <a:tc>
                  <a:txBody>
                    <a:bodyPr/>
                    <a:lstStyle/>
                    <a:p>
                      <a:pPr algn="ctr">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2</a:t>
                      </a:r>
                      <a:endParaRPr lang="fr-FR" sz="14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l">
                        <a:spcAft>
                          <a:spcPts val="0"/>
                        </a:spcAft>
                      </a:pPr>
                      <a:r>
                        <a:rPr lang="en-US" sz="1200" dirty="0">
                          <a:effectLst/>
                          <a:latin typeface="Arial" panose="020B0604020202020204" pitchFamily="34" charset="0"/>
                          <a:ea typeface="Calibri" panose="020F0502020204030204" pitchFamily="34" charset="0"/>
                          <a:cs typeface="Times New Roman" panose="02020603050405020304" pitchFamily="18" charset="0"/>
                        </a:rPr>
                        <a:t>Series</a:t>
                      </a:r>
                      <a:endParaRPr lang="fr-FR" sz="14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r>
              <a:tr h="149918">
                <a:tc>
                  <a:txBody>
                    <a:bodyPr/>
                    <a:lstStyle/>
                    <a:p>
                      <a:pPr algn="ctr">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3</a:t>
                      </a:r>
                      <a:endParaRPr lang="fr-FR" sz="14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l">
                        <a:spcAft>
                          <a:spcPts val="0"/>
                        </a:spcAft>
                      </a:pPr>
                      <a:r>
                        <a:rPr lang="en-US" sz="1200" dirty="0">
                          <a:effectLst/>
                          <a:latin typeface="Arial" panose="020B0604020202020204" pitchFamily="34" charset="0"/>
                          <a:ea typeface="Calibri" panose="020F0502020204030204" pitchFamily="34" charset="0"/>
                          <a:cs typeface="Times New Roman" panose="02020603050405020304" pitchFamily="18" charset="0"/>
                        </a:rPr>
                        <a:t>Spare</a:t>
                      </a:r>
                      <a:endParaRPr lang="fr-FR" sz="14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r>
            </a:tbl>
          </a:graphicData>
        </a:graphic>
      </p:graphicFrame>
      <p:sp>
        <p:nvSpPr>
          <p:cNvPr id="61" name="Flèche vers le bas 60"/>
          <p:cNvSpPr/>
          <p:nvPr/>
        </p:nvSpPr>
        <p:spPr>
          <a:xfrm rot="1379184">
            <a:off x="4787601" y="3610522"/>
            <a:ext cx="278125" cy="423171"/>
          </a:xfrm>
          <a:prstGeom prst="downArrow">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2" name="Flèche vers le bas 61"/>
          <p:cNvSpPr/>
          <p:nvPr/>
        </p:nvSpPr>
        <p:spPr>
          <a:xfrm rot="740951">
            <a:off x="7566363" y="4349135"/>
            <a:ext cx="278125" cy="423171"/>
          </a:xfrm>
          <a:prstGeom prst="downArrow">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5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55"/>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56"/>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57"/>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58"/>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5" grpId="0"/>
      <p:bldP spid="46" grpId="0"/>
      <p:bldP spid="47" grpId="0"/>
      <p:bldP spid="48" grpId="0"/>
      <p:bldP spid="49" grpId="0"/>
      <p:bldP spid="50" grpId="0"/>
      <p:bldP spid="51" grpId="0"/>
      <p:bldP spid="52" grpId="0"/>
      <p:bldP spid="53" grpId="0"/>
      <p:bldP spid="54" grpId="0"/>
      <p:bldP spid="55" grpId="0"/>
      <p:bldP spid="56" grpId="0"/>
      <p:bldP spid="57" grpId="0"/>
      <p:bldP spid="58" grpId="0"/>
      <p:bldP spid="5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0"/>
          <p:cNvSpPr>
            <a:spLocks noGrp="1"/>
          </p:cNvSpPr>
          <p:nvPr>
            <p:ph type="title"/>
          </p:nvPr>
        </p:nvSpPr>
        <p:spPr/>
        <p:txBody>
          <a:bodyPr/>
          <a:lstStyle/>
          <a:p>
            <a:r>
              <a:rPr lang="en-GB" dirty="0" smtClean="0"/>
              <a:t>Application of the identification codes</a:t>
            </a:r>
            <a:endParaRPr lang="en-GB" dirty="0"/>
          </a:p>
        </p:txBody>
      </p:sp>
      <p:sp>
        <p:nvSpPr>
          <p:cNvPr id="7" name="Espace réservé du contenu 6"/>
          <p:cNvSpPr>
            <a:spLocks noGrp="1"/>
          </p:cNvSpPr>
          <p:nvPr>
            <p:ph idx="1"/>
          </p:nvPr>
        </p:nvSpPr>
        <p:spPr>
          <a:xfrm>
            <a:off x="576000" y="1196752"/>
            <a:ext cx="8028448" cy="5471970"/>
          </a:xfrm>
        </p:spPr>
        <p:txBody>
          <a:bodyPr/>
          <a:lstStyle/>
          <a:p>
            <a:pPr algn="just"/>
            <a:r>
              <a:rPr lang="en-GB" dirty="0" smtClean="0"/>
              <a:t>Traceability</a:t>
            </a:r>
          </a:p>
          <a:p>
            <a:pPr lvl="1" algn="just"/>
            <a:r>
              <a:rPr lang="en-GB" dirty="0" smtClean="0"/>
              <a:t>The identification code is included in the PBS and in the manufacturing file of each component. </a:t>
            </a:r>
          </a:p>
          <a:p>
            <a:pPr lvl="1" algn="just"/>
            <a:endParaRPr lang="en-GB" dirty="0" smtClean="0"/>
          </a:p>
          <a:p>
            <a:pPr algn="just"/>
            <a:r>
              <a:rPr lang="en-GB" dirty="0" smtClean="0"/>
              <a:t>Marking</a:t>
            </a:r>
          </a:p>
          <a:p>
            <a:pPr lvl="1" algn="just"/>
            <a:r>
              <a:rPr lang="en-GB" dirty="0" smtClean="0"/>
              <a:t>The marking place is indicated on the drawings (Interface or general drawing). </a:t>
            </a:r>
          </a:p>
          <a:p>
            <a:pPr lvl="1" algn="just"/>
            <a:endParaRPr lang="en-GB" dirty="0" smtClean="0"/>
          </a:p>
          <a:p>
            <a:pPr lvl="1" algn="just"/>
            <a:r>
              <a:rPr lang="en-GB" dirty="0" smtClean="0"/>
              <a:t>The marking place shall be clearly visible and readable for the assembly and the disassembly of the system (e.g.: RFQ, </a:t>
            </a:r>
            <a:r>
              <a:rPr lang="en-GB" dirty="0" err="1" smtClean="0"/>
              <a:t>Cryomodule</a:t>
            </a:r>
            <a:r>
              <a:rPr lang="en-GB" dirty="0" smtClean="0"/>
              <a:t>) or sub-system (e.g.: Tuner, coupler). </a:t>
            </a:r>
          </a:p>
          <a:p>
            <a:pPr lvl="1" algn="just"/>
            <a:endParaRPr lang="en-GB" dirty="0" smtClean="0"/>
          </a:p>
          <a:p>
            <a:pPr lvl="1" algn="just"/>
            <a:r>
              <a:rPr lang="en-GB" dirty="0" smtClean="0"/>
              <a:t>The marking place is defined by the purchaser (WP leader corresponding to the deliverable) and the mechanical engineers (e.g.: </a:t>
            </a:r>
            <a:r>
              <a:rPr lang="en-GB" dirty="0" err="1" smtClean="0"/>
              <a:t>Irfu</a:t>
            </a:r>
            <a:r>
              <a:rPr lang="en-GB" dirty="0" smtClean="0"/>
              <a:t>/SIS)</a:t>
            </a:r>
          </a:p>
          <a:p>
            <a:pPr lvl="1" algn="just"/>
            <a:endParaRPr lang="en-GB" dirty="0" smtClean="0"/>
          </a:p>
          <a:p>
            <a:pPr lvl="1" algn="just"/>
            <a:r>
              <a:rPr lang="en-GB" dirty="0" smtClean="0"/>
              <a:t>The marking process shall not be manual. The method shall respect the material proprieties and the mechanical proprieties of the part. </a:t>
            </a:r>
          </a:p>
          <a:p>
            <a:pPr lvl="1" algn="just"/>
            <a:endParaRPr lang="en-GB" dirty="0" smtClean="0"/>
          </a:p>
          <a:p>
            <a:pPr lvl="1" algn="just"/>
            <a:r>
              <a:rPr lang="en-GB" dirty="0" smtClean="0"/>
              <a:t>It may be a label, punch, engraving, or other method which shall be submitted by the supplier to the CEA and shall be approved by the CEA before application. </a:t>
            </a:r>
          </a:p>
          <a:p>
            <a:pPr lvl="1" algn="just"/>
            <a:endParaRPr lang="en-GB" dirty="0"/>
          </a:p>
        </p:txBody>
      </p:sp>
      <p:sp>
        <p:nvSpPr>
          <p:cNvPr id="9" name="Espace réservé du numéro de diapositive 8"/>
          <p:cNvSpPr>
            <a:spLocks noGrp="1"/>
          </p:cNvSpPr>
          <p:nvPr>
            <p:ph type="sldNum" sz="quarter" idx="19"/>
          </p:nvPr>
        </p:nvSpPr>
        <p:spPr/>
        <p:txBody>
          <a:bodyPr/>
          <a:lstStyle/>
          <a:p>
            <a:r>
              <a:rPr lang="en-GB" dirty="0" smtClean="0"/>
              <a:t>|  PAGE </a:t>
            </a:r>
            <a:fld id="{AEFB9B6D-867A-40B8-ACB0-35CC9F272C9C}" type="slidenum">
              <a:rPr lang="en-GB" smtClean="0"/>
              <a:pPr/>
              <a:t>5</a:t>
            </a:fld>
            <a:endParaRPr lang="en-GB" dirty="0"/>
          </a:p>
        </p:txBody>
      </p:sp>
      <p:sp>
        <p:nvSpPr>
          <p:cNvPr id="10" name="Espace réservé du pied de page 9"/>
          <p:cNvSpPr>
            <a:spLocks noGrp="1"/>
          </p:cNvSpPr>
          <p:nvPr>
            <p:ph type="ftr" sz="quarter" idx="20"/>
          </p:nvPr>
        </p:nvSpPr>
        <p:spPr/>
        <p:txBody>
          <a:bodyPr/>
          <a:lstStyle/>
          <a:p>
            <a:r>
              <a:rPr lang="en-GB" dirty="0" smtClean="0"/>
              <a:t>CEA </a:t>
            </a:r>
            <a:r>
              <a:rPr lang="en-GB" dirty="0" err="1" smtClean="0"/>
              <a:t>Saclay</a:t>
            </a:r>
            <a:r>
              <a:rPr lang="en-GB" dirty="0" smtClean="0"/>
              <a:t>/</a:t>
            </a:r>
            <a:r>
              <a:rPr lang="en-GB" dirty="0" err="1" smtClean="0"/>
              <a:t>Irfu</a:t>
            </a:r>
            <a:r>
              <a:rPr lang="en-GB" dirty="0" smtClean="0"/>
              <a:t> ESSI project | 30/06/2016</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xEl>
                                              <p:pRg st="8" end="8"/>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xEl>
                                              <p:pRg st="10" end="10"/>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1"/>
          </p:nvPr>
        </p:nvSpPr>
        <p:spPr/>
        <p:txBody>
          <a:bodyPr/>
          <a:lstStyle/>
          <a:p>
            <a:r>
              <a:rPr lang="fr-FR" smtClean="0"/>
              <a:t>|  PAGE </a:t>
            </a:r>
            <a:fld id="{AEFB9B6D-867A-40B8-ACB0-35CC9F272C9C}" type="slidenum">
              <a:rPr lang="fr-FR" smtClean="0"/>
              <a:pPr/>
              <a:t>6</a:t>
            </a:fld>
            <a:endParaRPr lang="fr-FR" dirty="0"/>
          </a:p>
        </p:txBody>
      </p:sp>
      <p:sp>
        <p:nvSpPr>
          <p:cNvPr id="6" name="Espace réservé du pied de page 5"/>
          <p:cNvSpPr>
            <a:spLocks noGrp="1"/>
          </p:cNvSpPr>
          <p:nvPr>
            <p:ph type="ftr" sz="quarter" idx="12"/>
          </p:nvPr>
        </p:nvSpPr>
        <p:spPr/>
        <p:txBody>
          <a:bodyPr/>
          <a:lstStyle/>
          <a:p>
            <a:r>
              <a:rPr lang="fr-FR" smtClean="0"/>
              <a:t>CEA Saclay/Irfu ESSI project | 30/06/2016</a:t>
            </a:r>
            <a:endParaRPr lang="fr-FR" dirty="0"/>
          </a:p>
        </p:txBody>
      </p:sp>
      <p:sp>
        <p:nvSpPr>
          <p:cNvPr id="41" name="Espace réservé du contenu 40"/>
          <p:cNvSpPr>
            <a:spLocks noGrp="1"/>
          </p:cNvSpPr>
          <p:nvPr>
            <p:ph sz="quarter" idx="15"/>
          </p:nvPr>
        </p:nvSpPr>
        <p:spPr/>
        <p:txBody>
          <a:bodyPr/>
          <a:lstStyle/>
          <a:p>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p:txBody>
          <a:bodyPr/>
          <a:lstStyle/>
          <a:p>
            <a:r>
              <a:rPr lang="fr-FR" dirty="0" smtClean="0"/>
              <a:t>DSM	</a:t>
            </a:r>
            <a:br>
              <a:rPr lang="fr-FR" dirty="0" smtClean="0"/>
            </a:br>
            <a:r>
              <a:rPr lang="fr-FR" dirty="0" err="1" smtClean="0"/>
              <a:t>Irfu</a:t>
            </a:r>
            <a:r>
              <a:rPr lang="fr-FR" dirty="0" smtClean="0"/>
              <a:t/>
            </a:r>
            <a:br>
              <a:rPr lang="fr-FR" dirty="0" smtClean="0"/>
            </a:br>
            <a:endParaRPr lang="fr-FR" dirty="0"/>
          </a:p>
        </p:txBody>
      </p:sp>
      <p:sp>
        <p:nvSpPr>
          <p:cNvPr id="7" name="Espace réservé du contenu 6"/>
          <p:cNvSpPr>
            <a:spLocks noGrp="1"/>
          </p:cNvSpPr>
          <p:nvPr>
            <p:ph idx="1"/>
          </p:nvPr>
        </p:nvSpPr>
        <p:spPr/>
        <p:txBody>
          <a:bodyPr/>
          <a:lstStyle/>
          <a:p>
            <a:r>
              <a:rPr lang="fr-FR" dirty="0" smtClean="0"/>
              <a:t>Commissariat à l’énergie atomique et aux énergies alternatives</a:t>
            </a:r>
          </a:p>
          <a:p>
            <a:r>
              <a:rPr lang="fr-FR" dirty="0" smtClean="0"/>
              <a:t>Centre de Saclay</a:t>
            </a:r>
            <a:r>
              <a:rPr lang="fr-FR" sz="950" b="1" dirty="0" smtClean="0"/>
              <a:t> </a:t>
            </a:r>
            <a:r>
              <a:rPr lang="fr-FR" sz="950" b="1" dirty="0" smtClean="0">
                <a:solidFill>
                  <a:schemeClr val="bg2"/>
                </a:solidFill>
              </a:rPr>
              <a:t>| </a:t>
            </a:r>
            <a:r>
              <a:rPr lang="fr-FR" dirty="0" smtClean="0"/>
              <a:t>91191 Gif-sur-Yvette Cedex</a:t>
            </a:r>
          </a:p>
          <a:p>
            <a:r>
              <a:rPr lang="fr-FR" dirty="0" smtClean="0"/>
              <a:t>T. +33 (0)1 69 08 xx </a:t>
            </a:r>
            <a:r>
              <a:rPr lang="fr-FR" dirty="0" err="1" smtClean="0"/>
              <a:t>xx</a:t>
            </a:r>
            <a:r>
              <a:rPr lang="fr-FR" dirty="0" smtClean="0"/>
              <a:t> </a:t>
            </a:r>
            <a:r>
              <a:rPr lang="fr-FR" sz="950" b="1" dirty="0" smtClean="0">
                <a:solidFill>
                  <a:schemeClr val="bg2"/>
                </a:solidFill>
              </a:rPr>
              <a:t>|</a:t>
            </a:r>
            <a:r>
              <a:rPr lang="fr-FR" dirty="0" smtClean="0"/>
              <a:t> F. +33 (0)1 69 08 99 89</a:t>
            </a:r>
          </a:p>
          <a:p>
            <a:pPr lvl="1"/>
            <a:r>
              <a:rPr lang="fr-FR" dirty="0" smtClean="0"/>
              <a:t>Etablissement public à caractère industriel et commercial </a:t>
            </a:r>
            <a:r>
              <a:rPr lang="fr-FR" sz="800" b="1" dirty="0" smtClean="0">
                <a:solidFill>
                  <a:schemeClr val="bg2"/>
                </a:solidFill>
              </a:rPr>
              <a:t>|</a:t>
            </a:r>
            <a:r>
              <a:rPr lang="fr-FR" dirty="0" smtClean="0"/>
              <a:t> RCS Paris B 775 685 019</a:t>
            </a:r>
            <a:endParaRPr lang="fr-FR" dirty="0"/>
          </a:p>
        </p:txBody>
      </p:sp>
      <p:sp>
        <p:nvSpPr>
          <p:cNvPr id="3" name="Espace réservé du numéro de diapositive 2"/>
          <p:cNvSpPr>
            <a:spLocks noGrp="1"/>
          </p:cNvSpPr>
          <p:nvPr>
            <p:ph type="sldNum" sz="quarter" idx="11"/>
          </p:nvPr>
        </p:nvSpPr>
        <p:spPr/>
        <p:txBody>
          <a:bodyPr/>
          <a:lstStyle/>
          <a:p>
            <a:r>
              <a:rPr lang="fr-FR" smtClean="0"/>
              <a:t>|  PAGE </a:t>
            </a:r>
            <a:fld id="{AEFB9B6D-867A-40B8-ACB0-35CC9F272C9C}" type="slidenum">
              <a:rPr lang="fr-FR" smtClean="0"/>
              <a:pPr/>
              <a:t>7</a:t>
            </a:fld>
            <a:endParaRPr lang="fr-FR" dirty="0"/>
          </a:p>
        </p:txBody>
      </p:sp>
      <p:sp>
        <p:nvSpPr>
          <p:cNvPr id="4" name="Espace réservé du pied de page 3"/>
          <p:cNvSpPr>
            <a:spLocks noGrp="1"/>
          </p:cNvSpPr>
          <p:nvPr>
            <p:ph type="ftr" sz="quarter" idx="12"/>
          </p:nvPr>
        </p:nvSpPr>
        <p:spPr/>
        <p:txBody>
          <a:bodyPr/>
          <a:lstStyle/>
          <a:p>
            <a:r>
              <a:rPr lang="fr-FR" smtClean="0"/>
              <a:t>CEA Saclay/Irfu ESSI project | 30/06/2016</a:t>
            </a:r>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od_powerpoint_CEA_Irfu (1)">
  <a:themeElements>
    <a:clrScheme name="CEA">
      <a:dk1>
        <a:sysClr val="windowText" lastClr="000000"/>
      </a:dk1>
      <a:lt1>
        <a:sysClr val="window" lastClr="FFFFFF"/>
      </a:lt1>
      <a:dk2>
        <a:srgbClr val="DC0528"/>
      </a:dk2>
      <a:lt2>
        <a:srgbClr val="96C31E"/>
      </a:lt2>
      <a:accent1>
        <a:srgbClr val="781469"/>
      </a:accent1>
      <a:accent2>
        <a:srgbClr val="F08728"/>
      </a:accent2>
      <a:accent3>
        <a:srgbClr val="FAB45F"/>
      </a:accent3>
      <a:accent4>
        <a:srgbClr val="0091C3"/>
      </a:accent4>
      <a:accent5>
        <a:srgbClr val="006937"/>
      </a:accent5>
      <a:accent6>
        <a:srgbClr val="87000A"/>
      </a:accent6>
      <a:hlink>
        <a:srgbClr val="0000FF"/>
      </a:hlink>
      <a:folHlink>
        <a:srgbClr val="800080"/>
      </a:folHlink>
    </a:clrScheme>
    <a:fontScheme name="CE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PRESENTATION-CEA-ESS</Template>
  <TotalTime>144</TotalTime>
  <Words>792</Words>
  <Application>Microsoft Office PowerPoint</Application>
  <PresentationFormat>Affichage à l'écran (4:3)</PresentationFormat>
  <Paragraphs>121</Paragraphs>
  <Slides>7</Slides>
  <Notes>4</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7</vt:i4>
      </vt:variant>
    </vt:vector>
  </HeadingPairs>
  <TitlesOfParts>
    <vt:vector size="12" baseType="lpstr">
      <vt:lpstr>Arial</vt:lpstr>
      <vt:lpstr>Calibri</vt:lpstr>
      <vt:lpstr>Times New Roman</vt:lpstr>
      <vt:lpstr>Wingdings</vt:lpstr>
      <vt:lpstr>Mod_powerpoint_CEA_Irfu (1)</vt:lpstr>
      <vt:lpstr>Identification and marking of ESSI deliverables</vt:lpstr>
      <vt:lpstr>Rules applied for ESSI deliveries</vt:lpstr>
      <vt:lpstr>ESS Naming convention</vt:lpstr>
      <vt:lpstr>ESSI naming convention</vt:lpstr>
      <vt:lpstr>Application of the identification codes</vt:lpstr>
      <vt:lpstr>Présentation PowerPoint</vt:lpstr>
      <vt:lpstr>DSM  Irfu </vt:lpstr>
    </vt:vector>
  </TitlesOfParts>
  <Company>CEA Saclay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dc:title>
  <dc:creator>BRUNIQUEL Anais</dc:creator>
  <cp:lastModifiedBy>BRUNIQUEL Anais</cp:lastModifiedBy>
  <cp:revision>18</cp:revision>
  <cp:lastPrinted>2016-06-28T14:55:54Z</cp:lastPrinted>
  <dcterms:created xsi:type="dcterms:W3CDTF">2016-06-26T10:54:48Z</dcterms:created>
  <dcterms:modified xsi:type="dcterms:W3CDTF">2016-06-28T14:56:21Z</dcterms:modified>
</cp:coreProperties>
</file>