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01" r:id="rId2"/>
    <p:sldId id="305" r:id="rId3"/>
    <p:sldId id="291" r:id="rId4"/>
    <p:sldId id="293" r:id="rId5"/>
    <p:sldId id="295" r:id="rId6"/>
    <p:sldId id="306" r:id="rId7"/>
    <p:sldId id="294" r:id="rId8"/>
    <p:sldId id="296" r:id="rId9"/>
    <p:sldId id="298" r:id="rId10"/>
    <p:sldId id="299" r:id="rId11"/>
    <p:sldId id="300" r:id="rId12"/>
    <p:sldId id="30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OUE Christelle" initials="CC" lastIdx="1" clrIdx="0">
    <p:extLst>
      <p:ext uri="{19B8F6BF-5375-455C-9EA6-DF929625EA0E}">
        <p15:presenceInfo xmlns:p15="http://schemas.microsoft.com/office/powerpoint/2012/main" userId="S-1-5-21-343818398-2000478354-839522115-22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66"/>
    <a:srgbClr val="A17CE4"/>
    <a:srgbClr val="808080"/>
    <a:srgbClr val="BDE3FF"/>
    <a:srgbClr val="FED9FF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Style léger 2 - Accentuation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7" autoAdjust="0"/>
    <p:restoredTop sz="95405" autoAdjust="0"/>
  </p:normalViewPr>
  <p:slideViewPr>
    <p:cSldViewPr>
      <p:cViewPr varScale="1">
        <p:scale>
          <a:sx n="85" d="100"/>
          <a:sy n="85" d="100"/>
        </p:scale>
        <p:origin x="1406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57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2011" y="4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C3DA1-9BFE-4D5D-B25D-7CC592D9C3C5}" type="datetimeFigureOut">
              <a:rPr lang="fr-FR" smtClean="0"/>
              <a:t>28/06/2016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1956D-7473-4ACD-A8EB-84381C2C4B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7152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AFE2C-5007-4057-8DFB-EC24DF7E4136}" type="datetimeFigureOut">
              <a:rPr lang="fr-FR" smtClean="0"/>
              <a:pPr/>
              <a:t>28/06/2016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5FE0B-B3A6-4AF6-B265-A109385ED2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897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8353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9582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728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166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bandeau_tit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1012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1429696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5445224"/>
            <a:ext cx="4788464" cy="288032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 smtClean="0"/>
              <a:t>Nom événement | Prénom Nom</a:t>
            </a:r>
            <a:endParaRPr lang="fr-FR" dirty="0"/>
          </a:p>
        </p:txBody>
      </p:sp>
      <p:sp>
        <p:nvSpPr>
          <p:cNvPr id="11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3060272" cy="504056"/>
          </a:xfr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28" name="Image 2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78" y="32420"/>
            <a:ext cx="1009994" cy="1092324"/>
          </a:xfrm>
          <a:prstGeom prst="rect">
            <a:avLst/>
          </a:prstGeom>
          <a:noFill/>
        </p:spPr>
      </p:pic>
      <p:grpSp>
        <p:nvGrpSpPr>
          <p:cNvPr id="30" name="Groupe 29"/>
          <p:cNvGrpSpPr/>
          <p:nvPr userDrawn="1"/>
        </p:nvGrpSpPr>
        <p:grpSpPr>
          <a:xfrm>
            <a:off x="0" y="3429000"/>
            <a:ext cx="9055546" cy="1651426"/>
            <a:chOff x="105658" y="3573016"/>
            <a:chExt cx="8930838" cy="1482139"/>
          </a:xfrm>
        </p:grpSpPr>
        <p:pic>
          <p:nvPicPr>
            <p:cNvPr id="31" name="Picture 2" descr="\\Dapdc5\abruniqu\My Documents\My Pictures\op_linac_c_0.jp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58" y="3573016"/>
              <a:ext cx="8930838" cy="1482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Rectangle 31"/>
            <p:cNvSpPr/>
            <p:nvPr userDrawn="1"/>
          </p:nvSpPr>
          <p:spPr>
            <a:xfrm>
              <a:off x="4236245" y="3573016"/>
              <a:ext cx="1271860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2" name="Image 11"/>
          <p:cNvPicPr/>
          <p:nvPr userDrawn="1"/>
        </p:nvPicPr>
        <p:blipFill rotWithShape="1">
          <a:blip r:embed="rId5"/>
          <a:srcRect r="44000"/>
          <a:stretch/>
        </p:blipFill>
        <p:spPr bwMode="auto">
          <a:xfrm>
            <a:off x="7186736" y="37753"/>
            <a:ext cx="1057672" cy="108699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pic>
        <p:nvPicPr>
          <p:cNvPr id="7" name="Image 6" descr="bandeau_dernière.png"/>
          <p:cNvPicPr>
            <a:picLocks noChangeAspect="1"/>
          </p:cNvPicPr>
          <p:nvPr userDrawn="1"/>
        </p:nvPicPr>
        <p:blipFill>
          <a:blip r:embed="rId3" cstate="print"/>
          <a:srcRect b="15350"/>
          <a:stretch>
            <a:fillRect/>
          </a:stretch>
        </p:blipFill>
        <p:spPr>
          <a:xfrm>
            <a:off x="3310128" y="0"/>
            <a:ext cx="5833872" cy="580526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38800" y="5799600"/>
            <a:ext cx="1897200" cy="943200"/>
          </a:xfrm>
        </p:spPr>
        <p:txBody>
          <a:bodyPr anchor="t" anchorCtr="0"/>
          <a:lstStyle>
            <a:lvl1pPr>
              <a:lnSpc>
                <a:spcPts val="1200"/>
              </a:lnSpc>
              <a:defRPr sz="850" b="0" cap="none" baseline="0"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39505" y="5799600"/>
            <a:ext cx="3552775" cy="943200"/>
          </a:xfrm>
        </p:spPr>
        <p:txBody>
          <a:bodyPr/>
          <a:lstStyle>
            <a:lvl1pPr marL="0" indent="0">
              <a:lnSpc>
                <a:spcPts val="1200"/>
              </a:lnSpc>
              <a:spcAft>
                <a:spcPts val="0"/>
              </a:spcAft>
              <a:buFont typeface="Arial" pitchFamily="34" charset="0"/>
              <a:buNone/>
              <a:defRPr sz="800">
                <a:solidFill>
                  <a:schemeClr val="bg1"/>
                </a:solidFill>
              </a:defRPr>
            </a:lvl1pPr>
            <a:lvl2pPr marL="0" indent="0">
              <a:lnSpc>
                <a:spcPts val="1200"/>
              </a:lnSpc>
              <a:spcBef>
                <a:spcPts val="800"/>
              </a:spcBef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2pPr>
            <a:lvl3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3pPr>
            <a:lvl4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4pPr>
            <a:lvl5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576000" y="5445224"/>
            <a:ext cx="11186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576000" y="5877272"/>
            <a:ext cx="26642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rcalai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72000" y="1949598"/>
            <a:ext cx="5364496" cy="4719761"/>
          </a:xfrm>
        </p:spPr>
        <p:txBody>
          <a:bodyPr anchor="t"/>
          <a:lstStyle>
            <a:lvl1pPr algn="l">
              <a:lnSpc>
                <a:spcPts val="2800"/>
              </a:lnSpc>
              <a:defRPr sz="2200" b="1" cap="all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72000" y="260649"/>
            <a:ext cx="5292488" cy="1584176"/>
          </a:xfrm>
        </p:spPr>
        <p:txBody>
          <a:bodyPr anchor="t" anchorCtr="0"/>
          <a:lstStyle>
            <a:lvl1pPr marL="0" indent="0">
              <a:lnSpc>
                <a:spcPts val="1200"/>
              </a:lnSpc>
              <a:spcAft>
                <a:spcPts val="0"/>
              </a:spcAft>
              <a:buNone/>
              <a:defRPr sz="85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>
          <a:xfrm>
            <a:off x="576000" y="5877272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>
          <a:xfrm>
            <a:off x="576000" y="5445224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8" y="32420"/>
            <a:ext cx="1009994" cy="1092324"/>
          </a:xfrm>
          <a:prstGeom prst="rect">
            <a:avLst/>
          </a:prstGeom>
          <a:noFill/>
        </p:spPr>
      </p:pic>
      <p:pic>
        <p:nvPicPr>
          <p:cNvPr id="11" name="Image 10"/>
          <p:cNvPicPr/>
          <p:nvPr userDrawn="1"/>
        </p:nvPicPr>
        <p:blipFill rotWithShape="1">
          <a:blip r:embed="rId4"/>
          <a:srcRect r="44000"/>
          <a:stretch/>
        </p:blipFill>
        <p:spPr bwMode="auto">
          <a:xfrm>
            <a:off x="1115616" y="32420"/>
            <a:ext cx="1008112" cy="10923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spcAft>
                <a:spcPts val="1500"/>
              </a:spcAft>
              <a:defRPr/>
            </a:lvl1pPr>
            <a:lvl2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2pPr>
            <a:lvl3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3pPr>
            <a:lvl4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4pPr>
            <a:lvl5pPr marL="361950" indent="0" algn="just">
              <a:lnSpc>
                <a:spcPts val="2800"/>
              </a:lnSpc>
              <a:buNone/>
              <a:tabLst>
                <a:tab pos="8077200" algn="r"/>
              </a:tabLst>
              <a:defRPr sz="2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fr-FR" dirty="0" err="1" smtClean="0"/>
              <a:t>Quality</a:t>
            </a:r>
            <a:r>
              <a:rPr lang="fr-FR" dirty="0" smtClean="0"/>
              <a:t> Assurance and </a:t>
            </a:r>
            <a:r>
              <a:rPr lang="fr-FR" dirty="0" err="1" smtClean="0"/>
              <a:t>Quality</a:t>
            </a:r>
            <a:r>
              <a:rPr lang="fr-FR" dirty="0" smtClean="0"/>
              <a:t> Control – Learning and Planning Workshop - 30 </a:t>
            </a:r>
            <a:r>
              <a:rPr lang="fr-FR" dirty="0" err="1" smtClean="0"/>
              <a:t>June</a:t>
            </a:r>
            <a:r>
              <a:rPr lang="fr-FR" dirty="0" smtClean="0"/>
              <a:t> 2016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11" name="Espace réservé du contenu 20"/>
          <p:cNvSpPr>
            <a:spLocks noGrp="1"/>
          </p:cNvSpPr>
          <p:nvPr>
            <p:ph sz="quarter" idx="20" hasCustomPrompt="1"/>
          </p:nvPr>
        </p:nvSpPr>
        <p:spPr>
          <a:xfrm>
            <a:off x="5148000" y="2016000"/>
            <a:ext cx="3492000" cy="369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15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148000" y="2016000"/>
            <a:ext cx="3492000" cy="198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6" name="Espace réservé du contenu 20"/>
          <p:cNvSpPr>
            <a:spLocks noGrp="1"/>
          </p:cNvSpPr>
          <p:nvPr>
            <p:ph sz="quarter" idx="22" hasCustomPrompt="1"/>
          </p:nvPr>
        </p:nvSpPr>
        <p:spPr>
          <a:xfrm>
            <a:off x="5148000" y="3999600"/>
            <a:ext cx="1746000" cy="1695600"/>
          </a:xfrm>
          <a:solidFill>
            <a:srgbClr val="808080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7" name="Espace réservé du contenu 20"/>
          <p:cNvSpPr>
            <a:spLocks noGrp="1"/>
          </p:cNvSpPr>
          <p:nvPr>
            <p:ph sz="quarter" idx="23" hasCustomPrompt="1"/>
          </p:nvPr>
        </p:nvSpPr>
        <p:spPr>
          <a:xfrm>
            <a:off x="6894000" y="3999600"/>
            <a:ext cx="1746000" cy="1695600"/>
          </a:xfrm>
          <a:solidFill>
            <a:srgbClr val="B2B2B2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3707506"/>
            <a:ext cx="8172464" cy="252980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9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76000" y="1458000"/>
            <a:ext cx="8064000" cy="1908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17" name="Espace réservé du contenu 15"/>
          <p:cNvSpPr>
            <a:spLocks noGrp="1"/>
          </p:cNvSpPr>
          <p:nvPr>
            <p:ph sz="quarter" idx="15"/>
          </p:nvPr>
        </p:nvSpPr>
        <p:spPr>
          <a:xfrm>
            <a:off x="378000" y="836613"/>
            <a:ext cx="8460000" cy="51847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6486" y="846237"/>
            <a:ext cx="8460000" cy="4156911"/>
          </a:xfrm>
          <a:prstGeom prst="rect">
            <a:avLst/>
          </a:prstGeom>
        </p:spPr>
      </p:pic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33" name="Espace réservé du graphique 32"/>
          <p:cNvSpPr>
            <a:spLocks noGrp="1"/>
          </p:cNvSpPr>
          <p:nvPr>
            <p:ph type="chart" sz="quarter" idx="13" hasCustomPrompt="1"/>
          </p:nvPr>
        </p:nvSpPr>
        <p:spPr>
          <a:xfrm>
            <a:off x="899592" y="5157788"/>
            <a:ext cx="3240360" cy="863600"/>
          </a:xfrm>
        </p:spPr>
        <p:txBody>
          <a:bodyPr anchor="ctr"/>
          <a:lstStyle>
            <a:lvl1pPr marL="0" indent="0" algn="ctr">
              <a:defRPr sz="1200"/>
            </a:lvl1pPr>
          </a:lstStyle>
          <a:p>
            <a:r>
              <a:rPr lang="fr-FR" dirty="0" smtClean="0"/>
              <a:t> Graphique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texte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97" y="-830"/>
            <a:ext cx="9144000" cy="955548"/>
          </a:xfrm>
          <a:prstGeom prst="rect">
            <a:avLst/>
          </a:prstGeom>
        </p:spPr>
      </p:pic>
      <p:pic>
        <p:nvPicPr>
          <p:cNvPr id="9" name="Image 8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599" y="56782"/>
            <a:ext cx="574541" cy="645439"/>
          </a:xfrm>
          <a:prstGeom prst="rect">
            <a:avLst/>
          </a:prstGeom>
          <a:noFill/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6000" y="1268760"/>
            <a:ext cx="8172464" cy="49685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051720" y="6305192"/>
            <a:ext cx="593982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666666"/>
                </a:solidFill>
              </a:defRPr>
            </a:lvl1pPr>
          </a:lstStyle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25304" y="6303598"/>
            <a:ext cx="1118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/>
          <p:nvPr userDrawn="1"/>
        </p:nvPicPr>
        <p:blipFill rotWithShape="1">
          <a:blip r:embed="rId14"/>
          <a:srcRect r="44000"/>
          <a:stretch/>
        </p:blipFill>
        <p:spPr bwMode="auto">
          <a:xfrm>
            <a:off x="8479317" y="63256"/>
            <a:ext cx="636905" cy="6470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6" r:id="rId3"/>
    <p:sldLayoutId id="2147483650" r:id="rId4"/>
    <p:sldLayoutId id="2147483662" r:id="rId5"/>
    <p:sldLayoutId id="2147483663" r:id="rId6"/>
    <p:sldLayoutId id="2147483664" r:id="rId7"/>
    <p:sldLayoutId id="2147483667" r:id="rId8"/>
    <p:sldLayoutId id="2147483654" r:id="rId9"/>
    <p:sldLayoutId id="2147483668" r:id="rId1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2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923925" indent="0" algn="l" defTabSz="9144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ts val="2000"/>
        </a:lnSpc>
        <a:spcBef>
          <a:spcPts val="0"/>
        </a:spcBef>
        <a:buSzPct val="90000"/>
        <a:buFontTx/>
        <a:buBlip>
          <a:blip r:embed="rId15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2pPr>
      <a:lvl3pPr marL="361950" indent="0" algn="l" defTabSz="914400" rtl="0" eaLnBrk="1" latinLnBrk="0" hangingPunct="1">
        <a:lnSpc>
          <a:spcPts val="2000"/>
        </a:lnSpc>
        <a:spcBef>
          <a:spcPts val="0"/>
        </a:spcBef>
        <a:buSzPct val="36000"/>
        <a:buFont typeface="Arial" pitchFamily="34" charset="0"/>
        <a:buNone/>
        <a:defRPr sz="1600" kern="1200">
          <a:solidFill>
            <a:srgbClr val="666666"/>
          </a:solidFill>
          <a:latin typeface="+mn-lt"/>
          <a:ea typeface="+mn-ea"/>
          <a:cs typeface="+mn-cs"/>
        </a:defRPr>
      </a:lvl3pPr>
      <a:lvl4pPr marL="1009650" indent="-238125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SzPct val="36000"/>
        <a:buFontTx/>
        <a:buBlip>
          <a:blip r:embed="rId16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133475" indent="-114300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Font typeface="Arial" pitchFamily="34" charset="0"/>
        <a:buChar char="-"/>
        <a:defRPr sz="16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95936" y="2276872"/>
            <a:ext cx="4248472" cy="936104"/>
          </a:xfrm>
        </p:spPr>
        <p:txBody>
          <a:bodyPr/>
          <a:lstStyle/>
          <a:p>
            <a:r>
              <a:rPr lang="fr-FR" sz="1800" dirty="0" smtClean="0"/>
              <a:t>ESSI CHANGE AND </a:t>
            </a:r>
            <a:r>
              <a:rPr lang="fr-FR" sz="1800" dirty="0" err="1" smtClean="0"/>
              <a:t>nonconformity</a:t>
            </a:r>
            <a:r>
              <a:rPr lang="fr-FR" sz="1800" dirty="0" smtClean="0"/>
              <a:t> control SYSTEM</a:t>
            </a:r>
            <a:endParaRPr lang="fr-FR" sz="120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3563888" y="5733256"/>
            <a:ext cx="5328592" cy="432048"/>
          </a:xfrm>
        </p:spPr>
        <p:txBody>
          <a:bodyPr anchor="t"/>
          <a:lstStyle/>
          <a:p>
            <a:r>
              <a:rPr lang="fr-FR" sz="1050" dirty="0" err="1"/>
              <a:t>Quality</a:t>
            </a:r>
            <a:r>
              <a:rPr lang="fr-FR" sz="1050" dirty="0"/>
              <a:t> Assurance and </a:t>
            </a:r>
            <a:r>
              <a:rPr lang="fr-FR" sz="1050" dirty="0" err="1"/>
              <a:t>Quality</a:t>
            </a:r>
            <a:r>
              <a:rPr lang="fr-FR" sz="1050" dirty="0"/>
              <a:t> Control – Learning and Planning Workshop - 30 </a:t>
            </a:r>
            <a:r>
              <a:rPr lang="fr-FR" sz="1050" dirty="0" err="1"/>
              <a:t>June</a:t>
            </a:r>
            <a:r>
              <a:rPr lang="fr-FR" sz="1050" dirty="0"/>
              <a:t> 2016</a:t>
            </a:r>
          </a:p>
          <a:p>
            <a:r>
              <a:rPr lang="fr-FR" sz="1050" dirty="0"/>
              <a:t>Christelle Cloué</a:t>
            </a:r>
          </a:p>
          <a:p>
            <a:endParaRPr lang="fr-FR" sz="1050" dirty="0"/>
          </a:p>
        </p:txBody>
      </p:sp>
    </p:spTree>
    <p:extLst>
      <p:ext uri="{BB962C8B-B14F-4D97-AF65-F5344CB8AC3E}">
        <p14:creationId xmlns:p14="http://schemas.microsoft.com/office/powerpoint/2010/main" val="428013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8875027"/>
              </p:ext>
            </p:extLst>
          </p:nvPr>
        </p:nvGraphicFramePr>
        <p:xfrm>
          <a:off x="539552" y="1124744"/>
          <a:ext cx="8136904" cy="1040750"/>
        </p:xfrm>
        <a:graphic>
          <a:graphicData uri="http://schemas.openxmlformats.org/drawingml/2006/table">
            <a:tbl>
              <a:tblPr firstCol="1">
                <a:tableStyleId>{B301B821-A1FF-4177-AEE7-76D212191A09}</a:tableStyleId>
              </a:tblPr>
              <a:tblGrid>
                <a:gridCol w="2664296"/>
                <a:gridCol w="5472608"/>
              </a:tblGrid>
              <a:tr h="371814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AQ WP</a:t>
                      </a:r>
                      <a:endParaRPr lang="fr-FR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Communicate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report to team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members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.</a:t>
                      </a:r>
                      <a:endParaRPr lang="fr-FR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17431" marR="36000" marT="35485" marB="35485"/>
                </a:tc>
              </a:tr>
              <a:tr h="66893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WP leader </a:t>
                      </a:r>
                      <a:r>
                        <a:rPr lang="fr-FR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+ </a:t>
                      </a: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member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who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iniates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report</a:t>
                      </a:r>
                      <a:endParaRPr lang="fr-FR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Analyse</a:t>
                      </a: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root causes and the consequences.</a:t>
                      </a:r>
                    </a:p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Propose corrective</a:t>
                      </a:r>
                      <a:r>
                        <a:rPr lang="en-US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and preventive actions.</a:t>
                      </a:r>
                      <a:endParaRPr lang="fr-FR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17431" marR="36000" marT="35485" marB="35485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1979712" y="6303598"/>
            <a:ext cx="5939824" cy="365125"/>
          </a:xfrm>
        </p:spPr>
        <p:txBody>
          <a:bodyPr/>
          <a:lstStyle/>
          <a:p>
            <a:r>
              <a:rPr lang="en-US" dirty="0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115616" y="0"/>
            <a:ext cx="6727983" cy="90872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fr-FR" sz="1600" dirty="0" smtClean="0"/>
              <a:t>STEP 2- Analyse the </a:t>
            </a:r>
            <a:r>
              <a:rPr lang="fr-FR" sz="1600" dirty="0" err="1" smtClean="0"/>
              <a:t>root</a:t>
            </a:r>
            <a:r>
              <a:rPr lang="fr-FR" sz="1600" dirty="0" smtClean="0"/>
              <a:t> causes and the </a:t>
            </a:r>
            <a:r>
              <a:rPr lang="fr-FR" sz="1600" dirty="0" err="1" smtClean="0"/>
              <a:t>consequences</a:t>
            </a:r>
            <a:r>
              <a:rPr lang="fr-FR" sz="1600" dirty="0" smtClean="0"/>
              <a:t> / </a:t>
            </a:r>
            <a:r>
              <a:rPr lang="fr-FR" sz="1600" dirty="0" err="1" smtClean="0"/>
              <a:t>Validate</a:t>
            </a:r>
            <a:r>
              <a:rPr lang="fr-FR" sz="1600" dirty="0" smtClean="0"/>
              <a:t> the corrective and </a:t>
            </a:r>
            <a:r>
              <a:rPr lang="fr-FR" sz="1600" dirty="0" err="1" smtClean="0"/>
              <a:t>preventive</a:t>
            </a:r>
            <a:r>
              <a:rPr lang="fr-FR" sz="1600" dirty="0" smtClean="0"/>
              <a:t> actions                                                                </a:t>
            </a:r>
            <a:endParaRPr lang="fr-FR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431933"/>
              </p:ext>
            </p:extLst>
          </p:nvPr>
        </p:nvGraphicFramePr>
        <p:xfrm>
          <a:off x="539552" y="2204864"/>
          <a:ext cx="8136904" cy="954599"/>
        </p:xfrm>
        <a:graphic>
          <a:graphicData uri="http://schemas.openxmlformats.org/drawingml/2006/table">
            <a:tbl>
              <a:tblPr firstRow="1" firstCol="1" bandRow="1">
                <a:tableStyleId>{F2DE63D5-997A-4646-A377-4702673A728D}</a:tableStyleId>
              </a:tblPr>
              <a:tblGrid>
                <a:gridCol w="2664296"/>
                <a:gridCol w="5472608"/>
              </a:tblGrid>
              <a:tr h="236499">
                <a:tc gridSpan="2">
                  <a:txBody>
                    <a:bodyPr/>
                    <a:lstStyle/>
                    <a:p>
                      <a:pPr lvl="1" algn="l">
                        <a:lnSpc>
                          <a:spcPct val="120000"/>
                        </a:lnSpc>
                        <a:spcAft>
                          <a:spcPts val="0"/>
                        </a:spcAft>
                        <a:tabLst>
                          <a:tab pos="342900" algn="l"/>
                        </a:tabLst>
                      </a:pPr>
                      <a:r>
                        <a:rPr lang="fr-FR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MINOR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DEVIATION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627597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Board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for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deviation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management @ WP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level</a:t>
                      </a:r>
                      <a:endParaRPr lang="fr-FR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Decide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correctives and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preventives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actions </a:t>
                      </a: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after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identifying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all the causes and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consequences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.</a:t>
                      </a:r>
                      <a:endParaRPr lang="fr-FR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36000" marT="35485" marB="35485"/>
                </a:tc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5839064"/>
              </p:ext>
            </p:extLst>
          </p:nvPr>
        </p:nvGraphicFramePr>
        <p:xfrm>
          <a:off x="542694" y="3175275"/>
          <a:ext cx="8143888" cy="2758138"/>
        </p:xfrm>
        <a:graphic>
          <a:graphicData uri="http://schemas.openxmlformats.org/drawingml/2006/table">
            <a:tbl>
              <a:tblPr firstRow="1" firstCol="1" bandRow="1">
                <a:tableStyleId>{912C8C85-51F0-491E-9774-3900AFEF0FD7}</a:tableStyleId>
              </a:tblPr>
              <a:tblGrid>
                <a:gridCol w="2599272"/>
                <a:gridCol w="5544616"/>
              </a:tblGrid>
              <a:tr h="286969">
                <a:tc gridSpan="2">
                  <a:txBody>
                    <a:bodyPr/>
                    <a:lstStyle/>
                    <a:p>
                      <a:pPr lvl="1"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MAJOR DEVIATION</a:t>
                      </a:r>
                      <a:endParaRPr lang="fr-FR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7908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Board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for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deviation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management </a:t>
                      </a:r>
                      <a:b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</a:b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@ PMO-WP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level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endParaRPr lang="fr-FR" sz="10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Analyse the impact for</a:t>
                      </a:r>
                      <a:r>
                        <a:rPr lang="fr-F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</a:t>
                      </a:r>
                      <a:r>
                        <a:rPr lang="fr-FR" sz="1400" b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higher</a:t>
                      </a:r>
                      <a:r>
                        <a:rPr lang="fr-F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b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level</a:t>
                      </a:r>
                      <a:r>
                        <a:rPr lang="fr-F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(ESS).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Propose corrective</a:t>
                      </a:r>
                      <a:r>
                        <a:rPr lang="fr-F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and </a:t>
                      </a:r>
                      <a:r>
                        <a:rPr lang="fr-FR" sz="1400" b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preventive</a:t>
                      </a:r>
                      <a:r>
                        <a:rPr lang="fr-FR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actions.</a:t>
                      </a:r>
                      <a:endParaRPr lang="fr-FR" sz="1400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36000" marT="35485" marB="35485"/>
                </a:tc>
              </a:tr>
              <a:tr h="94723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Board for deviation management </a:t>
                      </a:r>
                      <a:br>
                        <a:rPr lang="en-US" sz="1400" dirty="0" smtClean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@ ESS-CEA level </a:t>
                      </a:r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 smtClean="0">
                          <a:solidFill>
                            <a:srgbClr val="FF0000"/>
                          </a:solidFill>
                          <a:effectLst/>
                        </a:rPr>
                        <a:t>If the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deviation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has an impact at 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higher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level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, the </a:t>
                      </a:r>
                      <a:r>
                        <a:rPr lang="fr-FR" sz="1400" b="0" dirty="0" smtClean="0">
                          <a:solidFill>
                            <a:srgbClr val="FF0000"/>
                          </a:solidFill>
                          <a:effectLst/>
                        </a:rPr>
                        <a:t>corrective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and 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preventive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actions 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will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be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take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by the ESS-CEA 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board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(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process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to 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be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fr-FR" sz="1400" b="0" baseline="0" dirty="0" err="1" smtClean="0">
                          <a:solidFill>
                            <a:srgbClr val="FF0000"/>
                          </a:solidFill>
                          <a:effectLst/>
                        </a:rPr>
                        <a:t>defined</a:t>
                      </a:r>
                      <a:r>
                        <a:rPr lang="fr-FR" sz="1400" b="0" baseline="0" dirty="0" smtClean="0">
                          <a:solidFill>
                            <a:srgbClr val="FF0000"/>
                          </a:solidFill>
                          <a:effectLst/>
                        </a:rPr>
                        <a:t>).</a:t>
                      </a:r>
                      <a:endParaRPr lang="fr-FR" sz="1400" b="0" dirty="0" smtClean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36000" marT="35485" marB="35485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839">
                <a:tc>
                  <a:txBody>
                    <a:bodyPr/>
                    <a:lstStyle/>
                    <a:p>
                      <a:pPr algn="ctr"/>
                      <a:endParaRPr lang="fr-FR" sz="1400" dirty="0"/>
                    </a:p>
                  </a:txBody>
                  <a:tcPr marL="17431" marR="17431" marT="35485" marB="35485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If the deviation has no impact at higher level, the</a:t>
                      </a:r>
                      <a:r>
                        <a:rPr lang="en-US" sz="14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dispositions for the corrective and preventives actions are taken by the CTE WP.</a:t>
                      </a:r>
                      <a:endParaRPr lang="fr-FR" sz="1400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17431" marR="36000" marT="35485" marB="35485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9708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6448907"/>
              </p:ext>
            </p:extLst>
          </p:nvPr>
        </p:nvGraphicFramePr>
        <p:xfrm>
          <a:off x="597329" y="1412776"/>
          <a:ext cx="7956178" cy="1569270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2531366"/>
                <a:gridCol w="5424812"/>
              </a:tblGrid>
              <a:tr h="232335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IMPLEMENT THE  </a:t>
                      </a:r>
                      <a:r>
                        <a:rPr lang="fr-FR" sz="1400" dirty="0">
                          <a:effectLst/>
                        </a:rPr>
                        <a:t>ACTIONS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</a:tr>
              <a:tr h="48994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WP leader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+ Design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Office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+ </a:t>
                      </a: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responsible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(s) of the action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</a:t>
                      </a:r>
                      <a:endParaRPr lang="fr-FR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Implement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corrective and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preventive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actions</a:t>
                      </a:r>
                      <a:endParaRPr lang="fr-FR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36000" marT="35485" marB="35485"/>
                </a:tc>
              </a:tr>
              <a:tr h="46840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AQ WP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AQ PMO</a:t>
                      </a:r>
                      <a:endParaRPr lang="fr-FR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Check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that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all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related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actions have been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performed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and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verify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the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results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of the tests/inspections.</a:t>
                      </a:r>
                      <a:endParaRPr lang="fr-FR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36000" marT="35485" marB="35485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2016552" y="6309320"/>
            <a:ext cx="5939824" cy="365125"/>
          </a:xfrm>
        </p:spPr>
        <p:txBody>
          <a:bodyPr/>
          <a:lstStyle/>
          <a:p>
            <a:r>
              <a:rPr lang="en-US" dirty="0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2000" algn="l"/>
              </a:tabLst>
            </a:pPr>
            <a:r>
              <a:rPr lang="fr-FR" sz="1800" dirty="0" smtClean="0"/>
              <a:t>STEP 3: </a:t>
            </a:r>
            <a:r>
              <a:rPr lang="fr-FR" sz="1800" dirty="0" err="1"/>
              <a:t>Implement</a:t>
            </a:r>
            <a:r>
              <a:rPr lang="fr-FR" sz="1800" dirty="0"/>
              <a:t> the actions</a:t>
            </a:r>
            <a:br>
              <a:rPr lang="fr-FR" sz="1800" dirty="0"/>
            </a:br>
            <a:r>
              <a:rPr lang="fr-FR" sz="1800" dirty="0" err="1"/>
              <a:t>Step</a:t>
            </a:r>
            <a:r>
              <a:rPr lang="fr-FR" sz="1800" dirty="0"/>
              <a:t> 4: Check the actions and close the report</a:t>
            </a: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481835"/>
              </p:ext>
            </p:extLst>
          </p:nvPr>
        </p:nvGraphicFramePr>
        <p:xfrm>
          <a:off x="597329" y="3127517"/>
          <a:ext cx="7956178" cy="1055114"/>
        </p:xfrm>
        <a:graphic>
          <a:graphicData uri="http://schemas.openxmlformats.org/drawingml/2006/table">
            <a:tbl>
              <a:tblPr firstRow="1" firstCol="1" bandRow="1">
                <a:tableStyleId>{17292A2E-F333-43FB-9621-5CBBE7FDCDCB}</a:tableStyleId>
              </a:tblPr>
              <a:tblGrid>
                <a:gridCol w="2531366"/>
                <a:gridCol w="5424812"/>
              </a:tblGrid>
              <a:tr h="232335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CLOSE-OUT</a:t>
                      </a:r>
                      <a:endParaRPr lang="fr-FR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 anchor="ctr"/>
                </a:tc>
              </a:tr>
              <a:tr h="728112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AQ WP </a:t>
                      </a:r>
                    </a:p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AQ PMO</a:t>
                      </a:r>
                      <a:endParaRPr lang="fr-FR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Communicate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report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after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close-out</a:t>
                      </a:r>
                      <a:endParaRPr lang="fr-FR" sz="14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17431" marR="36000" marT="35485" marB="35485"/>
                </a:tc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232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endParaRPr lang="fr-F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Define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an efficient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process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 manage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deviations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between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CEA and ESS.</a:t>
            </a:r>
          </a:p>
          <a:p>
            <a:pPr lvl="1"/>
            <a:endParaRPr lang="fr-F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Define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acceptance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criteria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(supplies, tests) 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avoid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generating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many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nonconformities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lvl="1"/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Each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cavity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shall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delivered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with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major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nonconformities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reports.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list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of all the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nonconformities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and changes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will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adressed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regularly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 ESS.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261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7544" y="1291632"/>
            <a:ext cx="8172464" cy="4968552"/>
          </a:xfrm>
        </p:spPr>
        <p:txBody>
          <a:bodyPr/>
          <a:lstStyle/>
          <a:p>
            <a:pPr marL="0" lvl="1" indent="0" algn="just">
              <a:buNone/>
            </a:pPr>
            <a:r>
              <a:rPr lang="fr-FR" sz="1800" dirty="0" smtClean="0"/>
              <a:t>The </a:t>
            </a:r>
            <a:r>
              <a:rPr lang="fr-FR" sz="1800" dirty="0" err="1" smtClean="0"/>
              <a:t>procedure</a:t>
            </a:r>
            <a:r>
              <a:rPr lang="fr-FR" sz="1800" dirty="0"/>
              <a:t> CEA-ESS-PJT-AQ-0004 </a:t>
            </a:r>
            <a:r>
              <a:rPr lang="fr-FR" sz="1800" dirty="0" smtClean="0"/>
              <a:t>(</a:t>
            </a:r>
            <a:r>
              <a:rPr lang="fr-FR" sz="1800" dirty="0"/>
              <a:t>Procédure de traitement des non-conformités et des demandes de modification du projet </a:t>
            </a:r>
            <a:r>
              <a:rPr lang="fr-FR" sz="1800" dirty="0" smtClean="0"/>
              <a:t>ESSI) </a:t>
            </a:r>
            <a:r>
              <a:rPr lang="fr-FR" sz="1800" dirty="0" err="1" smtClean="0"/>
              <a:t>covers</a:t>
            </a:r>
            <a:r>
              <a:rPr lang="fr-FR" sz="1800" dirty="0" smtClean="0"/>
              <a:t> </a:t>
            </a:r>
            <a:r>
              <a:rPr lang="fr-FR" sz="1800" dirty="0" err="1" smtClean="0"/>
              <a:t>nonconformity</a:t>
            </a:r>
            <a:r>
              <a:rPr lang="fr-FR" sz="1800" dirty="0" smtClean="0"/>
              <a:t> and change </a:t>
            </a:r>
            <a:r>
              <a:rPr lang="fr-FR" sz="1800" dirty="0" err="1" smtClean="0"/>
              <a:t>request</a:t>
            </a:r>
            <a:r>
              <a:rPr lang="fr-FR" sz="1800" dirty="0" smtClean="0"/>
              <a:t>.</a:t>
            </a:r>
          </a:p>
          <a:p>
            <a:pPr marL="0" lvl="1" indent="0" algn="just">
              <a:buNone/>
            </a:pPr>
            <a:r>
              <a:rPr lang="fr-FR" sz="1800" dirty="0" smtClean="0"/>
              <a:t>It </a:t>
            </a:r>
            <a:r>
              <a:rPr lang="fr-FR" sz="1800" dirty="0" err="1" smtClean="0"/>
              <a:t>describes</a:t>
            </a:r>
            <a:r>
              <a:rPr lang="fr-FR" sz="1800" dirty="0" smtClean="0"/>
              <a:t> the </a:t>
            </a:r>
            <a:r>
              <a:rPr lang="fr-FR" sz="1800" dirty="0" err="1" smtClean="0"/>
              <a:t>process</a:t>
            </a:r>
            <a:r>
              <a:rPr lang="fr-FR" sz="1800" dirty="0" smtClean="0"/>
              <a:t> for the control of </a:t>
            </a:r>
            <a:r>
              <a:rPr lang="fr-FR" sz="1800" dirty="0" err="1" smtClean="0"/>
              <a:t>nonconformities</a:t>
            </a:r>
            <a:r>
              <a:rPr lang="fr-FR" sz="1800" dirty="0" smtClean="0"/>
              <a:t> and  for the configuration </a:t>
            </a:r>
            <a:r>
              <a:rPr lang="fr-FR" sz="1800" dirty="0" err="1" smtClean="0"/>
              <a:t>baseline</a:t>
            </a:r>
            <a:r>
              <a:rPr lang="fr-FR" sz="1800" dirty="0" smtClean="0"/>
              <a:t> changes.</a:t>
            </a:r>
          </a:p>
          <a:p>
            <a:pPr marL="0" lvl="1" indent="0" algn="just">
              <a:buNone/>
            </a:pPr>
            <a:endParaRPr lang="fr-FR" sz="1800" dirty="0" smtClean="0"/>
          </a:p>
          <a:p>
            <a:pPr marL="0" lvl="1" indent="0">
              <a:buNone/>
            </a:pPr>
            <a:endParaRPr lang="fr-FR" sz="1800" dirty="0" smtClean="0"/>
          </a:p>
          <a:p>
            <a:pPr marL="0" lvl="1" indent="0">
              <a:buNone/>
            </a:pPr>
            <a:r>
              <a:rPr lang="fr-FR" sz="1800" dirty="0" smtClean="0"/>
              <a:t> </a:t>
            </a:r>
            <a:endParaRPr lang="fr-FR" sz="1800" dirty="0"/>
          </a:p>
          <a:p>
            <a:pPr marL="0" lv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fr-FR" sz="1800" dirty="0">
              <a:solidFill>
                <a:prstClr val="black"/>
              </a:solidFill>
              <a:latin typeface="Calibri" panose="020F0502020204030204"/>
            </a:endParaRPr>
          </a:p>
          <a:p>
            <a:pPr marL="0" lv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endParaRPr lang="fr-FR" sz="1800" dirty="0">
              <a:solidFill>
                <a:prstClr val="black"/>
              </a:solidFill>
              <a:latin typeface="Calibri" panose="020F0502020204030204"/>
            </a:endParaRP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2062070" y="6303598"/>
            <a:ext cx="5939824" cy="365125"/>
          </a:xfrm>
        </p:spPr>
        <p:txBody>
          <a:bodyPr/>
          <a:lstStyle/>
          <a:p>
            <a:r>
              <a:rPr lang="fr-FR" dirty="0" err="1"/>
              <a:t>Quality</a:t>
            </a:r>
            <a:r>
              <a:rPr lang="fr-FR" dirty="0"/>
              <a:t> Assurance and </a:t>
            </a:r>
            <a:r>
              <a:rPr lang="fr-FR" dirty="0" err="1"/>
              <a:t>Quality</a:t>
            </a:r>
            <a:r>
              <a:rPr lang="fr-FR" dirty="0"/>
              <a:t> Control – Learning and Planning Workshop - 30 </a:t>
            </a:r>
            <a:r>
              <a:rPr lang="fr-FR" dirty="0" err="1"/>
              <a:t>June</a:t>
            </a:r>
            <a:r>
              <a:rPr lang="fr-FR" dirty="0"/>
              <a:t> 2016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DEVIATION CONTROL SYSTEM 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701510" y="5401995"/>
            <a:ext cx="7470890" cy="83099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111760" marR="72390">
              <a:lnSpc>
                <a:spcPct val="100000"/>
              </a:lnSpc>
              <a:spcAft>
                <a:spcPts val="0"/>
              </a:spcAft>
            </a:pPr>
            <a:r>
              <a:rPr lang="fr-FR" sz="1600" i="1" spc="-5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For the</a:t>
            </a:r>
            <a:r>
              <a:rPr lang="fr-FR" sz="1600" i="1" spc="145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fr-FR" sz="1600" i="1" spc="-5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ESSI </a:t>
            </a:r>
            <a:r>
              <a:rPr lang="fr-FR" sz="1600" i="1" spc="-5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project</a:t>
            </a:r>
            <a:r>
              <a:rPr lang="fr-FR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fr-FR" sz="1600" i="1" spc="145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the </a:t>
            </a:r>
            <a:r>
              <a:rPr lang="fr-FR" sz="1600" i="1" spc="145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reference</a:t>
            </a:r>
            <a:r>
              <a:rPr lang="fr-FR" sz="1600" i="1" spc="145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configuration for an item </a:t>
            </a:r>
            <a:r>
              <a:rPr lang="fr-FR" sz="1600" i="1" spc="145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is</a:t>
            </a:r>
            <a:r>
              <a:rPr lang="fr-FR" sz="1600" i="1" spc="145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the configuration </a:t>
            </a:r>
            <a:r>
              <a:rPr lang="fr-FR" sz="1600" i="1" spc="145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defined</a:t>
            </a:r>
            <a:r>
              <a:rPr lang="fr-FR" sz="1600" i="1" spc="145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at the kick off meeting (</a:t>
            </a:r>
            <a:r>
              <a:rPr lang="fr-FR" sz="16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extract</a:t>
            </a:r>
            <a:r>
              <a:rPr lang="fr-FR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fr-FR" sz="16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from</a:t>
            </a:r>
            <a:r>
              <a:rPr lang="fr-FR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ESSI </a:t>
            </a:r>
            <a:r>
              <a:rPr lang="fr-FR" sz="16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Quality</a:t>
            </a:r>
            <a:r>
              <a:rPr lang="fr-FR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Plan).</a:t>
            </a:r>
            <a:r>
              <a:rPr lang="fr-FR" sz="1600" i="1" spc="-5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fr-FR" sz="16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oupe 7"/>
          <p:cNvGrpSpPr>
            <a:grpSpLocks noChangeAspect="1"/>
          </p:cNvGrpSpPr>
          <p:nvPr/>
        </p:nvGrpSpPr>
        <p:grpSpPr>
          <a:xfrm>
            <a:off x="1566666" y="3006228"/>
            <a:ext cx="5974220" cy="2160240"/>
            <a:chOff x="1026881" y="2916579"/>
            <a:chExt cx="7361545" cy="2661889"/>
          </a:xfrm>
        </p:grpSpPr>
        <p:sp>
          <p:nvSpPr>
            <p:cNvPr id="9" name="Organigramme : Multidocument 8"/>
            <p:cNvSpPr/>
            <p:nvPr/>
          </p:nvSpPr>
          <p:spPr>
            <a:xfrm>
              <a:off x="1026881" y="2960945"/>
              <a:ext cx="2232248" cy="1907686"/>
            </a:xfrm>
            <a:prstGeom prst="flowChartMultidocumen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square" lIns="36000" rIns="36000" rtlCol="0" anchor="ctr"/>
            <a:lstStyle/>
            <a:p>
              <a:pPr algn="ctr"/>
              <a:r>
                <a:rPr lang="fr-FR" sz="1400" dirty="0" smtClean="0">
                  <a:solidFill>
                    <a:srgbClr val="666666"/>
                  </a:solidFill>
                </a:rPr>
                <a:t>As design configuration</a:t>
              </a:r>
            </a:p>
            <a:p>
              <a:pPr algn="ctr"/>
              <a:r>
                <a:rPr lang="fr-FR" sz="1400" dirty="0" smtClean="0">
                  <a:solidFill>
                    <a:srgbClr val="666666"/>
                  </a:solidFill>
                </a:rPr>
                <a:t>(</a:t>
              </a:r>
              <a:r>
                <a:rPr lang="fr-FR" sz="1400" dirty="0" err="1" smtClean="0">
                  <a:solidFill>
                    <a:srgbClr val="666666"/>
                  </a:solidFill>
                </a:rPr>
                <a:t>baseline</a:t>
              </a:r>
              <a:r>
                <a:rPr lang="fr-FR" sz="1400" dirty="0" smtClean="0">
                  <a:solidFill>
                    <a:srgbClr val="666666"/>
                  </a:solidFill>
                </a:rPr>
                <a:t> configuration)</a:t>
              </a:r>
              <a:endParaRPr lang="fr-FR" sz="1400" dirty="0">
                <a:solidFill>
                  <a:srgbClr val="666666"/>
                </a:solidFill>
              </a:endParaRPr>
            </a:p>
          </p:txBody>
        </p:sp>
        <p:sp>
          <p:nvSpPr>
            <p:cNvPr id="10" name="Organigramme : Multidocument 9"/>
            <p:cNvSpPr/>
            <p:nvPr/>
          </p:nvSpPr>
          <p:spPr>
            <a:xfrm>
              <a:off x="6156178" y="2916579"/>
              <a:ext cx="2232248" cy="1863322"/>
            </a:xfrm>
            <a:prstGeom prst="flowChartMultidocument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dirty="0" smtClean="0">
                  <a:solidFill>
                    <a:srgbClr val="666666"/>
                  </a:solidFill>
                </a:rPr>
                <a:t>As </a:t>
              </a:r>
              <a:r>
                <a:rPr lang="fr-FR" sz="1400" dirty="0" err="1" smtClean="0">
                  <a:solidFill>
                    <a:srgbClr val="666666"/>
                  </a:solidFill>
                </a:rPr>
                <a:t>built</a:t>
              </a:r>
              <a:r>
                <a:rPr lang="fr-FR" sz="1400" dirty="0" smtClean="0">
                  <a:solidFill>
                    <a:srgbClr val="666666"/>
                  </a:solidFill>
                </a:rPr>
                <a:t> configuration</a:t>
              </a:r>
              <a:endParaRPr lang="fr-FR" sz="1400" dirty="0">
                <a:solidFill>
                  <a:srgbClr val="666666"/>
                </a:solidFill>
              </a:endParaRPr>
            </a:p>
          </p:txBody>
        </p:sp>
        <p:sp>
          <p:nvSpPr>
            <p:cNvPr id="11" name="Flèche droite 10"/>
            <p:cNvSpPr/>
            <p:nvPr/>
          </p:nvSpPr>
          <p:spPr>
            <a:xfrm>
              <a:off x="3347864" y="3500222"/>
              <a:ext cx="2808315" cy="773072"/>
            </a:xfrm>
            <a:prstGeom prst="rightArrow">
              <a:avLst>
                <a:gd name="adj1" fmla="val 67921"/>
                <a:gd name="adj2" fmla="val 66959"/>
              </a:avLst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wrap="none" lIns="144000" rIns="0" rtlCol="0" anchor="ctr">
              <a:noAutofit/>
            </a:bodyPr>
            <a:lstStyle/>
            <a:p>
              <a:pPr algn="ctr"/>
              <a:r>
                <a:rPr lang="fr-FR" sz="1400" dirty="0" smtClean="0">
                  <a:solidFill>
                    <a:srgbClr val="666666"/>
                  </a:solidFill>
                </a:rPr>
                <a:t>Product              life cycle</a:t>
              </a:r>
              <a:endParaRPr lang="fr-FR" sz="1400" dirty="0">
                <a:solidFill>
                  <a:srgbClr val="666666"/>
                </a:solidFill>
              </a:endParaRPr>
            </a:p>
          </p:txBody>
        </p:sp>
        <p:sp>
          <p:nvSpPr>
            <p:cNvPr id="12" name="Organigramme : Jonction de sommaire 11"/>
            <p:cNvSpPr/>
            <p:nvPr/>
          </p:nvSpPr>
          <p:spPr>
            <a:xfrm>
              <a:off x="4229544" y="3490714"/>
              <a:ext cx="792088" cy="792088"/>
            </a:xfrm>
            <a:prstGeom prst="flowChartSummingJunction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Rectangle avec flèche vers le haut 12"/>
            <p:cNvSpPr/>
            <p:nvPr/>
          </p:nvSpPr>
          <p:spPr>
            <a:xfrm>
              <a:off x="3545468" y="4363294"/>
              <a:ext cx="2160240" cy="1215174"/>
            </a:xfrm>
            <a:prstGeom prst="upArrowCallout">
              <a:avLst>
                <a:gd name="adj1" fmla="val 18305"/>
                <a:gd name="adj2" fmla="val 15794"/>
                <a:gd name="adj3" fmla="val 25000"/>
                <a:gd name="adj4" fmla="val 64977"/>
              </a:avLst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fr-FR" sz="1400" dirty="0" smtClean="0">
                  <a:solidFill>
                    <a:srgbClr val="666666"/>
                  </a:solidFill>
                </a:rPr>
                <a:t>Change and </a:t>
              </a:r>
              <a:r>
                <a:rPr lang="fr-FR" sz="1400" dirty="0" err="1" smtClean="0">
                  <a:solidFill>
                    <a:srgbClr val="666666"/>
                  </a:solidFill>
                </a:rPr>
                <a:t>nonconformity</a:t>
              </a:r>
              <a:r>
                <a:rPr lang="fr-FR" sz="1400" dirty="0" smtClean="0">
                  <a:solidFill>
                    <a:srgbClr val="666666"/>
                  </a:solidFill>
                </a:rPr>
                <a:t> control</a:t>
              </a:r>
              <a:endParaRPr lang="fr-FR" sz="1400" dirty="0">
                <a:solidFill>
                  <a:srgbClr val="666666"/>
                </a:solidFill>
              </a:endParaRPr>
            </a:p>
          </p:txBody>
        </p:sp>
      </p:grpSp>
      <p:sp>
        <p:nvSpPr>
          <p:cNvPr id="14" name="Espace réservé du numéro de diapositive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7079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76000" y="1268760"/>
            <a:ext cx="8172464" cy="4536504"/>
          </a:xfrm>
        </p:spPr>
        <p:txBody>
          <a:bodyPr/>
          <a:lstStyle/>
          <a:p>
            <a:pPr lvl="1"/>
            <a:endParaRPr lang="fr-FR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</a:endParaRPr>
          </a:p>
          <a:p>
            <a:pPr lvl="1"/>
            <a:endParaRPr lang="fr-FR" sz="2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/>
            </a:endParaRPr>
          </a:p>
          <a:p>
            <a:pPr lvl="1"/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Ensure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the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traceability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of all the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nonconformities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and change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requests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 All the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discrepancies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should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be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fully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documented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and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processed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</a:t>
            </a:r>
          </a:p>
          <a:p>
            <a:pPr lvl="1"/>
            <a:endParaRPr lang="fr-FR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lvl="1"/>
            <a:endParaRPr lang="fr-FR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lvl="1"/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Ensure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that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nonconform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items are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identified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and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segregated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from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all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other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material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in a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quarantine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area </a:t>
            </a:r>
            <a:r>
              <a:rPr lang="fr-FR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under</a:t>
            </a:r>
            <a:r>
              <a:rPr lang="fr-FR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QA supervision. </a:t>
            </a:r>
          </a:p>
          <a:p>
            <a:pPr lvl="1"/>
            <a:endParaRPr lang="fr-FR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lvl="1"/>
            <a:endParaRPr lang="fr-FR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lvl="1"/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Implement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corrective actions to cure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nonconformity.</a:t>
            </a:r>
          </a:p>
          <a:p>
            <a:pPr lvl="1"/>
            <a:endParaRPr lang="fr-FR" sz="180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lvl="1"/>
            <a:endParaRPr lang="fr-FR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lvl="1"/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Implement preventive actions to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eliminate the cause(s) of 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 nonconformity </a:t>
            </a:r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and prevent any recurrence</a:t>
            </a:r>
            <a:r>
              <a:rPr lang="en-US" sz="1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</a:t>
            </a:r>
          </a:p>
          <a:p>
            <a:pPr marL="0" lvl="1" indent="0">
              <a:buNone/>
            </a:pPr>
            <a:endParaRPr lang="fr-FR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lvl="1"/>
            <a:endParaRPr lang="fr-FR" sz="1800" dirty="0" smtClean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lvl="1" indent="0">
              <a:buNone/>
            </a:pPr>
            <a:endParaRPr lang="fr-FR" dirty="0" smtClean="0"/>
          </a:p>
          <a:p>
            <a:pPr lvl="1"/>
            <a:endParaRPr lang="fr-FR" dirty="0"/>
          </a:p>
          <a:p>
            <a:pPr marL="0" lvl="1" indent="0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SzTx/>
              <a:buNone/>
            </a:pPr>
            <a:endParaRPr lang="en-US" dirty="0" smtClean="0"/>
          </a:p>
          <a:p>
            <a:pPr marL="0" lvl="1" indent="0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SzTx/>
              <a:buNone/>
            </a:pPr>
            <a:endParaRPr lang="en-US" dirty="0"/>
          </a:p>
          <a:p>
            <a:pPr marL="0" lvl="1" indent="0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SzTx/>
              <a:buNone/>
            </a:pPr>
            <a:endParaRPr lang="en-US" dirty="0" smtClean="0"/>
          </a:p>
          <a:p>
            <a:pPr marL="0" lvl="1" indent="0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SzTx/>
              <a:buNone/>
            </a:pPr>
            <a:endParaRPr lang="en-US" dirty="0" smtClean="0"/>
          </a:p>
          <a:p>
            <a:pPr marL="0" lvl="1" indent="0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SzTx/>
              <a:buNone/>
            </a:pPr>
            <a:endParaRPr lang="en-US" dirty="0"/>
          </a:p>
          <a:p>
            <a:pPr marL="0" lvl="1" indent="0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SzTx/>
              <a:buNone/>
            </a:pPr>
            <a:endParaRPr lang="en-US" dirty="0"/>
          </a:p>
          <a:p>
            <a:pPr marL="0">
              <a:lnSpc>
                <a:spcPct val="90000"/>
              </a:lnSpc>
              <a:spcBef>
                <a:spcPts val="1000"/>
              </a:spcBef>
            </a:pPr>
            <a:endParaRPr lang="fr-FR" sz="2000" dirty="0">
              <a:latin typeface="Calibri" panose="020F0502020204030204" pitchFamily="34" charset="0"/>
            </a:endParaRPr>
          </a:p>
          <a:p>
            <a:pPr lvl="1"/>
            <a:endParaRPr lang="fr-FR" b="1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err="1"/>
              <a:t>Quality</a:t>
            </a:r>
            <a:r>
              <a:rPr lang="fr-FR" dirty="0"/>
              <a:t> Assurance and </a:t>
            </a:r>
            <a:r>
              <a:rPr lang="fr-FR" dirty="0" err="1"/>
              <a:t>Quality</a:t>
            </a:r>
            <a:r>
              <a:rPr lang="fr-FR" dirty="0"/>
              <a:t> Control – Learning and Planning Workshop - 30 </a:t>
            </a:r>
            <a:r>
              <a:rPr lang="fr-FR" dirty="0" err="1"/>
              <a:t>June</a:t>
            </a:r>
            <a:r>
              <a:rPr lang="fr-FR" dirty="0"/>
              <a:t> 2016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OBjectives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152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24" name="Rectangle 23"/>
          <p:cNvSpPr/>
          <p:nvPr/>
        </p:nvSpPr>
        <p:spPr>
          <a:xfrm>
            <a:off x="323528" y="1453924"/>
            <a:ext cx="4464496" cy="822948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>
              <a:tabLst>
                <a:tab pos="72000" algn="l"/>
              </a:tabLst>
            </a:pPr>
            <a:r>
              <a:rPr lang="fr-FR" sz="1600" b="1" dirty="0" err="1" smtClean="0"/>
              <a:t>Step</a:t>
            </a:r>
            <a:r>
              <a:rPr lang="fr-FR" sz="1600" b="1" dirty="0" smtClean="0"/>
              <a:t> 1: </a:t>
            </a:r>
            <a:r>
              <a:rPr lang="fr-FR" sz="1600" dirty="0" err="1" smtClean="0"/>
              <a:t>Detect</a:t>
            </a:r>
            <a:r>
              <a:rPr lang="fr-FR" sz="1600" dirty="0" smtClean="0"/>
              <a:t> and record the </a:t>
            </a:r>
            <a:r>
              <a:rPr lang="fr-FR" sz="1600" dirty="0" err="1" smtClean="0"/>
              <a:t>deviation</a:t>
            </a:r>
            <a:r>
              <a:rPr lang="fr-FR" sz="1600" dirty="0" smtClean="0"/>
              <a:t> </a:t>
            </a:r>
            <a:endParaRPr lang="fr-FR" sz="16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2015881" y="6380657"/>
            <a:ext cx="5939824" cy="365125"/>
          </a:xfrm>
        </p:spPr>
        <p:txBody>
          <a:bodyPr/>
          <a:lstStyle/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 smtClean="0"/>
              <a:t>PROCESS </a:t>
            </a:r>
            <a:r>
              <a:rPr lang="fr-FR" sz="2000" dirty="0" err="1" smtClean="0"/>
              <a:t>flowchart</a:t>
            </a:r>
            <a:endParaRPr lang="fr-FR" sz="2000" dirty="0"/>
          </a:p>
        </p:txBody>
      </p:sp>
      <p:grpSp>
        <p:nvGrpSpPr>
          <p:cNvPr id="8" name="Groupe 7"/>
          <p:cNvGrpSpPr/>
          <p:nvPr/>
        </p:nvGrpSpPr>
        <p:grpSpPr>
          <a:xfrm>
            <a:off x="4860032" y="1015234"/>
            <a:ext cx="3940055" cy="5807478"/>
            <a:chOff x="4860032" y="1015234"/>
            <a:chExt cx="3940055" cy="5807478"/>
          </a:xfrm>
        </p:grpSpPr>
        <p:sp>
          <p:nvSpPr>
            <p:cNvPr id="19" name="Rectangle 18"/>
            <p:cNvSpPr/>
            <p:nvPr/>
          </p:nvSpPr>
          <p:spPr>
            <a:xfrm>
              <a:off x="4860032" y="2858016"/>
              <a:ext cx="3940055" cy="3037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rgbClr val="C00000"/>
              </a:solidFill>
              <a:prstDash val="sys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860032" y="1015234"/>
              <a:ext cx="3940055" cy="178549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rgbClr val="C00000"/>
              </a:solidFill>
              <a:prstDash val="sys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860032" y="6011345"/>
              <a:ext cx="3940055" cy="81136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9050">
              <a:solidFill>
                <a:srgbClr val="C00000"/>
              </a:solidFill>
              <a:prstDash val="sysDash"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323528" y="3861048"/>
            <a:ext cx="4464496" cy="720080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>
              <a:tabLst>
                <a:tab pos="36000" algn="l"/>
                <a:tab pos="72000" algn="l"/>
              </a:tabLst>
            </a:pPr>
            <a:r>
              <a:rPr lang="fr-FR" sz="1600" b="1" dirty="0" err="1" smtClean="0"/>
              <a:t>Step</a:t>
            </a:r>
            <a:r>
              <a:rPr lang="fr-FR" sz="1600" b="1" dirty="0" smtClean="0"/>
              <a:t> 2: </a:t>
            </a:r>
            <a:r>
              <a:rPr lang="fr-FR" sz="1600" dirty="0" smtClean="0"/>
              <a:t>Analyse the </a:t>
            </a:r>
            <a:r>
              <a:rPr lang="fr-FR" sz="1600" dirty="0" err="1" smtClean="0"/>
              <a:t>root</a:t>
            </a:r>
            <a:r>
              <a:rPr lang="fr-FR" sz="1600" dirty="0" smtClean="0"/>
              <a:t> causes and the </a:t>
            </a:r>
            <a:r>
              <a:rPr lang="fr-FR" sz="1600" dirty="0" err="1" smtClean="0"/>
              <a:t>consequences</a:t>
            </a:r>
            <a:endParaRPr lang="fr-FR" sz="1600" dirty="0" smtClean="0"/>
          </a:p>
          <a:p>
            <a:pPr>
              <a:tabLst>
                <a:tab pos="36000" algn="l"/>
                <a:tab pos="72000" algn="l"/>
              </a:tabLst>
            </a:pPr>
            <a:r>
              <a:rPr lang="fr-FR" sz="1600" dirty="0" err="1" smtClean="0"/>
              <a:t>Validate</a:t>
            </a:r>
            <a:r>
              <a:rPr lang="fr-FR" sz="1600" dirty="0" smtClean="0"/>
              <a:t> the corrective and </a:t>
            </a:r>
            <a:r>
              <a:rPr lang="fr-FR" sz="1600" dirty="0" err="1" smtClean="0"/>
              <a:t>preventive</a:t>
            </a:r>
            <a:r>
              <a:rPr lang="fr-FR" sz="1600" dirty="0" smtClean="0"/>
              <a:t> actions                                                                </a:t>
            </a:r>
            <a:endParaRPr lang="fr-FR" sz="1600" dirty="0"/>
          </a:p>
        </p:txBody>
      </p:sp>
      <p:sp>
        <p:nvSpPr>
          <p:cNvPr id="32" name="Rectangle 31"/>
          <p:cNvSpPr/>
          <p:nvPr/>
        </p:nvSpPr>
        <p:spPr>
          <a:xfrm>
            <a:off x="323528" y="6021288"/>
            <a:ext cx="4464496" cy="665682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tlCol="0" anchor="ctr"/>
          <a:lstStyle/>
          <a:p>
            <a:pPr>
              <a:tabLst>
                <a:tab pos="72000" algn="l"/>
              </a:tabLst>
            </a:pPr>
            <a:r>
              <a:rPr lang="fr-FR" sz="1600" b="1" dirty="0" err="1" smtClean="0"/>
              <a:t>Step</a:t>
            </a:r>
            <a:r>
              <a:rPr lang="fr-FR" sz="1600" b="1" dirty="0" smtClean="0"/>
              <a:t> 3: </a:t>
            </a:r>
            <a:r>
              <a:rPr lang="fr-FR" sz="1600" dirty="0" err="1" smtClean="0"/>
              <a:t>Implement</a:t>
            </a:r>
            <a:r>
              <a:rPr lang="fr-FR" sz="1600" dirty="0" smtClean="0"/>
              <a:t> the actions</a:t>
            </a:r>
          </a:p>
          <a:p>
            <a:pPr>
              <a:tabLst>
                <a:tab pos="72000" algn="l"/>
              </a:tabLst>
            </a:pPr>
            <a:r>
              <a:rPr lang="fr-FR" sz="1600" b="1" dirty="0" err="1" smtClean="0"/>
              <a:t>Step</a:t>
            </a:r>
            <a:r>
              <a:rPr lang="fr-FR" sz="1600" b="1" dirty="0" smtClean="0"/>
              <a:t> 4: </a:t>
            </a:r>
            <a:r>
              <a:rPr lang="fr-FR" sz="1600" dirty="0" smtClean="0"/>
              <a:t>Check the actions and close the report</a:t>
            </a:r>
            <a:endParaRPr lang="fr-FR" sz="1600" dirty="0"/>
          </a:p>
        </p:txBody>
      </p:sp>
      <p:sp>
        <p:nvSpPr>
          <p:cNvPr id="7" name="Rectangle 6"/>
          <p:cNvSpPr/>
          <p:nvPr/>
        </p:nvSpPr>
        <p:spPr>
          <a:xfrm>
            <a:off x="323528" y="959215"/>
            <a:ext cx="428396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100" dirty="0"/>
              <a:t>Procédure de traitement des non-conformités et des demandes de modification du projet ESSI (Référence CEA-ESS-PJT-AQ-0004)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5" y="1038226"/>
            <a:ext cx="3370398" cy="57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66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76000" y="1268760"/>
            <a:ext cx="8172464" cy="5112568"/>
          </a:xfrm>
        </p:spPr>
        <p:txBody>
          <a:bodyPr/>
          <a:lstStyle/>
          <a:p>
            <a:pPr lvl="1"/>
            <a:r>
              <a:rPr lang="fr-FR" b="1" dirty="0" smtClean="0">
                <a:solidFill>
                  <a:srgbClr val="C00000"/>
                </a:solidFill>
              </a:rPr>
              <a:t>Use as </a:t>
            </a:r>
            <a:r>
              <a:rPr lang="fr-FR" b="1" dirty="0" err="1" smtClean="0">
                <a:solidFill>
                  <a:srgbClr val="C00000"/>
                </a:solidFill>
              </a:rPr>
              <a:t>is</a:t>
            </a:r>
            <a:endParaRPr lang="fr-FR" b="1" dirty="0" smtClean="0">
              <a:solidFill>
                <a:srgbClr val="C00000"/>
              </a:solidFill>
            </a:endParaRPr>
          </a:p>
          <a:p>
            <a:pPr marL="411162" lvl="3" indent="0">
              <a:buNone/>
            </a:pP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item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found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to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usable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without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eliminating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nonconformity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11162" lvl="3" indent="0">
              <a:buNone/>
            </a:pPr>
            <a:endParaRPr lang="fr-FR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b="1" dirty="0" err="1" smtClean="0">
                <a:solidFill>
                  <a:srgbClr val="C00000"/>
                </a:solidFill>
              </a:rPr>
              <a:t>Rework</a:t>
            </a:r>
            <a:endParaRPr lang="fr-FR" dirty="0">
              <a:solidFill>
                <a:srgbClr val="C00000"/>
              </a:solidFill>
            </a:endParaRPr>
          </a:p>
          <a:p>
            <a:pPr lvl="2" algn="just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component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is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recoverable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to </a:t>
            </a:r>
            <a:r>
              <a:rPr lang="fr-FR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conform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completely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to 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all </a:t>
            </a:r>
            <a:r>
              <a:rPr lang="fr-FR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specified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requirements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It is possible that preliminary work is needed before the recovery, this work should not have any impact on the operations performed before and those that will be made later. A control recovery is required before further operations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lvl="2" algn="just"/>
            <a:endParaRPr lang="en-US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b="1" dirty="0" err="1">
                <a:solidFill>
                  <a:srgbClr val="C00000"/>
                </a:solidFill>
              </a:rPr>
              <a:t>Repair</a:t>
            </a:r>
            <a:endParaRPr lang="fr-FR" b="1" dirty="0">
              <a:solidFill>
                <a:srgbClr val="C00000"/>
              </a:solidFill>
            </a:endParaRPr>
          </a:p>
          <a:p>
            <a:pPr lvl="2"/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component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is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recoverable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such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that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it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fulfils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the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intended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usage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requirements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400" dirty="0"/>
              <a:t>however </a:t>
            </a:r>
            <a:r>
              <a:rPr lang="en-US" sz="1400" b="1" dirty="0"/>
              <a:t>it will not comply with the initial requirements</a:t>
            </a:r>
            <a:r>
              <a:rPr lang="en-US" sz="1400" dirty="0"/>
              <a:t>. A control repair is required before further operations.</a:t>
            </a:r>
          </a:p>
          <a:p>
            <a:pPr lvl="2"/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b="1" dirty="0" smtClean="0">
                <a:solidFill>
                  <a:srgbClr val="C00000"/>
                </a:solidFill>
              </a:rPr>
              <a:t>Return to supplier </a:t>
            </a:r>
          </a:p>
          <a:p>
            <a:pPr marL="411162" lvl="3" indent="0">
              <a:buNone/>
            </a:pP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US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nonconform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product may be returned to the supplier for repair or 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rework by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it when they can not be performed in house</a:t>
            </a:r>
            <a:r>
              <a:rPr lang="en-US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marL="411162" lvl="3" indent="0">
              <a:buNone/>
            </a:pP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b="1" dirty="0" err="1" smtClean="0">
                <a:solidFill>
                  <a:srgbClr val="C00000"/>
                </a:solidFill>
              </a:rPr>
              <a:t>Scrap</a:t>
            </a:r>
            <a:endParaRPr lang="fr-FR" b="1" dirty="0">
              <a:solidFill>
                <a:srgbClr val="C00000"/>
              </a:solidFill>
            </a:endParaRPr>
          </a:p>
          <a:p>
            <a:pPr lvl="2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component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affected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by major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nonconformities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it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is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not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recoverable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by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rework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or by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repair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for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technical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or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economical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reasons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Disposition on the </a:t>
            </a:r>
            <a:r>
              <a:rPr lang="fr-FR" dirty="0" err="1" smtClean="0"/>
              <a:t>product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061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5919571"/>
              </p:ext>
            </p:extLst>
          </p:nvPr>
        </p:nvGraphicFramePr>
        <p:xfrm>
          <a:off x="792726" y="1083558"/>
          <a:ext cx="7776864" cy="4298922"/>
        </p:xfrm>
        <a:graphic>
          <a:graphicData uri="http://schemas.openxmlformats.org/drawingml/2006/table">
            <a:tbl>
              <a:tblPr firstRow="1" firstCol="1" bandRow="1"/>
              <a:tblGrid>
                <a:gridCol w="3312367"/>
                <a:gridCol w="1440160"/>
                <a:gridCol w="1368153"/>
                <a:gridCol w="1656184"/>
              </a:tblGrid>
              <a:tr h="720079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MINOR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CEA WP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responsibility</a:t>
                      </a:r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A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INTERMEDIATE</a:t>
                      </a:r>
                      <a:br>
                        <a:rPr lang="fr-FR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fr-FR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MAJOR</a:t>
                      </a:r>
                      <a:endParaRPr lang="fr-FR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CEA PMO/WP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responsibility</a:t>
                      </a:r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MAJOR</a:t>
                      </a:r>
                      <a:endParaRPr lang="fr-FR" sz="1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responsibility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44016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L1</a:t>
                      </a:r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A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L2</a:t>
                      </a:r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L3</a:t>
                      </a:r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13096">
                <a:tc>
                  <a:txBody>
                    <a:bodyPr/>
                    <a:lstStyle/>
                    <a:p>
                      <a:pPr lvl="0" algn="l"/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Safety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of people and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equipment</a:t>
                      </a:r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DEVIATION</a:t>
                      </a:r>
                      <a:r>
                        <a:rPr lang="fr-FR" sz="11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WITH </a:t>
                      </a:r>
                      <a:r>
                        <a:rPr lang="fr-FR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fr-FR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USE</a:t>
                      </a:r>
                      <a:r>
                        <a:rPr lang="fr-FR" sz="11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AS IS</a:t>
                      </a:r>
                      <a:r>
                        <a:rPr lang="fr-FR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»,</a:t>
                      </a:r>
                      <a:r>
                        <a:rPr lang="fr-FR" sz="11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 </a:t>
                      </a:r>
                      <a:r>
                        <a:rPr lang="fr-FR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REPAIR</a:t>
                      </a:r>
                      <a:r>
                        <a:rPr lang="fr-FR" sz="11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fr-FR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  <a:r>
                        <a:rPr lang="fr-FR" sz="11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« SCRAP » DISPOSITIONS TRANSMITTED TO ESS</a:t>
                      </a:r>
                      <a:endParaRPr lang="fr-FR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------------------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ALL</a:t>
                      </a:r>
                      <a:r>
                        <a:rPr lang="fr-FR" sz="11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MAJOR NONCONFORMITIES RELATIVE TO CAVITIES</a:t>
                      </a:r>
                      <a:endParaRPr lang="fr-FR" sz="11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666666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32194"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Operational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fucntional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and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technical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requirements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32194"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Interfaces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with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subsystems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of the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accelerator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43747">
                <a:tc>
                  <a:txBody>
                    <a:bodyPr/>
                    <a:lstStyle/>
                    <a:p>
                      <a:pPr lvl="0"/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Reliability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maintenability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and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availability</a:t>
                      </a:r>
                      <a:endParaRPr lang="fr-FR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34197"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Lifetime</a:t>
                      </a:r>
                      <a:endParaRPr lang="fr-FR" sz="12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424648">
                <a:tc>
                  <a:txBody>
                    <a:bodyPr/>
                    <a:lstStyle/>
                    <a:p>
                      <a:pPr marL="0" marR="0" lvl="3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Changes or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nonconformance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from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approved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qualification or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established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procedure</a:t>
                      </a:r>
                      <a:endParaRPr lang="fr-FR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endParaRPr lang="fr-FR" sz="18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22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Internal</a:t>
                      </a:r>
                      <a:r>
                        <a:rPr lang="fr-FR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interfaces</a:t>
                      </a:r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A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ADC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8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11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2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Deviations</a:t>
                      </a:r>
                      <a:r>
                        <a:rPr lang="fr-FR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occurred</a:t>
                      </a:r>
                      <a:r>
                        <a:rPr lang="fr-FR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during</a:t>
                      </a:r>
                      <a:r>
                        <a:rPr lang="fr-FR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2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assembly</a:t>
                      </a:r>
                      <a:r>
                        <a:rPr lang="fr-FR" sz="12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and test</a:t>
                      </a:r>
                      <a:endParaRPr lang="fr-FR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A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FA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err="1" smtClean="0"/>
              <a:t>Quality</a:t>
            </a:r>
            <a:r>
              <a:rPr lang="fr-FR" dirty="0" smtClean="0"/>
              <a:t> Assurance and </a:t>
            </a:r>
            <a:r>
              <a:rPr lang="fr-FR" dirty="0" err="1" smtClean="0"/>
              <a:t>Quality</a:t>
            </a:r>
            <a:r>
              <a:rPr lang="fr-FR" dirty="0" smtClean="0"/>
              <a:t> Control – Learning and Planning Workshop - 30 </a:t>
            </a:r>
            <a:r>
              <a:rPr lang="fr-FR" dirty="0" err="1" smtClean="0"/>
              <a:t>June</a:t>
            </a:r>
            <a:r>
              <a:rPr lang="fr-FR" dirty="0" smtClean="0"/>
              <a:t> 2016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Classification of the </a:t>
            </a:r>
            <a:r>
              <a:rPr lang="fr-FR" dirty="0" err="1" smtClean="0"/>
              <a:t>deviations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3 LEVELS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708314" y="5472910"/>
            <a:ext cx="796814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Minor </a:t>
            </a:r>
            <a:r>
              <a:rPr lang="fr-FR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deviation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: </a:t>
            </a:r>
            <a:endParaRPr lang="fr-FR" sz="14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Deviation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which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cannot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be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classified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major.</a:t>
            </a:r>
            <a:b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case of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several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minor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deviations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on the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same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component, the classification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shall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be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reevaluated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remain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minor or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reclassified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major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).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67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683568" y="1412776"/>
            <a:ext cx="7704856" cy="5184576"/>
          </a:xfrm>
        </p:spPr>
        <p:txBody>
          <a:bodyPr/>
          <a:lstStyle/>
          <a:p>
            <a:pPr lvl="1"/>
            <a:r>
              <a:rPr lang="fr-FR" sz="2000" b="1" dirty="0" smtClean="0">
                <a:solidFill>
                  <a:srgbClr val="C00000"/>
                </a:solidFill>
              </a:rPr>
              <a:t>Corrective actions</a:t>
            </a:r>
          </a:p>
          <a:p>
            <a:pPr lvl="2">
              <a:lnSpc>
                <a:spcPct val="120000"/>
              </a:lnSpc>
              <a:spcBef>
                <a:spcPct val="50000"/>
              </a:spcBef>
            </a:pP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Actions to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eliminate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deviation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and/or the causes of the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conformity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endParaRPr lang="fr-FR" sz="1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sz="2000" b="1" dirty="0" err="1" smtClean="0">
                <a:solidFill>
                  <a:srgbClr val="C00000"/>
                </a:solidFill>
              </a:rPr>
              <a:t>Preventives</a:t>
            </a:r>
            <a:r>
              <a:rPr lang="fr-FR" sz="2000" b="1" dirty="0" smtClean="0">
                <a:solidFill>
                  <a:srgbClr val="C00000"/>
                </a:solidFill>
              </a:rPr>
              <a:t> actions</a:t>
            </a:r>
          </a:p>
          <a:p>
            <a:pPr lvl="1"/>
            <a:endParaRPr lang="fr-FR" sz="2000" b="1" dirty="0" smtClean="0">
              <a:solidFill>
                <a:srgbClr val="C00000"/>
              </a:solidFill>
            </a:endParaRPr>
          </a:p>
          <a:p>
            <a:pPr lvl="2" algn="just"/>
            <a:r>
              <a:rPr lang="en-US" dirty="0" smtClean="0"/>
              <a:t>Actions </a:t>
            </a:r>
            <a:r>
              <a:rPr lang="en-US" dirty="0"/>
              <a:t>to eliminate the cause of a potential nonconformity or other undesirable potential situation. It aims to prevent the occurrence of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nonconformities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on </a:t>
            </a:r>
            <a:r>
              <a:rPr lang="fr-FR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similar</a:t>
            </a:r>
            <a:r>
              <a:rPr lang="fr-F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components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  <a:p>
            <a:pPr lvl="2" algn="just"/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/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 algn="just"/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boards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shall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establish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criteria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for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checking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that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all the actions are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performed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and efficient.</a:t>
            </a:r>
          </a:p>
          <a:p>
            <a:pPr lvl="2" algn="just"/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Responsible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(s) for the actions are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named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during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boards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They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will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consulted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before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close-out of the </a:t>
            </a:r>
            <a:r>
              <a:rPr lang="fr-FR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nonconformity</a:t>
            </a:r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report.</a:t>
            </a:r>
          </a:p>
          <a:p>
            <a:pPr lvl="2"/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altLang="fr-FR" dirty="0" smtClean="0"/>
              <a:t>Corrective and </a:t>
            </a:r>
            <a:r>
              <a:rPr lang="fr-FR" altLang="fr-FR" dirty="0" err="1" smtClean="0"/>
              <a:t>preventive</a:t>
            </a:r>
            <a:r>
              <a:rPr lang="fr-FR" altLang="fr-FR" dirty="0" smtClean="0"/>
              <a:t> actions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262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76000" y="1268760"/>
            <a:ext cx="8172464" cy="5184576"/>
          </a:xfrm>
        </p:spPr>
        <p:txBody>
          <a:bodyPr/>
          <a:lstStyle/>
          <a:p>
            <a:pPr lvl="2"/>
            <a:endParaRPr lang="fr-F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Deviation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management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board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@ 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WP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level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 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(CTE 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WP)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include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following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people:</a:t>
            </a:r>
            <a:endParaRPr lang="fr-FR" sz="1400" dirty="0"/>
          </a:p>
          <a:p>
            <a:pPr lvl="3"/>
            <a:r>
              <a:rPr lang="fr-FR" sz="1400" dirty="0" smtClean="0"/>
              <a:t>WP leader,</a:t>
            </a:r>
            <a:endParaRPr lang="fr-FR" sz="1400" dirty="0"/>
          </a:p>
          <a:p>
            <a:pPr lvl="3"/>
            <a:r>
              <a:rPr lang="fr-FR" sz="1400" dirty="0" smtClean="0"/>
              <a:t>System </a:t>
            </a:r>
            <a:r>
              <a:rPr lang="fr-FR" sz="1400" dirty="0" err="1" smtClean="0"/>
              <a:t>engineer</a:t>
            </a:r>
            <a:r>
              <a:rPr lang="fr-FR" sz="1400" dirty="0" smtClean="0"/>
              <a:t> WP,</a:t>
            </a:r>
          </a:p>
          <a:p>
            <a:pPr lvl="3"/>
            <a:r>
              <a:rPr lang="fr-FR" sz="1400" dirty="0" smtClean="0"/>
              <a:t>AQ </a:t>
            </a:r>
            <a:r>
              <a:rPr lang="fr-FR" sz="1400" dirty="0" err="1" smtClean="0"/>
              <a:t>engineer</a:t>
            </a:r>
            <a:r>
              <a:rPr lang="fr-FR" sz="1400" dirty="0" smtClean="0"/>
              <a:t>,</a:t>
            </a:r>
          </a:p>
          <a:p>
            <a:pPr lvl="3"/>
            <a:r>
              <a:rPr lang="fr-FR" sz="1400" dirty="0" err="1" smtClean="0"/>
              <a:t>Products</a:t>
            </a:r>
            <a:r>
              <a:rPr lang="fr-FR" sz="1400" dirty="0" smtClean="0"/>
              <a:t> </a:t>
            </a:r>
            <a:r>
              <a:rPr lang="fr-FR" sz="1400" dirty="0" err="1" smtClean="0"/>
              <a:t>responsible</a:t>
            </a:r>
            <a:r>
              <a:rPr lang="fr-FR" sz="1400" dirty="0" smtClean="0"/>
              <a:t> (</a:t>
            </a:r>
            <a:r>
              <a:rPr lang="fr-FR" sz="1400" dirty="0" err="1" smtClean="0"/>
              <a:t>depending</a:t>
            </a:r>
            <a:r>
              <a:rPr lang="fr-FR" sz="1400" dirty="0" smtClean="0"/>
              <a:t> on the </a:t>
            </a:r>
            <a:r>
              <a:rPr lang="fr-FR" sz="1400" dirty="0" err="1" smtClean="0"/>
              <a:t>subjects</a:t>
            </a:r>
            <a:r>
              <a:rPr lang="fr-FR" sz="1400" dirty="0" smtClean="0"/>
              <a:t>),</a:t>
            </a:r>
          </a:p>
          <a:p>
            <a:pPr lvl="3"/>
            <a:r>
              <a:rPr lang="fr-FR" sz="1400" dirty="0"/>
              <a:t>Experts (</a:t>
            </a:r>
            <a:r>
              <a:rPr lang="fr-FR" sz="1400" dirty="0" err="1"/>
              <a:t>depending</a:t>
            </a:r>
            <a:r>
              <a:rPr lang="fr-FR" sz="1400" dirty="0"/>
              <a:t> on the </a:t>
            </a:r>
            <a:r>
              <a:rPr lang="fr-FR" sz="1400" dirty="0" err="1"/>
              <a:t>subjects</a:t>
            </a:r>
            <a:r>
              <a:rPr lang="fr-FR" sz="1400" dirty="0" smtClean="0"/>
              <a:t>).</a:t>
            </a:r>
            <a:endParaRPr lang="fr-FR" sz="1400" dirty="0"/>
          </a:p>
          <a:p>
            <a:pPr lvl="2"/>
            <a:r>
              <a:rPr lang="fr-FR" sz="1400" dirty="0" smtClean="0"/>
              <a:t>Meeting </a:t>
            </a:r>
            <a:r>
              <a:rPr lang="fr-FR" sz="1400" dirty="0" err="1" smtClean="0"/>
              <a:t>every</a:t>
            </a:r>
            <a:r>
              <a:rPr lang="fr-FR" sz="1400" dirty="0" smtClean="0"/>
              <a:t> 2 </a:t>
            </a:r>
            <a:r>
              <a:rPr lang="fr-FR" sz="1400" dirty="0" err="1" smtClean="0"/>
              <a:t>weeks</a:t>
            </a:r>
            <a:r>
              <a:rPr lang="fr-FR" sz="1400" dirty="0" smtClean="0"/>
              <a:t>, the </a:t>
            </a:r>
            <a:r>
              <a:rPr lang="fr-FR" sz="1400" dirty="0" err="1" smtClean="0"/>
              <a:t>frequency</a:t>
            </a:r>
            <a:r>
              <a:rPr lang="fr-FR" sz="1400" dirty="0" smtClean="0"/>
              <a:t> </a:t>
            </a:r>
            <a:r>
              <a:rPr lang="fr-FR" sz="1400" dirty="0" err="1" smtClean="0"/>
              <a:t>will</a:t>
            </a:r>
            <a:r>
              <a:rPr lang="fr-FR" sz="1400" dirty="0" smtClean="0"/>
              <a:t>  </a:t>
            </a:r>
            <a:r>
              <a:rPr lang="fr-FR" sz="1400" dirty="0" err="1" smtClean="0"/>
              <a:t>be</a:t>
            </a:r>
            <a:r>
              <a:rPr lang="fr-FR" sz="1400" dirty="0" smtClean="0"/>
              <a:t> </a:t>
            </a:r>
            <a:r>
              <a:rPr lang="fr-FR" sz="1400" dirty="0" err="1" smtClean="0"/>
              <a:t>adjusted</a:t>
            </a:r>
            <a:r>
              <a:rPr lang="fr-FR" sz="1400" dirty="0" smtClean="0"/>
              <a:t> in </a:t>
            </a:r>
            <a:r>
              <a:rPr lang="fr-FR" sz="1400" dirty="0" err="1" smtClean="0"/>
              <a:t>function</a:t>
            </a:r>
            <a:r>
              <a:rPr lang="fr-FR" sz="1400" dirty="0" smtClean="0"/>
              <a:t> of the </a:t>
            </a:r>
            <a:r>
              <a:rPr lang="fr-FR" sz="1400" dirty="0" err="1" smtClean="0"/>
              <a:t>project</a:t>
            </a:r>
            <a:r>
              <a:rPr lang="fr-FR" sz="1400" dirty="0" smtClean="0"/>
              <a:t> phase.</a:t>
            </a:r>
          </a:p>
          <a:p>
            <a:pPr lvl="1"/>
            <a:endParaRPr lang="fr-FR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/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Deviation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management </a:t>
            </a:r>
            <a:r>
              <a:rPr lang="fr-FR" sz="14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board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@ PMO-WP </a:t>
            </a:r>
            <a:r>
              <a:rPr lang="fr-FR" sz="140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level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 (CTE </a:t>
            </a:r>
            <a:r>
              <a:rPr lang="fr-F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PMO- WP</a:t>
            </a:r>
            <a:r>
              <a:rPr lang="fr-FR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include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the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following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people:</a:t>
            </a:r>
            <a:endParaRPr lang="fr-FR" sz="1400" dirty="0"/>
          </a:p>
          <a:p>
            <a:pPr lvl="3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Project leader,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3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Instrument </a:t>
            </a:r>
            <a:r>
              <a:rPr lang="fr-FR" sz="14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scientist</a:t>
            </a:r>
            <a:r>
              <a:rPr lang="fr-FR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</a:p>
          <a:p>
            <a:pPr lvl="3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System engineering and configuration management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officer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3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PMO AQ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Engineer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3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WP leaders </a:t>
            </a:r>
            <a:r>
              <a:rPr lang="fr-FR" sz="1400" dirty="0"/>
              <a:t>(</a:t>
            </a:r>
            <a:r>
              <a:rPr lang="fr-FR" sz="1400" dirty="0" err="1"/>
              <a:t>depending</a:t>
            </a:r>
            <a:r>
              <a:rPr lang="fr-FR" sz="1400" dirty="0"/>
              <a:t> on the </a:t>
            </a:r>
            <a:r>
              <a:rPr lang="fr-FR" sz="1400" dirty="0" err="1"/>
              <a:t>subjects</a:t>
            </a:r>
            <a:r>
              <a:rPr lang="fr-FR" sz="1400" dirty="0" smtClean="0"/>
              <a:t>),</a:t>
            </a:r>
            <a:endParaRPr lang="fr-FR" sz="1400" dirty="0"/>
          </a:p>
          <a:p>
            <a:pPr lvl="3"/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AQ </a:t>
            </a:r>
            <a:r>
              <a:rPr lang="fr-FR" sz="14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engineers</a:t>
            </a:r>
            <a:r>
              <a:rPr lang="fr-FR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fr-FR" sz="1400" dirty="0"/>
              <a:t>(</a:t>
            </a:r>
            <a:r>
              <a:rPr lang="fr-FR" sz="1400" dirty="0" err="1"/>
              <a:t>depending</a:t>
            </a:r>
            <a:r>
              <a:rPr lang="fr-FR" sz="1400" dirty="0"/>
              <a:t> on the </a:t>
            </a:r>
            <a:r>
              <a:rPr lang="fr-FR" sz="1400" dirty="0" err="1"/>
              <a:t>subjects</a:t>
            </a:r>
            <a:r>
              <a:rPr lang="fr-FR" sz="1400" dirty="0" smtClean="0"/>
              <a:t>),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3"/>
            <a:r>
              <a:rPr lang="fr-FR" sz="1400" dirty="0" smtClean="0"/>
              <a:t>Experts </a:t>
            </a:r>
            <a:r>
              <a:rPr lang="fr-FR" sz="1400" dirty="0"/>
              <a:t>(</a:t>
            </a:r>
            <a:r>
              <a:rPr lang="fr-FR" sz="1400" dirty="0" err="1"/>
              <a:t>depending</a:t>
            </a:r>
            <a:r>
              <a:rPr lang="fr-FR" sz="1400" dirty="0"/>
              <a:t> on the </a:t>
            </a:r>
            <a:r>
              <a:rPr lang="fr-FR" sz="1400" dirty="0" err="1"/>
              <a:t>subjects</a:t>
            </a:r>
            <a:r>
              <a:rPr lang="fr-FR" sz="1400" dirty="0" smtClean="0"/>
              <a:t>).</a:t>
            </a:r>
            <a:endParaRPr lang="fr-FR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/>
            <a:r>
              <a:rPr lang="fr-FR" sz="1400" dirty="0"/>
              <a:t>Meeting </a:t>
            </a:r>
            <a:r>
              <a:rPr lang="fr-FR" sz="1400" dirty="0" err="1"/>
              <a:t>every</a:t>
            </a:r>
            <a:r>
              <a:rPr lang="fr-FR" sz="1400" dirty="0"/>
              <a:t> 2 </a:t>
            </a:r>
            <a:r>
              <a:rPr lang="fr-FR" sz="1400" dirty="0" err="1"/>
              <a:t>weeks</a:t>
            </a:r>
            <a:r>
              <a:rPr lang="fr-FR" sz="1400" dirty="0"/>
              <a:t>, the </a:t>
            </a:r>
            <a:r>
              <a:rPr lang="fr-FR" sz="1400" dirty="0" err="1" smtClean="0"/>
              <a:t>frequency</a:t>
            </a:r>
            <a:r>
              <a:rPr lang="fr-FR" sz="1400" dirty="0" smtClean="0"/>
              <a:t> </a:t>
            </a:r>
            <a:r>
              <a:rPr lang="fr-FR" sz="1400" dirty="0" err="1"/>
              <a:t>will</a:t>
            </a:r>
            <a:r>
              <a:rPr lang="fr-FR" sz="1400" dirty="0"/>
              <a:t>  </a:t>
            </a:r>
            <a:r>
              <a:rPr lang="fr-FR" sz="1400" dirty="0" err="1"/>
              <a:t>be</a:t>
            </a:r>
            <a:r>
              <a:rPr lang="fr-FR" sz="1400" dirty="0"/>
              <a:t> </a:t>
            </a:r>
            <a:r>
              <a:rPr lang="fr-FR" sz="1400" dirty="0" err="1" smtClean="0"/>
              <a:t>adjusted</a:t>
            </a:r>
            <a:r>
              <a:rPr lang="fr-FR" sz="1400" dirty="0" smtClean="0"/>
              <a:t> </a:t>
            </a:r>
            <a:r>
              <a:rPr lang="fr-FR" sz="1400" dirty="0"/>
              <a:t>in </a:t>
            </a:r>
            <a:r>
              <a:rPr lang="fr-FR" sz="1400" dirty="0" err="1"/>
              <a:t>function</a:t>
            </a:r>
            <a:r>
              <a:rPr lang="fr-FR" sz="1400" dirty="0"/>
              <a:t> of the </a:t>
            </a:r>
            <a:r>
              <a:rPr lang="fr-FR" sz="1400" dirty="0" err="1"/>
              <a:t>project</a:t>
            </a:r>
            <a:r>
              <a:rPr lang="fr-FR" sz="1400" dirty="0"/>
              <a:t> phase.</a:t>
            </a:r>
          </a:p>
          <a:p>
            <a:pPr lvl="1"/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000" dirty="0" smtClean="0"/>
              <a:t>CEA </a:t>
            </a:r>
            <a:r>
              <a:rPr lang="fr-FR" sz="2000" dirty="0" err="1" smtClean="0"/>
              <a:t>deviation</a:t>
            </a:r>
            <a:r>
              <a:rPr lang="fr-FR" sz="2000" dirty="0" smtClean="0"/>
              <a:t> management </a:t>
            </a:r>
            <a:r>
              <a:rPr lang="fr-FR" sz="2000" dirty="0" err="1" smtClean="0"/>
              <a:t>BOards</a:t>
            </a:r>
            <a:endParaRPr lang="fr-FR" sz="20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63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Quality Assurance and Quality Control – Learning and Planning Workshop - 30 June 2016</a:t>
            </a:r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72000" algn="l"/>
              </a:tabLst>
            </a:pPr>
            <a:r>
              <a:rPr lang="fr-FR" sz="2000" dirty="0" err="1"/>
              <a:t>Step</a:t>
            </a:r>
            <a:r>
              <a:rPr lang="fr-FR" sz="2000" dirty="0"/>
              <a:t> 1: </a:t>
            </a:r>
            <a:r>
              <a:rPr lang="fr-FR" sz="2000" dirty="0" err="1"/>
              <a:t>Detect</a:t>
            </a:r>
            <a:r>
              <a:rPr lang="fr-FR" sz="2000" dirty="0"/>
              <a:t> and record </a:t>
            </a:r>
            <a:r>
              <a:rPr lang="fr-FR" sz="2000" dirty="0" smtClean="0"/>
              <a:t>the </a:t>
            </a:r>
            <a:r>
              <a:rPr lang="fr-FR" sz="2000" dirty="0" err="1" smtClean="0"/>
              <a:t>deviation</a:t>
            </a:r>
            <a:endParaRPr lang="fr-FR" sz="2000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30535"/>
              </p:ext>
            </p:extLst>
          </p:nvPr>
        </p:nvGraphicFramePr>
        <p:xfrm>
          <a:off x="539552" y="1412776"/>
          <a:ext cx="7647547" cy="2808312"/>
        </p:xfrm>
        <a:graphic>
          <a:graphicData uri="http://schemas.openxmlformats.org/drawingml/2006/table">
            <a:tbl>
              <a:tblPr firstRow="1" firstCol="1" bandRow="1">
                <a:tableStyleId>{17292A2E-F333-43FB-9621-5CBBE7FDCDCB}</a:tableStyleId>
              </a:tblPr>
              <a:tblGrid>
                <a:gridCol w="2433172"/>
                <a:gridCol w="5214375"/>
              </a:tblGrid>
              <a:tr h="364075"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DETECT and RECORD THE</a:t>
                      </a:r>
                      <a:r>
                        <a:rPr lang="fr-FR" sz="1600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DEVIATION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7235" marR="67235" marT="0" marB="0" anchor="ctr"/>
                </a:tc>
              </a:tr>
              <a:tr h="73887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Member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of the team</a:t>
                      </a:r>
                      <a:endParaRPr lang="fr-FR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Detect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deviation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(NCR : </a:t>
                      </a: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nonconformity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/ change </a:t>
                      </a: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request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) and  open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a report for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recording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event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. (2 types of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templates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).</a:t>
                      </a:r>
                      <a:endParaRPr lang="fr-FR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36000" marT="35485" marB="35485"/>
                </a:tc>
              </a:tr>
              <a:tr h="364075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AQ WP</a:t>
                      </a:r>
                      <a:endParaRPr lang="fr-FR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Record the </a:t>
                      </a: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deviation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in the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database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(Excel file).</a:t>
                      </a:r>
                      <a:endParaRPr lang="fr-FR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36000" marT="17431" marB="17431"/>
                </a:tc>
              </a:tr>
              <a:tr h="1341286"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AQ WP et </a:t>
                      </a: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member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who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initiates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report</a:t>
                      </a:r>
                      <a:endParaRPr lang="fr-FR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431" marR="17431" marT="35485" marB="35485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Classify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the </a:t>
                      </a:r>
                      <a:r>
                        <a:rPr lang="fr-FR" sz="14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deviation</a:t>
                      </a:r>
                      <a:r>
                        <a:rPr lang="fr-FR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in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accordance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with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severity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of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their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consequences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and the importance of the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affected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function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for the global performance of the system (experts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consulted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 if </a:t>
                      </a:r>
                      <a:r>
                        <a:rPr lang="fr-FR" sz="140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necessary</a:t>
                      </a:r>
                      <a:r>
                        <a:rPr lang="fr-FR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</a:rPr>
                        <a:t>).</a:t>
                      </a:r>
                      <a:endParaRPr lang="fr-FR" sz="140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effectLst/>
                      </a:endParaRPr>
                    </a:p>
                  </a:txBody>
                  <a:tcPr marL="17431" marR="36000" marT="35485" marB="35485"/>
                </a:tc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50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_powerpoint_CEA_Irfu (1)">
  <a:themeElements>
    <a:clrScheme name="CEA">
      <a:dk1>
        <a:sysClr val="windowText" lastClr="000000"/>
      </a:dk1>
      <a:lt1>
        <a:sysClr val="window" lastClr="FFFFFF"/>
      </a:lt1>
      <a:dk2>
        <a:srgbClr val="DC0528"/>
      </a:dk2>
      <a:lt2>
        <a:srgbClr val="96C31E"/>
      </a:lt2>
      <a:accent1>
        <a:srgbClr val="781469"/>
      </a:accent1>
      <a:accent2>
        <a:srgbClr val="F08728"/>
      </a:accent2>
      <a:accent3>
        <a:srgbClr val="FAB45F"/>
      </a:accent3>
      <a:accent4>
        <a:srgbClr val="0091C3"/>
      </a:accent4>
      <a:accent5>
        <a:srgbClr val="006937"/>
      </a:accent5>
      <a:accent6>
        <a:srgbClr val="87000A"/>
      </a:accent6>
      <a:hlink>
        <a:srgbClr val="0000FF"/>
      </a:hlink>
      <a:folHlink>
        <a:srgbClr val="800080"/>
      </a:folHlink>
    </a:clrScheme>
    <a:fontScheme name="C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1930</TotalTime>
  <Words>1100</Words>
  <Application>Microsoft Office PowerPoint</Application>
  <PresentationFormat>Affichage à l'écran (4:3)</PresentationFormat>
  <Paragraphs>199</Paragraphs>
  <Slides>12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Mod_powerpoint_CEA_Irfu (1)</vt:lpstr>
      <vt:lpstr>ESSI CHANGE AND nonconformity control SYSTEM</vt:lpstr>
      <vt:lpstr>DEVIATION CONTROL SYSTEM </vt:lpstr>
      <vt:lpstr>OBjectives</vt:lpstr>
      <vt:lpstr>PROCESS flowchart</vt:lpstr>
      <vt:lpstr>Disposition on the product</vt:lpstr>
      <vt:lpstr>Classification of the deviations  3 LEVELS</vt:lpstr>
      <vt:lpstr>Corrective and preventive actions</vt:lpstr>
      <vt:lpstr>CEA deviation management BOards</vt:lpstr>
      <vt:lpstr>Step 1: Detect and record the deviation</vt:lpstr>
      <vt:lpstr>STEP 2- Analyse the root causes and the consequences / Validate the corrective and preventive actions                                                                </vt:lpstr>
      <vt:lpstr>STEP 3: Implement the actions Step 4: Check the actions and close the report</vt:lpstr>
      <vt:lpstr>CONCLUSIONS</vt:lpstr>
    </vt:vector>
  </TitlesOfParts>
  <Company>CEA Saclay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CLOUE Christelle</dc:creator>
  <cp:lastModifiedBy>CLOUE Christelle</cp:lastModifiedBy>
  <cp:revision>154</cp:revision>
  <dcterms:created xsi:type="dcterms:W3CDTF">2016-03-14T15:21:45Z</dcterms:created>
  <dcterms:modified xsi:type="dcterms:W3CDTF">2016-06-28T07:32:03Z</dcterms:modified>
</cp:coreProperties>
</file>