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2" r:id="rId2"/>
    <p:sldId id="360" r:id="rId3"/>
    <p:sldId id="361" r:id="rId4"/>
    <p:sldId id="329" r:id="rId5"/>
    <p:sldId id="362" r:id="rId6"/>
    <p:sldId id="345" r:id="rId7"/>
    <p:sldId id="364" r:id="rId8"/>
    <p:sldId id="365" r:id="rId9"/>
    <p:sldId id="366" r:id="rId10"/>
    <p:sldId id="367" r:id="rId11"/>
    <p:sldId id="368" r:id="rId12"/>
    <p:sldId id="349" r:id="rId13"/>
    <p:sldId id="353" r:id="rId14"/>
    <p:sldId id="354" r:id="rId15"/>
    <p:sldId id="355" r:id="rId16"/>
    <p:sldId id="356" r:id="rId17"/>
    <p:sldId id="272" r:id="rId18"/>
  </p:sldIdLst>
  <p:sldSz cx="9144000" cy="6858000" type="screen4x3"/>
  <p:notesSz cx="6811963" cy="99425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4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C31E"/>
    <a:srgbClr val="BDD18B"/>
    <a:srgbClr val="B2B2B2"/>
    <a:srgbClr val="808080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0" autoAdjust="0"/>
    <p:restoredTop sz="94660"/>
  </p:normalViewPr>
  <p:slideViewPr>
    <p:cSldViewPr>
      <p:cViewPr varScale="1">
        <p:scale>
          <a:sx n="74" d="100"/>
          <a:sy n="74" d="100"/>
        </p:scale>
        <p:origin x="128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54" d="100"/>
          <a:sy n="154" d="100"/>
        </p:scale>
        <p:origin x="2424" y="108"/>
      </p:cViewPr>
      <p:guideLst>
        <p:guide orient="horz" pos="3132"/>
        <p:guide pos="21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2_XFEL\CEA\cryomodule%20assembly%20duration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86285679023042E-2"/>
          <c:y val="0.1116906401429492"/>
          <c:w val="0.93897062650592644"/>
          <c:h val="0.75116924537075058"/>
        </c:manualLayout>
      </c:layout>
      <c:lineChart>
        <c:grouping val="standard"/>
        <c:varyColors val="0"/>
        <c:ser>
          <c:idx val="0"/>
          <c:order val="0"/>
          <c:tx>
            <c:v>contract</c:v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val>
            <c:numRef>
              <c:f>'Feuil1 (2)'!$B$2:$BU$2</c:f>
              <c:numCache>
                <c:formatCode>General</c:formatCode>
                <c:ptCount val="72"/>
                <c:pt idx="0">
                  <c:v>14</c:v>
                </c:pt>
                <c:pt idx="1">
                  <c:v>13</c:v>
                </c:pt>
                <c:pt idx="2">
                  <c:v>12</c:v>
                </c:pt>
                <c:pt idx="3">
                  <c:v>11</c:v>
                </c:pt>
                <c:pt idx="4">
                  <c:v>10</c:v>
                </c:pt>
                <c:pt idx="5">
                  <c:v>9</c:v>
                </c:pt>
                <c:pt idx="6">
                  <c:v>8</c:v>
                </c:pt>
                <c:pt idx="7">
                  <c:v>7</c:v>
                </c:pt>
                <c:pt idx="8">
                  <c:v>7</c:v>
                </c:pt>
                <c:pt idx="9">
                  <c:v>7</c:v>
                </c:pt>
                <c:pt idx="10">
                  <c:v>7</c:v>
                </c:pt>
                <c:pt idx="11">
                  <c:v>7</c:v>
                </c:pt>
                <c:pt idx="12">
                  <c:v>7</c:v>
                </c:pt>
                <c:pt idx="13">
                  <c:v>7</c:v>
                </c:pt>
                <c:pt idx="14">
                  <c:v>7</c:v>
                </c:pt>
                <c:pt idx="15">
                  <c:v>7</c:v>
                </c:pt>
                <c:pt idx="16">
                  <c:v>7</c:v>
                </c:pt>
                <c:pt idx="17">
                  <c:v>7</c:v>
                </c:pt>
                <c:pt idx="18">
                  <c:v>7</c:v>
                </c:pt>
                <c:pt idx="19">
                  <c:v>7</c:v>
                </c:pt>
                <c:pt idx="20">
                  <c:v>7</c:v>
                </c:pt>
                <c:pt idx="21">
                  <c:v>7</c:v>
                </c:pt>
                <c:pt idx="22">
                  <c:v>7</c:v>
                </c:pt>
                <c:pt idx="23">
                  <c:v>7</c:v>
                </c:pt>
                <c:pt idx="24">
                  <c:v>7</c:v>
                </c:pt>
                <c:pt idx="25">
                  <c:v>5.6</c:v>
                </c:pt>
                <c:pt idx="26">
                  <c:v>5.6</c:v>
                </c:pt>
                <c:pt idx="27">
                  <c:v>5.6</c:v>
                </c:pt>
                <c:pt idx="28">
                  <c:v>5.6</c:v>
                </c:pt>
                <c:pt idx="29">
                  <c:v>5.6</c:v>
                </c:pt>
                <c:pt idx="30">
                  <c:v>5.6</c:v>
                </c:pt>
                <c:pt idx="31">
                  <c:v>5.6</c:v>
                </c:pt>
                <c:pt idx="32">
                  <c:v>5.6</c:v>
                </c:pt>
                <c:pt idx="33">
                  <c:v>5.6</c:v>
                </c:pt>
                <c:pt idx="34">
                  <c:v>5.6</c:v>
                </c:pt>
                <c:pt idx="35">
                  <c:v>5.6</c:v>
                </c:pt>
                <c:pt idx="36">
                  <c:v>5.6</c:v>
                </c:pt>
                <c:pt idx="37">
                  <c:v>5.6</c:v>
                </c:pt>
                <c:pt idx="38">
                  <c:v>5.6</c:v>
                </c:pt>
                <c:pt idx="39">
                  <c:v>5.6</c:v>
                </c:pt>
                <c:pt idx="40">
                  <c:v>5.6</c:v>
                </c:pt>
                <c:pt idx="41">
                  <c:v>5.6</c:v>
                </c:pt>
                <c:pt idx="42">
                  <c:v>5.6</c:v>
                </c:pt>
                <c:pt idx="43">
                  <c:v>5.6</c:v>
                </c:pt>
                <c:pt idx="44">
                  <c:v>5.6</c:v>
                </c:pt>
                <c:pt idx="45">
                  <c:v>5.6</c:v>
                </c:pt>
                <c:pt idx="46">
                  <c:v>5.6</c:v>
                </c:pt>
                <c:pt idx="47">
                  <c:v>5.6</c:v>
                </c:pt>
                <c:pt idx="48">
                  <c:v>5.6</c:v>
                </c:pt>
                <c:pt idx="49">
                  <c:v>5.6</c:v>
                </c:pt>
                <c:pt idx="50">
                  <c:v>5.6</c:v>
                </c:pt>
                <c:pt idx="51">
                  <c:v>5.6</c:v>
                </c:pt>
                <c:pt idx="52">
                  <c:v>5.6</c:v>
                </c:pt>
                <c:pt idx="53">
                  <c:v>5.6</c:v>
                </c:pt>
                <c:pt idx="54">
                  <c:v>5.6</c:v>
                </c:pt>
                <c:pt idx="55">
                  <c:v>5.6</c:v>
                </c:pt>
                <c:pt idx="56">
                  <c:v>5.6</c:v>
                </c:pt>
                <c:pt idx="57">
                  <c:v>5.6</c:v>
                </c:pt>
                <c:pt idx="58">
                  <c:v>5.6</c:v>
                </c:pt>
                <c:pt idx="59">
                  <c:v>5.6</c:v>
                </c:pt>
                <c:pt idx="60">
                  <c:v>5.6</c:v>
                </c:pt>
                <c:pt idx="61">
                  <c:v>5.6</c:v>
                </c:pt>
                <c:pt idx="62">
                  <c:v>5.6</c:v>
                </c:pt>
                <c:pt idx="63">
                  <c:v>5.6</c:v>
                </c:pt>
                <c:pt idx="64">
                  <c:v>5.6</c:v>
                </c:pt>
                <c:pt idx="65">
                  <c:v>5.6</c:v>
                </c:pt>
                <c:pt idx="66">
                  <c:v>5.6</c:v>
                </c:pt>
                <c:pt idx="67">
                  <c:v>5.6</c:v>
                </c:pt>
                <c:pt idx="68">
                  <c:v>5.6</c:v>
                </c:pt>
                <c:pt idx="69">
                  <c:v>5.6</c:v>
                </c:pt>
                <c:pt idx="70">
                  <c:v>5.6</c:v>
                </c:pt>
                <c:pt idx="71">
                  <c:v>5.6</c:v>
                </c:pt>
              </c:numCache>
            </c:numRef>
          </c:val>
          <c:smooth val="0"/>
        </c:ser>
        <c:ser>
          <c:idx val="2"/>
          <c:order val="2"/>
          <c:tx>
            <c:v>Performed</c:v>
          </c:tx>
          <c:spPr>
            <a:ln w="3810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val>
            <c:numRef>
              <c:f>'Feuil1 (2)'!$B$4:$BU$4</c:f>
              <c:numCache>
                <c:formatCode>0.0</c:formatCode>
                <c:ptCount val="72"/>
                <c:pt idx="0">
                  <c:v>26.4</c:v>
                </c:pt>
                <c:pt idx="1">
                  <c:v>24</c:v>
                </c:pt>
                <c:pt idx="2">
                  <c:v>20.8</c:v>
                </c:pt>
                <c:pt idx="3">
                  <c:v>18</c:v>
                </c:pt>
                <c:pt idx="4">
                  <c:v>14.8</c:v>
                </c:pt>
                <c:pt idx="5">
                  <c:v>13</c:v>
                </c:pt>
                <c:pt idx="6">
                  <c:v>12.6</c:v>
                </c:pt>
                <c:pt idx="7">
                  <c:v>13</c:v>
                </c:pt>
                <c:pt idx="8">
                  <c:v>11</c:v>
                </c:pt>
                <c:pt idx="9">
                  <c:v>12.6</c:v>
                </c:pt>
                <c:pt idx="10">
                  <c:v>12.2</c:v>
                </c:pt>
                <c:pt idx="11">
                  <c:v>10.6</c:v>
                </c:pt>
                <c:pt idx="12">
                  <c:v>9</c:v>
                </c:pt>
                <c:pt idx="13">
                  <c:v>8.6</c:v>
                </c:pt>
                <c:pt idx="14">
                  <c:v>7.4</c:v>
                </c:pt>
                <c:pt idx="15">
                  <c:v>6.6</c:v>
                </c:pt>
                <c:pt idx="16">
                  <c:v>6.8</c:v>
                </c:pt>
                <c:pt idx="17">
                  <c:v>6</c:v>
                </c:pt>
                <c:pt idx="18">
                  <c:v>6.2</c:v>
                </c:pt>
                <c:pt idx="19">
                  <c:v>5.8</c:v>
                </c:pt>
                <c:pt idx="20">
                  <c:v>10.199999999999999</c:v>
                </c:pt>
                <c:pt idx="21">
                  <c:v>5.6</c:v>
                </c:pt>
                <c:pt idx="22">
                  <c:v>5.6</c:v>
                </c:pt>
                <c:pt idx="23">
                  <c:v>5.6</c:v>
                </c:pt>
                <c:pt idx="24">
                  <c:v>6.6</c:v>
                </c:pt>
                <c:pt idx="25">
                  <c:v>6.4</c:v>
                </c:pt>
                <c:pt idx="26">
                  <c:v>7.6</c:v>
                </c:pt>
                <c:pt idx="27">
                  <c:v>5.8</c:v>
                </c:pt>
                <c:pt idx="28">
                  <c:v>6.2</c:v>
                </c:pt>
                <c:pt idx="29">
                  <c:v>5.4</c:v>
                </c:pt>
                <c:pt idx="30">
                  <c:v>5.8</c:v>
                </c:pt>
                <c:pt idx="31">
                  <c:v>5.6</c:v>
                </c:pt>
                <c:pt idx="32">
                  <c:v>5.6</c:v>
                </c:pt>
                <c:pt idx="33">
                  <c:v>6.4</c:v>
                </c:pt>
                <c:pt idx="34">
                  <c:v>4.8</c:v>
                </c:pt>
                <c:pt idx="35">
                  <c:v>5.8</c:v>
                </c:pt>
                <c:pt idx="36">
                  <c:v>5.4</c:v>
                </c:pt>
                <c:pt idx="37">
                  <c:v>5.6</c:v>
                </c:pt>
                <c:pt idx="38">
                  <c:v>5.8</c:v>
                </c:pt>
                <c:pt idx="39">
                  <c:v>5.8</c:v>
                </c:pt>
                <c:pt idx="40">
                  <c:v>5.2</c:v>
                </c:pt>
                <c:pt idx="41">
                  <c:v>5.2</c:v>
                </c:pt>
                <c:pt idx="42">
                  <c:v>5.4</c:v>
                </c:pt>
                <c:pt idx="43">
                  <c:v>5.4</c:v>
                </c:pt>
                <c:pt idx="44">
                  <c:v>6</c:v>
                </c:pt>
                <c:pt idx="45">
                  <c:v>21</c:v>
                </c:pt>
                <c:pt idx="46">
                  <c:v>6.2</c:v>
                </c:pt>
                <c:pt idx="47">
                  <c:v>6.2</c:v>
                </c:pt>
                <c:pt idx="48">
                  <c:v>5.2</c:v>
                </c:pt>
                <c:pt idx="49">
                  <c:v>21.2</c:v>
                </c:pt>
                <c:pt idx="50">
                  <c:v>5.2</c:v>
                </c:pt>
                <c:pt idx="51">
                  <c:v>5.4</c:v>
                </c:pt>
                <c:pt idx="52">
                  <c:v>5.6</c:v>
                </c:pt>
                <c:pt idx="53">
                  <c:v>5.6</c:v>
                </c:pt>
                <c:pt idx="54">
                  <c:v>5.6</c:v>
                </c:pt>
                <c:pt idx="55">
                  <c:v>5.8</c:v>
                </c:pt>
                <c:pt idx="56">
                  <c:v>5.2</c:v>
                </c:pt>
                <c:pt idx="57">
                  <c:v>6.2</c:v>
                </c:pt>
                <c:pt idx="58">
                  <c:v>5</c:v>
                </c:pt>
                <c:pt idx="59">
                  <c:v>5</c:v>
                </c:pt>
                <c:pt idx="60">
                  <c:v>5</c:v>
                </c:pt>
                <c:pt idx="61">
                  <c:v>5.2</c:v>
                </c:pt>
                <c:pt idx="62">
                  <c:v>5.4</c:v>
                </c:pt>
                <c:pt idx="63">
                  <c:v>5.6</c:v>
                </c:pt>
                <c:pt idx="64">
                  <c:v>5.8</c:v>
                </c:pt>
                <c:pt idx="65">
                  <c:v>5.2</c:v>
                </c:pt>
                <c:pt idx="66">
                  <c:v>5.2</c:v>
                </c:pt>
                <c:pt idx="67">
                  <c:v>5.4</c:v>
                </c:pt>
                <c:pt idx="68">
                  <c:v>5.8</c:v>
                </c:pt>
                <c:pt idx="69">
                  <c:v>5.8</c:v>
                </c:pt>
                <c:pt idx="70">
                  <c:v>5.2</c:v>
                </c:pt>
                <c:pt idx="71">
                  <c:v>5.2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8230976"/>
        <c:axId val="348236072"/>
      </c:lineChart>
      <c:lineChart>
        <c:grouping val="standard"/>
        <c:varyColors val="0"/>
        <c:ser>
          <c:idx val="1"/>
          <c:order val="1"/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val>
            <c:numRef>
              <c:f>'Feuil1 (2)'!$B$3:$BU$3</c:f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8230976"/>
        <c:axId val="348236072"/>
      </c:lineChart>
      <c:catAx>
        <c:axId val="3482309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200"/>
                  <a:t>CRYOMODULE</a:t>
                </a:r>
              </a:p>
            </c:rich>
          </c:tx>
          <c:layout>
            <c:manualLayout>
              <c:xMode val="edge"/>
              <c:yMode val="edge"/>
              <c:x val="0.45556916654165702"/>
              <c:y val="0.912285189514617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48236072"/>
        <c:crosses val="autoZero"/>
        <c:auto val="1"/>
        <c:lblAlgn val="ctr"/>
        <c:lblOffset val="100"/>
        <c:tickLblSkip val="1"/>
        <c:noMultiLvlLbl val="0"/>
      </c:catAx>
      <c:valAx>
        <c:axId val="348236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200"/>
                  <a:t>WEEKS</a:t>
                </a:r>
              </a:p>
            </c:rich>
          </c:tx>
          <c:layout>
            <c:manualLayout>
              <c:xMode val="edge"/>
              <c:yMode val="edge"/>
              <c:x val="4.7114252061248524E-3"/>
              <c:y val="0.4465524192934117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48230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272288843753189"/>
          <c:y val="0.51007645379511635"/>
          <c:w val="0.22642128168718703"/>
          <c:h val="5.64321528425923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0.24847</cdr:x>
      <cdr:y>0.7177</cdr:y>
    </cdr:from>
    <cdr:to>
      <cdr:x>0.24847</cdr:x>
      <cdr:y>0.78295</cdr:y>
    </cdr:to>
    <cdr:cxnSp macro="">
      <cdr:nvCxnSpPr>
        <cdr:cNvPr id="3" name="Connecteur droit avec flèche 2"/>
        <cdr:cNvCxnSpPr/>
      </cdr:nvCxnSpPr>
      <cdr:spPr>
        <a:xfrm xmlns:a="http://schemas.openxmlformats.org/drawingml/2006/main" flipV="1">
          <a:off x="2195736" y="3168352"/>
          <a:ext cx="0" cy="288032"/>
        </a:xfrm>
        <a:prstGeom xmlns:a="http://schemas.openxmlformats.org/drawingml/2006/main" prst="straightConnector1">
          <a:avLst/>
        </a:prstGeom>
        <a:ln xmlns:a="http://schemas.openxmlformats.org/drawingml/2006/main" w="28575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0.21587</cdr:x>
      <cdr:y>0.79287</cdr:y>
    </cdr:from>
    <cdr:to>
      <cdr:x>0.31935</cdr:x>
      <cdr:y>1</cdr:y>
    </cdr:to>
    <cdr:sp macro="" textlink="">
      <cdr:nvSpPr>
        <cdr:cNvPr id="5" name="ZoneTexte 4"/>
        <cdr:cNvSpPr txBox="1"/>
      </cdr:nvSpPr>
      <cdr:spPr>
        <a:xfrm xmlns:a="http://schemas.openxmlformats.org/drawingml/2006/main">
          <a:off x="1907704" y="36004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fr-FR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8536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4C3DA1-9BFE-4D5D-B25D-7CC592D9C3C5}" type="datetimeFigureOut">
              <a:rPr lang="fr-FR" smtClean="0"/>
              <a:t>29/06/2016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8536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21956D-7473-4ACD-A8EB-84381C2C4B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77152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AFE2C-5007-4057-8DFB-EC24DF7E4136}" type="datetimeFigureOut">
              <a:rPr lang="fr-FR" smtClean="0"/>
              <a:pPr/>
              <a:t>29/06/2016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1197" y="4722694"/>
            <a:ext cx="544957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8536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5FE0B-B3A6-4AF6-B265-A109385ED23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18974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97731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41522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33487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8926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53838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77291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13579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14551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5538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8002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6914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141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6787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3992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79022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51729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6296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au_tit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310128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2653832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3060272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0" y="4509120"/>
            <a:ext cx="4788464" cy="1224136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pic>
        <p:nvPicPr>
          <p:cNvPr id="1027" name="Picture 3" descr="C:\Users\eb137366\Downloads\logoirfu02quadri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886" y="6008003"/>
            <a:ext cx="1305570" cy="58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bandeau_page_car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251460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b="1" dirty="0" smtClean="0"/>
              <a:t>Clean room </a:t>
            </a:r>
            <a:r>
              <a:rPr lang="fr-FR" b="1" dirty="0" err="1" smtClean="0"/>
              <a:t>assembly</a:t>
            </a:r>
            <a:r>
              <a:rPr lang="fr-FR" b="1" dirty="0" smtClean="0"/>
              <a:t> </a:t>
            </a:r>
            <a:r>
              <a:rPr lang="fr-FR" b="1" dirty="0" err="1" smtClean="0"/>
              <a:t>process</a:t>
            </a:r>
            <a:r>
              <a:rPr lang="fr-FR" b="1" dirty="0" smtClean="0"/>
              <a:t> VS XFEL </a:t>
            </a:r>
            <a:r>
              <a:rPr lang="fr-FR" b="1" dirty="0" err="1" smtClean="0"/>
              <a:t>cryomodule</a:t>
            </a:r>
            <a:r>
              <a:rPr lang="fr-FR" b="1" dirty="0" smtClean="0"/>
              <a:t> performances </a:t>
            </a:r>
            <a:r>
              <a:rPr lang="fr-FR" dirty="0" smtClean="0"/>
              <a:t>– TTC 2015 @ SLAC</a:t>
            </a:r>
            <a:endParaRPr lang="fr-FR" dirty="0"/>
          </a:p>
        </p:txBody>
      </p:sp>
      <p:sp>
        <p:nvSpPr>
          <p:cNvPr id="17" name="Espace réservé du contenu 15"/>
          <p:cNvSpPr>
            <a:spLocks noGrp="1"/>
          </p:cNvSpPr>
          <p:nvPr>
            <p:ph sz="quarter" idx="15"/>
          </p:nvPr>
        </p:nvSpPr>
        <p:spPr>
          <a:xfrm>
            <a:off x="378000" y="836613"/>
            <a:ext cx="8460000" cy="51847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car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6486" y="846237"/>
            <a:ext cx="8460000" cy="4156911"/>
          </a:xfrm>
          <a:prstGeom prst="rect">
            <a:avLst/>
          </a:prstGeom>
        </p:spPr>
      </p:pic>
      <p:pic>
        <p:nvPicPr>
          <p:cNvPr id="9" name="Image 8" descr="bandeau_page_cart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51460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b="1" dirty="0" smtClean="0"/>
              <a:t>Clean room </a:t>
            </a:r>
            <a:r>
              <a:rPr lang="fr-FR" b="1" dirty="0" err="1" smtClean="0"/>
              <a:t>assembly</a:t>
            </a:r>
            <a:r>
              <a:rPr lang="fr-FR" b="1" dirty="0" smtClean="0"/>
              <a:t> </a:t>
            </a:r>
            <a:r>
              <a:rPr lang="fr-FR" b="1" dirty="0" err="1" smtClean="0"/>
              <a:t>process</a:t>
            </a:r>
            <a:r>
              <a:rPr lang="fr-FR" b="1" dirty="0" smtClean="0"/>
              <a:t> VS XFEL </a:t>
            </a:r>
            <a:r>
              <a:rPr lang="fr-FR" b="1" dirty="0" err="1" smtClean="0"/>
              <a:t>cryomodule</a:t>
            </a:r>
            <a:r>
              <a:rPr lang="fr-FR" b="1" dirty="0" smtClean="0"/>
              <a:t> performances </a:t>
            </a:r>
            <a:r>
              <a:rPr lang="fr-FR" dirty="0" smtClean="0"/>
              <a:t>– TTC 2015 @ SLAC</a:t>
            </a:r>
            <a:endParaRPr lang="fr-FR" dirty="0"/>
          </a:p>
        </p:txBody>
      </p:sp>
      <p:sp>
        <p:nvSpPr>
          <p:cNvPr id="33" name="Espace réservé du graphique 32"/>
          <p:cNvSpPr>
            <a:spLocks noGrp="1"/>
          </p:cNvSpPr>
          <p:nvPr>
            <p:ph type="chart" sz="quarter" idx="13" hasCustomPrompt="1"/>
          </p:nvPr>
        </p:nvSpPr>
        <p:spPr>
          <a:xfrm>
            <a:off x="899592" y="5157788"/>
            <a:ext cx="3240360" cy="863600"/>
          </a:xfrm>
        </p:spPr>
        <p:txBody>
          <a:bodyPr anchor="ctr"/>
          <a:lstStyle>
            <a:lvl1pPr marL="0" indent="0" algn="ctr">
              <a:defRPr sz="1200"/>
            </a:lvl1pPr>
          </a:lstStyle>
          <a:p>
            <a:r>
              <a:rPr lang="fr-FR" dirty="0" smtClean="0"/>
              <a:t> Graphique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bandeau_intercalai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10128" y="0"/>
            <a:ext cx="5833872" cy="6858000"/>
          </a:xfrm>
          <a:prstGeom prst="rect">
            <a:avLst/>
          </a:prstGeom>
        </p:spPr>
      </p:pic>
      <p:pic>
        <p:nvPicPr>
          <p:cNvPr id="7" name="Image 6" descr="bandeau_dernière.png"/>
          <p:cNvPicPr>
            <a:picLocks noChangeAspect="1"/>
          </p:cNvPicPr>
          <p:nvPr userDrawn="1"/>
        </p:nvPicPr>
        <p:blipFill>
          <a:blip r:embed="rId3" cstate="print"/>
          <a:srcRect b="15350"/>
          <a:stretch>
            <a:fillRect/>
          </a:stretch>
        </p:blipFill>
        <p:spPr>
          <a:xfrm>
            <a:off x="3310128" y="0"/>
            <a:ext cx="5833872" cy="580526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38800" y="5799600"/>
            <a:ext cx="1897200" cy="943200"/>
          </a:xfrm>
        </p:spPr>
        <p:txBody>
          <a:bodyPr anchor="t" anchorCtr="0"/>
          <a:lstStyle>
            <a:lvl1pPr>
              <a:lnSpc>
                <a:spcPts val="1200"/>
              </a:lnSpc>
              <a:defRPr sz="850" b="0" cap="none" baseline="0"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39505" y="5799600"/>
            <a:ext cx="3552775" cy="943200"/>
          </a:xfrm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1"/>
                </a:solidFill>
              </a:defRPr>
            </a:lvl1pPr>
            <a:lvl2pPr marL="0" indent="0">
              <a:lnSpc>
                <a:spcPts val="1200"/>
              </a:lnSpc>
              <a:spcBef>
                <a:spcPts val="800"/>
              </a:spcBef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2pPr>
            <a:lvl3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3pPr>
            <a:lvl4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4pPr>
            <a:lvl5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>
          <a:xfrm>
            <a:off x="576000" y="5445224"/>
            <a:ext cx="111869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>
          <a:xfrm>
            <a:off x="576000" y="5877272"/>
            <a:ext cx="266429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Production des cryomodules XFEL - Journées AFF-CSS @ Aussois 2015</a:t>
            </a:r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au_tit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310128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1429696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0" y="5445224"/>
            <a:ext cx="4788464" cy="288032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sp>
        <p:nvSpPr>
          <p:cNvPr id="11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3060272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pic>
        <p:nvPicPr>
          <p:cNvPr id="16" name="Picture 3" descr="C:\Users\eb137366\Downloads\logoirfu02quadri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886" y="6008003"/>
            <a:ext cx="1305570" cy="58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19"/>
          <p:cNvGrpSpPr>
            <a:grpSpLocks/>
          </p:cNvGrpSpPr>
          <p:nvPr userDrawn="1"/>
        </p:nvGrpSpPr>
        <p:grpSpPr bwMode="auto">
          <a:xfrm>
            <a:off x="977897" y="3356992"/>
            <a:ext cx="8166103" cy="2117727"/>
            <a:chOff x="528" y="2578"/>
            <a:chExt cx="5144" cy="1334"/>
          </a:xfrm>
        </p:grpSpPr>
        <p:pic>
          <p:nvPicPr>
            <p:cNvPr id="13" name="Picture 5" descr="solenoide_at_100K"/>
            <p:cNvPicPr preferRelativeResize="0"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17" y="2578"/>
              <a:ext cx="883" cy="120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4" name="Picture 6" descr="Edelweiss2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 l="24377" r="34030"/>
            <a:stretch>
              <a:fillRect/>
            </a:stretch>
          </p:blipFill>
          <p:spPr bwMode="auto">
            <a:xfrm>
              <a:off x="2228" y="2578"/>
              <a:ext cx="836" cy="120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5" name="Text Box 7"/>
            <p:cNvSpPr txBox="1">
              <a:spLocks noChangeArrowheads="1"/>
            </p:cNvSpPr>
            <p:nvPr userDrawn="1"/>
          </p:nvSpPr>
          <p:spPr bwMode="auto">
            <a:xfrm>
              <a:off x="4798" y="3640"/>
              <a:ext cx="32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0"/>
                </a:spcBef>
                <a:defRPr/>
              </a:pPr>
              <a:r>
                <a:rPr lang="en-US" sz="1200" b="1" i="1">
                  <a:solidFill>
                    <a:schemeClr val="bg1"/>
                  </a:solidFill>
                </a:rPr>
                <a:t>CMS</a:t>
              </a:r>
            </a:p>
          </p:txBody>
        </p:sp>
        <p:pic>
          <p:nvPicPr>
            <p:cNvPr id="17" name="Picture 8" descr="DoubleChooz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 l="36795" t="28792" r="37286" b="15375"/>
            <a:stretch>
              <a:fillRect/>
            </a:stretch>
          </p:blipFill>
          <p:spPr bwMode="auto">
            <a:xfrm>
              <a:off x="528" y="2579"/>
              <a:ext cx="845" cy="12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8" name="Text Box 9"/>
            <p:cNvSpPr txBox="1">
              <a:spLocks noChangeArrowheads="1"/>
            </p:cNvSpPr>
            <p:nvPr userDrawn="1"/>
          </p:nvSpPr>
          <p:spPr bwMode="auto">
            <a:xfrm>
              <a:off x="533" y="3642"/>
              <a:ext cx="76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0"/>
                </a:spcBef>
                <a:defRPr/>
              </a:pPr>
              <a:r>
                <a:rPr lang="en-US" sz="1200" b="1" i="1">
                  <a:solidFill>
                    <a:schemeClr val="bg1"/>
                  </a:solidFill>
                </a:rPr>
                <a:t>Double Chooz</a:t>
              </a:r>
            </a:p>
          </p:txBody>
        </p:sp>
        <p:pic>
          <p:nvPicPr>
            <p:cNvPr id="19" name="Picture 10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 l="8026" r="7692" b="3709"/>
            <a:stretch>
              <a:fillRect/>
            </a:stretch>
          </p:blipFill>
          <p:spPr bwMode="auto">
            <a:xfrm>
              <a:off x="3912" y="2578"/>
              <a:ext cx="845" cy="120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0" name="Picture 11" descr="hess-new-small"/>
            <p:cNvPicPr>
              <a:picLocks noChangeAspect="1" noChangeArrowheads="1"/>
            </p:cNvPicPr>
            <p:nvPr userDrawn="1"/>
          </p:nvPicPr>
          <p:blipFill>
            <a:blip r:embed="rId8" cstate="print"/>
            <a:srcRect l="22726" r="29546"/>
            <a:stretch>
              <a:fillRect/>
            </a:stretch>
          </p:blipFill>
          <p:spPr bwMode="auto">
            <a:xfrm>
              <a:off x="3068" y="2578"/>
              <a:ext cx="844" cy="120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1" name="Rectangle 20"/>
            <p:cNvSpPr>
              <a:spLocks noChangeArrowheads="1"/>
            </p:cNvSpPr>
            <p:nvPr userDrawn="1"/>
          </p:nvSpPr>
          <p:spPr bwMode="auto">
            <a:xfrm>
              <a:off x="3106" y="3640"/>
              <a:ext cx="377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0"/>
                </a:spcBef>
                <a:defRPr/>
              </a:pPr>
              <a:r>
                <a:rPr lang="en-US" sz="1200" b="1" i="1" dirty="0">
                  <a:solidFill>
                    <a:schemeClr val="bg1"/>
                  </a:solidFill>
                </a:rPr>
                <a:t>HESS</a:t>
              </a:r>
            </a:p>
          </p:txBody>
        </p:sp>
        <p:sp>
          <p:nvSpPr>
            <p:cNvPr id="22" name="Rectangle 21"/>
            <p:cNvSpPr>
              <a:spLocks noChangeArrowheads="1"/>
            </p:cNvSpPr>
            <p:nvPr userDrawn="1"/>
          </p:nvSpPr>
          <p:spPr bwMode="auto">
            <a:xfrm>
              <a:off x="2424" y="3640"/>
              <a:ext cx="580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0"/>
                </a:spcBef>
                <a:defRPr/>
              </a:pPr>
              <a:r>
                <a:rPr lang="en-US" sz="1200" b="1" i="1" dirty="0" smtClean="0">
                  <a:solidFill>
                    <a:schemeClr val="bg1"/>
                  </a:solidFill>
                </a:rPr>
                <a:t>Edelweiss</a:t>
              </a:r>
              <a:endParaRPr lang="en-US" sz="1200" b="1" i="1" dirty="0">
                <a:solidFill>
                  <a:schemeClr val="bg1"/>
                </a:solidFill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 userDrawn="1"/>
          </p:nvSpPr>
          <p:spPr bwMode="auto">
            <a:xfrm>
              <a:off x="3953" y="3640"/>
              <a:ext cx="520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0"/>
                </a:spcBef>
                <a:defRPr/>
              </a:pPr>
              <a:r>
                <a:rPr lang="en-US" sz="1200" b="1" i="1" dirty="0">
                  <a:solidFill>
                    <a:schemeClr val="bg1"/>
                  </a:solidFill>
                </a:rPr>
                <a:t>Herschel</a:t>
              </a:r>
            </a:p>
          </p:txBody>
        </p:sp>
        <p:pic>
          <p:nvPicPr>
            <p:cNvPr id="24" name="Picture 15" descr="alice_tracking chamber"/>
            <p:cNvPicPr>
              <a:picLocks noChangeAspect="1" noChangeArrowheads="1"/>
            </p:cNvPicPr>
            <p:nvPr userDrawn="1"/>
          </p:nvPicPr>
          <p:blipFill>
            <a:blip r:embed="rId9" cstate="print"/>
            <a:srcRect r="20316"/>
            <a:stretch>
              <a:fillRect/>
            </a:stretch>
          </p:blipFill>
          <p:spPr bwMode="auto">
            <a:xfrm>
              <a:off x="1377" y="2578"/>
              <a:ext cx="845" cy="120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5" name="Text Box 16"/>
            <p:cNvSpPr txBox="1">
              <a:spLocks noChangeArrowheads="1"/>
            </p:cNvSpPr>
            <p:nvPr userDrawn="1"/>
          </p:nvSpPr>
          <p:spPr bwMode="auto">
            <a:xfrm>
              <a:off x="1377" y="3641"/>
              <a:ext cx="67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0"/>
                </a:spcBef>
                <a:defRPr/>
              </a:pPr>
              <a:r>
                <a:rPr lang="en-US" sz="1200" b="1" i="1">
                  <a:solidFill>
                    <a:schemeClr val="bg1"/>
                  </a:solidFill>
                </a:rPr>
                <a:t>ALICE</a:t>
              </a:r>
            </a:p>
          </p:txBody>
        </p:sp>
        <p:sp>
          <p:nvSpPr>
            <p:cNvPr id="26" name="Rectangle 25"/>
            <p:cNvSpPr>
              <a:spLocks noChangeArrowheads="1"/>
            </p:cNvSpPr>
            <p:nvPr userDrawn="1"/>
          </p:nvSpPr>
          <p:spPr bwMode="auto">
            <a:xfrm>
              <a:off x="3528" y="3816"/>
              <a:ext cx="2144" cy="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7" tIns="44450" rIns="90487" bIns="4445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90000"/>
                </a:lnSpc>
                <a:spcBef>
                  <a:spcPct val="0"/>
                </a:spcBef>
              </a:pPr>
              <a:r>
                <a:rPr lang="en-US" sz="1200" b="1" i="1">
                  <a:solidFill>
                    <a:srgbClr val="000000"/>
                  </a:solidFill>
                </a:rPr>
                <a:t>Detecting radiations from the Universe.  </a:t>
              </a: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au_tit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310128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1429696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0" y="5445224"/>
            <a:ext cx="4788464" cy="288032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sp>
        <p:nvSpPr>
          <p:cNvPr id="21" name="Espace réservé du contenu 20"/>
          <p:cNvSpPr>
            <a:spLocks noGrp="1"/>
          </p:cNvSpPr>
          <p:nvPr>
            <p:ph sz="quarter" idx="20" hasCustomPrompt="1"/>
          </p:nvPr>
        </p:nvSpPr>
        <p:spPr>
          <a:xfrm>
            <a:off x="3312000" y="3312000"/>
            <a:ext cx="1944000" cy="2124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2" name="Espace réservé du contenu 20"/>
          <p:cNvSpPr>
            <a:spLocks noGrp="1"/>
          </p:cNvSpPr>
          <p:nvPr>
            <p:ph sz="quarter" idx="21" hasCustomPrompt="1"/>
          </p:nvPr>
        </p:nvSpPr>
        <p:spPr>
          <a:xfrm>
            <a:off x="5256000" y="3312000"/>
            <a:ext cx="1944000" cy="2124000"/>
          </a:xfr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3" name="Espace réservé du contenu 20"/>
          <p:cNvSpPr>
            <a:spLocks noGrp="1"/>
          </p:cNvSpPr>
          <p:nvPr>
            <p:ph sz="quarter" idx="22" hasCustomPrompt="1"/>
          </p:nvPr>
        </p:nvSpPr>
        <p:spPr>
          <a:xfrm>
            <a:off x="7200000" y="3312000"/>
            <a:ext cx="1944000" cy="2124000"/>
          </a:xfr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3060272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pic>
        <p:nvPicPr>
          <p:cNvPr id="14" name="Picture 3" descr="C:\Users\eb137366\Downloads\logoirfu02quadri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886" y="6008003"/>
            <a:ext cx="1305570" cy="58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rcal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bandeau_intercalai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10128" y="0"/>
            <a:ext cx="5833872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72000" y="1949598"/>
            <a:ext cx="5364496" cy="4719761"/>
          </a:xfrm>
        </p:spPr>
        <p:txBody>
          <a:bodyPr anchor="t"/>
          <a:lstStyle>
            <a:lvl1pPr algn="l">
              <a:lnSpc>
                <a:spcPts val="2800"/>
              </a:lnSpc>
              <a:defRPr sz="2200" b="1" cap="all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72000" y="260649"/>
            <a:ext cx="5292488" cy="1584176"/>
          </a:xfrm>
        </p:spPr>
        <p:txBody>
          <a:bodyPr anchor="t" anchorCtr="0"/>
          <a:lstStyle>
            <a:lvl1pPr marL="0" indent="0">
              <a:lnSpc>
                <a:spcPts val="1200"/>
              </a:lnSpc>
              <a:spcAft>
                <a:spcPts val="0"/>
              </a:spcAft>
              <a:buNone/>
              <a:defRPr sz="85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>
          <a:xfrm>
            <a:off x="576000" y="5877272"/>
            <a:ext cx="26998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>
          <a:xfrm>
            <a:off x="576000" y="5445224"/>
            <a:ext cx="26998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fr-FR" dirty="0" smtClean="0"/>
              <a:t>Production des cryomodules XFEL - Journées AFF-CSS @ Aussois 2015</a:t>
            </a:r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spcAft>
                <a:spcPts val="1500"/>
              </a:spcAft>
              <a:defRPr/>
            </a:lvl1pPr>
            <a:lvl2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2pPr>
            <a:lvl3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3pPr>
            <a:lvl4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4pPr>
            <a:lvl5pPr marL="361950" indent="0">
              <a:lnSpc>
                <a:spcPts val="2800"/>
              </a:lnSpc>
              <a:buNone/>
              <a:tabLst>
                <a:tab pos="8077200" algn="r"/>
              </a:tabLst>
              <a:defRPr sz="22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b="1" dirty="0" smtClean="0"/>
              <a:t>Clean room </a:t>
            </a:r>
            <a:r>
              <a:rPr lang="fr-FR" b="1" dirty="0" err="1" smtClean="0"/>
              <a:t>assembly</a:t>
            </a:r>
            <a:r>
              <a:rPr lang="fr-FR" b="1" dirty="0" smtClean="0"/>
              <a:t> </a:t>
            </a:r>
            <a:r>
              <a:rPr lang="fr-FR" b="1" dirty="0" err="1" smtClean="0"/>
              <a:t>process</a:t>
            </a:r>
            <a:r>
              <a:rPr lang="fr-FR" b="1" dirty="0" smtClean="0"/>
              <a:t> VS XFEL </a:t>
            </a:r>
            <a:r>
              <a:rPr lang="fr-FR" b="1" dirty="0" err="1" smtClean="0"/>
              <a:t>cryomodule</a:t>
            </a:r>
            <a:r>
              <a:rPr lang="fr-FR" b="1" dirty="0" smtClean="0"/>
              <a:t> performances </a:t>
            </a:r>
            <a:r>
              <a:rPr lang="fr-FR" dirty="0" smtClean="0"/>
              <a:t>– TTC 2015 @ SLAC</a:t>
            </a:r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b="1" dirty="0" smtClean="0"/>
              <a:t>Clean room </a:t>
            </a:r>
            <a:r>
              <a:rPr lang="fr-FR" b="1" dirty="0" err="1" smtClean="0"/>
              <a:t>assembly</a:t>
            </a:r>
            <a:r>
              <a:rPr lang="fr-FR" b="1" dirty="0" smtClean="0"/>
              <a:t> </a:t>
            </a:r>
            <a:r>
              <a:rPr lang="fr-FR" b="1" dirty="0" err="1" smtClean="0"/>
              <a:t>process</a:t>
            </a:r>
            <a:r>
              <a:rPr lang="fr-FR" b="1" dirty="0" smtClean="0"/>
              <a:t> VS XFEL </a:t>
            </a:r>
            <a:r>
              <a:rPr lang="fr-FR" b="1" dirty="0" err="1" smtClean="0"/>
              <a:t>cryomodule</a:t>
            </a:r>
            <a:r>
              <a:rPr lang="fr-FR" b="1" dirty="0" smtClean="0"/>
              <a:t> performances </a:t>
            </a:r>
            <a:r>
              <a:rPr lang="fr-FR" dirty="0" smtClean="0"/>
              <a:t>– TTC 2015 @ SLAC</a:t>
            </a:r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fr-FR" b="1" dirty="0" smtClean="0"/>
              <a:t>Clean room </a:t>
            </a:r>
            <a:r>
              <a:rPr lang="fr-FR" b="1" dirty="0" err="1" smtClean="0"/>
              <a:t>assembly</a:t>
            </a:r>
            <a:r>
              <a:rPr lang="fr-FR" b="1" dirty="0" smtClean="0"/>
              <a:t> </a:t>
            </a:r>
            <a:r>
              <a:rPr lang="fr-FR" b="1" dirty="0" err="1" smtClean="0"/>
              <a:t>process</a:t>
            </a:r>
            <a:r>
              <a:rPr lang="fr-FR" b="1" dirty="0" smtClean="0"/>
              <a:t> VS XFEL </a:t>
            </a:r>
            <a:r>
              <a:rPr lang="fr-FR" b="1" dirty="0" err="1" smtClean="0"/>
              <a:t>cryomodule</a:t>
            </a:r>
            <a:r>
              <a:rPr lang="fr-FR" b="1" dirty="0" smtClean="0"/>
              <a:t> performances </a:t>
            </a:r>
            <a:r>
              <a:rPr lang="fr-FR" dirty="0" smtClean="0"/>
              <a:t>– TTC 2015 @ SLAC</a:t>
            </a:r>
            <a:endParaRPr lang="fr-FR" dirty="0"/>
          </a:p>
        </p:txBody>
      </p:sp>
      <p:sp>
        <p:nvSpPr>
          <p:cNvPr id="11" name="Espace réservé du contenu 20"/>
          <p:cNvSpPr>
            <a:spLocks noGrp="1"/>
          </p:cNvSpPr>
          <p:nvPr>
            <p:ph sz="quarter" idx="20" hasCustomPrompt="1"/>
          </p:nvPr>
        </p:nvSpPr>
        <p:spPr>
          <a:xfrm>
            <a:off x="5148000" y="2016000"/>
            <a:ext cx="3492000" cy="369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 b="1" dirty="0" smtClean="0"/>
              <a:t>Clean room </a:t>
            </a:r>
            <a:r>
              <a:rPr lang="fr-FR" b="1" dirty="0" err="1" smtClean="0"/>
              <a:t>assembly</a:t>
            </a:r>
            <a:r>
              <a:rPr lang="fr-FR" b="1" dirty="0" smtClean="0"/>
              <a:t> </a:t>
            </a:r>
            <a:r>
              <a:rPr lang="fr-FR" b="1" dirty="0" err="1" smtClean="0"/>
              <a:t>process</a:t>
            </a:r>
            <a:r>
              <a:rPr lang="fr-FR" b="1" dirty="0" smtClean="0"/>
              <a:t> VS XFEL </a:t>
            </a:r>
            <a:r>
              <a:rPr lang="fr-FR" b="1" dirty="0" err="1" smtClean="0"/>
              <a:t>cryomodule</a:t>
            </a:r>
            <a:r>
              <a:rPr lang="fr-FR" b="1" dirty="0" smtClean="0"/>
              <a:t> performances </a:t>
            </a:r>
            <a:r>
              <a:rPr lang="fr-FR" dirty="0" smtClean="0"/>
              <a:t>– TTC 2015 @ SLAC</a:t>
            </a:r>
            <a:endParaRPr lang="fr-FR" dirty="0"/>
          </a:p>
        </p:txBody>
      </p:sp>
      <p:sp>
        <p:nvSpPr>
          <p:cNvPr id="15" name="Espace réservé du contenu 20"/>
          <p:cNvSpPr>
            <a:spLocks noGrp="1"/>
          </p:cNvSpPr>
          <p:nvPr>
            <p:ph sz="quarter" idx="21" hasCustomPrompt="1"/>
          </p:nvPr>
        </p:nvSpPr>
        <p:spPr>
          <a:xfrm>
            <a:off x="5148000" y="2016000"/>
            <a:ext cx="3492000" cy="198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16" name="Espace réservé du contenu 20"/>
          <p:cNvSpPr>
            <a:spLocks noGrp="1"/>
          </p:cNvSpPr>
          <p:nvPr>
            <p:ph sz="quarter" idx="22" hasCustomPrompt="1"/>
          </p:nvPr>
        </p:nvSpPr>
        <p:spPr>
          <a:xfrm>
            <a:off x="5148000" y="3999600"/>
            <a:ext cx="1746000" cy="1695600"/>
          </a:xfr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17" name="Espace réservé du contenu 20"/>
          <p:cNvSpPr>
            <a:spLocks noGrp="1"/>
          </p:cNvSpPr>
          <p:nvPr>
            <p:ph sz="quarter" idx="23" hasCustomPrompt="1"/>
          </p:nvPr>
        </p:nvSpPr>
        <p:spPr>
          <a:xfrm>
            <a:off x="6894000" y="3999600"/>
            <a:ext cx="1746000" cy="1695600"/>
          </a:xfr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3707506"/>
            <a:ext cx="8172464" cy="252980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b="1" dirty="0" smtClean="0"/>
              <a:t>Clean room </a:t>
            </a:r>
            <a:r>
              <a:rPr lang="fr-FR" b="1" dirty="0" err="1" smtClean="0"/>
              <a:t>assembly</a:t>
            </a:r>
            <a:r>
              <a:rPr lang="fr-FR" b="1" dirty="0" smtClean="0"/>
              <a:t> </a:t>
            </a:r>
            <a:r>
              <a:rPr lang="fr-FR" b="1" dirty="0" err="1" smtClean="0"/>
              <a:t>process</a:t>
            </a:r>
            <a:r>
              <a:rPr lang="fr-FR" b="1" dirty="0" smtClean="0"/>
              <a:t> VS XFEL </a:t>
            </a:r>
            <a:r>
              <a:rPr lang="fr-FR" b="1" dirty="0" err="1" smtClean="0"/>
              <a:t>cryomodule</a:t>
            </a:r>
            <a:r>
              <a:rPr lang="fr-FR" b="1" dirty="0" smtClean="0"/>
              <a:t> performances </a:t>
            </a:r>
            <a:r>
              <a:rPr lang="fr-FR" dirty="0" smtClean="0"/>
              <a:t>– TTC 2015 @ SLAC</a:t>
            </a:r>
            <a:endParaRPr lang="fr-FR" dirty="0"/>
          </a:p>
        </p:txBody>
      </p:sp>
      <p:sp>
        <p:nvSpPr>
          <p:cNvPr id="9" name="Espace réservé du contenu 20"/>
          <p:cNvSpPr>
            <a:spLocks noGrp="1"/>
          </p:cNvSpPr>
          <p:nvPr>
            <p:ph sz="quarter" idx="21" hasCustomPrompt="1"/>
          </p:nvPr>
        </p:nvSpPr>
        <p:spPr>
          <a:xfrm>
            <a:off x="576000" y="1458000"/>
            <a:ext cx="8064000" cy="1908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bandeau_texte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955548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12000" y="52752"/>
            <a:ext cx="7236464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76000" y="1268760"/>
            <a:ext cx="8172464" cy="49685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051720" y="6305192"/>
            <a:ext cx="59398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666666"/>
                </a:solidFill>
              </a:defRPr>
            </a:lvl1pPr>
          </a:lstStyle>
          <a:p>
            <a:r>
              <a:rPr lang="fr-FR" dirty="0" smtClean="0"/>
              <a:t>Production des cryomodules XFEL - Journées AFF-CSS @ Aussois 2015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025304" y="6303598"/>
            <a:ext cx="1118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666666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2050" name="Picture 2" descr="C:\Users\eb137366\Downloads\irfu_signature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55313"/>
            <a:ext cx="646061" cy="64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5" r:id="rId4"/>
    <p:sldLayoutId id="2147483666" r:id="rId5"/>
    <p:sldLayoutId id="2147483650" r:id="rId6"/>
    <p:sldLayoutId id="2147483662" r:id="rId7"/>
    <p:sldLayoutId id="2147483663" r:id="rId8"/>
    <p:sldLayoutId id="2147483664" r:id="rId9"/>
    <p:sldLayoutId id="2147483667" r:id="rId10"/>
    <p:sldLayoutId id="2147483654" r:id="rId11"/>
    <p:sldLayoutId id="2147483668" r:id="rId1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923925" indent="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itchFamily="34" charset="0"/>
        <a:buNone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360363" indent="-360363" algn="l" defTabSz="914400" rtl="0" eaLnBrk="1" latinLnBrk="0" hangingPunct="1">
        <a:lnSpc>
          <a:spcPts val="2000"/>
        </a:lnSpc>
        <a:spcBef>
          <a:spcPts val="0"/>
        </a:spcBef>
        <a:buSzPct val="90000"/>
        <a:buFontTx/>
        <a:buBlip>
          <a:blip r:embed="rId16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2pPr>
      <a:lvl3pPr marL="361950" indent="0" algn="l" defTabSz="914400" rtl="0" eaLnBrk="1" latinLnBrk="0" hangingPunct="1">
        <a:lnSpc>
          <a:spcPts val="2000"/>
        </a:lnSpc>
        <a:spcBef>
          <a:spcPts val="0"/>
        </a:spcBef>
        <a:buSzPct val="36000"/>
        <a:buFont typeface="Arial" pitchFamily="34" charset="0"/>
        <a:buNone/>
        <a:defRPr sz="1600" kern="1200">
          <a:solidFill>
            <a:srgbClr val="666666"/>
          </a:solidFill>
          <a:latin typeface="+mn-lt"/>
          <a:ea typeface="+mn-ea"/>
          <a:cs typeface="+mn-cs"/>
        </a:defRPr>
      </a:lvl3pPr>
      <a:lvl4pPr marL="1009650" indent="-238125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SzPct val="36000"/>
        <a:buFontTx/>
        <a:buBlip>
          <a:blip r:embed="rId17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133475" indent="-114300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Font typeface="Arial" pitchFamily="34" charset="0"/>
        <a:buChar char="-"/>
        <a:defRPr sz="16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png"/><Relationship Id="rId11" Type="http://schemas.openxmlformats.org/officeDocument/2006/relationships/image" Target="../media/image26.emf"/><Relationship Id="rId5" Type="http://schemas.openxmlformats.org/officeDocument/2006/relationships/image" Target="../media/image20.pn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hyperlink" Target="http://ttfinfo.desy.de/HalleIIIelog/data/2009/28/2009-07-07T17:17:10-00.JPG" TargetMode="External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Relationship Id="rId9" Type="http://schemas.openxmlformats.org/officeDocument/2006/relationships/image" Target="../media/image3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635896" y="2287336"/>
            <a:ext cx="4788464" cy="1429696"/>
          </a:xfrm>
        </p:spPr>
        <p:txBody>
          <a:bodyPr/>
          <a:lstStyle/>
          <a:p>
            <a:pPr algn="ctr"/>
            <a:r>
              <a:rPr lang="en-GB" sz="1800" b="1" dirty="0" smtClean="0"/>
              <a:t>XFEL cryomodule production and Reliability improvement</a:t>
            </a:r>
            <a:endParaRPr lang="en-GB" sz="1800" b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l="17685" t="12242" r="15838" b="10600"/>
          <a:stretch/>
        </p:blipFill>
        <p:spPr>
          <a:xfrm>
            <a:off x="0" y="3284984"/>
            <a:ext cx="3309303" cy="2160240"/>
          </a:xfrm>
          <a:prstGeom prst="rect">
            <a:avLst/>
          </a:prstGeom>
        </p:spPr>
      </p:pic>
      <p:sp>
        <p:nvSpPr>
          <p:cNvPr id="7" name="Espace réservé du pied de page 8"/>
          <p:cNvSpPr txBox="1">
            <a:spLocks/>
          </p:cNvSpPr>
          <p:nvPr/>
        </p:nvSpPr>
        <p:spPr>
          <a:xfrm>
            <a:off x="2051720" y="6305192"/>
            <a:ext cx="5939824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3995936" y="5445224"/>
            <a:ext cx="4788464" cy="288032"/>
          </a:xfrm>
        </p:spPr>
        <p:txBody>
          <a:bodyPr/>
          <a:lstStyle/>
          <a:p>
            <a:r>
              <a:rPr lang="fr-FR" dirty="0"/>
              <a:t>XFEL </a:t>
            </a:r>
            <a:r>
              <a:rPr lang="fr-FR" dirty="0" err="1"/>
              <a:t>Cryomodule</a:t>
            </a:r>
            <a:r>
              <a:rPr lang="fr-FR" dirty="0"/>
              <a:t> production -</a:t>
            </a:r>
            <a:r>
              <a:rPr lang="fr-FR" dirty="0" smtClean="0"/>
              <a:t>2016</a:t>
            </a:r>
            <a:endParaRPr lang="fr-FR" dirty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2000" y="52752"/>
            <a:ext cx="6513304" cy="908720"/>
          </a:xfrm>
        </p:spPr>
        <p:txBody>
          <a:bodyPr/>
          <a:lstStyle/>
          <a:p>
            <a:pPr algn="ctr"/>
            <a:r>
              <a:rPr lang="en-GB" dirty="0" smtClean="0"/>
              <a:t>Manage the interfaces and the changes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81062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2400" dirty="0" smtClean="0">
                <a:solidFill>
                  <a:srgbClr val="FF0000"/>
                </a:solidFill>
              </a:rPr>
              <a:t>The management of the interfaces was done by DESY</a:t>
            </a:r>
          </a:p>
          <a:p>
            <a:pPr marL="317500" lvl="1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1800" dirty="0" smtClean="0">
                <a:solidFill>
                  <a:schemeClr val="tx1"/>
                </a:solidFill>
              </a:rPr>
              <a:t>Few issues with the interfaces</a:t>
            </a:r>
          </a:p>
          <a:p>
            <a:pPr marL="317500" lvl="1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1800" dirty="0" smtClean="0">
                <a:solidFill>
                  <a:schemeClr val="tx1"/>
                </a:solidFill>
              </a:rPr>
              <a:t>70K interfaces didn’t match with the 70K thermal shields</a:t>
            </a:r>
          </a:p>
          <a:p>
            <a:pPr marL="317500" lvl="1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GB" sz="1800" dirty="0" smtClean="0">
              <a:solidFill>
                <a:schemeClr val="tx1"/>
              </a:solidFill>
            </a:endParaRPr>
          </a:p>
          <a:p>
            <a:pPr marL="881062" lvl="1" indent="-3429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2400" dirty="0" smtClean="0">
                <a:solidFill>
                  <a:srgbClr val="FF0000"/>
                </a:solidFill>
              </a:rPr>
              <a:t>The management of the changes due to different manufacturers</a:t>
            </a:r>
            <a:r>
              <a:rPr lang="en-GB" sz="2400" dirty="0" smtClean="0">
                <a:solidFill>
                  <a:srgbClr val="FF0000"/>
                </a:solidFill>
              </a:rPr>
              <a:t> </a:t>
            </a:r>
            <a:r>
              <a:rPr lang="en-GB" sz="2400" dirty="0" smtClean="0">
                <a:solidFill>
                  <a:srgbClr val="FF0000"/>
                </a:solidFill>
              </a:rPr>
              <a:t>for the same component was complex</a:t>
            </a:r>
          </a:p>
          <a:p>
            <a:pPr marL="317500" lvl="1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1800" dirty="0" smtClean="0">
                <a:solidFill>
                  <a:schemeClr val="tx1"/>
                </a:solidFill>
              </a:rPr>
              <a:t>In general we got the information from EDMS too late</a:t>
            </a:r>
          </a:p>
          <a:p>
            <a:pPr marL="317500" lvl="1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1800" dirty="0" smtClean="0">
                <a:solidFill>
                  <a:schemeClr val="tx1"/>
                </a:solidFill>
              </a:rPr>
              <a:t>Sometimes we had to manage two different hardware or assembling instructions for a same component</a:t>
            </a:r>
          </a:p>
          <a:p>
            <a:pPr marL="317500" lvl="1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1800" dirty="0" smtClean="0">
                <a:solidFill>
                  <a:schemeClr val="tx1"/>
                </a:solidFill>
              </a:rPr>
              <a:t>The management of changes need the CEA expertise and a close supervision of the assembly.</a:t>
            </a:r>
          </a:p>
          <a:p>
            <a:pPr marL="317500" lvl="1" indent="-342900">
              <a:spcAft>
                <a:spcPts val="600"/>
              </a:spcAft>
              <a:buFont typeface="+mj-lt"/>
              <a:buAutoNum type="arabicPeriod"/>
            </a:pPr>
            <a:endParaRPr lang="en-GB" sz="1800" dirty="0" smtClean="0">
              <a:solidFill>
                <a:schemeClr val="tx1"/>
              </a:solidFill>
            </a:endParaRPr>
          </a:p>
          <a:p>
            <a:pPr marL="317500" lvl="1" indent="-342900">
              <a:spcAft>
                <a:spcPts val="600"/>
              </a:spcAft>
              <a:buFont typeface="+mj-lt"/>
              <a:buAutoNum type="arabicPeriod"/>
            </a:pPr>
            <a:endParaRPr lang="en-GB" sz="1800" dirty="0" smtClean="0">
              <a:solidFill>
                <a:schemeClr val="tx1"/>
              </a:solidFill>
            </a:endParaRPr>
          </a:p>
          <a:p>
            <a:pPr marL="317500" lvl="1" indent="-342900">
              <a:spcAft>
                <a:spcPts val="600"/>
              </a:spcAft>
              <a:buFont typeface="+mj-lt"/>
              <a:buAutoNum type="arabicPeriod"/>
            </a:pPr>
            <a:endParaRPr lang="en-GB" sz="1800" dirty="0" smtClean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6" name="Espace réservé du pied de page 8"/>
          <p:cNvSpPr>
            <a:spLocks noGrp="1"/>
          </p:cNvSpPr>
          <p:nvPr>
            <p:ph type="ftr" sz="quarter" idx="12"/>
          </p:nvPr>
        </p:nvSpPr>
        <p:spPr>
          <a:xfrm>
            <a:off x="2051720" y="6305192"/>
            <a:ext cx="5939824" cy="365125"/>
          </a:xfrm>
        </p:spPr>
        <p:txBody>
          <a:bodyPr/>
          <a:lstStyle/>
          <a:p>
            <a:r>
              <a:rPr lang="fr-FR" dirty="0" smtClean="0"/>
              <a:t>XFEL </a:t>
            </a:r>
            <a:r>
              <a:rPr lang="fr-FR" dirty="0" err="1" smtClean="0"/>
              <a:t>Cryomodule</a:t>
            </a:r>
            <a:r>
              <a:rPr lang="fr-FR" dirty="0" smtClean="0"/>
              <a:t> production -2016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663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2000" y="52752"/>
            <a:ext cx="6513304" cy="908720"/>
          </a:xfrm>
        </p:spPr>
        <p:txBody>
          <a:bodyPr/>
          <a:lstStyle/>
          <a:p>
            <a:pPr algn="ctr"/>
            <a:r>
              <a:rPr lang="en-GB" dirty="0" smtClean="0"/>
              <a:t>Make production with a module design not completely adapted to the series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81062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2400" dirty="0" smtClean="0">
                <a:solidFill>
                  <a:srgbClr val="FF0000"/>
                </a:solidFill>
              </a:rPr>
              <a:t>In order to reduce the risk few actions have been implemented </a:t>
            </a:r>
          </a:p>
          <a:p>
            <a:pPr marL="881062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GB" sz="2400" dirty="0" smtClean="0">
              <a:solidFill>
                <a:srgbClr val="FF0000"/>
              </a:solidFill>
            </a:endParaRPr>
          </a:p>
          <a:p>
            <a:pPr marL="317500" lvl="1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1800" dirty="0" smtClean="0">
                <a:solidFill>
                  <a:schemeClr val="tx1"/>
                </a:solidFill>
              </a:rPr>
              <a:t>Production of Assembling instructions</a:t>
            </a:r>
          </a:p>
          <a:p>
            <a:pPr marL="317500" lvl="1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GB" sz="1800" dirty="0" smtClean="0">
              <a:solidFill>
                <a:schemeClr val="tx1"/>
              </a:solidFill>
            </a:endParaRPr>
          </a:p>
          <a:p>
            <a:pPr marL="317500" lvl="1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1800" dirty="0" smtClean="0">
                <a:solidFill>
                  <a:schemeClr val="tx1"/>
                </a:solidFill>
              </a:rPr>
              <a:t>Simplification of complex operations like alignments, mounting of tuner systems, </a:t>
            </a:r>
          </a:p>
          <a:p>
            <a:pPr marL="317500" lvl="1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GB" sz="1800" dirty="0" smtClean="0">
              <a:solidFill>
                <a:schemeClr val="tx1"/>
              </a:solidFill>
            </a:endParaRPr>
          </a:p>
          <a:p>
            <a:pPr marL="317500" lvl="1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1800" dirty="0" smtClean="0">
                <a:solidFill>
                  <a:schemeClr val="tx1"/>
                </a:solidFill>
              </a:rPr>
              <a:t>Automatic control systems for RF, electric test, piezo and tuner motor</a:t>
            </a:r>
            <a:endParaRPr lang="en-GB" dirty="0" smtClean="0"/>
          </a:p>
          <a:p>
            <a:pPr marL="317500" lvl="1" indent="-342900">
              <a:spcAft>
                <a:spcPts val="600"/>
              </a:spcAft>
              <a:buFont typeface="+mj-lt"/>
              <a:buAutoNum type="arabicPeriod"/>
            </a:pPr>
            <a:endParaRPr lang="en-GB" sz="1800" dirty="0" smtClean="0">
              <a:solidFill>
                <a:schemeClr val="tx1"/>
              </a:solidFill>
            </a:endParaRPr>
          </a:p>
          <a:p>
            <a:pPr marL="317500" lvl="1" indent="-342900">
              <a:spcAft>
                <a:spcPts val="600"/>
              </a:spcAft>
              <a:buFont typeface="+mj-lt"/>
              <a:buAutoNum type="arabicPeriod"/>
            </a:pPr>
            <a:endParaRPr lang="en-GB" sz="1800" dirty="0" smtClean="0">
              <a:solidFill>
                <a:schemeClr val="tx1"/>
              </a:solidFill>
            </a:endParaRPr>
          </a:p>
          <a:p>
            <a:pPr marL="317500" lvl="1" indent="-342900">
              <a:spcAft>
                <a:spcPts val="600"/>
              </a:spcAft>
              <a:buFont typeface="+mj-lt"/>
              <a:buAutoNum type="arabicPeriod"/>
            </a:pPr>
            <a:endParaRPr lang="en-GB" sz="1800" dirty="0" smtClean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6" name="Espace réservé du pied de page 8"/>
          <p:cNvSpPr>
            <a:spLocks noGrp="1"/>
          </p:cNvSpPr>
          <p:nvPr>
            <p:ph type="ftr" sz="quarter" idx="12"/>
          </p:nvPr>
        </p:nvSpPr>
        <p:spPr>
          <a:xfrm>
            <a:off x="2051720" y="6305192"/>
            <a:ext cx="5939824" cy="365125"/>
          </a:xfrm>
        </p:spPr>
        <p:txBody>
          <a:bodyPr/>
          <a:lstStyle/>
          <a:p>
            <a:r>
              <a:rPr lang="fr-FR" dirty="0" smtClean="0"/>
              <a:t>XFEL </a:t>
            </a:r>
            <a:r>
              <a:rPr lang="fr-FR" dirty="0" err="1" smtClean="0"/>
              <a:t>Cryomodule</a:t>
            </a:r>
            <a:r>
              <a:rPr lang="fr-FR" dirty="0" smtClean="0"/>
              <a:t> production -2016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230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Actors of the assembly improvement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7" name="Ellipse 6"/>
          <p:cNvSpPr/>
          <p:nvPr/>
        </p:nvSpPr>
        <p:spPr>
          <a:xfrm>
            <a:off x="2699791" y="1988840"/>
            <a:ext cx="4128711" cy="3384376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Improvement</a:t>
            </a:r>
          </a:p>
          <a:p>
            <a:pPr algn="ctr"/>
            <a:r>
              <a:rPr lang="en-GB" dirty="0" smtClean="0"/>
              <a:t>of Assembly Reliability </a:t>
            </a:r>
            <a:endParaRPr lang="en-GB" dirty="0"/>
          </a:p>
        </p:txBody>
      </p:sp>
      <p:sp>
        <p:nvSpPr>
          <p:cNvPr id="17" name="Ellipse 16"/>
          <p:cNvSpPr/>
          <p:nvPr/>
        </p:nvSpPr>
        <p:spPr>
          <a:xfrm>
            <a:off x="1907704" y="1484784"/>
            <a:ext cx="2664296" cy="172819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ALSYOM Quality control</a:t>
            </a:r>
            <a:endParaRPr lang="en-GB" dirty="0"/>
          </a:p>
        </p:txBody>
      </p:sp>
      <p:sp>
        <p:nvSpPr>
          <p:cNvPr id="18" name="Ellipse 17"/>
          <p:cNvSpPr/>
          <p:nvPr/>
        </p:nvSpPr>
        <p:spPr>
          <a:xfrm>
            <a:off x="746108" y="2703648"/>
            <a:ext cx="2664296" cy="1728192"/>
          </a:xfrm>
          <a:prstGeom prst="ellipse">
            <a:avLst/>
          </a:prstGeom>
          <a:solidFill>
            <a:srgbClr val="96C31E">
              <a:alpha val="89804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CEA Quality control</a:t>
            </a:r>
            <a:endParaRPr lang="en-GB" dirty="0"/>
          </a:p>
        </p:txBody>
      </p:sp>
      <p:sp>
        <p:nvSpPr>
          <p:cNvPr id="20" name="Ellipse 19"/>
          <p:cNvSpPr/>
          <p:nvPr/>
        </p:nvSpPr>
        <p:spPr>
          <a:xfrm>
            <a:off x="5028227" y="4237828"/>
            <a:ext cx="1872208" cy="1512168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CEA expertise</a:t>
            </a:r>
          </a:p>
        </p:txBody>
      </p:sp>
      <p:sp>
        <p:nvSpPr>
          <p:cNvPr id="21" name="Ellipse 20"/>
          <p:cNvSpPr/>
          <p:nvPr/>
        </p:nvSpPr>
        <p:spPr>
          <a:xfrm>
            <a:off x="5876503" y="1991892"/>
            <a:ext cx="2664296" cy="172819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ALSYOM</a:t>
            </a:r>
          </a:p>
          <a:p>
            <a:pPr algn="ctr"/>
            <a:r>
              <a:rPr lang="en-GB" dirty="0" smtClean="0"/>
              <a:t>Operator</a:t>
            </a:r>
          </a:p>
          <a:p>
            <a:pPr algn="ctr"/>
            <a:r>
              <a:rPr lang="en-GB" dirty="0" smtClean="0"/>
              <a:t>skills and experience</a:t>
            </a:r>
            <a:endParaRPr lang="en-GB" dirty="0"/>
          </a:p>
        </p:txBody>
      </p:sp>
      <p:sp>
        <p:nvSpPr>
          <p:cNvPr id="10" name="Espace réservé du pied de page 8"/>
          <p:cNvSpPr>
            <a:spLocks noGrp="1"/>
          </p:cNvSpPr>
          <p:nvPr>
            <p:ph type="ftr" sz="quarter" idx="12"/>
          </p:nvPr>
        </p:nvSpPr>
        <p:spPr>
          <a:xfrm>
            <a:off x="2051720" y="6305192"/>
            <a:ext cx="5939824" cy="365125"/>
          </a:xfrm>
        </p:spPr>
        <p:txBody>
          <a:bodyPr/>
          <a:lstStyle/>
          <a:p>
            <a:r>
              <a:rPr lang="fr-FR" dirty="0" smtClean="0"/>
              <a:t>XFEL </a:t>
            </a:r>
            <a:r>
              <a:rPr lang="fr-FR" dirty="0" err="1" smtClean="0"/>
              <a:t>Cryomodule</a:t>
            </a:r>
            <a:r>
              <a:rPr lang="fr-FR" dirty="0" smtClean="0"/>
              <a:t> production -2016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785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2000" y="52752"/>
            <a:ext cx="6513304" cy="908720"/>
          </a:xfrm>
        </p:spPr>
        <p:txBody>
          <a:bodyPr/>
          <a:lstStyle/>
          <a:p>
            <a:pPr algn="ctr"/>
            <a:r>
              <a:rPr lang="en-US" dirty="0" smtClean="0"/>
              <a:t>Quality team essential </a:t>
            </a:r>
            <a:br>
              <a:rPr lang="en-US" dirty="0" smtClean="0"/>
            </a:br>
            <a:r>
              <a:rPr lang="en-US" dirty="0" smtClean="0"/>
              <a:t>for reliability improvement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81062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GB" dirty="0" smtClean="0"/>
          </a:p>
          <a:p>
            <a:pPr marL="881062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dirty="0" smtClean="0"/>
              <a:t>After the </a:t>
            </a:r>
            <a:r>
              <a:rPr lang="en-GB" dirty="0" err="1" smtClean="0"/>
              <a:t>Alsyom</a:t>
            </a:r>
            <a:r>
              <a:rPr lang="en-GB" dirty="0" smtClean="0"/>
              <a:t> re-organization in September 2014, the main impacts on quality were:</a:t>
            </a:r>
          </a:p>
          <a:p>
            <a:pPr marL="1076325" lvl="1" indent="-174625">
              <a:lnSpc>
                <a:spcPct val="100000"/>
              </a:lnSpc>
              <a:spcAft>
                <a:spcPts val="600"/>
              </a:spcAft>
              <a:buSzTx/>
              <a:buFont typeface="Wingdings" panose="05000000000000000000" pitchFamily="2" charset="2"/>
              <a:buChar char="§"/>
            </a:pPr>
            <a:r>
              <a:rPr lang="en-GB" sz="1600" dirty="0" smtClean="0">
                <a:solidFill>
                  <a:srgbClr val="666666"/>
                </a:solidFill>
              </a:rPr>
              <a:t>Better coordination (weekly meeting) between the CEA and </a:t>
            </a:r>
            <a:r>
              <a:rPr lang="en-GB" sz="1600" dirty="0" err="1" smtClean="0">
                <a:solidFill>
                  <a:srgbClr val="666666"/>
                </a:solidFill>
              </a:rPr>
              <a:t>Alsyom</a:t>
            </a:r>
            <a:r>
              <a:rPr lang="en-GB" sz="1600" dirty="0" smtClean="0">
                <a:solidFill>
                  <a:srgbClr val="666666"/>
                </a:solidFill>
              </a:rPr>
              <a:t> quality teams</a:t>
            </a:r>
          </a:p>
          <a:p>
            <a:pPr marL="1076325" lvl="1" indent="-174625">
              <a:lnSpc>
                <a:spcPct val="100000"/>
              </a:lnSpc>
              <a:spcAft>
                <a:spcPts val="600"/>
              </a:spcAft>
              <a:buSzTx/>
              <a:buFont typeface="Wingdings" panose="05000000000000000000" pitchFamily="2" charset="2"/>
              <a:buChar char="§"/>
            </a:pPr>
            <a:r>
              <a:rPr lang="en-GB" dirty="0" smtClean="0"/>
              <a:t>The </a:t>
            </a:r>
            <a:r>
              <a:rPr lang="en-GB" dirty="0"/>
              <a:t>number of component inspections after </a:t>
            </a:r>
            <a:r>
              <a:rPr lang="en-GB" dirty="0" smtClean="0"/>
              <a:t>delivery </a:t>
            </a:r>
            <a:r>
              <a:rPr lang="en-GB" dirty="0"/>
              <a:t>or </a:t>
            </a:r>
            <a:r>
              <a:rPr lang="en-GB" dirty="0" smtClean="0"/>
              <a:t>preparation has continued to increase</a:t>
            </a:r>
          </a:p>
          <a:p>
            <a:pPr marL="1076325" lvl="1" indent="-174625">
              <a:lnSpc>
                <a:spcPct val="100000"/>
              </a:lnSpc>
              <a:spcAft>
                <a:spcPts val="600"/>
              </a:spcAft>
              <a:buSzTx/>
              <a:buFont typeface="Wingdings" panose="05000000000000000000" pitchFamily="2" charset="2"/>
              <a:buChar char="§"/>
            </a:pPr>
            <a:endParaRPr lang="en-GB" dirty="0"/>
          </a:p>
          <a:p>
            <a:pPr marL="881062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dirty="0" smtClean="0"/>
              <a:t>The turning point in reliability improvement was due to the recruitment of a new quality manager in </a:t>
            </a:r>
            <a:r>
              <a:rPr lang="en-GB" dirty="0"/>
              <a:t>January </a:t>
            </a:r>
            <a:r>
              <a:rPr lang="en-GB" dirty="0" smtClean="0"/>
              <a:t>2015.</a:t>
            </a:r>
          </a:p>
          <a:p>
            <a:pPr marL="1076325" lvl="1" indent="-174625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dirty="0" smtClean="0"/>
              <a:t>Since this date, the </a:t>
            </a:r>
            <a:r>
              <a:rPr lang="en-GB" dirty="0" err="1" smtClean="0"/>
              <a:t>Alsyom</a:t>
            </a:r>
            <a:r>
              <a:rPr lang="en-GB" dirty="0" smtClean="0"/>
              <a:t> Quality team has been in the field</a:t>
            </a:r>
          </a:p>
          <a:p>
            <a:pPr marL="1076325" lvl="1" indent="-174625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dirty="0" smtClean="0"/>
              <a:t>An operator qualification process has been implemented for all new operators</a:t>
            </a:r>
          </a:p>
          <a:p>
            <a:pPr marL="1076325" lvl="1" indent="-174625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dirty="0" smtClean="0"/>
              <a:t>Preventive actions are taken and checked</a:t>
            </a:r>
          </a:p>
          <a:p>
            <a:pPr marL="1076325" lvl="1" indent="-174625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dirty="0" smtClean="0"/>
              <a:t>The operators are made aware of non-conformity issues</a:t>
            </a:r>
            <a:endParaRPr lang="en-GB" dirty="0"/>
          </a:p>
          <a:p>
            <a:pPr marL="317500" lvl="1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dirty="0">
              <a:solidFill>
                <a:srgbClr val="666666"/>
              </a:solidFill>
            </a:endParaRPr>
          </a:p>
          <a:p>
            <a:pPr marL="1033462" lvl="4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dirty="0" smtClean="0"/>
          </a:p>
          <a:p>
            <a:pPr marL="909637" lvl="3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dirty="0" smtClean="0"/>
          </a:p>
          <a:p>
            <a:pPr marL="881062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GB" dirty="0" smtClean="0">
              <a:solidFill>
                <a:schemeClr val="tx1"/>
              </a:solidFill>
            </a:endParaRP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	</a:t>
            </a:r>
          </a:p>
          <a:p>
            <a:pPr marL="881062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6" name="Espace réservé du pied de page 8"/>
          <p:cNvSpPr>
            <a:spLocks noGrp="1"/>
          </p:cNvSpPr>
          <p:nvPr>
            <p:ph type="ftr" sz="quarter" idx="12"/>
          </p:nvPr>
        </p:nvSpPr>
        <p:spPr>
          <a:xfrm>
            <a:off x="2051720" y="6305192"/>
            <a:ext cx="5939824" cy="365125"/>
          </a:xfrm>
        </p:spPr>
        <p:txBody>
          <a:bodyPr/>
          <a:lstStyle/>
          <a:p>
            <a:r>
              <a:rPr lang="fr-FR" dirty="0" smtClean="0"/>
              <a:t>XFEL </a:t>
            </a:r>
            <a:r>
              <a:rPr lang="fr-FR" dirty="0" err="1" smtClean="0"/>
              <a:t>Cryomodule</a:t>
            </a:r>
            <a:r>
              <a:rPr lang="fr-FR" dirty="0" smtClean="0"/>
              <a:t> production -2016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023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CEA Quality actions From end of 2014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1342" y="1034088"/>
            <a:ext cx="8411330" cy="4968552"/>
          </a:xfrm>
        </p:spPr>
        <p:txBody>
          <a:bodyPr/>
          <a:lstStyle/>
          <a:p>
            <a:pPr marL="712788" lvl="1" indent="-268288">
              <a:lnSpc>
                <a:spcPct val="100000"/>
              </a:lnSpc>
              <a:spcAft>
                <a:spcPts val="600"/>
              </a:spcAft>
              <a:buSzTx/>
              <a:buFont typeface="Wingdings" panose="05000000000000000000" pitchFamily="2" charset="2"/>
              <a:buChar char="§"/>
            </a:pPr>
            <a:r>
              <a:rPr lang="en-GB" sz="1800" b="1" dirty="0" smtClean="0">
                <a:solidFill>
                  <a:srgbClr val="00B0F0"/>
                </a:solidFill>
              </a:rPr>
              <a:t>CEA</a:t>
            </a:r>
            <a:r>
              <a:rPr lang="en-GB" sz="1800" dirty="0" smtClean="0">
                <a:solidFill>
                  <a:srgbClr val="666666"/>
                </a:solidFill>
              </a:rPr>
              <a:t> </a:t>
            </a:r>
            <a:r>
              <a:rPr lang="en-GB" sz="1800" b="1" dirty="0" smtClean="0">
                <a:solidFill>
                  <a:srgbClr val="666666"/>
                </a:solidFill>
              </a:rPr>
              <a:t>informs </a:t>
            </a:r>
            <a:r>
              <a:rPr lang="en-GB" sz="1800" b="1" dirty="0" err="1" smtClean="0">
                <a:solidFill>
                  <a:srgbClr val="FF0000"/>
                </a:solidFill>
              </a:rPr>
              <a:t>Alsyom</a:t>
            </a:r>
            <a:r>
              <a:rPr lang="en-GB" sz="1800" b="1" dirty="0" smtClean="0">
                <a:solidFill>
                  <a:srgbClr val="FF0000"/>
                </a:solidFill>
              </a:rPr>
              <a:t> </a:t>
            </a:r>
            <a:r>
              <a:rPr lang="en-GB" sz="1800" dirty="0"/>
              <a:t>of </a:t>
            </a:r>
            <a:r>
              <a:rPr lang="en-GB" sz="1800" dirty="0" smtClean="0"/>
              <a:t>any</a:t>
            </a:r>
            <a:r>
              <a:rPr lang="en-GB" sz="1800" dirty="0" smtClean="0">
                <a:solidFill>
                  <a:srgbClr val="666666"/>
                </a:solidFill>
              </a:rPr>
              <a:t> non-conformity detected at </a:t>
            </a:r>
            <a:r>
              <a:rPr lang="en-GB" sz="1800" b="1" dirty="0" smtClean="0">
                <a:solidFill>
                  <a:srgbClr val="00B050"/>
                </a:solidFill>
              </a:rPr>
              <a:t>DESY</a:t>
            </a:r>
            <a:r>
              <a:rPr lang="en-GB" sz="1800" dirty="0" smtClean="0">
                <a:solidFill>
                  <a:srgbClr val="00B050"/>
                </a:solidFill>
              </a:rPr>
              <a:t> </a:t>
            </a:r>
            <a:br>
              <a:rPr lang="en-GB" sz="1800" dirty="0" smtClean="0">
                <a:solidFill>
                  <a:srgbClr val="00B050"/>
                </a:solidFill>
              </a:rPr>
            </a:br>
            <a:r>
              <a:rPr lang="en-GB" sz="1800" dirty="0" smtClean="0">
                <a:solidFill>
                  <a:srgbClr val="666666"/>
                </a:solidFill>
              </a:rPr>
              <a:t>and preventive action is decided together</a:t>
            </a:r>
          </a:p>
          <a:p>
            <a:pPr marL="712788" lvl="1" indent="-268288">
              <a:lnSpc>
                <a:spcPct val="100000"/>
              </a:lnSpc>
              <a:spcAft>
                <a:spcPts val="600"/>
              </a:spcAft>
              <a:buSzTx/>
              <a:buFont typeface="Wingdings" panose="05000000000000000000" pitchFamily="2" charset="2"/>
              <a:buChar char="§"/>
            </a:pPr>
            <a:r>
              <a:rPr lang="en-GB" sz="1800" b="1" dirty="0" smtClean="0">
                <a:solidFill>
                  <a:srgbClr val="00B0F0"/>
                </a:solidFill>
              </a:rPr>
              <a:t>CEA</a:t>
            </a:r>
            <a:r>
              <a:rPr lang="en-GB" sz="1800" dirty="0" smtClean="0"/>
              <a:t> </a:t>
            </a:r>
            <a:r>
              <a:rPr lang="en-GB" sz="1800" b="1" dirty="0" smtClean="0"/>
              <a:t>issues</a:t>
            </a:r>
            <a:r>
              <a:rPr lang="en-GB" sz="1800" dirty="0" smtClean="0"/>
              <a:t> </a:t>
            </a:r>
            <a:r>
              <a:rPr lang="en-GB" sz="1800" b="1" dirty="0" smtClean="0"/>
              <a:t>reports to </a:t>
            </a:r>
            <a:r>
              <a:rPr lang="en-GB" sz="1800" b="1" dirty="0" smtClean="0">
                <a:solidFill>
                  <a:srgbClr val="00B050"/>
                </a:solidFill>
              </a:rPr>
              <a:t>DESY</a:t>
            </a:r>
            <a:r>
              <a:rPr lang="en-GB" sz="1800" dirty="0" smtClean="0"/>
              <a:t> (by WP) on the non-conformities detected at </a:t>
            </a:r>
            <a:r>
              <a:rPr lang="en-GB" sz="1800" b="1" dirty="0" err="1" smtClean="0">
                <a:solidFill>
                  <a:srgbClr val="FF0000"/>
                </a:solidFill>
              </a:rPr>
              <a:t>Saclay</a:t>
            </a:r>
            <a:r>
              <a:rPr lang="en-GB" sz="1800" dirty="0" smtClean="0"/>
              <a:t> involving components or assembly errors. </a:t>
            </a:r>
            <a:br>
              <a:rPr lang="en-GB" sz="1800" dirty="0" smtClean="0"/>
            </a:br>
            <a:r>
              <a:rPr lang="en-GB" sz="1800" dirty="0" smtClean="0"/>
              <a:t>This makes it possible to foresee the necessary number of components, taking into account the expected end of component production, any manufacturing changes or required spares.</a:t>
            </a:r>
          </a:p>
          <a:p>
            <a:pPr marL="712788" lvl="1" indent="-268288">
              <a:lnSpc>
                <a:spcPct val="100000"/>
              </a:lnSpc>
              <a:spcAft>
                <a:spcPts val="600"/>
              </a:spcAft>
              <a:buSzTx/>
              <a:buFont typeface="Wingdings" panose="05000000000000000000" pitchFamily="2" charset="2"/>
              <a:buChar char="§"/>
            </a:pPr>
            <a:r>
              <a:rPr lang="en-GB" sz="1800" b="1" dirty="0" smtClean="0">
                <a:solidFill>
                  <a:srgbClr val="00B0F0"/>
                </a:solidFill>
              </a:rPr>
              <a:t>CEA</a:t>
            </a:r>
            <a:r>
              <a:rPr lang="en-GB" sz="1800" dirty="0" smtClean="0"/>
              <a:t> </a:t>
            </a:r>
            <a:r>
              <a:rPr lang="en-GB" sz="1800" b="1" dirty="0" smtClean="0"/>
              <a:t>conducts audits</a:t>
            </a:r>
            <a:r>
              <a:rPr lang="en-GB" sz="1800" dirty="0" smtClean="0"/>
              <a:t>, with the help of experts, such as the one performed on </a:t>
            </a:r>
            <a:r>
              <a:rPr lang="en-GB" sz="1800" b="1" dirty="0" smtClean="0"/>
              <a:t>XM26,</a:t>
            </a:r>
            <a:r>
              <a:rPr lang="en-GB" sz="1800" dirty="0" smtClean="0"/>
              <a:t> to be sure that the process is actually accomplished according to procedure</a:t>
            </a:r>
          </a:p>
          <a:p>
            <a:pPr marL="4665663" lvl="3" indent="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dirty="0" smtClean="0">
              <a:solidFill>
                <a:srgbClr val="00B0F0"/>
              </a:solidFill>
            </a:endParaRPr>
          </a:p>
          <a:p>
            <a:pPr marL="4840288" lvl="3" indent="0" algn="just">
              <a:spcAft>
                <a:spcPts val="600"/>
              </a:spcAft>
              <a:buNone/>
            </a:pPr>
            <a:r>
              <a:rPr lang="en-GB" sz="2200" dirty="0" smtClean="0">
                <a:solidFill>
                  <a:srgbClr val="00B0F0"/>
                </a:solidFill>
              </a:rPr>
              <a:t>Example</a:t>
            </a:r>
            <a:r>
              <a:rPr lang="en-GB" dirty="0" smtClean="0">
                <a:solidFill>
                  <a:srgbClr val="00B0F0"/>
                </a:solidFill>
              </a:rPr>
              <a:t>:</a:t>
            </a:r>
          </a:p>
          <a:p>
            <a:pPr marL="4840288" lvl="3" indent="0" algn="just" defTabSz="2689225">
              <a:spcAft>
                <a:spcPts val="600"/>
              </a:spcAft>
              <a:buNone/>
            </a:pPr>
            <a:r>
              <a:rPr lang="en-GB" sz="1800" dirty="0" smtClean="0">
                <a:solidFill>
                  <a:srgbClr val="00B0F0"/>
                </a:solidFill>
              </a:rPr>
              <a:t>During the </a:t>
            </a:r>
            <a:r>
              <a:rPr lang="en-GB" sz="1800" b="1" dirty="0" smtClean="0">
                <a:solidFill>
                  <a:srgbClr val="00B0F0"/>
                </a:solidFill>
              </a:rPr>
              <a:t>XM26 Audit</a:t>
            </a:r>
            <a:r>
              <a:rPr lang="en-GB" sz="1800" dirty="0" smtClean="0">
                <a:solidFill>
                  <a:srgbClr val="00B0F0"/>
                </a:solidFill>
              </a:rPr>
              <a:t>, CEA concluded that 2 operators are necessary to fasten </a:t>
            </a:r>
            <a:r>
              <a:rPr lang="en-GB" sz="1800" dirty="0">
                <a:solidFill>
                  <a:srgbClr val="00B0F0"/>
                </a:solidFill>
              </a:rPr>
              <a:t>the first 2 bolts </a:t>
            </a:r>
            <a:r>
              <a:rPr lang="en-GB" sz="1800" dirty="0" smtClean="0">
                <a:solidFill>
                  <a:srgbClr val="00B0F0"/>
                </a:solidFill>
              </a:rPr>
              <a:t>that connect the cavity to the bellows. The same applies to the coupler connection</a:t>
            </a:r>
          </a:p>
          <a:p>
            <a:pPr marL="881062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GB" dirty="0" smtClean="0">
              <a:solidFill>
                <a:schemeClr val="tx1"/>
              </a:solidFill>
            </a:endParaRP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	</a:t>
            </a:r>
          </a:p>
          <a:p>
            <a:pPr marL="881062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14</a:t>
            </a:fld>
            <a:endParaRPr lang="fr-FR" dirty="0"/>
          </a:p>
        </p:txBody>
      </p:sp>
      <p:pic>
        <p:nvPicPr>
          <p:cNvPr id="9" name="Picture 2" descr="P10904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13870" y="4503133"/>
            <a:ext cx="2598708" cy="1732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P108019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356" y="4141756"/>
            <a:ext cx="2835275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pied de page 8"/>
          <p:cNvSpPr>
            <a:spLocks noGrp="1"/>
          </p:cNvSpPr>
          <p:nvPr>
            <p:ph type="ftr" sz="quarter" idx="12"/>
          </p:nvPr>
        </p:nvSpPr>
        <p:spPr>
          <a:xfrm>
            <a:off x="2051720" y="6305192"/>
            <a:ext cx="5939824" cy="365125"/>
          </a:xfrm>
        </p:spPr>
        <p:txBody>
          <a:bodyPr/>
          <a:lstStyle/>
          <a:p>
            <a:r>
              <a:rPr lang="fr-FR" dirty="0" smtClean="0"/>
              <a:t>XFEL </a:t>
            </a:r>
            <a:r>
              <a:rPr lang="fr-FR" dirty="0" err="1" smtClean="0"/>
              <a:t>Cryomodule</a:t>
            </a:r>
            <a:r>
              <a:rPr lang="fr-FR" dirty="0" smtClean="0"/>
              <a:t> production -2016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958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2000" y="52752"/>
            <a:ext cx="6479544" cy="908720"/>
          </a:xfrm>
        </p:spPr>
        <p:txBody>
          <a:bodyPr/>
          <a:lstStyle/>
          <a:p>
            <a:pPr algn="ctr"/>
            <a:r>
              <a:rPr lang="en-US" dirty="0" smtClean="0"/>
              <a:t>Improvements related to operators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124744"/>
            <a:ext cx="8172464" cy="4968552"/>
          </a:xfrm>
        </p:spPr>
        <p:txBody>
          <a:bodyPr/>
          <a:lstStyle/>
          <a:p>
            <a:pPr marL="901700" indent="-45720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1800" dirty="0" smtClean="0">
                <a:solidFill>
                  <a:schemeClr val="tx1"/>
                </a:solidFill>
              </a:rPr>
              <a:t>In April 2014, 5 months after their contract began, </a:t>
            </a:r>
            <a:r>
              <a:rPr lang="en-GB" sz="1800" dirty="0" err="1" smtClean="0">
                <a:solidFill>
                  <a:schemeClr val="tx1"/>
                </a:solidFill>
              </a:rPr>
              <a:t>Alsyom</a:t>
            </a:r>
            <a:r>
              <a:rPr lang="en-GB" sz="1800" dirty="0" smtClean="0">
                <a:solidFill>
                  <a:schemeClr val="tx1"/>
                </a:solidFill>
              </a:rPr>
              <a:t> decided to </a:t>
            </a:r>
            <a:r>
              <a:rPr lang="en-GB" sz="1800" b="1" dirty="0" smtClean="0">
                <a:solidFill>
                  <a:schemeClr val="tx1"/>
                </a:solidFill>
              </a:rPr>
              <a:t>recruit operators with better skills and more experience</a:t>
            </a:r>
            <a:endParaRPr lang="en-GB" sz="1800" dirty="0" smtClean="0">
              <a:solidFill>
                <a:schemeClr val="tx1"/>
              </a:solidFill>
            </a:endParaRPr>
          </a:p>
          <a:p>
            <a:pPr marL="901700" indent="-45720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1800" dirty="0" smtClean="0">
                <a:solidFill>
                  <a:schemeClr val="tx1"/>
                </a:solidFill>
              </a:rPr>
              <a:t>Since September 2014 each </a:t>
            </a:r>
            <a:r>
              <a:rPr lang="en-GB" sz="1800" b="1" dirty="0" smtClean="0">
                <a:solidFill>
                  <a:schemeClr val="tx1"/>
                </a:solidFill>
              </a:rPr>
              <a:t>operator is dedicated to one work station</a:t>
            </a:r>
            <a:r>
              <a:rPr lang="en-GB" sz="1800" dirty="0" smtClean="0">
                <a:solidFill>
                  <a:schemeClr val="tx1"/>
                </a:solidFill>
              </a:rPr>
              <a:t>, except for 2 operators who may work at different WS.</a:t>
            </a:r>
          </a:p>
          <a:p>
            <a:pPr marL="901700" indent="-45720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1800" dirty="0" smtClean="0">
                <a:solidFill>
                  <a:schemeClr val="tx1"/>
                </a:solidFill>
              </a:rPr>
              <a:t>At the same time, the </a:t>
            </a:r>
            <a:r>
              <a:rPr lang="en-GB" sz="1800" b="1" dirty="0" smtClean="0">
                <a:solidFill>
                  <a:schemeClr val="tx1"/>
                </a:solidFill>
              </a:rPr>
              <a:t>assembly process was frozen </a:t>
            </a:r>
            <a:r>
              <a:rPr lang="en-GB" sz="1800" dirty="0" smtClean="0">
                <a:solidFill>
                  <a:schemeClr val="tx1"/>
                </a:solidFill>
              </a:rPr>
              <a:t>on each WS</a:t>
            </a:r>
          </a:p>
          <a:p>
            <a:pPr marL="901700" indent="-45720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1800" dirty="0" smtClean="0">
                <a:solidFill>
                  <a:schemeClr val="tx1"/>
                </a:solidFill>
              </a:rPr>
              <a:t>By </a:t>
            </a:r>
            <a:r>
              <a:rPr lang="en-GB" sz="1800" b="1" dirty="0" smtClean="0">
                <a:solidFill>
                  <a:schemeClr val="tx1"/>
                </a:solidFill>
              </a:rPr>
              <a:t>specialising</a:t>
            </a:r>
            <a:r>
              <a:rPr lang="en-GB" sz="1800" dirty="0" smtClean="0">
                <a:solidFill>
                  <a:schemeClr val="tx1"/>
                </a:solidFill>
              </a:rPr>
              <a:t> the operators, they have been able to propose improvements on tools or processes (saving time and improving quality)</a:t>
            </a:r>
          </a:p>
          <a:p>
            <a:pPr marL="538162">
              <a:spcAft>
                <a:spcPts val="600"/>
              </a:spcAft>
            </a:pPr>
            <a:r>
              <a:rPr lang="en-GB" dirty="0" smtClean="0">
                <a:solidFill>
                  <a:srgbClr val="00B0F0"/>
                </a:solidFill>
              </a:rPr>
              <a:t>Example</a:t>
            </a:r>
            <a:endParaRPr lang="en-GB" dirty="0">
              <a:solidFill>
                <a:srgbClr val="00B0F0"/>
              </a:solidFill>
            </a:endParaRPr>
          </a:p>
          <a:p>
            <a:pPr marL="917575" lvl="1" indent="-473075" algn="just">
              <a:lnSpc>
                <a:spcPct val="100000"/>
              </a:lnSpc>
              <a:spcAft>
                <a:spcPts val="600"/>
              </a:spcAft>
              <a:buSzTx/>
              <a:buFont typeface="Wingdings" panose="05000000000000000000" pitchFamily="2" charset="2"/>
              <a:buChar char="q"/>
            </a:pPr>
            <a:r>
              <a:rPr lang="en-GB" sz="1800" dirty="0" smtClean="0">
                <a:solidFill>
                  <a:srgbClr val="00B0F0"/>
                </a:solidFill>
              </a:rPr>
              <a:t>In December 2013, the decision was made to x-ray the </a:t>
            </a:r>
            <a:r>
              <a:rPr lang="en-GB" sz="1800" b="1" dirty="0" err="1" smtClean="0">
                <a:solidFill>
                  <a:srgbClr val="00B0F0"/>
                </a:solidFill>
              </a:rPr>
              <a:t>Ti</a:t>
            </a:r>
            <a:r>
              <a:rPr lang="en-GB" sz="1800" b="1" dirty="0" smtClean="0">
                <a:solidFill>
                  <a:srgbClr val="00B0F0"/>
                </a:solidFill>
              </a:rPr>
              <a:t> welds </a:t>
            </a:r>
            <a:r>
              <a:rPr lang="en-GB" sz="1800" dirty="0" smtClean="0">
                <a:solidFill>
                  <a:srgbClr val="00B0F0"/>
                </a:solidFill>
              </a:rPr>
              <a:t>of the 2-phase He pipe. </a:t>
            </a:r>
            <a:r>
              <a:rPr lang="en-GB" sz="1800" b="1" dirty="0" err="1" smtClean="0">
                <a:solidFill>
                  <a:srgbClr val="00B0F0"/>
                </a:solidFill>
              </a:rPr>
              <a:t>Alsyom</a:t>
            </a:r>
            <a:r>
              <a:rPr lang="en-GB" sz="1800" b="1" dirty="0" smtClean="0">
                <a:solidFill>
                  <a:srgbClr val="00B0F0"/>
                </a:solidFill>
              </a:rPr>
              <a:t> mastered this technique</a:t>
            </a:r>
            <a:r>
              <a:rPr lang="en-GB" sz="1800" dirty="0" smtClean="0">
                <a:solidFill>
                  <a:srgbClr val="00B0F0"/>
                </a:solidFill>
              </a:rPr>
              <a:t> in October 2014 with the help of DESY and a </a:t>
            </a:r>
            <a:r>
              <a:rPr lang="en-GB" sz="1800" b="1" dirty="0" smtClean="0">
                <a:solidFill>
                  <a:srgbClr val="00B0F0"/>
                </a:solidFill>
              </a:rPr>
              <a:t>new welding engineer</a:t>
            </a:r>
            <a:r>
              <a:rPr lang="en-GB" sz="1800" dirty="0" smtClean="0">
                <a:solidFill>
                  <a:srgbClr val="00B0F0"/>
                </a:solidFill>
              </a:rPr>
              <a:t>. We are now able to </a:t>
            </a:r>
            <a:r>
              <a:rPr lang="en-GB" sz="1800" b="1" dirty="0" smtClean="0">
                <a:solidFill>
                  <a:srgbClr val="00B0F0"/>
                </a:solidFill>
              </a:rPr>
              <a:t>weld with </a:t>
            </a:r>
            <a:r>
              <a:rPr lang="en-GB" sz="1800" b="1" dirty="0" err="1" smtClean="0">
                <a:solidFill>
                  <a:srgbClr val="00B0F0"/>
                </a:solidFill>
              </a:rPr>
              <a:t>Ar</a:t>
            </a:r>
            <a:r>
              <a:rPr lang="en-GB" sz="1800" b="1" dirty="0" smtClean="0">
                <a:solidFill>
                  <a:srgbClr val="00B0F0"/>
                </a:solidFill>
              </a:rPr>
              <a:t> instead He/</a:t>
            </a:r>
            <a:r>
              <a:rPr lang="en-GB" sz="1800" b="1" dirty="0" err="1" smtClean="0">
                <a:solidFill>
                  <a:srgbClr val="00B0F0"/>
                </a:solidFill>
              </a:rPr>
              <a:t>Ar</a:t>
            </a:r>
            <a:r>
              <a:rPr lang="en-GB" sz="1800" b="1" dirty="0" smtClean="0">
                <a:solidFill>
                  <a:srgbClr val="00B0F0"/>
                </a:solidFill>
              </a:rPr>
              <a:t> and achieve </a:t>
            </a:r>
            <a:r>
              <a:rPr lang="en-GB" sz="1800" dirty="0" smtClean="0">
                <a:solidFill>
                  <a:srgbClr val="00B0F0"/>
                </a:solidFill>
              </a:rPr>
              <a:t>the </a:t>
            </a:r>
            <a:r>
              <a:rPr lang="en-GB" sz="1800" b="1" dirty="0" smtClean="0">
                <a:solidFill>
                  <a:srgbClr val="00B0F0"/>
                </a:solidFill>
              </a:rPr>
              <a:t>same quality</a:t>
            </a:r>
          </a:p>
          <a:p>
            <a:pPr marL="917575" lvl="1" indent="-473075" algn="just">
              <a:lnSpc>
                <a:spcPct val="100000"/>
              </a:lnSpc>
              <a:spcAft>
                <a:spcPts val="600"/>
              </a:spcAft>
              <a:buSzTx/>
              <a:buFont typeface="Wingdings" panose="05000000000000000000" pitchFamily="2" charset="2"/>
              <a:buChar char="q"/>
            </a:pPr>
            <a:r>
              <a:rPr lang="en-GB" sz="1800" dirty="0" smtClean="0">
                <a:solidFill>
                  <a:srgbClr val="00B0F0"/>
                </a:solidFill>
              </a:rPr>
              <a:t>Alignment </a:t>
            </a:r>
            <a:r>
              <a:rPr lang="en-GB" sz="1800" dirty="0">
                <a:solidFill>
                  <a:srgbClr val="00B0F0"/>
                </a:solidFill>
              </a:rPr>
              <a:t>operators </a:t>
            </a:r>
            <a:r>
              <a:rPr lang="en-GB" sz="1800" dirty="0" smtClean="0">
                <a:solidFill>
                  <a:srgbClr val="00B0F0"/>
                </a:solidFill>
              </a:rPr>
              <a:t>improved the process and can </a:t>
            </a:r>
            <a:r>
              <a:rPr lang="en-GB" sz="1800" b="1" dirty="0" smtClean="0">
                <a:solidFill>
                  <a:srgbClr val="00B0F0"/>
                </a:solidFill>
              </a:rPr>
              <a:t>align the cavity string with the cold mass in 6h</a:t>
            </a:r>
            <a:r>
              <a:rPr lang="en-GB" sz="1800" dirty="0" smtClean="0">
                <a:solidFill>
                  <a:srgbClr val="00B0F0"/>
                </a:solidFill>
              </a:rPr>
              <a:t>! All </a:t>
            </a:r>
            <a:r>
              <a:rPr lang="en-GB" sz="1800" dirty="0">
                <a:solidFill>
                  <a:srgbClr val="00B0F0"/>
                </a:solidFill>
              </a:rPr>
              <a:t>the phases where a plumb line was used have been replaced by </a:t>
            </a:r>
            <a:r>
              <a:rPr lang="en-GB" sz="1800" dirty="0" smtClean="0">
                <a:solidFill>
                  <a:srgbClr val="00B0F0"/>
                </a:solidFill>
              </a:rPr>
              <a:t>another </a:t>
            </a:r>
            <a:r>
              <a:rPr lang="en-GB" sz="1800" dirty="0">
                <a:solidFill>
                  <a:srgbClr val="00B0F0"/>
                </a:solidFill>
              </a:rPr>
              <a:t>method</a:t>
            </a:r>
            <a:r>
              <a:rPr lang="en-GB" sz="1800" dirty="0"/>
              <a:t>.</a:t>
            </a:r>
          </a:p>
          <a:p>
            <a:pPr marL="1076325" lvl="1" indent="-174625">
              <a:lnSpc>
                <a:spcPct val="100000"/>
              </a:lnSpc>
              <a:spcAft>
                <a:spcPts val="600"/>
              </a:spcAft>
              <a:buSzTx/>
              <a:buFont typeface="Wingdings" panose="05000000000000000000" pitchFamily="2" charset="2"/>
              <a:buChar char="§"/>
            </a:pPr>
            <a:endParaRPr lang="en-GB" dirty="0" smtClean="0"/>
          </a:p>
          <a:p>
            <a:pPr marL="1076325" lvl="1" indent="-174625">
              <a:lnSpc>
                <a:spcPct val="100000"/>
              </a:lnSpc>
              <a:spcAft>
                <a:spcPts val="600"/>
              </a:spcAft>
              <a:buSzTx/>
              <a:buFont typeface="Wingdings" panose="05000000000000000000" pitchFamily="2" charset="2"/>
              <a:buChar char="§"/>
            </a:pPr>
            <a:endParaRPr lang="en-GB" dirty="0" smtClean="0"/>
          </a:p>
          <a:p>
            <a:pPr marL="317500" lvl="1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dirty="0">
              <a:solidFill>
                <a:srgbClr val="666666"/>
              </a:solidFill>
            </a:endParaRPr>
          </a:p>
          <a:p>
            <a:pPr marL="1033462" lvl="4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dirty="0" smtClean="0"/>
          </a:p>
          <a:p>
            <a:pPr marL="909637" lvl="3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dirty="0" smtClean="0"/>
          </a:p>
          <a:p>
            <a:pPr marL="881062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GB" dirty="0" smtClean="0">
              <a:solidFill>
                <a:schemeClr val="tx1"/>
              </a:solidFill>
            </a:endParaRP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	</a:t>
            </a:r>
          </a:p>
          <a:p>
            <a:pPr marL="881062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6" name="Espace réservé du pied de page 8"/>
          <p:cNvSpPr>
            <a:spLocks noGrp="1"/>
          </p:cNvSpPr>
          <p:nvPr>
            <p:ph type="ftr" sz="quarter" idx="12"/>
          </p:nvPr>
        </p:nvSpPr>
        <p:spPr>
          <a:xfrm>
            <a:off x="2051720" y="6305192"/>
            <a:ext cx="5939824" cy="365125"/>
          </a:xfrm>
        </p:spPr>
        <p:txBody>
          <a:bodyPr/>
          <a:lstStyle/>
          <a:p>
            <a:r>
              <a:rPr lang="fr-FR" dirty="0" smtClean="0"/>
              <a:t>XFEL </a:t>
            </a:r>
            <a:r>
              <a:rPr lang="fr-FR" dirty="0" err="1" smtClean="0"/>
              <a:t>Cryomodule</a:t>
            </a:r>
            <a:r>
              <a:rPr lang="fr-FR" dirty="0" smtClean="0"/>
              <a:t> production -2016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554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2000" y="52752"/>
            <a:ext cx="6479544" cy="908720"/>
          </a:xfrm>
        </p:spPr>
        <p:txBody>
          <a:bodyPr/>
          <a:lstStyle/>
          <a:p>
            <a:pPr algn="ctr"/>
            <a:r>
              <a:rPr lang="en-US" dirty="0" smtClean="0"/>
              <a:t>Improvements made by CEA Experts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01700" indent="-4572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b="1" dirty="0" smtClean="0">
                <a:solidFill>
                  <a:schemeClr val="tx1"/>
                </a:solidFill>
              </a:rPr>
              <a:t>Process improvements </a:t>
            </a:r>
            <a:r>
              <a:rPr lang="en-GB" dirty="0" smtClean="0">
                <a:solidFill>
                  <a:schemeClr val="tx1"/>
                </a:solidFill>
              </a:rPr>
              <a:t>such as </a:t>
            </a:r>
            <a:r>
              <a:rPr lang="en-GB" dirty="0">
                <a:solidFill>
                  <a:schemeClr val="tx1"/>
                </a:solidFill>
              </a:rPr>
              <a:t>the new assembly process in </a:t>
            </a:r>
            <a:r>
              <a:rPr lang="en-GB" dirty="0" smtClean="0">
                <a:solidFill>
                  <a:schemeClr val="tx1"/>
                </a:solidFill>
              </a:rPr>
              <a:t>the clean </a:t>
            </a:r>
            <a:r>
              <a:rPr lang="en-GB" dirty="0">
                <a:solidFill>
                  <a:schemeClr val="tx1"/>
                </a:solidFill>
              </a:rPr>
              <a:t>room </a:t>
            </a:r>
            <a:r>
              <a:rPr lang="en-GB" dirty="0" smtClean="0">
                <a:solidFill>
                  <a:schemeClr val="tx1"/>
                </a:solidFill>
              </a:rPr>
              <a:t>as of XM54</a:t>
            </a:r>
          </a:p>
          <a:p>
            <a:pPr marL="901700" indent="-457200"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GB" dirty="0">
              <a:solidFill>
                <a:schemeClr val="tx1"/>
              </a:solidFill>
            </a:endParaRPr>
          </a:p>
          <a:p>
            <a:pPr marL="901700" indent="-4572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dirty="0">
                <a:solidFill>
                  <a:schemeClr val="tx1"/>
                </a:solidFill>
              </a:rPr>
              <a:t>Experts </a:t>
            </a:r>
            <a:r>
              <a:rPr lang="en-GB" b="1" dirty="0">
                <a:solidFill>
                  <a:schemeClr val="tx1"/>
                </a:solidFill>
              </a:rPr>
              <a:t>trained </a:t>
            </a:r>
            <a:r>
              <a:rPr lang="en-GB" b="1" dirty="0" err="1" smtClean="0">
                <a:solidFill>
                  <a:schemeClr val="tx1"/>
                </a:solidFill>
              </a:rPr>
              <a:t>Alsyom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>
                <a:solidFill>
                  <a:schemeClr val="tx1"/>
                </a:solidFill>
              </a:rPr>
              <a:t>operators </a:t>
            </a:r>
            <a:r>
              <a:rPr lang="en-GB" dirty="0" smtClean="0">
                <a:solidFill>
                  <a:schemeClr val="tx1"/>
                </a:solidFill>
              </a:rPr>
              <a:t>up to February </a:t>
            </a:r>
            <a:r>
              <a:rPr lang="en-GB" dirty="0">
                <a:solidFill>
                  <a:schemeClr val="tx1"/>
                </a:solidFill>
              </a:rPr>
              <a:t>2015 </a:t>
            </a:r>
            <a:r>
              <a:rPr lang="en-GB" dirty="0" smtClean="0">
                <a:solidFill>
                  <a:schemeClr val="tx1"/>
                </a:solidFill>
              </a:rPr>
              <a:t>when </a:t>
            </a:r>
            <a:r>
              <a:rPr lang="en-GB" dirty="0" err="1">
                <a:solidFill>
                  <a:schemeClr val="tx1"/>
                </a:solidFill>
              </a:rPr>
              <a:t>Alsyom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took over training activities.</a:t>
            </a:r>
          </a:p>
          <a:p>
            <a:pPr marL="901700" indent="-457200"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GB" dirty="0">
              <a:solidFill>
                <a:schemeClr val="tx1"/>
              </a:solidFill>
            </a:endParaRPr>
          </a:p>
          <a:p>
            <a:pPr marL="901700" indent="-4572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The role of </a:t>
            </a:r>
            <a:r>
              <a:rPr lang="en-US" dirty="0" smtClean="0">
                <a:solidFill>
                  <a:schemeClr val="tx1"/>
                </a:solidFill>
              </a:rPr>
              <a:t>CEA experts remains essential when </a:t>
            </a:r>
            <a:r>
              <a:rPr lang="en-US" b="1" dirty="0" smtClean="0">
                <a:solidFill>
                  <a:schemeClr val="tx1"/>
                </a:solidFill>
              </a:rPr>
              <a:t>taking decisions on important issues </a:t>
            </a:r>
            <a:r>
              <a:rPr lang="en-GB" dirty="0">
                <a:solidFill>
                  <a:schemeClr val="tx1"/>
                </a:solidFill>
              </a:rPr>
              <a:t>(repair/replace/use as is</a:t>
            </a:r>
            <a:r>
              <a:rPr lang="en-GB" dirty="0" smtClean="0">
                <a:solidFill>
                  <a:schemeClr val="tx1"/>
                </a:solidFill>
              </a:rPr>
              <a:t>).</a:t>
            </a:r>
          </a:p>
          <a:p>
            <a:pPr marL="901700" indent="-457200"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GB" dirty="0">
              <a:solidFill>
                <a:schemeClr val="tx1"/>
              </a:solidFill>
            </a:endParaRPr>
          </a:p>
          <a:p>
            <a:pPr marL="901700" indent="-4572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dirty="0">
                <a:solidFill>
                  <a:schemeClr val="tx1"/>
                </a:solidFill>
              </a:rPr>
              <a:t>Experts also </a:t>
            </a:r>
            <a:r>
              <a:rPr lang="en-GB" b="1" dirty="0" smtClean="0">
                <a:solidFill>
                  <a:schemeClr val="tx1"/>
                </a:solidFill>
              </a:rPr>
              <a:t>gave recommendations </a:t>
            </a:r>
            <a:r>
              <a:rPr lang="en-GB" dirty="0">
                <a:solidFill>
                  <a:schemeClr val="tx1"/>
                </a:solidFill>
              </a:rPr>
              <a:t>to the operators</a:t>
            </a:r>
          </a:p>
          <a:p>
            <a:pPr marL="901700" lvl="1" indent="0">
              <a:lnSpc>
                <a:spcPct val="100000"/>
              </a:lnSpc>
              <a:spcAft>
                <a:spcPts val="600"/>
              </a:spcAft>
              <a:buSzTx/>
              <a:buNone/>
            </a:pPr>
            <a:endParaRPr lang="en-GB" dirty="0" smtClean="0"/>
          </a:p>
          <a:p>
            <a:pPr marL="317500" lvl="1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dirty="0">
              <a:solidFill>
                <a:srgbClr val="666666"/>
              </a:solidFill>
            </a:endParaRPr>
          </a:p>
          <a:p>
            <a:pPr marL="1033462" lvl="4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dirty="0" smtClean="0"/>
          </a:p>
          <a:p>
            <a:pPr marL="909637" lvl="3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dirty="0" smtClean="0"/>
          </a:p>
          <a:p>
            <a:pPr marL="881062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GB" dirty="0" smtClean="0">
              <a:solidFill>
                <a:schemeClr val="tx1"/>
              </a:solidFill>
            </a:endParaRP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	</a:t>
            </a:r>
          </a:p>
          <a:p>
            <a:pPr marL="881062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6" name="Espace réservé du pied de page 8"/>
          <p:cNvSpPr>
            <a:spLocks noGrp="1"/>
          </p:cNvSpPr>
          <p:nvPr>
            <p:ph type="ftr" sz="quarter" idx="12"/>
          </p:nvPr>
        </p:nvSpPr>
        <p:spPr>
          <a:xfrm>
            <a:off x="2051720" y="6305192"/>
            <a:ext cx="5939824" cy="365125"/>
          </a:xfrm>
        </p:spPr>
        <p:txBody>
          <a:bodyPr/>
          <a:lstStyle/>
          <a:p>
            <a:r>
              <a:rPr lang="fr-FR" dirty="0" smtClean="0"/>
              <a:t>XFEL </a:t>
            </a:r>
            <a:r>
              <a:rPr lang="fr-FR" dirty="0" err="1" smtClean="0"/>
              <a:t>Cryomodule</a:t>
            </a:r>
            <a:r>
              <a:rPr lang="fr-FR" dirty="0" smtClean="0"/>
              <a:t> production -2016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028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DSM	</a:t>
            </a:r>
            <a:br>
              <a:rPr lang="fr-FR" dirty="0" smtClean="0"/>
            </a:br>
            <a:r>
              <a:rPr lang="fr-FR" dirty="0" err="1" smtClean="0"/>
              <a:t>Irfu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DIR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Commissariat à l’énergie atomique et aux énergies alternatives</a:t>
            </a:r>
          </a:p>
          <a:p>
            <a:r>
              <a:rPr lang="fr-FR" dirty="0" smtClean="0"/>
              <a:t>Centre de Saclay</a:t>
            </a:r>
            <a:r>
              <a:rPr lang="fr-FR" sz="950" b="1" dirty="0" smtClean="0"/>
              <a:t> </a:t>
            </a:r>
            <a:r>
              <a:rPr lang="fr-FR" sz="950" b="1" dirty="0" smtClean="0">
                <a:solidFill>
                  <a:schemeClr val="bg2"/>
                </a:solidFill>
              </a:rPr>
              <a:t>| </a:t>
            </a:r>
            <a:r>
              <a:rPr lang="fr-FR" dirty="0" smtClean="0"/>
              <a:t>91191 Gif-sur-Yvette Cedex</a:t>
            </a:r>
          </a:p>
          <a:p>
            <a:r>
              <a:rPr lang="fr-FR" dirty="0" smtClean="0"/>
              <a:t>T. +33 (0)1 69 08 xx </a:t>
            </a:r>
            <a:r>
              <a:rPr lang="fr-FR" dirty="0" err="1" smtClean="0"/>
              <a:t>xx</a:t>
            </a:r>
            <a:r>
              <a:rPr lang="fr-FR" dirty="0" smtClean="0"/>
              <a:t> </a:t>
            </a:r>
            <a:r>
              <a:rPr lang="fr-FR" sz="950" b="1" dirty="0" smtClean="0">
                <a:solidFill>
                  <a:schemeClr val="bg2"/>
                </a:solidFill>
              </a:rPr>
              <a:t>|</a:t>
            </a:r>
            <a:r>
              <a:rPr lang="fr-FR" dirty="0" smtClean="0"/>
              <a:t> F. +33 (0)1 69 08 99 89</a:t>
            </a:r>
          </a:p>
          <a:p>
            <a:pPr lvl="1"/>
            <a:r>
              <a:rPr lang="fr-FR" dirty="0" smtClean="0"/>
              <a:t>Etablissement public à caractère industriel et commercial </a:t>
            </a:r>
            <a:r>
              <a:rPr lang="fr-FR" sz="800" b="1" dirty="0" smtClean="0">
                <a:solidFill>
                  <a:schemeClr val="bg2"/>
                </a:solidFill>
              </a:rPr>
              <a:t>|</a:t>
            </a:r>
            <a:r>
              <a:rPr lang="fr-FR" dirty="0" smtClean="0"/>
              <a:t> RCS Paris B 775 685 019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Production des cryomodules XFEL - Journées AFF-CSS @ Aussois 2015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7"/>
          <p:cNvSpPr>
            <a:spLocks noGrp="1"/>
          </p:cNvSpPr>
          <p:nvPr>
            <p:ph type="title"/>
          </p:nvPr>
        </p:nvSpPr>
        <p:spPr>
          <a:xfrm>
            <a:off x="1259632" y="52752"/>
            <a:ext cx="7236464" cy="908720"/>
          </a:xfrm>
        </p:spPr>
        <p:txBody>
          <a:bodyPr/>
          <a:lstStyle/>
          <a:p>
            <a:r>
              <a:rPr lang="fr-FR" dirty="0" err="1" smtClean="0"/>
              <a:t>Superconducting</a:t>
            </a:r>
            <a:r>
              <a:rPr lang="fr-FR" dirty="0" smtClean="0"/>
              <a:t> </a:t>
            </a:r>
            <a:r>
              <a:rPr lang="fr-FR" dirty="0" err="1" smtClean="0"/>
              <a:t>Linac</a:t>
            </a:r>
            <a:r>
              <a:rPr lang="fr-FR" dirty="0" smtClean="0"/>
              <a:t> Accelerator</a:t>
            </a:r>
            <a:br>
              <a:rPr lang="fr-FR" dirty="0" smtClean="0"/>
            </a:br>
            <a:r>
              <a:rPr lang="fr-FR" dirty="0" smtClean="0"/>
              <a:t>E-XFEL 17,5 </a:t>
            </a:r>
            <a:r>
              <a:rPr lang="fr-FR" dirty="0" err="1" smtClean="0"/>
              <a:t>GeV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XFEL </a:t>
            </a:r>
            <a:r>
              <a:rPr lang="fr-FR" dirty="0" err="1" smtClean="0"/>
              <a:t>Cryomodule</a:t>
            </a:r>
            <a:r>
              <a:rPr lang="fr-FR" dirty="0" smtClean="0"/>
              <a:t> production -2016</a:t>
            </a:r>
            <a:endParaRPr lang="fr-FR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4237633"/>
            <a:ext cx="8499475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539552" y="1321979"/>
            <a:ext cx="23670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1600" b="1" dirty="0" smtClean="0">
                <a:solidFill>
                  <a:srgbClr val="26004D"/>
                </a:solidFill>
              </a:rPr>
              <a:t>101 Cryomodules</a:t>
            </a:r>
            <a:endParaRPr lang="en-GB" altLang="en-US" sz="1600" b="1" dirty="0">
              <a:solidFill>
                <a:srgbClr val="26004D"/>
              </a:solidFill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2778125" y="1942108"/>
            <a:ext cx="2667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en-US" sz="1600" b="1" dirty="0" smtClean="0">
                <a:solidFill>
                  <a:srgbClr val="26004D"/>
                </a:solidFill>
              </a:rPr>
              <a:t>808 accelerating cavities</a:t>
            </a:r>
            <a:endParaRPr lang="en-US" altLang="en-US" sz="1600" b="1" dirty="0">
              <a:solidFill>
                <a:srgbClr val="26004D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en-US" sz="1600" b="1" dirty="0">
                <a:solidFill>
                  <a:srgbClr val="26004D"/>
                </a:solidFill>
              </a:rPr>
              <a:t>1.3 GHz / 23.6 </a:t>
            </a:r>
            <a:r>
              <a:rPr lang="en-US" altLang="en-US" sz="1600" b="1" dirty="0" smtClean="0">
                <a:solidFill>
                  <a:srgbClr val="26004D"/>
                </a:solidFill>
              </a:rPr>
              <a:t>MV/m</a:t>
            </a:r>
            <a:endParaRPr lang="en-GB" altLang="en-US" sz="1600" b="1" baseline="30000" dirty="0">
              <a:solidFill>
                <a:srgbClr val="26004D"/>
              </a:solidFill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6058624" y="3368229"/>
            <a:ext cx="17787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1600" b="1" dirty="0">
                <a:solidFill>
                  <a:srgbClr val="26004D"/>
                </a:solidFill>
              </a:rPr>
              <a:t>25 RF stations </a:t>
            </a:r>
            <a:r>
              <a:rPr lang="en-US" altLang="en-US" sz="1600" b="1" dirty="0" smtClean="0">
                <a:solidFill>
                  <a:srgbClr val="26004D"/>
                </a:solidFill>
              </a:rPr>
              <a:t/>
            </a:r>
            <a:br>
              <a:rPr lang="en-US" altLang="en-US" sz="1600" b="1" dirty="0" smtClean="0">
                <a:solidFill>
                  <a:srgbClr val="26004D"/>
                </a:solidFill>
              </a:rPr>
            </a:br>
            <a:r>
              <a:rPr lang="en-US" altLang="en-US" sz="1600" b="1" dirty="0" smtClean="0">
                <a:solidFill>
                  <a:srgbClr val="26004D"/>
                </a:solidFill>
              </a:rPr>
              <a:t>5.2 </a:t>
            </a:r>
            <a:r>
              <a:rPr lang="en-US" altLang="en-US" sz="1600" b="1" dirty="0">
                <a:solidFill>
                  <a:srgbClr val="26004D"/>
                </a:solidFill>
              </a:rPr>
              <a:t>MW </a:t>
            </a:r>
            <a:r>
              <a:rPr lang="en-US" altLang="en-US" sz="1600" b="1" dirty="0" smtClean="0">
                <a:solidFill>
                  <a:srgbClr val="26004D"/>
                </a:solidFill>
              </a:rPr>
              <a:t>each</a:t>
            </a:r>
            <a:endParaRPr lang="en-GB" altLang="en-US" sz="1600" b="1" dirty="0">
              <a:solidFill>
                <a:srgbClr val="26004D"/>
              </a:solidFill>
            </a:endParaRPr>
          </a:p>
        </p:txBody>
      </p:sp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613" y="1016595"/>
            <a:ext cx="58689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17" name="Group 196"/>
          <p:cNvGrpSpPr>
            <a:grpSpLocks/>
          </p:cNvGrpSpPr>
          <p:nvPr/>
        </p:nvGrpSpPr>
        <p:grpSpPr bwMode="auto">
          <a:xfrm>
            <a:off x="5562600" y="1997670"/>
            <a:ext cx="3400425" cy="546100"/>
            <a:chOff x="2837" y="1725"/>
            <a:chExt cx="2555" cy="449"/>
          </a:xfrm>
        </p:grpSpPr>
        <p:grpSp>
          <p:nvGrpSpPr>
            <p:cNvPr id="20" name="Group 18"/>
            <p:cNvGrpSpPr>
              <a:grpSpLocks/>
            </p:cNvGrpSpPr>
            <p:nvPr/>
          </p:nvGrpSpPr>
          <p:grpSpPr bwMode="auto">
            <a:xfrm>
              <a:off x="2837" y="1725"/>
              <a:ext cx="2555" cy="449"/>
              <a:chOff x="226" y="2470"/>
              <a:chExt cx="5392" cy="878"/>
            </a:xfrm>
          </p:grpSpPr>
          <p:grpSp>
            <p:nvGrpSpPr>
              <p:cNvPr id="27" name="Group 19"/>
              <p:cNvGrpSpPr>
                <a:grpSpLocks/>
              </p:cNvGrpSpPr>
              <p:nvPr/>
            </p:nvGrpSpPr>
            <p:grpSpPr bwMode="auto">
              <a:xfrm>
                <a:off x="4462" y="2696"/>
                <a:ext cx="69" cy="424"/>
                <a:chOff x="2261" y="2699"/>
                <a:chExt cx="69" cy="424"/>
              </a:xfrm>
            </p:grpSpPr>
            <p:sp>
              <p:nvSpPr>
                <p:cNvPr id="191" name="Line 2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296" y="2770"/>
                  <a:ext cx="0" cy="2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" name="Line 21"/>
                <p:cNvSpPr>
                  <a:spLocks noChangeAspect="1" noChangeShapeType="1"/>
                </p:cNvSpPr>
                <p:nvPr/>
              </p:nvSpPr>
              <p:spPr bwMode="auto">
                <a:xfrm>
                  <a:off x="2263" y="2699"/>
                  <a:ext cx="6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" name="Line 22"/>
                <p:cNvSpPr>
                  <a:spLocks noChangeAspect="1" noChangeShapeType="1"/>
                </p:cNvSpPr>
                <p:nvPr/>
              </p:nvSpPr>
              <p:spPr bwMode="auto">
                <a:xfrm>
                  <a:off x="2270" y="2713"/>
                  <a:ext cx="5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" name="Line 23"/>
                <p:cNvSpPr>
                  <a:spLocks noChangeAspect="1" noChangeShapeType="1"/>
                </p:cNvSpPr>
                <p:nvPr/>
              </p:nvSpPr>
              <p:spPr bwMode="auto">
                <a:xfrm>
                  <a:off x="2282" y="2755"/>
                  <a:ext cx="3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" name="Line 2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261" y="3123"/>
                  <a:ext cx="6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" name="Line 2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268" y="3109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" name="Line 2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278" y="3067"/>
                  <a:ext cx="4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8" name="Group 27"/>
              <p:cNvGrpSpPr>
                <a:grpSpLocks/>
              </p:cNvGrpSpPr>
              <p:nvPr/>
            </p:nvGrpSpPr>
            <p:grpSpPr bwMode="auto">
              <a:xfrm>
                <a:off x="4017" y="2695"/>
                <a:ext cx="69" cy="424"/>
                <a:chOff x="2261" y="2699"/>
                <a:chExt cx="69" cy="424"/>
              </a:xfrm>
            </p:grpSpPr>
            <p:sp>
              <p:nvSpPr>
                <p:cNvPr id="184" name="Line 2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296" y="2770"/>
                  <a:ext cx="0" cy="2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" name="Line 29"/>
                <p:cNvSpPr>
                  <a:spLocks noChangeAspect="1" noChangeShapeType="1"/>
                </p:cNvSpPr>
                <p:nvPr/>
              </p:nvSpPr>
              <p:spPr bwMode="auto">
                <a:xfrm>
                  <a:off x="2263" y="2699"/>
                  <a:ext cx="6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" name="Line 30"/>
                <p:cNvSpPr>
                  <a:spLocks noChangeAspect="1" noChangeShapeType="1"/>
                </p:cNvSpPr>
                <p:nvPr/>
              </p:nvSpPr>
              <p:spPr bwMode="auto">
                <a:xfrm>
                  <a:off x="2270" y="2713"/>
                  <a:ext cx="5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" name="Line 31"/>
                <p:cNvSpPr>
                  <a:spLocks noChangeAspect="1" noChangeShapeType="1"/>
                </p:cNvSpPr>
                <p:nvPr/>
              </p:nvSpPr>
              <p:spPr bwMode="auto">
                <a:xfrm>
                  <a:off x="2282" y="2755"/>
                  <a:ext cx="3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" name="Line 3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261" y="3123"/>
                  <a:ext cx="6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" name="Line 3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268" y="3109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" name="Line 3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278" y="3067"/>
                  <a:ext cx="4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" name="Group 35"/>
              <p:cNvGrpSpPr>
                <a:grpSpLocks/>
              </p:cNvGrpSpPr>
              <p:nvPr/>
            </p:nvGrpSpPr>
            <p:grpSpPr bwMode="auto">
              <a:xfrm>
                <a:off x="3578" y="2697"/>
                <a:ext cx="69" cy="424"/>
                <a:chOff x="2261" y="2699"/>
                <a:chExt cx="69" cy="424"/>
              </a:xfrm>
            </p:grpSpPr>
            <p:sp>
              <p:nvSpPr>
                <p:cNvPr id="177" name="Line 3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296" y="2770"/>
                  <a:ext cx="0" cy="2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" name="Line 37"/>
                <p:cNvSpPr>
                  <a:spLocks noChangeAspect="1" noChangeShapeType="1"/>
                </p:cNvSpPr>
                <p:nvPr/>
              </p:nvSpPr>
              <p:spPr bwMode="auto">
                <a:xfrm>
                  <a:off x="2263" y="2699"/>
                  <a:ext cx="6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" name="Line 38"/>
                <p:cNvSpPr>
                  <a:spLocks noChangeAspect="1" noChangeShapeType="1"/>
                </p:cNvSpPr>
                <p:nvPr/>
              </p:nvSpPr>
              <p:spPr bwMode="auto">
                <a:xfrm>
                  <a:off x="2270" y="2713"/>
                  <a:ext cx="5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" name="Line 39"/>
                <p:cNvSpPr>
                  <a:spLocks noChangeAspect="1" noChangeShapeType="1"/>
                </p:cNvSpPr>
                <p:nvPr/>
              </p:nvSpPr>
              <p:spPr bwMode="auto">
                <a:xfrm>
                  <a:off x="2282" y="2755"/>
                  <a:ext cx="3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" name="Line 4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261" y="3123"/>
                  <a:ext cx="6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" name="Line 4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268" y="3109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" name="Line 4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278" y="3067"/>
                  <a:ext cx="4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0" name="Group 43"/>
              <p:cNvGrpSpPr>
                <a:grpSpLocks/>
              </p:cNvGrpSpPr>
              <p:nvPr/>
            </p:nvGrpSpPr>
            <p:grpSpPr bwMode="auto">
              <a:xfrm>
                <a:off x="3137" y="2696"/>
                <a:ext cx="69" cy="424"/>
                <a:chOff x="2261" y="2699"/>
                <a:chExt cx="69" cy="424"/>
              </a:xfrm>
            </p:grpSpPr>
            <p:sp>
              <p:nvSpPr>
                <p:cNvPr id="170" name="Line 4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296" y="2770"/>
                  <a:ext cx="0" cy="2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" name="Line 45"/>
                <p:cNvSpPr>
                  <a:spLocks noChangeAspect="1" noChangeShapeType="1"/>
                </p:cNvSpPr>
                <p:nvPr/>
              </p:nvSpPr>
              <p:spPr bwMode="auto">
                <a:xfrm>
                  <a:off x="2263" y="2699"/>
                  <a:ext cx="6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" name="Line 46"/>
                <p:cNvSpPr>
                  <a:spLocks noChangeAspect="1" noChangeShapeType="1"/>
                </p:cNvSpPr>
                <p:nvPr/>
              </p:nvSpPr>
              <p:spPr bwMode="auto">
                <a:xfrm>
                  <a:off x="2270" y="2713"/>
                  <a:ext cx="5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3" name="Line 47"/>
                <p:cNvSpPr>
                  <a:spLocks noChangeAspect="1" noChangeShapeType="1"/>
                </p:cNvSpPr>
                <p:nvPr/>
              </p:nvSpPr>
              <p:spPr bwMode="auto">
                <a:xfrm>
                  <a:off x="2282" y="2755"/>
                  <a:ext cx="3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" name="Line 4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261" y="3123"/>
                  <a:ext cx="6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" name="Line 4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268" y="3109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" name="Line 5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278" y="3067"/>
                  <a:ext cx="4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1" name="Group 51"/>
              <p:cNvGrpSpPr>
                <a:grpSpLocks/>
              </p:cNvGrpSpPr>
              <p:nvPr/>
            </p:nvGrpSpPr>
            <p:grpSpPr bwMode="auto">
              <a:xfrm>
                <a:off x="2697" y="2698"/>
                <a:ext cx="69" cy="424"/>
                <a:chOff x="2261" y="2699"/>
                <a:chExt cx="69" cy="424"/>
              </a:xfrm>
            </p:grpSpPr>
            <p:sp>
              <p:nvSpPr>
                <p:cNvPr id="163" name="Line 5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296" y="2770"/>
                  <a:ext cx="0" cy="2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" name="Line 53"/>
                <p:cNvSpPr>
                  <a:spLocks noChangeAspect="1" noChangeShapeType="1"/>
                </p:cNvSpPr>
                <p:nvPr/>
              </p:nvSpPr>
              <p:spPr bwMode="auto">
                <a:xfrm>
                  <a:off x="2263" y="2699"/>
                  <a:ext cx="6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" name="Line 54"/>
                <p:cNvSpPr>
                  <a:spLocks noChangeAspect="1" noChangeShapeType="1"/>
                </p:cNvSpPr>
                <p:nvPr/>
              </p:nvSpPr>
              <p:spPr bwMode="auto">
                <a:xfrm>
                  <a:off x="2270" y="2713"/>
                  <a:ext cx="5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" name="Line 55"/>
                <p:cNvSpPr>
                  <a:spLocks noChangeAspect="1" noChangeShapeType="1"/>
                </p:cNvSpPr>
                <p:nvPr/>
              </p:nvSpPr>
              <p:spPr bwMode="auto">
                <a:xfrm>
                  <a:off x="2282" y="2755"/>
                  <a:ext cx="3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" name="Line 5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261" y="3123"/>
                  <a:ext cx="6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" name="Line 5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268" y="3109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" name="Line 5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278" y="3067"/>
                  <a:ext cx="4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" name="Group 59"/>
              <p:cNvGrpSpPr>
                <a:grpSpLocks/>
              </p:cNvGrpSpPr>
              <p:nvPr/>
            </p:nvGrpSpPr>
            <p:grpSpPr bwMode="auto">
              <a:xfrm flipV="1">
                <a:off x="1379" y="3067"/>
                <a:ext cx="67" cy="56"/>
                <a:chOff x="1379" y="2699"/>
                <a:chExt cx="67" cy="56"/>
              </a:xfrm>
            </p:grpSpPr>
            <p:sp>
              <p:nvSpPr>
                <p:cNvPr id="160" name="Line 60"/>
                <p:cNvSpPr>
                  <a:spLocks noChangeAspect="1" noChangeShapeType="1"/>
                </p:cNvSpPr>
                <p:nvPr/>
              </p:nvSpPr>
              <p:spPr bwMode="auto">
                <a:xfrm>
                  <a:off x="1391" y="2755"/>
                  <a:ext cx="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" name="Line 61"/>
                <p:cNvSpPr>
                  <a:spLocks noChangeAspect="1" noChangeShapeType="1"/>
                </p:cNvSpPr>
                <p:nvPr/>
              </p:nvSpPr>
              <p:spPr bwMode="auto">
                <a:xfrm>
                  <a:off x="1379" y="2699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" name="Line 62"/>
                <p:cNvSpPr>
                  <a:spLocks noChangeAspect="1" noChangeShapeType="1"/>
                </p:cNvSpPr>
                <p:nvPr/>
              </p:nvSpPr>
              <p:spPr bwMode="auto">
                <a:xfrm>
                  <a:off x="1386" y="2713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" name="Group 63"/>
              <p:cNvGrpSpPr>
                <a:grpSpLocks/>
              </p:cNvGrpSpPr>
              <p:nvPr/>
            </p:nvGrpSpPr>
            <p:grpSpPr bwMode="auto">
              <a:xfrm>
                <a:off x="1379" y="2699"/>
                <a:ext cx="67" cy="56"/>
                <a:chOff x="1379" y="2699"/>
                <a:chExt cx="67" cy="56"/>
              </a:xfrm>
            </p:grpSpPr>
            <p:sp>
              <p:nvSpPr>
                <p:cNvPr id="157" name="Line 64"/>
                <p:cNvSpPr>
                  <a:spLocks noChangeAspect="1" noChangeShapeType="1"/>
                </p:cNvSpPr>
                <p:nvPr/>
              </p:nvSpPr>
              <p:spPr bwMode="auto">
                <a:xfrm>
                  <a:off x="1391" y="2755"/>
                  <a:ext cx="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" name="Line 65"/>
                <p:cNvSpPr>
                  <a:spLocks noChangeAspect="1" noChangeShapeType="1"/>
                </p:cNvSpPr>
                <p:nvPr/>
              </p:nvSpPr>
              <p:spPr bwMode="auto">
                <a:xfrm>
                  <a:off x="1379" y="2699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" name="Line 66"/>
                <p:cNvSpPr>
                  <a:spLocks noChangeAspect="1" noChangeShapeType="1"/>
                </p:cNvSpPr>
                <p:nvPr/>
              </p:nvSpPr>
              <p:spPr bwMode="auto">
                <a:xfrm>
                  <a:off x="1386" y="2713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4" name="Freeform 67"/>
              <p:cNvSpPr>
                <a:spLocks noChangeAspect="1"/>
              </p:cNvSpPr>
              <p:nvPr/>
            </p:nvSpPr>
            <p:spPr bwMode="auto">
              <a:xfrm>
                <a:off x="707" y="2758"/>
                <a:ext cx="187" cy="89"/>
              </a:xfrm>
              <a:custGeom>
                <a:avLst/>
                <a:gdLst>
                  <a:gd name="T0" fmla="*/ 1 w 288"/>
                  <a:gd name="T1" fmla="*/ 0 h 137"/>
                  <a:gd name="T2" fmla="*/ 1 w 288"/>
                  <a:gd name="T3" fmla="*/ 1 h 137"/>
                  <a:gd name="T4" fmla="*/ 1 w 288"/>
                  <a:gd name="T5" fmla="*/ 1 h 137"/>
                  <a:gd name="T6" fmla="*/ 1 w 288"/>
                  <a:gd name="T7" fmla="*/ 1 h 137"/>
                  <a:gd name="T8" fmla="*/ 1 w 288"/>
                  <a:gd name="T9" fmla="*/ 1 h 137"/>
                  <a:gd name="T10" fmla="*/ 1 w 288"/>
                  <a:gd name="T11" fmla="*/ 1 h 137"/>
                  <a:gd name="T12" fmla="*/ 1 w 288"/>
                  <a:gd name="T13" fmla="*/ 1 h 137"/>
                  <a:gd name="T14" fmla="*/ 1 w 288"/>
                  <a:gd name="T15" fmla="*/ 1 h 137"/>
                  <a:gd name="T16" fmla="*/ 1 w 288"/>
                  <a:gd name="T17" fmla="*/ 1 h 137"/>
                  <a:gd name="T18" fmla="*/ 1 w 288"/>
                  <a:gd name="T19" fmla="*/ 1 h 137"/>
                  <a:gd name="T20" fmla="*/ 1 w 288"/>
                  <a:gd name="T21" fmla="*/ 1 h 137"/>
                  <a:gd name="T22" fmla="*/ 1 w 288"/>
                  <a:gd name="T23" fmla="*/ 1 h 137"/>
                  <a:gd name="T24" fmla="*/ 1 w 288"/>
                  <a:gd name="T25" fmla="*/ 1 h 137"/>
                  <a:gd name="T26" fmla="*/ 1 w 288"/>
                  <a:gd name="T27" fmla="*/ 1 h 13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88"/>
                  <a:gd name="T43" fmla="*/ 0 h 137"/>
                  <a:gd name="T44" fmla="*/ 288 w 288"/>
                  <a:gd name="T45" fmla="*/ 137 h 13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88" h="137">
                    <a:moveTo>
                      <a:pt x="56" y="0"/>
                    </a:moveTo>
                    <a:cubicBezTo>
                      <a:pt x="43" y="6"/>
                      <a:pt x="31" y="12"/>
                      <a:pt x="22" y="18"/>
                    </a:cubicBezTo>
                    <a:cubicBezTo>
                      <a:pt x="13" y="24"/>
                      <a:pt x="7" y="30"/>
                      <a:pt x="4" y="36"/>
                    </a:cubicBezTo>
                    <a:cubicBezTo>
                      <a:pt x="1" y="42"/>
                      <a:pt x="0" y="47"/>
                      <a:pt x="2" y="54"/>
                    </a:cubicBezTo>
                    <a:cubicBezTo>
                      <a:pt x="4" y="61"/>
                      <a:pt x="7" y="70"/>
                      <a:pt x="16" y="80"/>
                    </a:cubicBezTo>
                    <a:cubicBezTo>
                      <a:pt x="25" y="90"/>
                      <a:pt x="44" y="107"/>
                      <a:pt x="58" y="116"/>
                    </a:cubicBezTo>
                    <a:cubicBezTo>
                      <a:pt x="72" y="125"/>
                      <a:pt x="87" y="131"/>
                      <a:pt x="101" y="134"/>
                    </a:cubicBezTo>
                    <a:cubicBezTo>
                      <a:pt x="115" y="137"/>
                      <a:pt x="128" y="137"/>
                      <a:pt x="143" y="137"/>
                    </a:cubicBezTo>
                    <a:cubicBezTo>
                      <a:pt x="158" y="137"/>
                      <a:pt x="178" y="136"/>
                      <a:pt x="194" y="132"/>
                    </a:cubicBezTo>
                    <a:cubicBezTo>
                      <a:pt x="210" y="128"/>
                      <a:pt x="230" y="119"/>
                      <a:pt x="242" y="111"/>
                    </a:cubicBezTo>
                    <a:cubicBezTo>
                      <a:pt x="254" y="103"/>
                      <a:pt x="262" y="93"/>
                      <a:pt x="269" y="83"/>
                    </a:cubicBezTo>
                    <a:cubicBezTo>
                      <a:pt x="276" y="73"/>
                      <a:pt x="284" y="60"/>
                      <a:pt x="286" y="51"/>
                    </a:cubicBezTo>
                    <a:cubicBezTo>
                      <a:pt x="288" y="42"/>
                      <a:pt x="288" y="35"/>
                      <a:pt x="281" y="27"/>
                    </a:cubicBezTo>
                    <a:cubicBezTo>
                      <a:pt x="274" y="19"/>
                      <a:pt x="259" y="10"/>
                      <a:pt x="245" y="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Rectangle 68" descr="Wide upward diagonal"/>
              <p:cNvSpPr>
                <a:spLocks noChangeAspect="1" noChangeArrowheads="1"/>
              </p:cNvSpPr>
              <p:nvPr/>
            </p:nvSpPr>
            <p:spPr bwMode="auto">
              <a:xfrm>
                <a:off x="545" y="3063"/>
                <a:ext cx="73" cy="116"/>
              </a:xfrm>
              <a:prstGeom prst="rect">
                <a:avLst/>
              </a:prstGeom>
              <a:pattFill prst="wdUpDiag">
                <a:fgClr>
                  <a:srgbClr val="000000"/>
                </a:fgClr>
                <a:bgClr>
                  <a:srgbClr val="F0F0F4"/>
                </a:bgClr>
              </a:patt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6" name="Freeform 69" descr="Wide downward diagonal"/>
              <p:cNvSpPr>
                <a:spLocks noChangeAspect="1"/>
              </p:cNvSpPr>
              <p:nvPr/>
            </p:nvSpPr>
            <p:spPr bwMode="auto">
              <a:xfrm flipV="1">
                <a:off x="969" y="3052"/>
                <a:ext cx="224" cy="260"/>
              </a:xfrm>
              <a:custGeom>
                <a:avLst/>
                <a:gdLst>
                  <a:gd name="T0" fmla="*/ 1 w 345"/>
                  <a:gd name="T1" fmla="*/ 1 h 393"/>
                  <a:gd name="T2" fmla="*/ 1 w 345"/>
                  <a:gd name="T3" fmla="*/ 1 h 393"/>
                  <a:gd name="T4" fmla="*/ 1 w 345"/>
                  <a:gd name="T5" fmla="*/ 1 h 393"/>
                  <a:gd name="T6" fmla="*/ 1 w 345"/>
                  <a:gd name="T7" fmla="*/ 1 h 393"/>
                  <a:gd name="T8" fmla="*/ 1 w 345"/>
                  <a:gd name="T9" fmla="*/ 1 h 393"/>
                  <a:gd name="T10" fmla="*/ 1 w 345"/>
                  <a:gd name="T11" fmla="*/ 1 h 393"/>
                  <a:gd name="T12" fmla="*/ 1 w 345"/>
                  <a:gd name="T13" fmla="*/ 1 h 393"/>
                  <a:gd name="T14" fmla="*/ 1 w 345"/>
                  <a:gd name="T15" fmla="*/ 1 h 393"/>
                  <a:gd name="T16" fmla="*/ 1 w 345"/>
                  <a:gd name="T17" fmla="*/ 1 h 393"/>
                  <a:gd name="T18" fmla="*/ 1 w 345"/>
                  <a:gd name="T19" fmla="*/ 0 h 393"/>
                  <a:gd name="T20" fmla="*/ 1 w 345"/>
                  <a:gd name="T21" fmla="*/ 1 h 393"/>
                  <a:gd name="T22" fmla="*/ 1 w 345"/>
                  <a:gd name="T23" fmla="*/ 1 h 393"/>
                  <a:gd name="T24" fmla="*/ 1 w 345"/>
                  <a:gd name="T25" fmla="*/ 1 h 393"/>
                  <a:gd name="T26" fmla="*/ 1 w 345"/>
                  <a:gd name="T27" fmla="*/ 1 h 393"/>
                  <a:gd name="T28" fmla="*/ 1 w 345"/>
                  <a:gd name="T29" fmla="*/ 1 h 393"/>
                  <a:gd name="T30" fmla="*/ 1 w 345"/>
                  <a:gd name="T31" fmla="*/ 1 h 393"/>
                  <a:gd name="T32" fmla="*/ 1 w 345"/>
                  <a:gd name="T33" fmla="*/ 1 h 393"/>
                  <a:gd name="T34" fmla="*/ 1 w 345"/>
                  <a:gd name="T35" fmla="*/ 1 h 393"/>
                  <a:gd name="T36" fmla="*/ 1 w 345"/>
                  <a:gd name="T37" fmla="*/ 1 h 393"/>
                  <a:gd name="T38" fmla="*/ 1 w 345"/>
                  <a:gd name="T39" fmla="*/ 1 h 393"/>
                  <a:gd name="T40" fmla="*/ 1 w 345"/>
                  <a:gd name="T41" fmla="*/ 1 h 393"/>
                  <a:gd name="T42" fmla="*/ 1 w 345"/>
                  <a:gd name="T43" fmla="*/ 1 h 393"/>
                  <a:gd name="T44" fmla="*/ 0 w 345"/>
                  <a:gd name="T45" fmla="*/ 1 h 39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45"/>
                  <a:gd name="T70" fmla="*/ 0 h 393"/>
                  <a:gd name="T71" fmla="*/ 345 w 345"/>
                  <a:gd name="T72" fmla="*/ 393 h 39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45" h="393">
                    <a:moveTo>
                      <a:pt x="1" y="377"/>
                    </a:moveTo>
                    <a:cubicBezTo>
                      <a:pt x="7" y="376"/>
                      <a:pt x="12" y="376"/>
                      <a:pt x="19" y="365"/>
                    </a:cubicBezTo>
                    <a:cubicBezTo>
                      <a:pt x="26" y="354"/>
                      <a:pt x="34" y="333"/>
                      <a:pt x="42" y="311"/>
                    </a:cubicBezTo>
                    <a:cubicBezTo>
                      <a:pt x="50" y="289"/>
                      <a:pt x="58" y="257"/>
                      <a:pt x="66" y="233"/>
                    </a:cubicBezTo>
                    <a:cubicBezTo>
                      <a:pt x="74" y="209"/>
                      <a:pt x="80" y="189"/>
                      <a:pt x="90" y="168"/>
                    </a:cubicBezTo>
                    <a:cubicBezTo>
                      <a:pt x="100" y="147"/>
                      <a:pt x="114" y="125"/>
                      <a:pt x="126" y="108"/>
                    </a:cubicBezTo>
                    <a:cubicBezTo>
                      <a:pt x="138" y="91"/>
                      <a:pt x="148" y="77"/>
                      <a:pt x="163" y="63"/>
                    </a:cubicBezTo>
                    <a:cubicBezTo>
                      <a:pt x="178" y="49"/>
                      <a:pt x="195" y="34"/>
                      <a:pt x="213" y="24"/>
                    </a:cubicBezTo>
                    <a:cubicBezTo>
                      <a:pt x="231" y="14"/>
                      <a:pt x="258" y="6"/>
                      <a:pt x="273" y="2"/>
                    </a:cubicBezTo>
                    <a:lnTo>
                      <a:pt x="301" y="0"/>
                    </a:lnTo>
                    <a:lnTo>
                      <a:pt x="310" y="6"/>
                    </a:lnTo>
                    <a:lnTo>
                      <a:pt x="337" y="8"/>
                    </a:lnTo>
                    <a:cubicBezTo>
                      <a:pt x="342" y="11"/>
                      <a:pt x="345" y="23"/>
                      <a:pt x="337" y="26"/>
                    </a:cubicBezTo>
                    <a:cubicBezTo>
                      <a:pt x="329" y="29"/>
                      <a:pt x="308" y="24"/>
                      <a:pt x="291" y="27"/>
                    </a:cubicBezTo>
                    <a:cubicBezTo>
                      <a:pt x="274" y="30"/>
                      <a:pt x="255" y="36"/>
                      <a:pt x="234" y="47"/>
                    </a:cubicBezTo>
                    <a:cubicBezTo>
                      <a:pt x="213" y="58"/>
                      <a:pt x="185" y="75"/>
                      <a:pt x="166" y="93"/>
                    </a:cubicBezTo>
                    <a:cubicBezTo>
                      <a:pt x="147" y="111"/>
                      <a:pt x="132" y="136"/>
                      <a:pt x="120" y="158"/>
                    </a:cubicBezTo>
                    <a:cubicBezTo>
                      <a:pt x="108" y="180"/>
                      <a:pt x="101" y="206"/>
                      <a:pt x="94" y="228"/>
                    </a:cubicBezTo>
                    <a:cubicBezTo>
                      <a:pt x="87" y="250"/>
                      <a:pt x="82" y="274"/>
                      <a:pt x="76" y="293"/>
                    </a:cubicBezTo>
                    <a:cubicBezTo>
                      <a:pt x="70" y="312"/>
                      <a:pt x="65" y="328"/>
                      <a:pt x="60" y="341"/>
                    </a:cubicBezTo>
                    <a:cubicBezTo>
                      <a:pt x="55" y="354"/>
                      <a:pt x="50" y="364"/>
                      <a:pt x="43" y="372"/>
                    </a:cubicBezTo>
                    <a:cubicBezTo>
                      <a:pt x="36" y="380"/>
                      <a:pt x="25" y="387"/>
                      <a:pt x="18" y="390"/>
                    </a:cubicBezTo>
                    <a:cubicBezTo>
                      <a:pt x="11" y="393"/>
                      <a:pt x="3" y="392"/>
                      <a:pt x="0" y="393"/>
                    </a:cubicBezTo>
                  </a:path>
                </a:pathLst>
              </a:custGeom>
              <a:pattFill prst="wdDnDiag">
                <a:fgClr>
                  <a:srgbClr val="000000"/>
                </a:fgClr>
                <a:bgClr>
                  <a:srgbClr val="F0F0F4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Rectangle 70" descr="Wide upward diagonal"/>
              <p:cNvSpPr>
                <a:spLocks noChangeAspect="1" noChangeArrowheads="1"/>
              </p:cNvSpPr>
              <p:nvPr/>
            </p:nvSpPr>
            <p:spPr bwMode="auto">
              <a:xfrm>
                <a:off x="729" y="3081"/>
                <a:ext cx="53" cy="37"/>
              </a:xfrm>
              <a:prstGeom prst="rect">
                <a:avLst/>
              </a:prstGeom>
              <a:pattFill prst="wdUpDiag">
                <a:fgClr>
                  <a:srgbClr val="000000"/>
                </a:fgClr>
                <a:bgClr>
                  <a:srgbClr val="F0F0F4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8" name="Rectangle 71" descr="Wide upward diagonal"/>
              <p:cNvSpPr>
                <a:spLocks noChangeAspect="1" noChangeArrowheads="1"/>
              </p:cNvSpPr>
              <p:nvPr/>
            </p:nvSpPr>
            <p:spPr bwMode="auto">
              <a:xfrm>
                <a:off x="819" y="3081"/>
                <a:ext cx="52" cy="37"/>
              </a:xfrm>
              <a:prstGeom prst="rect">
                <a:avLst/>
              </a:prstGeom>
              <a:pattFill prst="wdUpDiag">
                <a:fgClr>
                  <a:srgbClr val="000000"/>
                </a:fgClr>
                <a:bgClr>
                  <a:srgbClr val="F0F0F4"/>
                </a:bgClr>
              </a:patt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9" name="AutoShape 72"/>
              <p:cNvSpPr>
                <a:spLocks noChangeAspect="1" noChangeArrowheads="1"/>
              </p:cNvSpPr>
              <p:nvPr/>
            </p:nvSpPr>
            <p:spPr bwMode="auto">
              <a:xfrm flipV="1">
                <a:off x="716" y="2521"/>
                <a:ext cx="173" cy="278"/>
              </a:xfrm>
              <a:prstGeom prst="can">
                <a:avLst>
                  <a:gd name="adj" fmla="val 40173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0" name="Rectangle 73" descr="Wide upward diagonal"/>
              <p:cNvSpPr>
                <a:spLocks noChangeAspect="1" noChangeArrowheads="1"/>
              </p:cNvSpPr>
              <p:nvPr/>
            </p:nvSpPr>
            <p:spPr bwMode="auto">
              <a:xfrm>
                <a:off x="545" y="2756"/>
                <a:ext cx="427" cy="7"/>
              </a:xfrm>
              <a:prstGeom prst="rect">
                <a:avLst/>
              </a:prstGeom>
              <a:pattFill prst="wdUpDiag">
                <a:fgClr>
                  <a:srgbClr val="000000"/>
                </a:fgClr>
                <a:bgClr>
                  <a:srgbClr val="F0F0F4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grpSp>
            <p:nvGrpSpPr>
              <p:cNvPr id="41" name="Group 74"/>
              <p:cNvGrpSpPr>
                <a:grpSpLocks noChangeAspect="1"/>
              </p:cNvGrpSpPr>
              <p:nvPr/>
            </p:nvGrpSpPr>
            <p:grpSpPr bwMode="auto">
              <a:xfrm>
                <a:off x="545" y="2756"/>
                <a:ext cx="428" cy="307"/>
                <a:chOff x="546" y="2763"/>
                <a:chExt cx="656" cy="471"/>
              </a:xfrm>
            </p:grpSpPr>
            <p:sp>
              <p:nvSpPr>
                <p:cNvPr id="155" name="Rectangle 75"/>
                <p:cNvSpPr>
                  <a:spLocks noChangeAspect="1" noChangeArrowheads="1"/>
                </p:cNvSpPr>
                <p:nvPr/>
              </p:nvSpPr>
              <p:spPr bwMode="auto">
                <a:xfrm>
                  <a:off x="546" y="2763"/>
                  <a:ext cx="656" cy="471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900">
                      <a:solidFill>
                        <a:schemeClr val="tx1"/>
                      </a:solidFill>
                      <a:latin typeface="Arial" charset="0"/>
                      <a:ea typeface="ＭＳ Ｐゴシック" pitchFamily="112" charset="-128"/>
                    </a:defRPr>
                  </a:lvl1pPr>
                  <a:lvl2pPr marL="742950" indent="-285750" eaLnBrk="0" hangingPunct="0">
                    <a:defRPr sz="900">
                      <a:solidFill>
                        <a:schemeClr val="tx1"/>
                      </a:solidFill>
                      <a:latin typeface="Arial" charset="0"/>
                      <a:ea typeface="ＭＳ Ｐゴシック" pitchFamily="112" charset="-128"/>
                    </a:defRPr>
                  </a:lvl2pPr>
                  <a:lvl3pPr marL="1143000" indent="-228600" eaLnBrk="0" hangingPunct="0">
                    <a:defRPr sz="900">
                      <a:solidFill>
                        <a:schemeClr val="tx1"/>
                      </a:solidFill>
                      <a:latin typeface="Arial" charset="0"/>
                      <a:ea typeface="ＭＳ Ｐゴシック" pitchFamily="112" charset="-128"/>
                    </a:defRPr>
                  </a:lvl3pPr>
                  <a:lvl4pPr marL="1600200" indent="-228600" eaLnBrk="0" hangingPunct="0">
                    <a:defRPr sz="900">
                      <a:solidFill>
                        <a:schemeClr val="tx1"/>
                      </a:solidFill>
                      <a:latin typeface="Arial" charset="0"/>
                      <a:ea typeface="ＭＳ Ｐゴシック" pitchFamily="112" charset="-128"/>
                    </a:defRPr>
                  </a:lvl4pPr>
                  <a:lvl5pPr marL="2057400" indent="-228600" eaLnBrk="0" hangingPunct="0">
                    <a:defRPr sz="900">
                      <a:solidFill>
                        <a:schemeClr val="tx1"/>
                      </a:solidFill>
                      <a:latin typeface="Arial" charset="0"/>
                      <a:ea typeface="ＭＳ Ｐゴシック" pitchFamily="112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Font typeface="Wingdings" pitchFamily="2" charset="2"/>
                    <a:buChar char="n"/>
                    <a:defRPr sz="900">
                      <a:solidFill>
                        <a:schemeClr val="tx1"/>
                      </a:solidFill>
                      <a:latin typeface="Arial" charset="0"/>
                      <a:ea typeface="ＭＳ Ｐゴシック" pitchFamily="112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Font typeface="Wingdings" pitchFamily="2" charset="2"/>
                    <a:buChar char="n"/>
                    <a:defRPr sz="900">
                      <a:solidFill>
                        <a:schemeClr val="tx1"/>
                      </a:solidFill>
                      <a:latin typeface="Arial" charset="0"/>
                      <a:ea typeface="ＭＳ Ｐゴシック" pitchFamily="112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Font typeface="Wingdings" pitchFamily="2" charset="2"/>
                    <a:buChar char="n"/>
                    <a:defRPr sz="900">
                      <a:solidFill>
                        <a:schemeClr val="tx1"/>
                      </a:solidFill>
                      <a:latin typeface="Arial" charset="0"/>
                      <a:ea typeface="ＭＳ Ｐゴシック" pitchFamily="112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Font typeface="Wingdings" pitchFamily="2" charset="2"/>
                    <a:buChar char="n"/>
                    <a:defRPr sz="900">
                      <a:solidFill>
                        <a:schemeClr val="tx1"/>
                      </a:solidFill>
                      <a:latin typeface="Arial" charset="0"/>
                      <a:ea typeface="ＭＳ Ｐゴシック" pitchFamily="112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6" name="Rectangle 76" descr="Wide upward diagonal"/>
                <p:cNvSpPr>
                  <a:spLocks noChangeAspect="1" noChangeArrowheads="1"/>
                </p:cNvSpPr>
                <p:nvPr/>
              </p:nvSpPr>
              <p:spPr bwMode="auto">
                <a:xfrm>
                  <a:off x="547" y="3223"/>
                  <a:ext cx="655" cy="11"/>
                </a:xfrm>
                <a:prstGeom prst="rect">
                  <a:avLst/>
                </a:prstGeom>
                <a:pattFill prst="wdUpDiag">
                  <a:fgClr>
                    <a:srgbClr val="000000"/>
                  </a:fgClr>
                  <a:bgClr>
                    <a:srgbClr val="F0F0F4"/>
                  </a:bgClr>
                </a:patt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900">
                      <a:solidFill>
                        <a:schemeClr val="tx1"/>
                      </a:solidFill>
                      <a:latin typeface="Arial" charset="0"/>
                      <a:ea typeface="ＭＳ Ｐゴシック" pitchFamily="112" charset="-128"/>
                    </a:defRPr>
                  </a:lvl1pPr>
                  <a:lvl2pPr marL="742950" indent="-285750" eaLnBrk="0" hangingPunct="0">
                    <a:defRPr sz="900">
                      <a:solidFill>
                        <a:schemeClr val="tx1"/>
                      </a:solidFill>
                      <a:latin typeface="Arial" charset="0"/>
                      <a:ea typeface="ＭＳ Ｐゴシック" pitchFamily="112" charset="-128"/>
                    </a:defRPr>
                  </a:lvl2pPr>
                  <a:lvl3pPr marL="1143000" indent="-228600" eaLnBrk="0" hangingPunct="0">
                    <a:defRPr sz="900">
                      <a:solidFill>
                        <a:schemeClr val="tx1"/>
                      </a:solidFill>
                      <a:latin typeface="Arial" charset="0"/>
                      <a:ea typeface="ＭＳ Ｐゴシック" pitchFamily="112" charset="-128"/>
                    </a:defRPr>
                  </a:lvl3pPr>
                  <a:lvl4pPr marL="1600200" indent="-228600" eaLnBrk="0" hangingPunct="0">
                    <a:defRPr sz="900">
                      <a:solidFill>
                        <a:schemeClr val="tx1"/>
                      </a:solidFill>
                      <a:latin typeface="Arial" charset="0"/>
                      <a:ea typeface="ＭＳ Ｐゴシック" pitchFamily="112" charset="-128"/>
                    </a:defRPr>
                  </a:lvl4pPr>
                  <a:lvl5pPr marL="2057400" indent="-228600" eaLnBrk="0" hangingPunct="0">
                    <a:defRPr sz="900">
                      <a:solidFill>
                        <a:schemeClr val="tx1"/>
                      </a:solidFill>
                      <a:latin typeface="Arial" charset="0"/>
                      <a:ea typeface="ＭＳ Ｐゴシック" pitchFamily="112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Font typeface="Wingdings" pitchFamily="2" charset="2"/>
                    <a:buChar char="n"/>
                    <a:defRPr sz="900">
                      <a:solidFill>
                        <a:schemeClr val="tx1"/>
                      </a:solidFill>
                      <a:latin typeface="Arial" charset="0"/>
                      <a:ea typeface="ＭＳ Ｐゴシック" pitchFamily="112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Font typeface="Wingdings" pitchFamily="2" charset="2"/>
                    <a:buChar char="n"/>
                    <a:defRPr sz="900">
                      <a:solidFill>
                        <a:schemeClr val="tx1"/>
                      </a:solidFill>
                      <a:latin typeface="Arial" charset="0"/>
                      <a:ea typeface="ＭＳ Ｐゴシック" pitchFamily="112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Font typeface="Wingdings" pitchFamily="2" charset="2"/>
                    <a:buChar char="n"/>
                    <a:defRPr sz="900">
                      <a:solidFill>
                        <a:schemeClr val="tx1"/>
                      </a:solidFill>
                      <a:latin typeface="Arial" charset="0"/>
                      <a:ea typeface="ＭＳ Ｐゴシック" pitchFamily="112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Font typeface="Wingdings" pitchFamily="2" charset="2"/>
                    <a:buChar char="n"/>
                    <a:defRPr sz="900">
                      <a:solidFill>
                        <a:schemeClr val="tx1"/>
                      </a:solidFill>
                      <a:latin typeface="Arial" charset="0"/>
                      <a:ea typeface="ＭＳ Ｐゴシック" pitchFamily="112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sp>
            <p:nvSpPr>
              <p:cNvPr id="42" name="Rectangle 77" descr="Wide upward diagonal"/>
              <p:cNvSpPr>
                <a:spLocks noChangeAspect="1" noChangeArrowheads="1"/>
              </p:cNvSpPr>
              <p:nvPr/>
            </p:nvSpPr>
            <p:spPr bwMode="auto">
              <a:xfrm>
                <a:off x="545" y="2639"/>
                <a:ext cx="73" cy="116"/>
              </a:xfrm>
              <a:prstGeom prst="rect">
                <a:avLst/>
              </a:prstGeom>
              <a:pattFill prst="wdUpDiag">
                <a:fgClr>
                  <a:srgbClr val="000000"/>
                </a:fgClr>
                <a:bgClr>
                  <a:srgbClr val="F0F0F4"/>
                </a:bgClr>
              </a:patt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3" name="Rectangle 78"/>
              <p:cNvSpPr>
                <a:spLocks noChangeAspect="1" noChangeArrowheads="1"/>
              </p:cNvSpPr>
              <p:nvPr/>
            </p:nvSpPr>
            <p:spPr bwMode="auto">
              <a:xfrm>
                <a:off x="782" y="3063"/>
                <a:ext cx="36" cy="5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4" name="Line 79"/>
              <p:cNvSpPr>
                <a:spLocks noChangeAspect="1" noChangeShapeType="1"/>
              </p:cNvSpPr>
              <p:nvPr/>
            </p:nvSpPr>
            <p:spPr bwMode="auto">
              <a:xfrm flipV="1">
                <a:off x="801" y="3027"/>
                <a:ext cx="0" cy="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80" descr="Wide downward diagonal"/>
              <p:cNvSpPr>
                <a:spLocks noChangeAspect="1"/>
              </p:cNvSpPr>
              <p:nvPr/>
            </p:nvSpPr>
            <p:spPr bwMode="auto">
              <a:xfrm>
                <a:off x="969" y="2506"/>
                <a:ext cx="224" cy="260"/>
              </a:xfrm>
              <a:custGeom>
                <a:avLst/>
                <a:gdLst>
                  <a:gd name="T0" fmla="*/ 1 w 345"/>
                  <a:gd name="T1" fmla="*/ 1 h 393"/>
                  <a:gd name="T2" fmla="*/ 1 w 345"/>
                  <a:gd name="T3" fmla="*/ 1 h 393"/>
                  <a:gd name="T4" fmla="*/ 1 w 345"/>
                  <a:gd name="T5" fmla="*/ 1 h 393"/>
                  <a:gd name="T6" fmla="*/ 1 w 345"/>
                  <a:gd name="T7" fmla="*/ 1 h 393"/>
                  <a:gd name="T8" fmla="*/ 1 w 345"/>
                  <a:gd name="T9" fmla="*/ 1 h 393"/>
                  <a:gd name="T10" fmla="*/ 1 w 345"/>
                  <a:gd name="T11" fmla="*/ 1 h 393"/>
                  <a:gd name="T12" fmla="*/ 1 w 345"/>
                  <a:gd name="T13" fmla="*/ 1 h 393"/>
                  <a:gd name="T14" fmla="*/ 1 w 345"/>
                  <a:gd name="T15" fmla="*/ 1 h 393"/>
                  <a:gd name="T16" fmla="*/ 1 w 345"/>
                  <a:gd name="T17" fmla="*/ 1 h 393"/>
                  <a:gd name="T18" fmla="*/ 1 w 345"/>
                  <a:gd name="T19" fmla="*/ 0 h 393"/>
                  <a:gd name="T20" fmla="*/ 1 w 345"/>
                  <a:gd name="T21" fmla="*/ 1 h 393"/>
                  <a:gd name="T22" fmla="*/ 1 w 345"/>
                  <a:gd name="T23" fmla="*/ 1 h 393"/>
                  <a:gd name="T24" fmla="*/ 1 w 345"/>
                  <a:gd name="T25" fmla="*/ 1 h 393"/>
                  <a:gd name="T26" fmla="*/ 1 w 345"/>
                  <a:gd name="T27" fmla="*/ 1 h 393"/>
                  <a:gd name="T28" fmla="*/ 1 w 345"/>
                  <a:gd name="T29" fmla="*/ 1 h 393"/>
                  <a:gd name="T30" fmla="*/ 1 w 345"/>
                  <a:gd name="T31" fmla="*/ 1 h 393"/>
                  <a:gd name="T32" fmla="*/ 1 w 345"/>
                  <a:gd name="T33" fmla="*/ 1 h 393"/>
                  <a:gd name="T34" fmla="*/ 1 w 345"/>
                  <a:gd name="T35" fmla="*/ 1 h 393"/>
                  <a:gd name="T36" fmla="*/ 1 w 345"/>
                  <a:gd name="T37" fmla="*/ 1 h 393"/>
                  <a:gd name="T38" fmla="*/ 1 w 345"/>
                  <a:gd name="T39" fmla="*/ 1 h 393"/>
                  <a:gd name="T40" fmla="*/ 1 w 345"/>
                  <a:gd name="T41" fmla="*/ 1 h 393"/>
                  <a:gd name="T42" fmla="*/ 1 w 345"/>
                  <a:gd name="T43" fmla="*/ 1 h 393"/>
                  <a:gd name="T44" fmla="*/ 0 w 345"/>
                  <a:gd name="T45" fmla="*/ 1 h 39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45"/>
                  <a:gd name="T70" fmla="*/ 0 h 393"/>
                  <a:gd name="T71" fmla="*/ 345 w 345"/>
                  <a:gd name="T72" fmla="*/ 393 h 39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45" h="393">
                    <a:moveTo>
                      <a:pt x="1" y="377"/>
                    </a:moveTo>
                    <a:cubicBezTo>
                      <a:pt x="7" y="376"/>
                      <a:pt x="12" y="376"/>
                      <a:pt x="19" y="365"/>
                    </a:cubicBezTo>
                    <a:cubicBezTo>
                      <a:pt x="26" y="354"/>
                      <a:pt x="34" y="333"/>
                      <a:pt x="42" y="311"/>
                    </a:cubicBezTo>
                    <a:cubicBezTo>
                      <a:pt x="50" y="289"/>
                      <a:pt x="58" y="257"/>
                      <a:pt x="66" y="233"/>
                    </a:cubicBezTo>
                    <a:cubicBezTo>
                      <a:pt x="74" y="209"/>
                      <a:pt x="80" y="189"/>
                      <a:pt x="90" y="168"/>
                    </a:cubicBezTo>
                    <a:cubicBezTo>
                      <a:pt x="100" y="147"/>
                      <a:pt x="114" y="125"/>
                      <a:pt x="126" y="108"/>
                    </a:cubicBezTo>
                    <a:cubicBezTo>
                      <a:pt x="138" y="91"/>
                      <a:pt x="148" y="77"/>
                      <a:pt x="163" y="63"/>
                    </a:cubicBezTo>
                    <a:cubicBezTo>
                      <a:pt x="178" y="49"/>
                      <a:pt x="195" y="34"/>
                      <a:pt x="213" y="24"/>
                    </a:cubicBezTo>
                    <a:cubicBezTo>
                      <a:pt x="231" y="14"/>
                      <a:pt x="258" y="6"/>
                      <a:pt x="273" y="2"/>
                    </a:cubicBezTo>
                    <a:lnTo>
                      <a:pt x="301" y="0"/>
                    </a:lnTo>
                    <a:lnTo>
                      <a:pt x="310" y="6"/>
                    </a:lnTo>
                    <a:lnTo>
                      <a:pt x="337" y="8"/>
                    </a:lnTo>
                    <a:cubicBezTo>
                      <a:pt x="342" y="11"/>
                      <a:pt x="345" y="23"/>
                      <a:pt x="337" y="26"/>
                    </a:cubicBezTo>
                    <a:cubicBezTo>
                      <a:pt x="329" y="29"/>
                      <a:pt x="308" y="24"/>
                      <a:pt x="291" y="27"/>
                    </a:cubicBezTo>
                    <a:cubicBezTo>
                      <a:pt x="274" y="30"/>
                      <a:pt x="255" y="36"/>
                      <a:pt x="234" y="47"/>
                    </a:cubicBezTo>
                    <a:cubicBezTo>
                      <a:pt x="213" y="58"/>
                      <a:pt x="185" y="75"/>
                      <a:pt x="166" y="93"/>
                    </a:cubicBezTo>
                    <a:cubicBezTo>
                      <a:pt x="147" y="111"/>
                      <a:pt x="132" y="136"/>
                      <a:pt x="120" y="158"/>
                    </a:cubicBezTo>
                    <a:cubicBezTo>
                      <a:pt x="108" y="180"/>
                      <a:pt x="101" y="206"/>
                      <a:pt x="94" y="228"/>
                    </a:cubicBezTo>
                    <a:cubicBezTo>
                      <a:pt x="87" y="250"/>
                      <a:pt x="82" y="274"/>
                      <a:pt x="76" y="293"/>
                    </a:cubicBezTo>
                    <a:cubicBezTo>
                      <a:pt x="70" y="312"/>
                      <a:pt x="65" y="328"/>
                      <a:pt x="60" y="341"/>
                    </a:cubicBezTo>
                    <a:cubicBezTo>
                      <a:pt x="55" y="354"/>
                      <a:pt x="50" y="364"/>
                      <a:pt x="43" y="372"/>
                    </a:cubicBezTo>
                    <a:cubicBezTo>
                      <a:pt x="36" y="380"/>
                      <a:pt x="25" y="387"/>
                      <a:pt x="18" y="390"/>
                    </a:cubicBezTo>
                    <a:cubicBezTo>
                      <a:pt x="11" y="393"/>
                      <a:pt x="3" y="392"/>
                      <a:pt x="0" y="393"/>
                    </a:cubicBezTo>
                  </a:path>
                </a:pathLst>
              </a:custGeom>
              <a:pattFill prst="wdDnDiag">
                <a:fgClr>
                  <a:srgbClr val="000000"/>
                </a:fgClr>
                <a:bgClr>
                  <a:srgbClr val="F0F0F4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81" descr="Wide downward diagonal"/>
              <p:cNvSpPr>
                <a:spLocks noChangeAspect="1"/>
              </p:cNvSpPr>
              <p:nvPr/>
            </p:nvSpPr>
            <p:spPr bwMode="auto">
              <a:xfrm>
                <a:off x="917" y="3063"/>
                <a:ext cx="172" cy="285"/>
              </a:xfrm>
              <a:custGeom>
                <a:avLst/>
                <a:gdLst>
                  <a:gd name="T0" fmla="*/ 0 w 264"/>
                  <a:gd name="T1" fmla="*/ 0 h 438"/>
                  <a:gd name="T2" fmla="*/ 1 w 264"/>
                  <a:gd name="T3" fmla="*/ 1 h 438"/>
                  <a:gd name="T4" fmla="*/ 1 w 264"/>
                  <a:gd name="T5" fmla="*/ 1 h 438"/>
                  <a:gd name="T6" fmla="*/ 1 w 264"/>
                  <a:gd name="T7" fmla="*/ 1 h 438"/>
                  <a:gd name="T8" fmla="*/ 1 w 264"/>
                  <a:gd name="T9" fmla="*/ 1 h 438"/>
                  <a:gd name="T10" fmla="*/ 1 w 264"/>
                  <a:gd name="T11" fmla="*/ 1 h 438"/>
                  <a:gd name="T12" fmla="*/ 1 w 264"/>
                  <a:gd name="T13" fmla="*/ 1 h 4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4"/>
                  <a:gd name="T22" fmla="*/ 0 h 438"/>
                  <a:gd name="T23" fmla="*/ 264 w 264"/>
                  <a:gd name="T24" fmla="*/ 438 h 43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4" h="438">
                    <a:moveTo>
                      <a:pt x="0" y="0"/>
                    </a:moveTo>
                    <a:lnTo>
                      <a:pt x="2" y="56"/>
                    </a:lnTo>
                    <a:lnTo>
                      <a:pt x="219" y="438"/>
                    </a:lnTo>
                    <a:lnTo>
                      <a:pt x="236" y="438"/>
                    </a:lnTo>
                    <a:cubicBezTo>
                      <a:pt x="239" y="434"/>
                      <a:pt x="232" y="420"/>
                      <a:pt x="237" y="416"/>
                    </a:cubicBezTo>
                    <a:lnTo>
                      <a:pt x="264" y="416"/>
                    </a:lnTo>
                    <a:lnTo>
                      <a:pt x="32" y="5"/>
                    </a:lnTo>
                  </a:path>
                </a:pathLst>
              </a:custGeom>
              <a:pattFill prst="wdDnDiag">
                <a:fgClr>
                  <a:srgbClr val="000000"/>
                </a:fgClr>
                <a:bgClr>
                  <a:srgbClr val="F0F0F4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82" descr="Wide downward diagonal"/>
              <p:cNvSpPr>
                <a:spLocks noChangeAspect="1" noChangeShapeType="1"/>
              </p:cNvSpPr>
              <p:nvPr/>
            </p:nvSpPr>
            <p:spPr bwMode="auto">
              <a:xfrm flipV="1">
                <a:off x="1088" y="3285"/>
                <a:ext cx="0" cy="4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8" name="Group 83"/>
              <p:cNvGrpSpPr>
                <a:grpSpLocks noChangeAspect="1"/>
              </p:cNvGrpSpPr>
              <p:nvPr/>
            </p:nvGrpSpPr>
            <p:grpSpPr bwMode="auto">
              <a:xfrm flipV="1">
                <a:off x="917" y="2471"/>
                <a:ext cx="172" cy="285"/>
                <a:chOff x="1116" y="3234"/>
                <a:chExt cx="264" cy="438"/>
              </a:xfrm>
            </p:grpSpPr>
            <p:sp>
              <p:nvSpPr>
                <p:cNvPr id="153" name="Freeform 84" descr="Wide downward diagonal"/>
                <p:cNvSpPr>
                  <a:spLocks noChangeAspect="1"/>
                </p:cNvSpPr>
                <p:nvPr/>
              </p:nvSpPr>
              <p:spPr bwMode="auto">
                <a:xfrm>
                  <a:off x="1116" y="3234"/>
                  <a:ext cx="264" cy="438"/>
                </a:xfrm>
                <a:custGeom>
                  <a:avLst/>
                  <a:gdLst>
                    <a:gd name="T0" fmla="*/ 0 w 264"/>
                    <a:gd name="T1" fmla="*/ 0 h 438"/>
                    <a:gd name="T2" fmla="*/ 2 w 264"/>
                    <a:gd name="T3" fmla="*/ 56 h 438"/>
                    <a:gd name="T4" fmla="*/ 219 w 264"/>
                    <a:gd name="T5" fmla="*/ 438 h 438"/>
                    <a:gd name="T6" fmla="*/ 236 w 264"/>
                    <a:gd name="T7" fmla="*/ 438 h 438"/>
                    <a:gd name="T8" fmla="*/ 237 w 264"/>
                    <a:gd name="T9" fmla="*/ 416 h 438"/>
                    <a:gd name="T10" fmla="*/ 264 w 264"/>
                    <a:gd name="T11" fmla="*/ 416 h 438"/>
                    <a:gd name="T12" fmla="*/ 32 w 264"/>
                    <a:gd name="T13" fmla="*/ 5 h 43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64"/>
                    <a:gd name="T22" fmla="*/ 0 h 438"/>
                    <a:gd name="T23" fmla="*/ 264 w 264"/>
                    <a:gd name="T24" fmla="*/ 438 h 43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64" h="438">
                      <a:moveTo>
                        <a:pt x="0" y="0"/>
                      </a:moveTo>
                      <a:lnTo>
                        <a:pt x="2" y="56"/>
                      </a:lnTo>
                      <a:lnTo>
                        <a:pt x="219" y="438"/>
                      </a:lnTo>
                      <a:lnTo>
                        <a:pt x="236" y="438"/>
                      </a:lnTo>
                      <a:cubicBezTo>
                        <a:pt x="239" y="434"/>
                        <a:pt x="232" y="420"/>
                        <a:pt x="237" y="416"/>
                      </a:cubicBezTo>
                      <a:lnTo>
                        <a:pt x="264" y="416"/>
                      </a:lnTo>
                      <a:lnTo>
                        <a:pt x="32" y="5"/>
                      </a:lnTo>
                    </a:path>
                  </a:pathLst>
                </a:custGeom>
                <a:pattFill prst="wdDnDiag">
                  <a:fgClr>
                    <a:srgbClr val="000000"/>
                  </a:fgClr>
                  <a:bgClr>
                    <a:srgbClr val="F0F0F4"/>
                  </a:bgClr>
                </a:patt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" name="Line 85" descr="Wide downward diagonal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379" y="3575"/>
                  <a:ext cx="0" cy="7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9" name="Line 86"/>
              <p:cNvSpPr>
                <a:spLocks noChangeAspect="1" noChangeShapeType="1"/>
              </p:cNvSpPr>
              <p:nvPr/>
            </p:nvSpPr>
            <p:spPr bwMode="auto">
              <a:xfrm>
                <a:off x="800" y="2474"/>
                <a:ext cx="0" cy="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Oval 87"/>
              <p:cNvSpPr>
                <a:spLocks noChangeAspect="1" noChangeArrowheads="1"/>
              </p:cNvSpPr>
              <p:nvPr/>
            </p:nvSpPr>
            <p:spPr bwMode="auto">
              <a:xfrm rot="-1827933">
                <a:off x="743" y="2657"/>
                <a:ext cx="31" cy="17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" name="Oval 88"/>
              <p:cNvSpPr>
                <a:spLocks noChangeAspect="1" noChangeArrowheads="1"/>
              </p:cNvSpPr>
              <p:nvPr/>
            </p:nvSpPr>
            <p:spPr bwMode="auto">
              <a:xfrm rot="-1827933">
                <a:off x="744" y="2701"/>
                <a:ext cx="32" cy="1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2" name="Freeform 89"/>
              <p:cNvSpPr>
                <a:spLocks noChangeAspect="1"/>
              </p:cNvSpPr>
              <p:nvPr/>
            </p:nvSpPr>
            <p:spPr bwMode="auto">
              <a:xfrm>
                <a:off x="729" y="2760"/>
                <a:ext cx="152" cy="69"/>
              </a:xfrm>
              <a:custGeom>
                <a:avLst/>
                <a:gdLst>
                  <a:gd name="T0" fmla="*/ 1 w 233"/>
                  <a:gd name="T1" fmla="*/ 1 h 107"/>
                  <a:gd name="T2" fmla="*/ 1 w 233"/>
                  <a:gd name="T3" fmla="*/ 1 h 107"/>
                  <a:gd name="T4" fmla="*/ 1 w 233"/>
                  <a:gd name="T5" fmla="*/ 1 h 107"/>
                  <a:gd name="T6" fmla="*/ 1 w 233"/>
                  <a:gd name="T7" fmla="*/ 1 h 107"/>
                  <a:gd name="T8" fmla="*/ 1 w 233"/>
                  <a:gd name="T9" fmla="*/ 1 h 107"/>
                  <a:gd name="T10" fmla="*/ 1 w 233"/>
                  <a:gd name="T11" fmla="*/ 1 h 107"/>
                  <a:gd name="T12" fmla="*/ 1 w 233"/>
                  <a:gd name="T13" fmla="*/ 1 h 107"/>
                  <a:gd name="T14" fmla="*/ 1 w 233"/>
                  <a:gd name="T15" fmla="*/ 1 h 107"/>
                  <a:gd name="T16" fmla="*/ 1 w 233"/>
                  <a:gd name="T17" fmla="*/ 1 h 107"/>
                  <a:gd name="T18" fmla="*/ 1 w 233"/>
                  <a:gd name="T19" fmla="*/ 1 h 107"/>
                  <a:gd name="T20" fmla="*/ 1 w 233"/>
                  <a:gd name="T21" fmla="*/ 0 h 10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33"/>
                  <a:gd name="T34" fmla="*/ 0 h 107"/>
                  <a:gd name="T35" fmla="*/ 233 w 233"/>
                  <a:gd name="T36" fmla="*/ 107 h 10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33" h="107">
                    <a:moveTo>
                      <a:pt x="4" y="8"/>
                    </a:moveTo>
                    <a:cubicBezTo>
                      <a:pt x="2" y="15"/>
                      <a:pt x="0" y="23"/>
                      <a:pt x="1" y="32"/>
                    </a:cubicBezTo>
                    <a:cubicBezTo>
                      <a:pt x="2" y="41"/>
                      <a:pt x="5" y="53"/>
                      <a:pt x="13" y="62"/>
                    </a:cubicBezTo>
                    <a:cubicBezTo>
                      <a:pt x="21" y="71"/>
                      <a:pt x="35" y="80"/>
                      <a:pt x="46" y="87"/>
                    </a:cubicBezTo>
                    <a:cubicBezTo>
                      <a:pt x="57" y="94"/>
                      <a:pt x="71" y="101"/>
                      <a:pt x="81" y="104"/>
                    </a:cubicBezTo>
                    <a:cubicBezTo>
                      <a:pt x="91" y="107"/>
                      <a:pt x="97" y="107"/>
                      <a:pt x="109" y="107"/>
                    </a:cubicBezTo>
                    <a:cubicBezTo>
                      <a:pt x="121" y="107"/>
                      <a:pt x="139" y="106"/>
                      <a:pt x="153" y="101"/>
                    </a:cubicBezTo>
                    <a:cubicBezTo>
                      <a:pt x="167" y="96"/>
                      <a:pt x="182" y="86"/>
                      <a:pt x="193" y="77"/>
                    </a:cubicBezTo>
                    <a:cubicBezTo>
                      <a:pt x="204" y="68"/>
                      <a:pt x="211" y="56"/>
                      <a:pt x="217" y="45"/>
                    </a:cubicBezTo>
                    <a:cubicBezTo>
                      <a:pt x="223" y="34"/>
                      <a:pt x="229" y="18"/>
                      <a:pt x="231" y="11"/>
                    </a:cubicBezTo>
                    <a:cubicBezTo>
                      <a:pt x="233" y="4"/>
                      <a:pt x="231" y="2"/>
                      <a:pt x="229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90"/>
              <p:cNvSpPr>
                <a:spLocks noChangeAspect="1"/>
              </p:cNvSpPr>
              <p:nvPr/>
            </p:nvSpPr>
            <p:spPr bwMode="auto">
              <a:xfrm>
                <a:off x="765" y="2739"/>
                <a:ext cx="69" cy="92"/>
              </a:xfrm>
              <a:custGeom>
                <a:avLst/>
                <a:gdLst>
                  <a:gd name="T0" fmla="*/ 1 w 106"/>
                  <a:gd name="T1" fmla="*/ 1 h 140"/>
                  <a:gd name="T2" fmla="*/ 1 w 106"/>
                  <a:gd name="T3" fmla="*/ 1 h 140"/>
                  <a:gd name="T4" fmla="*/ 1 w 106"/>
                  <a:gd name="T5" fmla="*/ 1 h 140"/>
                  <a:gd name="T6" fmla="*/ 1 w 106"/>
                  <a:gd name="T7" fmla="*/ 1 h 140"/>
                  <a:gd name="T8" fmla="*/ 1 w 106"/>
                  <a:gd name="T9" fmla="*/ 1 h 140"/>
                  <a:gd name="T10" fmla="*/ 1 w 106"/>
                  <a:gd name="T11" fmla="*/ 1 h 140"/>
                  <a:gd name="T12" fmla="*/ 1 w 106"/>
                  <a:gd name="T13" fmla="*/ 1 h 140"/>
                  <a:gd name="T14" fmla="*/ 1 w 106"/>
                  <a:gd name="T15" fmla="*/ 1 h 140"/>
                  <a:gd name="T16" fmla="*/ 1 w 106"/>
                  <a:gd name="T17" fmla="*/ 1 h 140"/>
                  <a:gd name="T18" fmla="*/ 1 w 106"/>
                  <a:gd name="T19" fmla="*/ 1 h 140"/>
                  <a:gd name="T20" fmla="*/ 1 w 106"/>
                  <a:gd name="T21" fmla="*/ 1 h 140"/>
                  <a:gd name="T22" fmla="*/ 1 w 106"/>
                  <a:gd name="T23" fmla="*/ 1 h 140"/>
                  <a:gd name="T24" fmla="*/ 1 w 106"/>
                  <a:gd name="T25" fmla="*/ 1 h 140"/>
                  <a:gd name="T26" fmla="*/ 1 w 106"/>
                  <a:gd name="T27" fmla="*/ 1 h 140"/>
                  <a:gd name="T28" fmla="*/ 1 w 106"/>
                  <a:gd name="T29" fmla="*/ 1 h 1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6"/>
                  <a:gd name="T46" fmla="*/ 0 h 140"/>
                  <a:gd name="T47" fmla="*/ 106 w 106"/>
                  <a:gd name="T48" fmla="*/ 140 h 1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6" h="140">
                    <a:moveTo>
                      <a:pt x="54" y="3"/>
                    </a:moveTo>
                    <a:cubicBezTo>
                      <a:pt x="50" y="1"/>
                      <a:pt x="42" y="0"/>
                      <a:pt x="36" y="1"/>
                    </a:cubicBezTo>
                    <a:cubicBezTo>
                      <a:pt x="30" y="2"/>
                      <a:pt x="24" y="3"/>
                      <a:pt x="18" y="9"/>
                    </a:cubicBezTo>
                    <a:cubicBezTo>
                      <a:pt x="12" y="15"/>
                      <a:pt x="4" y="28"/>
                      <a:pt x="2" y="37"/>
                    </a:cubicBezTo>
                    <a:cubicBezTo>
                      <a:pt x="0" y="46"/>
                      <a:pt x="1" y="53"/>
                      <a:pt x="6" y="63"/>
                    </a:cubicBezTo>
                    <a:cubicBezTo>
                      <a:pt x="11" y="73"/>
                      <a:pt x="23" y="88"/>
                      <a:pt x="32" y="97"/>
                    </a:cubicBezTo>
                    <a:cubicBezTo>
                      <a:pt x="41" y="106"/>
                      <a:pt x="51" y="114"/>
                      <a:pt x="59" y="120"/>
                    </a:cubicBezTo>
                    <a:cubicBezTo>
                      <a:pt x="67" y="126"/>
                      <a:pt x="71" y="132"/>
                      <a:pt x="78" y="135"/>
                    </a:cubicBezTo>
                    <a:cubicBezTo>
                      <a:pt x="85" y="138"/>
                      <a:pt x="97" y="140"/>
                      <a:pt x="101" y="136"/>
                    </a:cubicBezTo>
                    <a:cubicBezTo>
                      <a:pt x="105" y="132"/>
                      <a:pt x="106" y="121"/>
                      <a:pt x="104" y="112"/>
                    </a:cubicBezTo>
                    <a:cubicBezTo>
                      <a:pt x="102" y="103"/>
                      <a:pt x="96" y="92"/>
                      <a:pt x="87" y="81"/>
                    </a:cubicBezTo>
                    <a:cubicBezTo>
                      <a:pt x="78" y="70"/>
                      <a:pt x="57" y="57"/>
                      <a:pt x="51" y="48"/>
                    </a:cubicBezTo>
                    <a:cubicBezTo>
                      <a:pt x="45" y="39"/>
                      <a:pt x="47" y="33"/>
                      <a:pt x="48" y="27"/>
                    </a:cubicBezTo>
                    <a:cubicBezTo>
                      <a:pt x="49" y="21"/>
                      <a:pt x="59" y="17"/>
                      <a:pt x="60" y="12"/>
                    </a:cubicBezTo>
                    <a:cubicBezTo>
                      <a:pt x="61" y="7"/>
                      <a:pt x="58" y="5"/>
                      <a:pt x="54" y="3"/>
                    </a:cubicBez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 91"/>
              <p:cNvSpPr>
                <a:spLocks noChangeAspect="1"/>
              </p:cNvSpPr>
              <p:nvPr/>
            </p:nvSpPr>
            <p:spPr bwMode="auto">
              <a:xfrm>
                <a:off x="803" y="2741"/>
                <a:ext cx="31" cy="81"/>
              </a:xfrm>
              <a:custGeom>
                <a:avLst/>
                <a:gdLst>
                  <a:gd name="T0" fmla="*/ 1 w 48"/>
                  <a:gd name="T1" fmla="*/ 1 h 124"/>
                  <a:gd name="T2" fmla="*/ 1 w 48"/>
                  <a:gd name="T3" fmla="*/ 0 h 124"/>
                  <a:gd name="T4" fmla="*/ 1 w 48"/>
                  <a:gd name="T5" fmla="*/ 1 h 124"/>
                  <a:gd name="T6" fmla="*/ 1 w 48"/>
                  <a:gd name="T7" fmla="*/ 1 h 124"/>
                  <a:gd name="T8" fmla="*/ 1 w 48"/>
                  <a:gd name="T9" fmla="*/ 1 h 124"/>
                  <a:gd name="T10" fmla="*/ 1 w 48"/>
                  <a:gd name="T11" fmla="*/ 1 h 124"/>
                  <a:gd name="T12" fmla="*/ 1 w 48"/>
                  <a:gd name="T13" fmla="*/ 1 h 124"/>
                  <a:gd name="T14" fmla="*/ 1 w 48"/>
                  <a:gd name="T15" fmla="*/ 1 h 124"/>
                  <a:gd name="T16" fmla="*/ 1 w 48"/>
                  <a:gd name="T17" fmla="*/ 1 h 1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8"/>
                  <a:gd name="T28" fmla="*/ 0 h 124"/>
                  <a:gd name="T29" fmla="*/ 48 w 48"/>
                  <a:gd name="T30" fmla="*/ 124 h 1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8" h="124">
                    <a:moveTo>
                      <a:pt x="4" y="7"/>
                    </a:moveTo>
                    <a:cubicBezTo>
                      <a:pt x="10" y="3"/>
                      <a:pt x="16" y="0"/>
                      <a:pt x="21" y="0"/>
                    </a:cubicBezTo>
                    <a:cubicBezTo>
                      <a:pt x="26" y="0"/>
                      <a:pt x="32" y="3"/>
                      <a:pt x="36" y="9"/>
                    </a:cubicBezTo>
                    <a:cubicBezTo>
                      <a:pt x="40" y="15"/>
                      <a:pt x="44" y="25"/>
                      <a:pt x="46" y="36"/>
                    </a:cubicBezTo>
                    <a:cubicBezTo>
                      <a:pt x="48" y="47"/>
                      <a:pt x="47" y="62"/>
                      <a:pt x="46" y="72"/>
                    </a:cubicBezTo>
                    <a:cubicBezTo>
                      <a:pt x="45" y="82"/>
                      <a:pt x="46" y="89"/>
                      <a:pt x="42" y="97"/>
                    </a:cubicBezTo>
                    <a:cubicBezTo>
                      <a:pt x="38" y="105"/>
                      <a:pt x="31" y="122"/>
                      <a:pt x="24" y="123"/>
                    </a:cubicBezTo>
                    <a:cubicBezTo>
                      <a:pt x="17" y="124"/>
                      <a:pt x="2" y="112"/>
                      <a:pt x="1" y="105"/>
                    </a:cubicBezTo>
                    <a:cubicBezTo>
                      <a:pt x="0" y="98"/>
                      <a:pt x="9" y="90"/>
                      <a:pt x="18" y="8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Freeform 92" descr="Wide downward diagonal"/>
              <p:cNvSpPr>
                <a:spLocks noChangeAspect="1"/>
              </p:cNvSpPr>
              <p:nvPr/>
            </p:nvSpPr>
            <p:spPr bwMode="auto">
              <a:xfrm flipH="1">
                <a:off x="1189" y="2506"/>
                <a:ext cx="224" cy="276"/>
              </a:xfrm>
              <a:custGeom>
                <a:avLst/>
                <a:gdLst>
                  <a:gd name="T0" fmla="*/ 1 w 345"/>
                  <a:gd name="T1" fmla="*/ 1 h 393"/>
                  <a:gd name="T2" fmla="*/ 1 w 345"/>
                  <a:gd name="T3" fmla="*/ 1 h 393"/>
                  <a:gd name="T4" fmla="*/ 1 w 345"/>
                  <a:gd name="T5" fmla="*/ 1 h 393"/>
                  <a:gd name="T6" fmla="*/ 1 w 345"/>
                  <a:gd name="T7" fmla="*/ 1 h 393"/>
                  <a:gd name="T8" fmla="*/ 1 w 345"/>
                  <a:gd name="T9" fmla="*/ 1 h 393"/>
                  <a:gd name="T10" fmla="*/ 1 w 345"/>
                  <a:gd name="T11" fmla="*/ 1 h 393"/>
                  <a:gd name="T12" fmla="*/ 1 w 345"/>
                  <a:gd name="T13" fmla="*/ 1 h 393"/>
                  <a:gd name="T14" fmla="*/ 1 w 345"/>
                  <a:gd name="T15" fmla="*/ 1 h 393"/>
                  <a:gd name="T16" fmla="*/ 1 w 345"/>
                  <a:gd name="T17" fmla="*/ 1 h 393"/>
                  <a:gd name="T18" fmla="*/ 1 w 345"/>
                  <a:gd name="T19" fmla="*/ 0 h 393"/>
                  <a:gd name="T20" fmla="*/ 1 w 345"/>
                  <a:gd name="T21" fmla="*/ 1 h 393"/>
                  <a:gd name="T22" fmla="*/ 1 w 345"/>
                  <a:gd name="T23" fmla="*/ 1 h 393"/>
                  <a:gd name="T24" fmla="*/ 1 w 345"/>
                  <a:gd name="T25" fmla="*/ 1 h 393"/>
                  <a:gd name="T26" fmla="*/ 1 w 345"/>
                  <a:gd name="T27" fmla="*/ 1 h 393"/>
                  <a:gd name="T28" fmla="*/ 1 w 345"/>
                  <a:gd name="T29" fmla="*/ 1 h 393"/>
                  <a:gd name="T30" fmla="*/ 1 w 345"/>
                  <a:gd name="T31" fmla="*/ 1 h 393"/>
                  <a:gd name="T32" fmla="*/ 1 w 345"/>
                  <a:gd name="T33" fmla="*/ 1 h 393"/>
                  <a:gd name="T34" fmla="*/ 1 w 345"/>
                  <a:gd name="T35" fmla="*/ 1 h 393"/>
                  <a:gd name="T36" fmla="*/ 1 w 345"/>
                  <a:gd name="T37" fmla="*/ 1 h 393"/>
                  <a:gd name="T38" fmla="*/ 1 w 345"/>
                  <a:gd name="T39" fmla="*/ 1 h 393"/>
                  <a:gd name="T40" fmla="*/ 1 w 345"/>
                  <a:gd name="T41" fmla="*/ 1 h 393"/>
                  <a:gd name="T42" fmla="*/ 1 w 345"/>
                  <a:gd name="T43" fmla="*/ 1 h 393"/>
                  <a:gd name="T44" fmla="*/ 0 w 345"/>
                  <a:gd name="T45" fmla="*/ 1 h 39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45"/>
                  <a:gd name="T70" fmla="*/ 0 h 393"/>
                  <a:gd name="T71" fmla="*/ 345 w 345"/>
                  <a:gd name="T72" fmla="*/ 393 h 39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45" h="393">
                    <a:moveTo>
                      <a:pt x="1" y="377"/>
                    </a:moveTo>
                    <a:cubicBezTo>
                      <a:pt x="7" y="376"/>
                      <a:pt x="12" y="376"/>
                      <a:pt x="19" y="365"/>
                    </a:cubicBezTo>
                    <a:cubicBezTo>
                      <a:pt x="26" y="354"/>
                      <a:pt x="34" y="333"/>
                      <a:pt x="42" y="311"/>
                    </a:cubicBezTo>
                    <a:cubicBezTo>
                      <a:pt x="50" y="289"/>
                      <a:pt x="58" y="257"/>
                      <a:pt x="66" y="233"/>
                    </a:cubicBezTo>
                    <a:cubicBezTo>
                      <a:pt x="74" y="209"/>
                      <a:pt x="80" y="189"/>
                      <a:pt x="90" y="168"/>
                    </a:cubicBezTo>
                    <a:cubicBezTo>
                      <a:pt x="100" y="147"/>
                      <a:pt x="114" y="125"/>
                      <a:pt x="126" y="108"/>
                    </a:cubicBezTo>
                    <a:cubicBezTo>
                      <a:pt x="138" y="91"/>
                      <a:pt x="148" y="77"/>
                      <a:pt x="163" y="63"/>
                    </a:cubicBezTo>
                    <a:cubicBezTo>
                      <a:pt x="178" y="49"/>
                      <a:pt x="195" y="34"/>
                      <a:pt x="213" y="24"/>
                    </a:cubicBezTo>
                    <a:cubicBezTo>
                      <a:pt x="231" y="14"/>
                      <a:pt x="258" y="6"/>
                      <a:pt x="273" y="2"/>
                    </a:cubicBezTo>
                    <a:lnTo>
                      <a:pt x="301" y="0"/>
                    </a:lnTo>
                    <a:lnTo>
                      <a:pt x="310" y="6"/>
                    </a:lnTo>
                    <a:lnTo>
                      <a:pt x="337" y="8"/>
                    </a:lnTo>
                    <a:cubicBezTo>
                      <a:pt x="342" y="11"/>
                      <a:pt x="345" y="23"/>
                      <a:pt x="337" y="26"/>
                    </a:cubicBezTo>
                    <a:cubicBezTo>
                      <a:pt x="329" y="29"/>
                      <a:pt x="308" y="24"/>
                      <a:pt x="291" y="27"/>
                    </a:cubicBezTo>
                    <a:cubicBezTo>
                      <a:pt x="274" y="30"/>
                      <a:pt x="255" y="36"/>
                      <a:pt x="234" y="47"/>
                    </a:cubicBezTo>
                    <a:cubicBezTo>
                      <a:pt x="213" y="58"/>
                      <a:pt x="185" y="75"/>
                      <a:pt x="166" y="93"/>
                    </a:cubicBezTo>
                    <a:cubicBezTo>
                      <a:pt x="147" y="111"/>
                      <a:pt x="132" y="136"/>
                      <a:pt x="120" y="158"/>
                    </a:cubicBezTo>
                    <a:cubicBezTo>
                      <a:pt x="108" y="180"/>
                      <a:pt x="101" y="206"/>
                      <a:pt x="94" y="228"/>
                    </a:cubicBezTo>
                    <a:cubicBezTo>
                      <a:pt x="87" y="250"/>
                      <a:pt x="82" y="274"/>
                      <a:pt x="76" y="293"/>
                    </a:cubicBezTo>
                    <a:cubicBezTo>
                      <a:pt x="70" y="312"/>
                      <a:pt x="65" y="328"/>
                      <a:pt x="60" y="341"/>
                    </a:cubicBezTo>
                    <a:cubicBezTo>
                      <a:pt x="55" y="354"/>
                      <a:pt x="50" y="364"/>
                      <a:pt x="43" y="372"/>
                    </a:cubicBezTo>
                    <a:cubicBezTo>
                      <a:pt x="36" y="380"/>
                      <a:pt x="25" y="387"/>
                      <a:pt x="18" y="390"/>
                    </a:cubicBezTo>
                    <a:cubicBezTo>
                      <a:pt x="11" y="393"/>
                      <a:pt x="3" y="392"/>
                      <a:pt x="0" y="393"/>
                    </a:cubicBezTo>
                  </a:path>
                </a:pathLst>
              </a:custGeom>
              <a:pattFill prst="wdDnDiag">
                <a:fgClr>
                  <a:srgbClr val="000000"/>
                </a:fgClr>
                <a:bgClr>
                  <a:srgbClr val="F0F0F4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93" descr="Wide downward diagonal"/>
              <p:cNvSpPr>
                <a:spLocks noChangeAspect="1"/>
              </p:cNvSpPr>
              <p:nvPr/>
            </p:nvSpPr>
            <p:spPr bwMode="auto">
              <a:xfrm flipH="1" flipV="1">
                <a:off x="1190" y="3037"/>
                <a:ext cx="223" cy="276"/>
              </a:xfrm>
              <a:custGeom>
                <a:avLst/>
                <a:gdLst>
                  <a:gd name="T0" fmla="*/ 1 w 345"/>
                  <a:gd name="T1" fmla="*/ 1 h 393"/>
                  <a:gd name="T2" fmla="*/ 1 w 345"/>
                  <a:gd name="T3" fmla="*/ 1 h 393"/>
                  <a:gd name="T4" fmla="*/ 1 w 345"/>
                  <a:gd name="T5" fmla="*/ 1 h 393"/>
                  <a:gd name="T6" fmla="*/ 1 w 345"/>
                  <a:gd name="T7" fmla="*/ 1 h 393"/>
                  <a:gd name="T8" fmla="*/ 1 w 345"/>
                  <a:gd name="T9" fmla="*/ 1 h 393"/>
                  <a:gd name="T10" fmla="*/ 1 w 345"/>
                  <a:gd name="T11" fmla="*/ 1 h 393"/>
                  <a:gd name="T12" fmla="*/ 1 w 345"/>
                  <a:gd name="T13" fmla="*/ 1 h 393"/>
                  <a:gd name="T14" fmla="*/ 1 w 345"/>
                  <a:gd name="T15" fmla="*/ 1 h 393"/>
                  <a:gd name="T16" fmla="*/ 1 w 345"/>
                  <a:gd name="T17" fmla="*/ 1 h 393"/>
                  <a:gd name="T18" fmla="*/ 1 w 345"/>
                  <a:gd name="T19" fmla="*/ 0 h 393"/>
                  <a:gd name="T20" fmla="*/ 1 w 345"/>
                  <a:gd name="T21" fmla="*/ 1 h 393"/>
                  <a:gd name="T22" fmla="*/ 1 w 345"/>
                  <a:gd name="T23" fmla="*/ 1 h 393"/>
                  <a:gd name="T24" fmla="*/ 1 w 345"/>
                  <a:gd name="T25" fmla="*/ 1 h 393"/>
                  <a:gd name="T26" fmla="*/ 1 w 345"/>
                  <a:gd name="T27" fmla="*/ 1 h 393"/>
                  <a:gd name="T28" fmla="*/ 1 w 345"/>
                  <a:gd name="T29" fmla="*/ 1 h 393"/>
                  <a:gd name="T30" fmla="*/ 1 w 345"/>
                  <a:gd name="T31" fmla="*/ 1 h 393"/>
                  <a:gd name="T32" fmla="*/ 1 w 345"/>
                  <a:gd name="T33" fmla="*/ 1 h 393"/>
                  <a:gd name="T34" fmla="*/ 1 w 345"/>
                  <a:gd name="T35" fmla="*/ 1 h 393"/>
                  <a:gd name="T36" fmla="*/ 1 w 345"/>
                  <a:gd name="T37" fmla="*/ 1 h 393"/>
                  <a:gd name="T38" fmla="*/ 1 w 345"/>
                  <a:gd name="T39" fmla="*/ 1 h 393"/>
                  <a:gd name="T40" fmla="*/ 1 w 345"/>
                  <a:gd name="T41" fmla="*/ 1 h 393"/>
                  <a:gd name="T42" fmla="*/ 1 w 345"/>
                  <a:gd name="T43" fmla="*/ 1 h 393"/>
                  <a:gd name="T44" fmla="*/ 0 w 345"/>
                  <a:gd name="T45" fmla="*/ 1 h 39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45"/>
                  <a:gd name="T70" fmla="*/ 0 h 393"/>
                  <a:gd name="T71" fmla="*/ 345 w 345"/>
                  <a:gd name="T72" fmla="*/ 393 h 39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45" h="393">
                    <a:moveTo>
                      <a:pt x="1" y="377"/>
                    </a:moveTo>
                    <a:cubicBezTo>
                      <a:pt x="7" y="376"/>
                      <a:pt x="12" y="376"/>
                      <a:pt x="19" y="365"/>
                    </a:cubicBezTo>
                    <a:cubicBezTo>
                      <a:pt x="26" y="354"/>
                      <a:pt x="34" y="333"/>
                      <a:pt x="42" y="311"/>
                    </a:cubicBezTo>
                    <a:cubicBezTo>
                      <a:pt x="50" y="289"/>
                      <a:pt x="58" y="257"/>
                      <a:pt x="66" y="233"/>
                    </a:cubicBezTo>
                    <a:cubicBezTo>
                      <a:pt x="74" y="209"/>
                      <a:pt x="80" y="189"/>
                      <a:pt x="90" y="168"/>
                    </a:cubicBezTo>
                    <a:cubicBezTo>
                      <a:pt x="100" y="147"/>
                      <a:pt x="114" y="125"/>
                      <a:pt x="126" y="108"/>
                    </a:cubicBezTo>
                    <a:cubicBezTo>
                      <a:pt x="138" y="91"/>
                      <a:pt x="148" y="77"/>
                      <a:pt x="163" y="63"/>
                    </a:cubicBezTo>
                    <a:cubicBezTo>
                      <a:pt x="178" y="49"/>
                      <a:pt x="195" y="34"/>
                      <a:pt x="213" y="24"/>
                    </a:cubicBezTo>
                    <a:cubicBezTo>
                      <a:pt x="231" y="14"/>
                      <a:pt x="258" y="6"/>
                      <a:pt x="273" y="2"/>
                    </a:cubicBezTo>
                    <a:lnTo>
                      <a:pt x="301" y="0"/>
                    </a:lnTo>
                    <a:lnTo>
                      <a:pt x="310" y="6"/>
                    </a:lnTo>
                    <a:lnTo>
                      <a:pt x="337" y="8"/>
                    </a:lnTo>
                    <a:cubicBezTo>
                      <a:pt x="342" y="11"/>
                      <a:pt x="345" y="23"/>
                      <a:pt x="337" y="26"/>
                    </a:cubicBezTo>
                    <a:cubicBezTo>
                      <a:pt x="329" y="29"/>
                      <a:pt x="308" y="24"/>
                      <a:pt x="291" y="27"/>
                    </a:cubicBezTo>
                    <a:cubicBezTo>
                      <a:pt x="274" y="30"/>
                      <a:pt x="255" y="36"/>
                      <a:pt x="234" y="47"/>
                    </a:cubicBezTo>
                    <a:cubicBezTo>
                      <a:pt x="213" y="58"/>
                      <a:pt x="185" y="75"/>
                      <a:pt x="166" y="93"/>
                    </a:cubicBezTo>
                    <a:cubicBezTo>
                      <a:pt x="147" y="111"/>
                      <a:pt x="132" y="136"/>
                      <a:pt x="120" y="158"/>
                    </a:cubicBezTo>
                    <a:cubicBezTo>
                      <a:pt x="108" y="180"/>
                      <a:pt x="101" y="206"/>
                      <a:pt x="94" y="228"/>
                    </a:cubicBezTo>
                    <a:cubicBezTo>
                      <a:pt x="87" y="250"/>
                      <a:pt x="82" y="274"/>
                      <a:pt x="76" y="293"/>
                    </a:cubicBezTo>
                    <a:cubicBezTo>
                      <a:pt x="70" y="312"/>
                      <a:pt x="65" y="328"/>
                      <a:pt x="60" y="341"/>
                    </a:cubicBezTo>
                    <a:cubicBezTo>
                      <a:pt x="55" y="354"/>
                      <a:pt x="50" y="364"/>
                      <a:pt x="43" y="372"/>
                    </a:cubicBezTo>
                    <a:cubicBezTo>
                      <a:pt x="36" y="380"/>
                      <a:pt x="25" y="387"/>
                      <a:pt x="18" y="390"/>
                    </a:cubicBezTo>
                    <a:cubicBezTo>
                      <a:pt x="11" y="393"/>
                      <a:pt x="3" y="392"/>
                      <a:pt x="0" y="393"/>
                    </a:cubicBezTo>
                  </a:path>
                </a:pathLst>
              </a:custGeom>
              <a:pattFill prst="wdDnDiag">
                <a:fgClr>
                  <a:srgbClr val="000000"/>
                </a:fgClr>
                <a:bgClr>
                  <a:srgbClr val="F0F0F4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Line 94"/>
              <p:cNvSpPr>
                <a:spLocks noChangeAspect="1" noChangeShapeType="1"/>
              </p:cNvSpPr>
              <p:nvPr/>
            </p:nvSpPr>
            <p:spPr bwMode="auto">
              <a:xfrm flipV="1">
                <a:off x="1189" y="2511"/>
                <a:ext cx="0" cy="79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Line 95"/>
              <p:cNvSpPr>
                <a:spLocks noChangeAspect="1" noChangeShapeType="1"/>
              </p:cNvSpPr>
              <p:nvPr/>
            </p:nvSpPr>
            <p:spPr bwMode="auto">
              <a:xfrm flipV="1">
                <a:off x="1412" y="2770"/>
                <a:ext cx="0" cy="2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96" descr="Wide downward diagonal"/>
              <p:cNvSpPr>
                <a:spLocks noChangeAspect="1"/>
              </p:cNvSpPr>
              <p:nvPr/>
            </p:nvSpPr>
            <p:spPr bwMode="auto">
              <a:xfrm>
                <a:off x="1410" y="2505"/>
                <a:ext cx="224" cy="276"/>
              </a:xfrm>
              <a:custGeom>
                <a:avLst/>
                <a:gdLst>
                  <a:gd name="T0" fmla="*/ 1 w 345"/>
                  <a:gd name="T1" fmla="*/ 1 h 393"/>
                  <a:gd name="T2" fmla="*/ 1 w 345"/>
                  <a:gd name="T3" fmla="*/ 1 h 393"/>
                  <a:gd name="T4" fmla="*/ 1 w 345"/>
                  <a:gd name="T5" fmla="*/ 1 h 393"/>
                  <a:gd name="T6" fmla="*/ 1 w 345"/>
                  <a:gd name="T7" fmla="*/ 1 h 393"/>
                  <a:gd name="T8" fmla="*/ 1 w 345"/>
                  <a:gd name="T9" fmla="*/ 1 h 393"/>
                  <a:gd name="T10" fmla="*/ 1 w 345"/>
                  <a:gd name="T11" fmla="*/ 1 h 393"/>
                  <a:gd name="T12" fmla="*/ 1 w 345"/>
                  <a:gd name="T13" fmla="*/ 1 h 393"/>
                  <a:gd name="T14" fmla="*/ 1 w 345"/>
                  <a:gd name="T15" fmla="*/ 1 h 393"/>
                  <a:gd name="T16" fmla="*/ 1 w 345"/>
                  <a:gd name="T17" fmla="*/ 1 h 393"/>
                  <a:gd name="T18" fmla="*/ 1 w 345"/>
                  <a:gd name="T19" fmla="*/ 0 h 393"/>
                  <a:gd name="T20" fmla="*/ 1 w 345"/>
                  <a:gd name="T21" fmla="*/ 1 h 393"/>
                  <a:gd name="T22" fmla="*/ 1 w 345"/>
                  <a:gd name="T23" fmla="*/ 1 h 393"/>
                  <a:gd name="T24" fmla="*/ 1 w 345"/>
                  <a:gd name="T25" fmla="*/ 1 h 393"/>
                  <a:gd name="T26" fmla="*/ 1 w 345"/>
                  <a:gd name="T27" fmla="*/ 1 h 393"/>
                  <a:gd name="T28" fmla="*/ 1 w 345"/>
                  <a:gd name="T29" fmla="*/ 1 h 393"/>
                  <a:gd name="T30" fmla="*/ 1 w 345"/>
                  <a:gd name="T31" fmla="*/ 1 h 393"/>
                  <a:gd name="T32" fmla="*/ 1 w 345"/>
                  <a:gd name="T33" fmla="*/ 1 h 393"/>
                  <a:gd name="T34" fmla="*/ 1 w 345"/>
                  <a:gd name="T35" fmla="*/ 1 h 393"/>
                  <a:gd name="T36" fmla="*/ 1 w 345"/>
                  <a:gd name="T37" fmla="*/ 1 h 393"/>
                  <a:gd name="T38" fmla="*/ 1 w 345"/>
                  <a:gd name="T39" fmla="*/ 1 h 393"/>
                  <a:gd name="T40" fmla="*/ 1 w 345"/>
                  <a:gd name="T41" fmla="*/ 1 h 393"/>
                  <a:gd name="T42" fmla="*/ 1 w 345"/>
                  <a:gd name="T43" fmla="*/ 1 h 393"/>
                  <a:gd name="T44" fmla="*/ 0 w 345"/>
                  <a:gd name="T45" fmla="*/ 1 h 39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45"/>
                  <a:gd name="T70" fmla="*/ 0 h 393"/>
                  <a:gd name="T71" fmla="*/ 345 w 345"/>
                  <a:gd name="T72" fmla="*/ 393 h 39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45" h="393">
                    <a:moveTo>
                      <a:pt x="1" y="377"/>
                    </a:moveTo>
                    <a:cubicBezTo>
                      <a:pt x="7" y="376"/>
                      <a:pt x="12" y="376"/>
                      <a:pt x="19" y="365"/>
                    </a:cubicBezTo>
                    <a:cubicBezTo>
                      <a:pt x="26" y="354"/>
                      <a:pt x="34" y="333"/>
                      <a:pt x="42" y="311"/>
                    </a:cubicBezTo>
                    <a:cubicBezTo>
                      <a:pt x="50" y="289"/>
                      <a:pt x="58" y="257"/>
                      <a:pt x="66" y="233"/>
                    </a:cubicBezTo>
                    <a:cubicBezTo>
                      <a:pt x="74" y="209"/>
                      <a:pt x="80" y="189"/>
                      <a:pt x="90" y="168"/>
                    </a:cubicBezTo>
                    <a:cubicBezTo>
                      <a:pt x="100" y="147"/>
                      <a:pt x="114" y="125"/>
                      <a:pt x="126" y="108"/>
                    </a:cubicBezTo>
                    <a:cubicBezTo>
                      <a:pt x="138" y="91"/>
                      <a:pt x="148" y="77"/>
                      <a:pt x="163" y="63"/>
                    </a:cubicBezTo>
                    <a:cubicBezTo>
                      <a:pt x="178" y="49"/>
                      <a:pt x="195" y="34"/>
                      <a:pt x="213" y="24"/>
                    </a:cubicBezTo>
                    <a:cubicBezTo>
                      <a:pt x="231" y="14"/>
                      <a:pt x="258" y="6"/>
                      <a:pt x="273" y="2"/>
                    </a:cubicBezTo>
                    <a:lnTo>
                      <a:pt x="301" y="0"/>
                    </a:lnTo>
                    <a:lnTo>
                      <a:pt x="310" y="6"/>
                    </a:lnTo>
                    <a:lnTo>
                      <a:pt x="337" y="8"/>
                    </a:lnTo>
                    <a:cubicBezTo>
                      <a:pt x="342" y="11"/>
                      <a:pt x="345" y="23"/>
                      <a:pt x="337" y="26"/>
                    </a:cubicBezTo>
                    <a:cubicBezTo>
                      <a:pt x="329" y="29"/>
                      <a:pt x="308" y="24"/>
                      <a:pt x="291" y="27"/>
                    </a:cubicBezTo>
                    <a:cubicBezTo>
                      <a:pt x="274" y="30"/>
                      <a:pt x="255" y="36"/>
                      <a:pt x="234" y="47"/>
                    </a:cubicBezTo>
                    <a:cubicBezTo>
                      <a:pt x="213" y="58"/>
                      <a:pt x="185" y="75"/>
                      <a:pt x="166" y="93"/>
                    </a:cubicBezTo>
                    <a:cubicBezTo>
                      <a:pt x="147" y="111"/>
                      <a:pt x="132" y="136"/>
                      <a:pt x="120" y="158"/>
                    </a:cubicBezTo>
                    <a:cubicBezTo>
                      <a:pt x="108" y="180"/>
                      <a:pt x="101" y="206"/>
                      <a:pt x="94" y="228"/>
                    </a:cubicBezTo>
                    <a:cubicBezTo>
                      <a:pt x="87" y="250"/>
                      <a:pt x="82" y="274"/>
                      <a:pt x="76" y="293"/>
                    </a:cubicBezTo>
                    <a:cubicBezTo>
                      <a:pt x="70" y="312"/>
                      <a:pt x="65" y="328"/>
                      <a:pt x="60" y="341"/>
                    </a:cubicBezTo>
                    <a:cubicBezTo>
                      <a:pt x="55" y="354"/>
                      <a:pt x="50" y="364"/>
                      <a:pt x="43" y="372"/>
                    </a:cubicBezTo>
                    <a:cubicBezTo>
                      <a:pt x="36" y="380"/>
                      <a:pt x="25" y="387"/>
                      <a:pt x="18" y="390"/>
                    </a:cubicBezTo>
                    <a:cubicBezTo>
                      <a:pt x="11" y="393"/>
                      <a:pt x="3" y="392"/>
                      <a:pt x="0" y="393"/>
                    </a:cubicBezTo>
                  </a:path>
                </a:pathLst>
              </a:custGeom>
              <a:pattFill prst="wdDnDiag">
                <a:fgClr>
                  <a:srgbClr val="000000"/>
                </a:fgClr>
                <a:bgClr>
                  <a:srgbClr val="F0F0F4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Freeform 97" descr="Wide downward diagonal"/>
              <p:cNvSpPr>
                <a:spLocks noChangeAspect="1"/>
              </p:cNvSpPr>
              <p:nvPr/>
            </p:nvSpPr>
            <p:spPr bwMode="auto">
              <a:xfrm flipV="1">
                <a:off x="1410" y="3036"/>
                <a:ext cx="223" cy="276"/>
              </a:xfrm>
              <a:custGeom>
                <a:avLst/>
                <a:gdLst>
                  <a:gd name="T0" fmla="*/ 1 w 345"/>
                  <a:gd name="T1" fmla="*/ 1 h 393"/>
                  <a:gd name="T2" fmla="*/ 1 w 345"/>
                  <a:gd name="T3" fmla="*/ 1 h 393"/>
                  <a:gd name="T4" fmla="*/ 1 w 345"/>
                  <a:gd name="T5" fmla="*/ 1 h 393"/>
                  <a:gd name="T6" fmla="*/ 1 w 345"/>
                  <a:gd name="T7" fmla="*/ 1 h 393"/>
                  <a:gd name="T8" fmla="*/ 1 w 345"/>
                  <a:gd name="T9" fmla="*/ 1 h 393"/>
                  <a:gd name="T10" fmla="*/ 1 w 345"/>
                  <a:gd name="T11" fmla="*/ 1 h 393"/>
                  <a:gd name="T12" fmla="*/ 1 w 345"/>
                  <a:gd name="T13" fmla="*/ 1 h 393"/>
                  <a:gd name="T14" fmla="*/ 1 w 345"/>
                  <a:gd name="T15" fmla="*/ 1 h 393"/>
                  <a:gd name="T16" fmla="*/ 1 w 345"/>
                  <a:gd name="T17" fmla="*/ 1 h 393"/>
                  <a:gd name="T18" fmla="*/ 1 w 345"/>
                  <a:gd name="T19" fmla="*/ 0 h 393"/>
                  <a:gd name="T20" fmla="*/ 1 w 345"/>
                  <a:gd name="T21" fmla="*/ 1 h 393"/>
                  <a:gd name="T22" fmla="*/ 1 w 345"/>
                  <a:gd name="T23" fmla="*/ 1 h 393"/>
                  <a:gd name="T24" fmla="*/ 1 w 345"/>
                  <a:gd name="T25" fmla="*/ 1 h 393"/>
                  <a:gd name="T26" fmla="*/ 1 w 345"/>
                  <a:gd name="T27" fmla="*/ 1 h 393"/>
                  <a:gd name="T28" fmla="*/ 1 w 345"/>
                  <a:gd name="T29" fmla="*/ 1 h 393"/>
                  <a:gd name="T30" fmla="*/ 1 w 345"/>
                  <a:gd name="T31" fmla="*/ 1 h 393"/>
                  <a:gd name="T32" fmla="*/ 1 w 345"/>
                  <a:gd name="T33" fmla="*/ 1 h 393"/>
                  <a:gd name="T34" fmla="*/ 1 w 345"/>
                  <a:gd name="T35" fmla="*/ 1 h 393"/>
                  <a:gd name="T36" fmla="*/ 1 w 345"/>
                  <a:gd name="T37" fmla="*/ 1 h 393"/>
                  <a:gd name="T38" fmla="*/ 1 w 345"/>
                  <a:gd name="T39" fmla="*/ 1 h 393"/>
                  <a:gd name="T40" fmla="*/ 1 w 345"/>
                  <a:gd name="T41" fmla="*/ 1 h 393"/>
                  <a:gd name="T42" fmla="*/ 1 w 345"/>
                  <a:gd name="T43" fmla="*/ 1 h 393"/>
                  <a:gd name="T44" fmla="*/ 0 w 345"/>
                  <a:gd name="T45" fmla="*/ 1 h 39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45"/>
                  <a:gd name="T70" fmla="*/ 0 h 393"/>
                  <a:gd name="T71" fmla="*/ 345 w 345"/>
                  <a:gd name="T72" fmla="*/ 393 h 39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45" h="393">
                    <a:moveTo>
                      <a:pt x="1" y="377"/>
                    </a:moveTo>
                    <a:cubicBezTo>
                      <a:pt x="7" y="376"/>
                      <a:pt x="12" y="376"/>
                      <a:pt x="19" y="365"/>
                    </a:cubicBezTo>
                    <a:cubicBezTo>
                      <a:pt x="26" y="354"/>
                      <a:pt x="34" y="333"/>
                      <a:pt x="42" y="311"/>
                    </a:cubicBezTo>
                    <a:cubicBezTo>
                      <a:pt x="50" y="289"/>
                      <a:pt x="58" y="257"/>
                      <a:pt x="66" y="233"/>
                    </a:cubicBezTo>
                    <a:cubicBezTo>
                      <a:pt x="74" y="209"/>
                      <a:pt x="80" y="189"/>
                      <a:pt x="90" y="168"/>
                    </a:cubicBezTo>
                    <a:cubicBezTo>
                      <a:pt x="100" y="147"/>
                      <a:pt x="114" y="125"/>
                      <a:pt x="126" y="108"/>
                    </a:cubicBezTo>
                    <a:cubicBezTo>
                      <a:pt x="138" y="91"/>
                      <a:pt x="148" y="77"/>
                      <a:pt x="163" y="63"/>
                    </a:cubicBezTo>
                    <a:cubicBezTo>
                      <a:pt x="178" y="49"/>
                      <a:pt x="195" y="34"/>
                      <a:pt x="213" y="24"/>
                    </a:cubicBezTo>
                    <a:cubicBezTo>
                      <a:pt x="231" y="14"/>
                      <a:pt x="258" y="6"/>
                      <a:pt x="273" y="2"/>
                    </a:cubicBezTo>
                    <a:lnTo>
                      <a:pt x="301" y="0"/>
                    </a:lnTo>
                    <a:lnTo>
                      <a:pt x="310" y="6"/>
                    </a:lnTo>
                    <a:lnTo>
                      <a:pt x="337" y="8"/>
                    </a:lnTo>
                    <a:cubicBezTo>
                      <a:pt x="342" y="11"/>
                      <a:pt x="345" y="23"/>
                      <a:pt x="337" y="26"/>
                    </a:cubicBezTo>
                    <a:cubicBezTo>
                      <a:pt x="329" y="29"/>
                      <a:pt x="308" y="24"/>
                      <a:pt x="291" y="27"/>
                    </a:cubicBezTo>
                    <a:cubicBezTo>
                      <a:pt x="274" y="30"/>
                      <a:pt x="255" y="36"/>
                      <a:pt x="234" y="47"/>
                    </a:cubicBezTo>
                    <a:cubicBezTo>
                      <a:pt x="213" y="58"/>
                      <a:pt x="185" y="75"/>
                      <a:pt x="166" y="93"/>
                    </a:cubicBezTo>
                    <a:cubicBezTo>
                      <a:pt x="147" y="111"/>
                      <a:pt x="132" y="136"/>
                      <a:pt x="120" y="158"/>
                    </a:cubicBezTo>
                    <a:cubicBezTo>
                      <a:pt x="108" y="180"/>
                      <a:pt x="101" y="206"/>
                      <a:pt x="94" y="228"/>
                    </a:cubicBezTo>
                    <a:cubicBezTo>
                      <a:pt x="87" y="250"/>
                      <a:pt x="82" y="274"/>
                      <a:pt x="76" y="293"/>
                    </a:cubicBezTo>
                    <a:cubicBezTo>
                      <a:pt x="70" y="312"/>
                      <a:pt x="65" y="328"/>
                      <a:pt x="60" y="341"/>
                    </a:cubicBezTo>
                    <a:cubicBezTo>
                      <a:pt x="55" y="354"/>
                      <a:pt x="50" y="364"/>
                      <a:pt x="43" y="372"/>
                    </a:cubicBezTo>
                    <a:cubicBezTo>
                      <a:pt x="36" y="380"/>
                      <a:pt x="25" y="387"/>
                      <a:pt x="18" y="390"/>
                    </a:cubicBezTo>
                    <a:cubicBezTo>
                      <a:pt x="11" y="393"/>
                      <a:pt x="3" y="392"/>
                      <a:pt x="0" y="393"/>
                    </a:cubicBezTo>
                  </a:path>
                </a:pathLst>
              </a:custGeom>
              <a:pattFill prst="wdDnDiag">
                <a:fgClr>
                  <a:srgbClr val="000000"/>
                </a:fgClr>
                <a:bgClr>
                  <a:srgbClr val="F0F0F4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Line 9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411" y="2769"/>
                <a:ext cx="0" cy="2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Freeform 99" descr="Wide downward diagonal"/>
              <p:cNvSpPr>
                <a:spLocks noChangeAspect="1"/>
              </p:cNvSpPr>
              <p:nvPr/>
            </p:nvSpPr>
            <p:spPr bwMode="auto">
              <a:xfrm flipH="1">
                <a:off x="1634" y="2506"/>
                <a:ext cx="222" cy="276"/>
              </a:xfrm>
              <a:custGeom>
                <a:avLst/>
                <a:gdLst>
                  <a:gd name="T0" fmla="*/ 1 w 345"/>
                  <a:gd name="T1" fmla="*/ 1 h 393"/>
                  <a:gd name="T2" fmla="*/ 1 w 345"/>
                  <a:gd name="T3" fmla="*/ 1 h 393"/>
                  <a:gd name="T4" fmla="*/ 1 w 345"/>
                  <a:gd name="T5" fmla="*/ 1 h 393"/>
                  <a:gd name="T6" fmla="*/ 1 w 345"/>
                  <a:gd name="T7" fmla="*/ 1 h 393"/>
                  <a:gd name="T8" fmla="*/ 1 w 345"/>
                  <a:gd name="T9" fmla="*/ 1 h 393"/>
                  <a:gd name="T10" fmla="*/ 1 w 345"/>
                  <a:gd name="T11" fmla="*/ 1 h 393"/>
                  <a:gd name="T12" fmla="*/ 1 w 345"/>
                  <a:gd name="T13" fmla="*/ 1 h 393"/>
                  <a:gd name="T14" fmla="*/ 1 w 345"/>
                  <a:gd name="T15" fmla="*/ 1 h 393"/>
                  <a:gd name="T16" fmla="*/ 1 w 345"/>
                  <a:gd name="T17" fmla="*/ 1 h 393"/>
                  <a:gd name="T18" fmla="*/ 1 w 345"/>
                  <a:gd name="T19" fmla="*/ 0 h 393"/>
                  <a:gd name="T20" fmla="*/ 1 w 345"/>
                  <a:gd name="T21" fmla="*/ 1 h 393"/>
                  <a:gd name="T22" fmla="*/ 1 w 345"/>
                  <a:gd name="T23" fmla="*/ 1 h 393"/>
                  <a:gd name="T24" fmla="*/ 1 w 345"/>
                  <a:gd name="T25" fmla="*/ 1 h 393"/>
                  <a:gd name="T26" fmla="*/ 1 w 345"/>
                  <a:gd name="T27" fmla="*/ 1 h 393"/>
                  <a:gd name="T28" fmla="*/ 1 w 345"/>
                  <a:gd name="T29" fmla="*/ 1 h 393"/>
                  <a:gd name="T30" fmla="*/ 1 w 345"/>
                  <a:gd name="T31" fmla="*/ 1 h 393"/>
                  <a:gd name="T32" fmla="*/ 1 w 345"/>
                  <a:gd name="T33" fmla="*/ 1 h 393"/>
                  <a:gd name="T34" fmla="*/ 1 w 345"/>
                  <a:gd name="T35" fmla="*/ 1 h 393"/>
                  <a:gd name="T36" fmla="*/ 1 w 345"/>
                  <a:gd name="T37" fmla="*/ 1 h 393"/>
                  <a:gd name="T38" fmla="*/ 1 w 345"/>
                  <a:gd name="T39" fmla="*/ 1 h 393"/>
                  <a:gd name="T40" fmla="*/ 1 w 345"/>
                  <a:gd name="T41" fmla="*/ 1 h 393"/>
                  <a:gd name="T42" fmla="*/ 1 w 345"/>
                  <a:gd name="T43" fmla="*/ 1 h 393"/>
                  <a:gd name="T44" fmla="*/ 0 w 345"/>
                  <a:gd name="T45" fmla="*/ 1 h 39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45"/>
                  <a:gd name="T70" fmla="*/ 0 h 393"/>
                  <a:gd name="T71" fmla="*/ 345 w 345"/>
                  <a:gd name="T72" fmla="*/ 393 h 39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45" h="393">
                    <a:moveTo>
                      <a:pt x="1" y="377"/>
                    </a:moveTo>
                    <a:cubicBezTo>
                      <a:pt x="7" y="376"/>
                      <a:pt x="12" y="376"/>
                      <a:pt x="19" y="365"/>
                    </a:cubicBezTo>
                    <a:cubicBezTo>
                      <a:pt x="26" y="354"/>
                      <a:pt x="34" y="333"/>
                      <a:pt x="42" y="311"/>
                    </a:cubicBezTo>
                    <a:cubicBezTo>
                      <a:pt x="50" y="289"/>
                      <a:pt x="58" y="257"/>
                      <a:pt x="66" y="233"/>
                    </a:cubicBezTo>
                    <a:cubicBezTo>
                      <a:pt x="74" y="209"/>
                      <a:pt x="80" y="189"/>
                      <a:pt x="90" y="168"/>
                    </a:cubicBezTo>
                    <a:cubicBezTo>
                      <a:pt x="100" y="147"/>
                      <a:pt x="114" y="125"/>
                      <a:pt x="126" y="108"/>
                    </a:cubicBezTo>
                    <a:cubicBezTo>
                      <a:pt x="138" y="91"/>
                      <a:pt x="148" y="77"/>
                      <a:pt x="163" y="63"/>
                    </a:cubicBezTo>
                    <a:cubicBezTo>
                      <a:pt x="178" y="49"/>
                      <a:pt x="195" y="34"/>
                      <a:pt x="213" y="24"/>
                    </a:cubicBezTo>
                    <a:cubicBezTo>
                      <a:pt x="231" y="14"/>
                      <a:pt x="258" y="6"/>
                      <a:pt x="273" y="2"/>
                    </a:cubicBezTo>
                    <a:lnTo>
                      <a:pt x="301" y="0"/>
                    </a:lnTo>
                    <a:lnTo>
                      <a:pt x="310" y="6"/>
                    </a:lnTo>
                    <a:lnTo>
                      <a:pt x="337" y="8"/>
                    </a:lnTo>
                    <a:cubicBezTo>
                      <a:pt x="342" y="11"/>
                      <a:pt x="345" y="23"/>
                      <a:pt x="337" y="26"/>
                    </a:cubicBezTo>
                    <a:cubicBezTo>
                      <a:pt x="329" y="29"/>
                      <a:pt x="308" y="24"/>
                      <a:pt x="291" y="27"/>
                    </a:cubicBezTo>
                    <a:cubicBezTo>
                      <a:pt x="274" y="30"/>
                      <a:pt x="255" y="36"/>
                      <a:pt x="234" y="47"/>
                    </a:cubicBezTo>
                    <a:cubicBezTo>
                      <a:pt x="213" y="58"/>
                      <a:pt x="185" y="75"/>
                      <a:pt x="166" y="93"/>
                    </a:cubicBezTo>
                    <a:cubicBezTo>
                      <a:pt x="147" y="111"/>
                      <a:pt x="132" y="136"/>
                      <a:pt x="120" y="158"/>
                    </a:cubicBezTo>
                    <a:cubicBezTo>
                      <a:pt x="108" y="180"/>
                      <a:pt x="101" y="206"/>
                      <a:pt x="94" y="228"/>
                    </a:cubicBezTo>
                    <a:cubicBezTo>
                      <a:pt x="87" y="250"/>
                      <a:pt x="82" y="274"/>
                      <a:pt x="76" y="293"/>
                    </a:cubicBezTo>
                    <a:cubicBezTo>
                      <a:pt x="70" y="312"/>
                      <a:pt x="65" y="328"/>
                      <a:pt x="60" y="341"/>
                    </a:cubicBezTo>
                    <a:cubicBezTo>
                      <a:pt x="55" y="354"/>
                      <a:pt x="50" y="364"/>
                      <a:pt x="43" y="372"/>
                    </a:cubicBezTo>
                    <a:cubicBezTo>
                      <a:pt x="36" y="380"/>
                      <a:pt x="25" y="387"/>
                      <a:pt x="18" y="390"/>
                    </a:cubicBezTo>
                    <a:cubicBezTo>
                      <a:pt x="11" y="393"/>
                      <a:pt x="3" y="392"/>
                      <a:pt x="0" y="393"/>
                    </a:cubicBezTo>
                  </a:path>
                </a:pathLst>
              </a:custGeom>
              <a:pattFill prst="wdDnDiag">
                <a:fgClr>
                  <a:srgbClr val="000000"/>
                </a:fgClr>
                <a:bgClr>
                  <a:srgbClr val="F0F0F4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Freeform 100" descr="Wide downward diagonal"/>
              <p:cNvSpPr>
                <a:spLocks noChangeAspect="1"/>
              </p:cNvSpPr>
              <p:nvPr/>
            </p:nvSpPr>
            <p:spPr bwMode="auto">
              <a:xfrm flipH="1" flipV="1">
                <a:off x="1635" y="3037"/>
                <a:ext cx="221" cy="276"/>
              </a:xfrm>
              <a:custGeom>
                <a:avLst/>
                <a:gdLst>
                  <a:gd name="T0" fmla="*/ 1 w 345"/>
                  <a:gd name="T1" fmla="*/ 1 h 393"/>
                  <a:gd name="T2" fmla="*/ 1 w 345"/>
                  <a:gd name="T3" fmla="*/ 1 h 393"/>
                  <a:gd name="T4" fmla="*/ 1 w 345"/>
                  <a:gd name="T5" fmla="*/ 1 h 393"/>
                  <a:gd name="T6" fmla="*/ 1 w 345"/>
                  <a:gd name="T7" fmla="*/ 1 h 393"/>
                  <a:gd name="T8" fmla="*/ 1 w 345"/>
                  <a:gd name="T9" fmla="*/ 1 h 393"/>
                  <a:gd name="T10" fmla="*/ 1 w 345"/>
                  <a:gd name="T11" fmla="*/ 1 h 393"/>
                  <a:gd name="T12" fmla="*/ 1 w 345"/>
                  <a:gd name="T13" fmla="*/ 1 h 393"/>
                  <a:gd name="T14" fmla="*/ 1 w 345"/>
                  <a:gd name="T15" fmla="*/ 1 h 393"/>
                  <a:gd name="T16" fmla="*/ 1 w 345"/>
                  <a:gd name="T17" fmla="*/ 1 h 393"/>
                  <a:gd name="T18" fmla="*/ 1 w 345"/>
                  <a:gd name="T19" fmla="*/ 0 h 393"/>
                  <a:gd name="T20" fmla="*/ 1 w 345"/>
                  <a:gd name="T21" fmla="*/ 1 h 393"/>
                  <a:gd name="T22" fmla="*/ 1 w 345"/>
                  <a:gd name="T23" fmla="*/ 1 h 393"/>
                  <a:gd name="T24" fmla="*/ 1 w 345"/>
                  <a:gd name="T25" fmla="*/ 1 h 393"/>
                  <a:gd name="T26" fmla="*/ 1 w 345"/>
                  <a:gd name="T27" fmla="*/ 1 h 393"/>
                  <a:gd name="T28" fmla="*/ 1 w 345"/>
                  <a:gd name="T29" fmla="*/ 1 h 393"/>
                  <a:gd name="T30" fmla="*/ 1 w 345"/>
                  <a:gd name="T31" fmla="*/ 1 h 393"/>
                  <a:gd name="T32" fmla="*/ 1 w 345"/>
                  <a:gd name="T33" fmla="*/ 1 h 393"/>
                  <a:gd name="T34" fmla="*/ 1 w 345"/>
                  <a:gd name="T35" fmla="*/ 1 h 393"/>
                  <a:gd name="T36" fmla="*/ 1 w 345"/>
                  <a:gd name="T37" fmla="*/ 1 h 393"/>
                  <a:gd name="T38" fmla="*/ 1 w 345"/>
                  <a:gd name="T39" fmla="*/ 1 h 393"/>
                  <a:gd name="T40" fmla="*/ 1 w 345"/>
                  <a:gd name="T41" fmla="*/ 1 h 393"/>
                  <a:gd name="T42" fmla="*/ 1 w 345"/>
                  <a:gd name="T43" fmla="*/ 1 h 393"/>
                  <a:gd name="T44" fmla="*/ 0 w 345"/>
                  <a:gd name="T45" fmla="*/ 1 h 39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45"/>
                  <a:gd name="T70" fmla="*/ 0 h 393"/>
                  <a:gd name="T71" fmla="*/ 345 w 345"/>
                  <a:gd name="T72" fmla="*/ 393 h 39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45" h="393">
                    <a:moveTo>
                      <a:pt x="1" y="377"/>
                    </a:moveTo>
                    <a:cubicBezTo>
                      <a:pt x="7" y="376"/>
                      <a:pt x="12" y="376"/>
                      <a:pt x="19" y="365"/>
                    </a:cubicBezTo>
                    <a:cubicBezTo>
                      <a:pt x="26" y="354"/>
                      <a:pt x="34" y="333"/>
                      <a:pt x="42" y="311"/>
                    </a:cubicBezTo>
                    <a:cubicBezTo>
                      <a:pt x="50" y="289"/>
                      <a:pt x="58" y="257"/>
                      <a:pt x="66" y="233"/>
                    </a:cubicBezTo>
                    <a:cubicBezTo>
                      <a:pt x="74" y="209"/>
                      <a:pt x="80" y="189"/>
                      <a:pt x="90" y="168"/>
                    </a:cubicBezTo>
                    <a:cubicBezTo>
                      <a:pt x="100" y="147"/>
                      <a:pt x="114" y="125"/>
                      <a:pt x="126" y="108"/>
                    </a:cubicBezTo>
                    <a:cubicBezTo>
                      <a:pt x="138" y="91"/>
                      <a:pt x="148" y="77"/>
                      <a:pt x="163" y="63"/>
                    </a:cubicBezTo>
                    <a:cubicBezTo>
                      <a:pt x="178" y="49"/>
                      <a:pt x="195" y="34"/>
                      <a:pt x="213" y="24"/>
                    </a:cubicBezTo>
                    <a:cubicBezTo>
                      <a:pt x="231" y="14"/>
                      <a:pt x="258" y="6"/>
                      <a:pt x="273" y="2"/>
                    </a:cubicBezTo>
                    <a:lnTo>
                      <a:pt x="301" y="0"/>
                    </a:lnTo>
                    <a:lnTo>
                      <a:pt x="310" y="6"/>
                    </a:lnTo>
                    <a:lnTo>
                      <a:pt x="337" y="8"/>
                    </a:lnTo>
                    <a:cubicBezTo>
                      <a:pt x="342" y="11"/>
                      <a:pt x="345" y="23"/>
                      <a:pt x="337" y="26"/>
                    </a:cubicBezTo>
                    <a:cubicBezTo>
                      <a:pt x="329" y="29"/>
                      <a:pt x="308" y="24"/>
                      <a:pt x="291" y="27"/>
                    </a:cubicBezTo>
                    <a:cubicBezTo>
                      <a:pt x="274" y="30"/>
                      <a:pt x="255" y="36"/>
                      <a:pt x="234" y="47"/>
                    </a:cubicBezTo>
                    <a:cubicBezTo>
                      <a:pt x="213" y="58"/>
                      <a:pt x="185" y="75"/>
                      <a:pt x="166" y="93"/>
                    </a:cubicBezTo>
                    <a:cubicBezTo>
                      <a:pt x="147" y="111"/>
                      <a:pt x="132" y="136"/>
                      <a:pt x="120" y="158"/>
                    </a:cubicBezTo>
                    <a:cubicBezTo>
                      <a:pt x="108" y="180"/>
                      <a:pt x="101" y="206"/>
                      <a:pt x="94" y="228"/>
                    </a:cubicBezTo>
                    <a:cubicBezTo>
                      <a:pt x="87" y="250"/>
                      <a:pt x="82" y="274"/>
                      <a:pt x="76" y="293"/>
                    </a:cubicBezTo>
                    <a:cubicBezTo>
                      <a:pt x="70" y="312"/>
                      <a:pt x="65" y="328"/>
                      <a:pt x="60" y="341"/>
                    </a:cubicBezTo>
                    <a:cubicBezTo>
                      <a:pt x="55" y="354"/>
                      <a:pt x="50" y="364"/>
                      <a:pt x="43" y="372"/>
                    </a:cubicBezTo>
                    <a:cubicBezTo>
                      <a:pt x="36" y="380"/>
                      <a:pt x="25" y="387"/>
                      <a:pt x="18" y="390"/>
                    </a:cubicBezTo>
                    <a:cubicBezTo>
                      <a:pt x="11" y="393"/>
                      <a:pt x="3" y="392"/>
                      <a:pt x="0" y="393"/>
                    </a:cubicBezTo>
                  </a:path>
                </a:pathLst>
              </a:custGeom>
              <a:pattFill prst="wdDnDiag">
                <a:fgClr>
                  <a:srgbClr val="000000"/>
                </a:fgClr>
                <a:bgClr>
                  <a:srgbClr val="F0F0F4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Line 101"/>
              <p:cNvSpPr>
                <a:spLocks noChangeAspect="1" noChangeShapeType="1"/>
              </p:cNvSpPr>
              <p:nvPr/>
            </p:nvSpPr>
            <p:spPr bwMode="auto">
              <a:xfrm flipV="1">
                <a:off x="1634" y="2511"/>
                <a:ext cx="0" cy="79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Line 102"/>
              <p:cNvSpPr>
                <a:spLocks noChangeAspect="1" noChangeShapeType="1"/>
              </p:cNvSpPr>
              <p:nvPr/>
            </p:nvSpPr>
            <p:spPr bwMode="auto">
              <a:xfrm flipV="1">
                <a:off x="1855" y="2770"/>
                <a:ext cx="0" cy="2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6" name="Group 103"/>
              <p:cNvGrpSpPr>
                <a:grpSpLocks noChangeAspect="1"/>
              </p:cNvGrpSpPr>
              <p:nvPr/>
            </p:nvGrpSpPr>
            <p:grpSpPr bwMode="auto">
              <a:xfrm>
                <a:off x="1822" y="2699"/>
                <a:ext cx="66" cy="56"/>
                <a:chOff x="1824" y="2675"/>
                <a:chExt cx="74" cy="87"/>
              </a:xfrm>
            </p:grpSpPr>
            <p:sp>
              <p:nvSpPr>
                <p:cNvPr id="150" name="Line 104"/>
                <p:cNvSpPr>
                  <a:spLocks noChangeAspect="1" noChangeShapeType="1"/>
                </p:cNvSpPr>
                <p:nvPr/>
              </p:nvSpPr>
              <p:spPr bwMode="auto">
                <a:xfrm>
                  <a:off x="1824" y="2675"/>
                  <a:ext cx="6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" name="Line 105"/>
                <p:cNvSpPr>
                  <a:spLocks noChangeAspect="1" noChangeShapeType="1"/>
                </p:cNvSpPr>
                <p:nvPr/>
              </p:nvSpPr>
              <p:spPr bwMode="auto">
                <a:xfrm>
                  <a:off x="1832" y="2697"/>
                  <a:ext cx="6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" name="Line 106"/>
                <p:cNvSpPr>
                  <a:spLocks noChangeAspect="1" noChangeShapeType="1"/>
                </p:cNvSpPr>
                <p:nvPr/>
              </p:nvSpPr>
              <p:spPr bwMode="auto">
                <a:xfrm>
                  <a:off x="1853" y="2762"/>
                  <a:ext cx="3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7" name="Group 107"/>
              <p:cNvGrpSpPr>
                <a:grpSpLocks noChangeAspect="1"/>
              </p:cNvGrpSpPr>
              <p:nvPr/>
            </p:nvGrpSpPr>
            <p:grpSpPr bwMode="auto">
              <a:xfrm flipV="1">
                <a:off x="1820" y="3067"/>
                <a:ext cx="71" cy="56"/>
                <a:chOff x="1824" y="2675"/>
                <a:chExt cx="74" cy="87"/>
              </a:xfrm>
            </p:grpSpPr>
            <p:sp>
              <p:nvSpPr>
                <p:cNvPr id="147" name="Line 108"/>
                <p:cNvSpPr>
                  <a:spLocks noChangeAspect="1" noChangeShapeType="1"/>
                </p:cNvSpPr>
                <p:nvPr/>
              </p:nvSpPr>
              <p:spPr bwMode="auto">
                <a:xfrm>
                  <a:off x="1824" y="2675"/>
                  <a:ext cx="6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" name="Line 109"/>
                <p:cNvSpPr>
                  <a:spLocks noChangeAspect="1" noChangeShapeType="1"/>
                </p:cNvSpPr>
                <p:nvPr/>
              </p:nvSpPr>
              <p:spPr bwMode="auto">
                <a:xfrm>
                  <a:off x="1832" y="2697"/>
                  <a:ext cx="6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" name="Line 110"/>
                <p:cNvSpPr>
                  <a:spLocks noChangeAspect="1" noChangeShapeType="1"/>
                </p:cNvSpPr>
                <p:nvPr/>
              </p:nvSpPr>
              <p:spPr bwMode="auto">
                <a:xfrm>
                  <a:off x="1853" y="2762"/>
                  <a:ext cx="3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8" name="Freeform 111" descr="Wide downward diagonal"/>
              <p:cNvSpPr>
                <a:spLocks noChangeAspect="1"/>
              </p:cNvSpPr>
              <p:nvPr/>
            </p:nvSpPr>
            <p:spPr bwMode="auto">
              <a:xfrm>
                <a:off x="1853" y="2505"/>
                <a:ext cx="222" cy="276"/>
              </a:xfrm>
              <a:custGeom>
                <a:avLst/>
                <a:gdLst>
                  <a:gd name="T0" fmla="*/ 1 w 345"/>
                  <a:gd name="T1" fmla="*/ 1 h 393"/>
                  <a:gd name="T2" fmla="*/ 1 w 345"/>
                  <a:gd name="T3" fmla="*/ 1 h 393"/>
                  <a:gd name="T4" fmla="*/ 1 w 345"/>
                  <a:gd name="T5" fmla="*/ 1 h 393"/>
                  <a:gd name="T6" fmla="*/ 1 w 345"/>
                  <a:gd name="T7" fmla="*/ 1 h 393"/>
                  <a:gd name="T8" fmla="*/ 1 w 345"/>
                  <a:gd name="T9" fmla="*/ 1 h 393"/>
                  <a:gd name="T10" fmla="*/ 1 w 345"/>
                  <a:gd name="T11" fmla="*/ 1 h 393"/>
                  <a:gd name="T12" fmla="*/ 1 w 345"/>
                  <a:gd name="T13" fmla="*/ 1 h 393"/>
                  <a:gd name="T14" fmla="*/ 1 w 345"/>
                  <a:gd name="T15" fmla="*/ 1 h 393"/>
                  <a:gd name="T16" fmla="*/ 1 w 345"/>
                  <a:gd name="T17" fmla="*/ 1 h 393"/>
                  <a:gd name="T18" fmla="*/ 1 w 345"/>
                  <a:gd name="T19" fmla="*/ 0 h 393"/>
                  <a:gd name="T20" fmla="*/ 1 w 345"/>
                  <a:gd name="T21" fmla="*/ 1 h 393"/>
                  <a:gd name="T22" fmla="*/ 1 w 345"/>
                  <a:gd name="T23" fmla="*/ 1 h 393"/>
                  <a:gd name="T24" fmla="*/ 1 w 345"/>
                  <a:gd name="T25" fmla="*/ 1 h 393"/>
                  <a:gd name="T26" fmla="*/ 1 w 345"/>
                  <a:gd name="T27" fmla="*/ 1 h 393"/>
                  <a:gd name="T28" fmla="*/ 1 w 345"/>
                  <a:gd name="T29" fmla="*/ 1 h 393"/>
                  <a:gd name="T30" fmla="*/ 1 w 345"/>
                  <a:gd name="T31" fmla="*/ 1 h 393"/>
                  <a:gd name="T32" fmla="*/ 1 w 345"/>
                  <a:gd name="T33" fmla="*/ 1 h 393"/>
                  <a:gd name="T34" fmla="*/ 1 w 345"/>
                  <a:gd name="T35" fmla="*/ 1 h 393"/>
                  <a:gd name="T36" fmla="*/ 1 w 345"/>
                  <a:gd name="T37" fmla="*/ 1 h 393"/>
                  <a:gd name="T38" fmla="*/ 1 w 345"/>
                  <a:gd name="T39" fmla="*/ 1 h 393"/>
                  <a:gd name="T40" fmla="*/ 1 w 345"/>
                  <a:gd name="T41" fmla="*/ 1 h 393"/>
                  <a:gd name="T42" fmla="*/ 1 w 345"/>
                  <a:gd name="T43" fmla="*/ 1 h 393"/>
                  <a:gd name="T44" fmla="*/ 0 w 345"/>
                  <a:gd name="T45" fmla="*/ 1 h 39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45"/>
                  <a:gd name="T70" fmla="*/ 0 h 393"/>
                  <a:gd name="T71" fmla="*/ 345 w 345"/>
                  <a:gd name="T72" fmla="*/ 393 h 39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45" h="393">
                    <a:moveTo>
                      <a:pt x="1" y="377"/>
                    </a:moveTo>
                    <a:cubicBezTo>
                      <a:pt x="7" y="376"/>
                      <a:pt x="12" y="376"/>
                      <a:pt x="19" y="365"/>
                    </a:cubicBezTo>
                    <a:cubicBezTo>
                      <a:pt x="26" y="354"/>
                      <a:pt x="34" y="333"/>
                      <a:pt x="42" y="311"/>
                    </a:cubicBezTo>
                    <a:cubicBezTo>
                      <a:pt x="50" y="289"/>
                      <a:pt x="58" y="257"/>
                      <a:pt x="66" y="233"/>
                    </a:cubicBezTo>
                    <a:cubicBezTo>
                      <a:pt x="74" y="209"/>
                      <a:pt x="80" y="189"/>
                      <a:pt x="90" y="168"/>
                    </a:cubicBezTo>
                    <a:cubicBezTo>
                      <a:pt x="100" y="147"/>
                      <a:pt x="114" y="125"/>
                      <a:pt x="126" y="108"/>
                    </a:cubicBezTo>
                    <a:cubicBezTo>
                      <a:pt x="138" y="91"/>
                      <a:pt x="148" y="77"/>
                      <a:pt x="163" y="63"/>
                    </a:cubicBezTo>
                    <a:cubicBezTo>
                      <a:pt x="178" y="49"/>
                      <a:pt x="195" y="34"/>
                      <a:pt x="213" y="24"/>
                    </a:cubicBezTo>
                    <a:cubicBezTo>
                      <a:pt x="231" y="14"/>
                      <a:pt x="258" y="6"/>
                      <a:pt x="273" y="2"/>
                    </a:cubicBezTo>
                    <a:lnTo>
                      <a:pt x="301" y="0"/>
                    </a:lnTo>
                    <a:lnTo>
                      <a:pt x="310" y="6"/>
                    </a:lnTo>
                    <a:lnTo>
                      <a:pt x="337" y="8"/>
                    </a:lnTo>
                    <a:cubicBezTo>
                      <a:pt x="342" y="11"/>
                      <a:pt x="345" y="23"/>
                      <a:pt x="337" y="26"/>
                    </a:cubicBezTo>
                    <a:cubicBezTo>
                      <a:pt x="329" y="29"/>
                      <a:pt x="308" y="24"/>
                      <a:pt x="291" y="27"/>
                    </a:cubicBezTo>
                    <a:cubicBezTo>
                      <a:pt x="274" y="30"/>
                      <a:pt x="255" y="36"/>
                      <a:pt x="234" y="47"/>
                    </a:cubicBezTo>
                    <a:cubicBezTo>
                      <a:pt x="213" y="58"/>
                      <a:pt x="185" y="75"/>
                      <a:pt x="166" y="93"/>
                    </a:cubicBezTo>
                    <a:cubicBezTo>
                      <a:pt x="147" y="111"/>
                      <a:pt x="132" y="136"/>
                      <a:pt x="120" y="158"/>
                    </a:cubicBezTo>
                    <a:cubicBezTo>
                      <a:pt x="108" y="180"/>
                      <a:pt x="101" y="206"/>
                      <a:pt x="94" y="228"/>
                    </a:cubicBezTo>
                    <a:cubicBezTo>
                      <a:pt x="87" y="250"/>
                      <a:pt x="82" y="274"/>
                      <a:pt x="76" y="293"/>
                    </a:cubicBezTo>
                    <a:cubicBezTo>
                      <a:pt x="70" y="312"/>
                      <a:pt x="65" y="328"/>
                      <a:pt x="60" y="341"/>
                    </a:cubicBezTo>
                    <a:cubicBezTo>
                      <a:pt x="55" y="354"/>
                      <a:pt x="50" y="364"/>
                      <a:pt x="43" y="372"/>
                    </a:cubicBezTo>
                    <a:cubicBezTo>
                      <a:pt x="36" y="380"/>
                      <a:pt x="25" y="387"/>
                      <a:pt x="18" y="390"/>
                    </a:cubicBezTo>
                    <a:cubicBezTo>
                      <a:pt x="11" y="393"/>
                      <a:pt x="3" y="392"/>
                      <a:pt x="0" y="393"/>
                    </a:cubicBezTo>
                  </a:path>
                </a:pathLst>
              </a:custGeom>
              <a:pattFill prst="wdDnDiag">
                <a:fgClr>
                  <a:srgbClr val="000000"/>
                </a:fgClr>
                <a:bgClr>
                  <a:srgbClr val="F0F0F4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Freeform 112" descr="Wide downward diagonal"/>
              <p:cNvSpPr>
                <a:spLocks noChangeAspect="1"/>
              </p:cNvSpPr>
              <p:nvPr/>
            </p:nvSpPr>
            <p:spPr bwMode="auto">
              <a:xfrm flipV="1">
                <a:off x="1853" y="3036"/>
                <a:ext cx="221" cy="276"/>
              </a:xfrm>
              <a:custGeom>
                <a:avLst/>
                <a:gdLst>
                  <a:gd name="T0" fmla="*/ 1 w 345"/>
                  <a:gd name="T1" fmla="*/ 1 h 393"/>
                  <a:gd name="T2" fmla="*/ 1 w 345"/>
                  <a:gd name="T3" fmla="*/ 1 h 393"/>
                  <a:gd name="T4" fmla="*/ 1 w 345"/>
                  <a:gd name="T5" fmla="*/ 1 h 393"/>
                  <a:gd name="T6" fmla="*/ 1 w 345"/>
                  <a:gd name="T7" fmla="*/ 1 h 393"/>
                  <a:gd name="T8" fmla="*/ 1 w 345"/>
                  <a:gd name="T9" fmla="*/ 1 h 393"/>
                  <a:gd name="T10" fmla="*/ 1 w 345"/>
                  <a:gd name="T11" fmla="*/ 1 h 393"/>
                  <a:gd name="T12" fmla="*/ 1 w 345"/>
                  <a:gd name="T13" fmla="*/ 1 h 393"/>
                  <a:gd name="T14" fmla="*/ 1 w 345"/>
                  <a:gd name="T15" fmla="*/ 1 h 393"/>
                  <a:gd name="T16" fmla="*/ 1 w 345"/>
                  <a:gd name="T17" fmla="*/ 1 h 393"/>
                  <a:gd name="T18" fmla="*/ 1 w 345"/>
                  <a:gd name="T19" fmla="*/ 0 h 393"/>
                  <a:gd name="T20" fmla="*/ 1 w 345"/>
                  <a:gd name="T21" fmla="*/ 1 h 393"/>
                  <a:gd name="T22" fmla="*/ 1 w 345"/>
                  <a:gd name="T23" fmla="*/ 1 h 393"/>
                  <a:gd name="T24" fmla="*/ 1 w 345"/>
                  <a:gd name="T25" fmla="*/ 1 h 393"/>
                  <a:gd name="T26" fmla="*/ 1 w 345"/>
                  <a:gd name="T27" fmla="*/ 1 h 393"/>
                  <a:gd name="T28" fmla="*/ 1 w 345"/>
                  <a:gd name="T29" fmla="*/ 1 h 393"/>
                  <a:gd name="T30" fmla="*/ 1 w 345"/>
                  <a:gd name="T31" fmla="*/ 1 h 393"/>
                  <a:gd name="T32" fmla="*/ 1 w 345"/>
                  <a:gd name="T33" fmla="*/ 1 h 393"/>
                  <a:gd name="T34" fmla="*/ 1 w 345"/>
                  <a:gd name="T35" fmla="*/ 1 h 393"/>
                  <a:gd name="T36" fmla="*/ 1 w 345"/>
                  <a:gd name="T37" fmla="*/ 1 h 393"/>
                  <a:gd name="T38" fmla="*/ 1 w 345"/>
                  <a:gd name="T39" fmla="*/ 1 h 393"/>
                  <a:gd name="T40" fmla="*/ 1 w 345"/>
                  <a:gd name="T41" fmla="*/ 1 h 393"/>
                  <a:gd name="T42" fmla="*/ 1 w 345"/>
                  <a:gd name="T43" fmla="*/ 1 h 393"/>
                  <a:gd name="T44" fmla="*/ 0 w 345"/>
                  <a:gd name="T45" fmla="*/ 1 h 39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45"/>
                  <a:gd name="T70" fmla="*/ 0 h 393"/>
                  <a:gd name="T71" fmla="*/ 345 w 345"/>
                  <a:gd name="T72" fmla="*/ 393 h 39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45" h="393">
                    <a:moveTo>
                      <a:pt x="1" y="377"/>
                    </a:moveTo>
                    <a:cubicBezTo>
                      <a:pt x="7" y="376"/>
                      <a:pt x="12" y="376"/>
                      <a:pt x="19" y="365"/>
                    </a:cubicBezTo>
                    <a:cubicBezTo>
                      <a:pt x="26" y="354"/>
                      <a:pt x="34" y="333"/>
                      <a:pt x="42" y="311"/>
                    </a:cubicBezTo>
                    <a:cubicBezTo>
                      <a:pt x="50" y="289"/>
                      <a:pt x="58" y="257"/>
                      <a:pt x="66" y="233"/>
                    </a:cubicBezTo>
                    <a:cubicBezTo>
                      <a:pt x="74" y="209"/>
                      <a:pt x="80" y="189"/>
                      <a:pt x="90" y="168"/>
                    </a:cubicBezTo>
                    <a:cubicBezTo>
                      <a:pt x="100" y="147"/>
                      <a:pt x="114" y="125"/>
                      <a:pt x="126" y="108"/>
                    </a:cubicBezTo>
                    <a:cubicBezTo>
                      <a:pt x="138" y="91"/>
                      <a:pt x="148" y="77"/>
                      <a:pt x="163" y="63"/>
                    </a:cubicBezTo>
                    <a:cubicBezTo>
                      <a:pt x="178" y="49"/>
                      <a:pt x="195" y="34"/>
                      <a:pt x="213" y="24"/>
                    </a:cubicBezTo>
                    <a:cubicBezTo>
                      <a:pt x="231" y="14"/>
                      <a:pt x="258" y="6"/>
                      <a:pt x="273" y="2"/>
                    </a:cubicBezTo>
                    <a:lnTo>
                      <a:pt x="301" y="0"/>
                    </a:lnTo>
                    <a:lnTo>
                      <a:pt x="310" y="6"/>
                    </a:lnTo>
                    <a:lnTo>
                      <a:pt x="337" y="8"/>
                    </a:lnTo>
                    <a:cubicBezTo>
                      <a:pt x="342" y="11"/>
                      <a:pt x="345" y="23"/>
                      <a:pt x="337" y="26"/>
                    </a:cubicBezTo>
                    <a:cubicBezTo>
                      <a:pt x="329" y="29"/>
                      <a:pt x="308" y="24"/>
                      <a:pt x="291" y="27"/>
                    </a:cubicBezTo>
                    <a:cubicBezTo>
                      <a:pt x="274" y="30"/>
                      <a:pt x="255" y="36"/>
                      <a:pt x="234" y="47"/>
                    </a:cubicBezTo>
                    <a:cubicBezTo>
                      <a:pt x="213" y="58"/>
                      <a:pt x="185" y="75"/>
                      <a:pt x="166" y="93"/>
                    </a:cubicBezTo>
                    <a:cubicBezTo>
                      <a:pt x="147" y="111"/>
                      <a:pt x="132" y="136"/>
                      <a:pt x="120" y="158"/>
                    </a:cubicBezTo>
                    <a:cubicBezTo>
                      <a:pt x="108" y="180"/>
                      <a:pt x="101" y="206"/>
                      <a:pt x="94" y="228"/>
                    </a:cubicBezTo>
                    <a:cubicBezTo>
                      <a:pt x="87" y="250"/>
                      <a:pt x="82" y="274"/>
                      <a:pt x="76" y="293"/>
                    </a:cubicBezTo>
                    <a:cubicBezTo>
                      <a:pt x="70" y="312"/>
                      <a:pt x="65" y="328"/>
                      <a:pt x="60" y="341"/>
                    </a:cubicBezTo>
                    <a:cubicBezTo>
                      <a:pt x="55" y="354"/>
                      <a:pt x="50" y="364"/>
                      <a:pt x="43" y="372"/>
                    </a:cubicBezTo>
                    <a:cubicBezTo>
                      <a:pt x="36" y="380"/>
                      <a:pt x="25" y="387"/>
                      <a:pt x="18" y="390"/>
                    </a:cubicBezTo>
                    <a:cubicBezTo>
                      <a:pt x="11" y="393"/>
                      <a:pt x="3" y="392"/>
                      <a:pt x="0" y="393"/>
                    </a:cubicBezTo>
                  </a:path>
                </a:pathLst>
              </a:custGeom>
              <a:pattFill prst="wdDnDiag">
                <a:fgClr>
                  <a:srgbClr val="000000"/>
                </a:fgClr>
                <a:bgClr>
                  <a:srgbClr val="F0F0F4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Line 11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075" y="2510"/>
                <a:ext cx="0" cy="79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Line 11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854" y="2769"/>
                <a:ext cx="0" cy="2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Freeform 115" descr="Wide downward diagonal"/>
              <p:cNvSpPr>
                <a:spLocks noChangeAspect="1"/>
              </p:cNvSpPr>
              <p:nvPr/>
            </p:nvSpPr>
            <p:spPr bwMode="auto">
              <a:xfrm flipH="1">
                <a:off x="2076" y="2506"/>
                <a:ext cx="221" cy="276"/>
              </a:xfrm>
              <a:custGeom>
                <a:avLst/>
                <a:gdLst>
                  <a:gd name="T0" fmla="*/ 1 w 345"/>
                  <a:gd name="T1" fmla="*/ 1 h 393"/>
                  <a:gd name="T2" fmla="*/ 1 w 345"/>
                  <a:gd name="T3" fmla="*/ 1 h 393"/>
                  <a:gd name="T4" fmla="*/ 1 w 345"/>
                  <a:gd name="T5" fmla="*/ 1 h 393"/>
                  <a:gd name="T6" fmla="*/ 1 w 345"/>
                  <a:gd name="T7" fmla="*/ 1 h 393"/>
                  <a:gd name="T8" fmla="*/ 1 w 345"/>
                  <a:gd name="T9" fmla="*/ 1 h 393"/>
                  <a:gd name="T10" fmla="*/ 1 w 345"/>
                  <a:gd name="T11" fmla="*/ 1 h 393"/>
                  <a:gd name="T12" fmla="*/ 1 w 345"/>
                  <a:gd name="T13" fmla="*/ 1 h 393"/>
                  <a:gd name="T14" fmla="*/ 1 w 345"/>
                  <a:gd name="T15" fmla="*/ 1 h 393"/>
                  <a:gd name="T16" fmla="*/ 1 w 345"/>
                  <a:gd name="T17" fmla="*/ 1 h 393"/>
                  <a:gd name="T18" fmla="*/ 1 w 345"/>
                  <a:gd name="T19" fmla="*/ 0 h 393"/>
                  <a:gd name="T20" fmla="*/ 1 w 345"/>
                  <a:gd name="T21" fmla="*/ 1 h 393"/>
                  <a:gd name="T22" fmla="*/ 1 w 345"/>
                  <a:gd name="T23" fmla="*/ 1 h 393"/>
                  <a:gd name="T24" fmla="*/ 1 w 345"/>
                  <a:gd name="T25" fmla="*/ 1 h 393"/>
                  <a:gd name="T26" fmla="*/ 1 w 345"/>
                  <a:gd name="T27" fmla="*/ 1 h 393"/>
                  <a:gd name="T28" fmla="*/ 1 w 345"/>
                  <a:gd name="T29" fmla="*/ 1 h 393"/>
                  <a:gd name="T30" fmla="*/ 1 w 345"/>
                  <a:gd name="T31" fmla="*/ 1 h 393"/>
                  <a:gd name="T32" fmla="*/ 1 w 345"/>
                  <a:gd name="T33" fmla="*/ 1 h 393"/>
                  <a:gd name="T34" fmla="*/ 1 w 345"/>
                  <a:gd name="T35" fmla="*/ 1 h 393"/>
                  <a:gd name="T36" fmla="*/ 1 w 345"/>
                  <a:gd name="T37" fmla="*/ 1 h 393"/>
                  <a:gd name="T38" fmla="*/ 1 w 345"/>
                  <a:gd name="T39" fmla="*/ 1 h 393"/>
                  <a:gd name="T40" fmla="*/ 1 w 345"/>
                  <a:gd name="T41" fmla="*/ 1 h 393"/>
                  <a:gd name="T42" fmla="*/ 1 w 345"/>
                  <a:gd name="T43" fmla="*/ 1 h 393"/>
                  <a:gd name="T44" fmla="*/ 0 w 345"/>
                  <a:gd name="T45" fmla="*/ 1 h 39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45"/>
                  <a:gd name="T70" fmla="*/ 0 h 393"/>
                  <a:gd name="T71" fmla="*/ 345 w 345"/>
                  <a:gd name="T72" fmla="*/ 393 h 39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45" h="393">
                    <a:moveTo>
                      <a:pt x="1" y="377"/>
                    </a:moveTo>
                    <a:cubicBezTo>
                      <a:pt x="7" y="376"/>
                      <a:pt x="12" y="376"/>
                      <a:pt x="19" y="365"/>
                    </a:cubicBezTo>
                    <a:cubicBezTo>
                      <a:pt x="26" y="354"/>
                      <a:pt x="34" y="333"/>
                      <a:pt x="42" y="311"/>
                    </a:cubicBezTo>
                    <a:cubicBezTo>
                      <a:pt x="50" y="289"/>
                      <a:pt x="58" y="257"/>
                      <a:pt x="66" y="233"/>
                    </a:cubicBezTo>
                    <a:cubicBezTo>
                      <a:pt x="74" y="209"/>
                      <a:pt x="80" y="189"/>
                      <a:pt x="90" y="168"/>
                    </a:cubicBezTo>
                    <a:cubicBezTo>
                      <a:pt x="100" y="147"/>
                      <a:pt x="114" y="125"/>
                      <a:pt x="126" y="108"/>
                    </a:cubicBezTo>
                    <a:cubicBezTo>
                      <a:pt x="138" y="91"/>
                      <a:pt x="148" y="77"/>
                      <a:pt x="163" y="63"/>
                    </a:cubicBezTo>
                    <a:cubicBezTo>
                      <a:pt x="178" y="49"/>
                      <a:pt x="195" y="34"/>
                      <a:pt x="213" y="24"/>
                    </a:cubicBezTo>
                    <a:cubicBezTo>
                      <a:pt x="231" y="14"/>
                      <a:pt x="258" y="6"/>
                      <a:pt x="273" y="2"/>
                    </a:cubicBezTo>
                    <a:lnTo>
                      <a:pt x="301" y="0"/>
                    </a:lnTo>
                    <a:lnTo>
                      <a:pt x="310" y="6"/>
                    </a:lnTo>
                    <a:lnTo>
                      <a:pt x="337" y="8"/>
                    </a:lnTo>
                    <a:cubicBezTo>
                      <a:pt x="342" y="11"/>
                      <a:pt x="345" y="23"/>
                      <a:pt x="337" y="26"/>
                    </a:cubicBezTo>
                    <a:cubicBezTo>
                      <a:pt x="329" y="29"/>
                      <a:pt x="308" y="24"/>
                      <a:pt x="291" y="27"/>
                    </a:cubicBezTo>
                    <a:cubicBezTo>
                      <a:pt x="274" y="30"/>
                      <a:pt x="255" y="36"/>
                      <a:pt x="234" y="47"/>
                    </a:cubicBezTo>
                    <a:cubicBezTo>
                      <a:pt x="213" y="58"/>
                      <a:pt x="185" y="75"/>
                      <a:pt x="166" y="93"/>
                    </a:cubicBezTo>
                    <a:cubicBezTo>
                      <a:pt x="147" y="111"/>
                      <a:pt x="132" y="136"/>
                      <a:pt x="120" y="158"/>
                    </a:cubicBezTo>
                    <a:cubicBezTo>
                      <a:pt x="108" y="180"/>
                      <a:pt x="101" y="206"/>
                      <a:pt x="94" y="228"/>
                    </a:cubicBezTo>
                    <a:cubicBezTo>
                      <a:pt x="87" y="250"/>
                      <a:pt x="82" y="274"/>
                      <a:pt x="76" y="293"/>
                    </a:cubicBezTo>
                    <a:cubicBezTo>
                      <a:pt x="70" y="312"/>
                      <a:pt x="65" y="328"/>
                      <a:pt x="60" y="341"/>
                    </a:cubicBezTo>
                    <a:cubicBezTo>
                      <a:pt x="55" y="354"/>
                      <a:pt x="50" y="364"/>
                      <a:pt x="43" y="372"/>
                    </a:cubicBezTo>
                    <a:cubicBezTo>
                      <a:pt x="36" y="380"/>
                      <a:pt x="25" y="387"/>
                      <a:pt x="18" y="390"/>
                    </a:cubicBezTo>
                    <a:cubicBezTo>
                      <a:pt x="11" y="393"/>
                      <a:pt x="3" y="392"/>
                      <a:pt x="0" y="393"/>
                    </a:cubicBezTo>
                  </a:path>
                </a:pathLst>
              </a:custGeom>
              <a:pattFill prst="wdDnDiag">
                <a:fgClr>
                  <a:srgbClr val="000000"/>
                </a:fgClr>
                <a:bgClr>
                  <a:srgbClr val="F0F0F4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116" descr="Wide downward diagonal"/>
              <p:cNvSpPr>
                <a:spLocks noChangeAspect="1"/>
              </p:cNvSpPr>
              <p:nvPr/>
            </p:nvSpPr>
            <p:spPr bwMode="auto">
              <a:xfrm flipH="1" flipV="1">
                <a:off x="2077" y="3037"/>
                <a:ext cx="220" cy="276"/>
              </a:xfrm>
              <a:custGeom>
                <a:avLst/>
                <a:gdLst>
                  <a:gd name="T0" fmla="*/ 1 w 345"/>
                  <a:gd name="T1" fmla="*/ 1 h 393"/>
                  <a:gd name="T2" fmla="*/ 1 w 345"/>
                  <a:gd name="T3" fmla="*/ 1 h 393"/>
                  <a:gd name="T4" fmla="*/ 1 w 345"/>
                  <a:gd name="T5" fmla="*/ 1 h 393"/>
                  <a:gd name="T6" fmla="*/ 1 w 345"/>
                  <a:gd name="T7" fmla="*/ 1 h 393"/>
                  <a:gd name="T8" fmla="*/ 1 w 345"/>
                  <a:gd name="T9" fmla="*/ 1 h 393"/>
                  <a:gd name="T10" fmla="*/ 1 w 345"/>
                  <a:gd name="T11" fmla="*/ 1 h 393"/>
                  <a:gd name="T12" fmla="*/ 1 w 345"/>
                  <a:gd name="T13" fmla="*/ 1 h 393"/>
                  <a:gd name="T14" fmla="*/ 1 w 345"/>
                  <a:gd name="T15" fmla="*/ 1 h 393"/>
                  <a:gd name="T16" fmla="*/ 1 w 345"/>
                  <a:gd name="T17" fmla="*/ 1 h 393"/>
                  <a:gd name="T18" fmla="*/ 1 w 345"/>
                  <a:gd name="T19" fmla="*/ 0 h 393"/>
                  <a:gd name="T20" fmla="*/ 1 w 345"/>
                  <a:gd name="T21" fmla="*/ 1 h 393"/>
                  <a:gd name="T22" fmla="*/ 1 w 345"/>
                  <a:gd name="T23" fmla="*/ 1 h 393"/>
                  <a:gd name="T24" fmla="*/ 1 w 345"/>
                  <a:gd name="T25" fmla="*/ 1 h 393"/>
                  <a:gd name="T26" fmla="*/ 1 w 345"/>
                  <a:gd name="T27" fmla="*/ 1 h 393"/>
                  <a:gd name="T28" fmla="*/ 1 w 345"/>
                  <a:gd name="T29" fmla="*/ 1 h 393"/>
                  <a:gd name="T30" fmla="*/ 1 w 345"/>
                  <a:gd name="T31" fmla="*/ 1 h 393"/>
                  <a:gd name="T32" fmla="*/ 1 w 345"/>
                  <a:gd name="T33" fmla="*/ 1 h 393"/>
                  <a:gd name="T34" fmla="*/ 1 w 345"/>
                  <a:gd name="T35" fmla="*/ 1 h 393"/>
                  <a:gd name="T36" fmla="*/ 1 w 345"/>
                  <a:gd name="T37" fmla="*/ 1 h 393"/>
                  <a:gd name="T38" fmla="*/ 1 w 345"/>
                  <a:gd name="T39" fmla="*/ 1 h 393"/>
                  <a:gd name="T40" fmla="*/ 1 w 345"/>
                  <a:gd name="T41" fmla="*/ 1 h 393"/>
                  <a:gd name="T42" fmla="*/ 1 w 345"/>
                  <a:gd name="T43" fmla="*/ 1 h 393"/>
                  <a:gd name="T44" fmla="*/ 0 w 345"/>
                  <a:gd name="T45" fmla="*/ 1 h 39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45"/>
                  <a:gd name="T70" fmla="*/ 0 h 393"/>
                  <a:gd name="T71" fmla="*/ 345 w 345"/>
                  <a:gd name="T72" fmla="*/ 393 h 39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45" h="393">
                    <a:moveTo>
                      <a:pt x="1" y="377"/>
                    </a:moveTo>
                    <a:cubicBezTo>
                      <a:pt x="7" y="376"/>
                      <a:pt x="12" y="376"/>
                      <a:pt x="19" y="365"/>
                    </a:cubicBezTo>
                    <a:cubicBezTo>
                      <a:pt x="26" y="354"/>
                      <a:pt x="34" y="333"/>
                      <a:pt x="42" y="311"/>
                    </a:cubicBezTo>
                    <a:cubicBezTo>
                      <a:pt x="50" y="289"/>
                      <a:pt x="58" y="257"/>
                      <a:pt x="66" y="233"/>
                    </a:cubicBezTo>
                    <a:cubicBezTo>
                      <a:pt x="74" y="209"/>
                      <a:pt x="80" y="189"/>
                      <a:pt x="90" y="168"/>
                    </a:cubicBezTo>
                    <a:cubicBezTo>
                      <a:pt x="100" y="147"/>
                      <a:pt x="114" y="125"/>
                      <a:pt x="126" y="108"/>
                    </a:cubicBezTo>
                    <a:cubicBezTo>
                      <a:pt x="138" y="91"/>
                      <a:pt x="148" y="77"/>
                      <a:pt x="163" y="63"/>
                    </a:cubicBezTo>
                    <a:cubicBezTo>
                      <a:pt x="178" y="49"/>
                      <a:pt x="195" y="34"/>
                      <a:pt x="213" y="24"/>
                    </a:cubicBezTo>
                    <a:cubicBezTo>
                      <a:pt x="231" y="14"/>
                      <a:pt x="258" y="6"/>
                      <a:pt x="273" y="2"/>
                    </a:cubicBezTo>
                    <a:lnTo>
                      <a:pt x="301" y="0"/>
                    </a:lnTo>
                    <a:lnTo>
                      <a:pt x="310" y="6"/>
                    </a:lnTo>
                    <a:lnTo>
                      <a:pt x="337" y="8"/>
                    </a:lnTo>
                    <a:cubicBezTo>
                      <a:pt x="342" y="11"/>
                      <a:pt x="345" y="23"/>
                      <a:pt x="337" y="26"/>
                    </a:cubicBezTo>
                    <a:cubicBezTo>
                      <a:pt x="329" y="29"/>
                      <a:pt x="308" y="24"/>
                      <a:pt x="291" y="27"/>
                    </a:cubicBezTo>
                    <a:cubicBezTo>
                      <a:pt x="274" y="30"/>
                      <a:pt x="255" y="36"/>
                      <a:pt x="234" y="47"/>
                    </a:cubicBezTo>
                    <a:cubicBezTo>
                      <a:pt x="213" y="58"/>
                      <a:pt x="185" y="75"/>
                      <a:pt x="166" y="93"/>
                    </a:cubicBezTo>
                    <a:cubicBezTo>
                      <a:pt x="147" y="111"/>
                      <a:pt x="132" y="136"/>
                      <a:pt x="120" y="158"/>
                    </a:cubicBezTo>
                    <a:cubicBezTo>
                      <a:pt x="108" y="180"/>
                      <a:pt x="101" y="206"/>
                      <a:pt x="94" y="228"/>
                    </a:cubicBezTo>
                    <a:cubicBezTo>
                      <a:pt x="87" y="250"/>
                      <a:pt x="82" y="274"/>
                      <a:pt x="76" y="293"/>
                    </a:cubicBezTo>
                    <a:cubicBezTo>
                      <a:pt x="70" y="312"/>
                      <a:pt x="65" y="328"/>
                      <a:pt x="60" y="341"/>
                    </a:cubicBezTo>
                    <a:cubicBezTo>
                      <a:pt x="55" y="354"/>
                      <a:pt x="50" y="364"/>
                      <a:pt x="43" y="372"/>
                    </a:cubicBezTo>
                    <a:cubicBezTo>
                      <a:pt x="36" y="380"/>
                      <a:pt x="25" y="387"/>
                      <a:pt x="18" y="390"/>
                    </a:cubicBezTo>
                    <a:cubicBezTo>
                      <a:pt x="11" y="393"/>
                      <a:pt x="3" y="392"/>
                      <a:pt x="0" y="393"/>
                    </a:cubicBezTo>
                  </a:path>
                </a:pathLst>
              </a:custGeom>
              <a:pattFill prst="wdDnDiag">
                <a:fgClr>
                  <a:srgbClr val="000000"/>
                </a:fgClr>
                <a:bgClr>
                  <a:srgbClr val="F0F0F4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Line 117"/>
              <p:cNvSpPr>
                <a:spLocks noChangeAspect="1" noChangeShapeType="1"/>
              </p:cNvSpPr>
              <p:nvPr/>
            </p:nvSpPr>
            <p:spPr bwMode="auto">
              <a:xfrm flipV="1">
                <a:off x="2076" y="2511"/>
                <a:ext cx="0" cy="79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5" name="Group 118"/>
              <p:cNvGrpSpPr>
                <a:grpSpLocks/>
              </p:cNvGrpSpPr>
              <p:nvPr/>
            </p:nvGrpSpPr>
            <p:grpSpPr bwMode="auto">
              <a:xfrm>
                <a:off x="2261" y="2699"/>
                <a:ext cx="69" cy="424"/>
                <a:chOff x="2261" y="2699"/>
                <a:chExt cx="69" cy="424"/>
              </a:xfrm>
            </p:grpSpPr>
            <p:sp>
              <p:nvSpPr>
                <p:cNvPr id="140" name="Line 11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296" y="2770"/>
                  <a:ext cx="0" cy="2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" name="Line 120"/>
                <p:cNvSpPr>
                  <a:spLocks noChangeAspect="1" noChangeShapeType="1"/>
                </p:cNvSpPr>
                <p:nvPr/>
              </p:nvSpPr>
              <p:spPr bwMode="auto">
                <a:xfrm>
                  <a:off x="2263" y="2699"/>
                  <a:ext cx="6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" name="Line 121"/>
                <p:cNvSpPr>
                  <a:spLocks noChangeAspect="1" noChangeShapeType="1"/>
                </p:cNvSpPr>
                <p:nvPr/>
              </p:nvSpPr>
              <p:spPr bwMode="auto">
                <a:xfrm>
                  <a:off x="2270" y="2713"/>
                  <a:ext cx="5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" name="Line 122"/>
                <p:cNvSpPr>
                  <a:spLocks noChangeAspect="1" noChangeShapeType="1"/>
                </p:cNvSpPr>
                <p:nvPr/>
              </p:nvSpPr>
              <p:spPr bwMode="auto">
                <a:xfrm>
                  <a:off x="2282" y="2755"/>
                  <a:ext cx="3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" name="Line 12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261" y="3123"/>
                  <a:ext cx="6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" name="Line 12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268" y="3109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" name="Line 12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278" y="3067"/>
                  <a:ext cx="4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6" name="Freeform 126" descr="Wide downward diagonal"/>
              <p:cNvSpPr>
                <a:spLocks noChangeAspect="1"/>
              </p:cNvSpPr>
              <p:nvPr/>
            </p:nvSpPr>
            <p:spPr bwMode="auto">
              <a:xfrm>
                <a:off x="2294" y="2505"/>
                <a:ext cx="221" cy="276"/>
              </a:xfrm>
              <a:custGeom>
                <a:avLst/>
                <a:gdLst>
                  <a:gd name="T0" fmla="*/ 1 w 345"/>
                  <a:gd name="T1" fmla="*/ 1 h 393"/>
                  <a:gd name="T2" fmla="*/ 1 w 345"/>
                  <a:gd name="T3" fmla="*/ 1 h 393"/>
                  <a:gd name="T4" fmla="*/ 1 w 345"/>
                  <a:gd name="T5" fmla="*/ 1 h 393"/>
                  <a:gd name="T6" fmla="*/ 1 w 345"/>
                  <a:gd name="T7" fmla="*/ 1 h 393"/>
                  <a:gd name="T8" fmla="*/ 1 w 345"/>
                  <a:gd name="T9" fmla="*/ 1 h 393"/>
                  <a:gd name="T10" fmla="*/ 1 w 345"/>
                  <a:gd name="T11" fmla="*/ 1 h 393"/>
                  <a:gd name="T12" fmla="*/ 1 w 345"/>
                  <a:gd name="T13" fmla="*/ 1 h 393"/>
                  <a:gd name="T14" fmla="*/ 1 w 345"/>
                  <a:gd name="T15" fmla="*/ 1 h 393"/>
                  <a:gd name="T16" fmla="*/ 1 w 345"/>
                  <a:gd name="T17" fmla="*/ 1 h 393"/>
                  <a:gd name="T18" fmla="*/ 1 w 345"/>
                  <a:gd name="T19" fmla="*/ 0 h 393"/>
                  <a:gd name="T20" fmla="*/ 1 w 345"/>
                  <a:gd name="T21" fmla="*/ 1 h 393"/>
                  <a:gd name="T22" fmla="*/ 1 w 345"/>
                  <a:gd name="T23" fmla="*/ 1 h 393"/>
                  <a:gd name="T24" fmla="*/ 1 w 345"/>
                  <a:gd name="T25" fmla="*/ 1 h 393"/>
                  <a:gd name="T26" fmla="*/ 1 w 345"/>
                  <a:gd name="T27" fmla="*/ 1 h 393"/>
                  <a:gd name="T28" fmla="*/ 1 w 345"/>
                  <a:gd name="T29" fmla="*/ 1 h 393"/>
                  <a:gd name="T30" fmla="*/ 1 w 345"/>
                  <a:gd name="T31" fmla="*/ 1 h 393"/>
                  <a:gd name="T32" fmla="*/ 1 w 345"/>
                  <a:gd name="T33" fmla="*/ 1 h 393"/>
                  <a:gd name="T34" fmla="*/ 1 w 345"/>
                  <a:gd name="T35" fmla="*/ 1 h 393"/>
                  <a:gd name="T36" fmla="*/ 1 w 345"/>
                  <a:gd name="T37" fmla="*/ 1 h 393"/>
                  <a:gd name="T38" fmla="*/ 1 w 345"/>
                  <a:gd name="T39" fmla="*/ 1 h 393"/>
                  <a:gd name="T40" fmla="*/ 1 w 345"/>
                  <a:gd name="T41" fmla="*/ 1 h 393"/>
                  <a:gd name="T42" fmla="*/ 1 w 345"/>
                  <a:gd name="T43" fmla="*/ 1 h 393"/>
                  <a:gd name="T44" fmla="*/ 0 w 345"/>
                  <a:gd name="T45" fmla="*/ 1 h 39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45"/>
                  <a:gd name="T70" fmla="*/ 0 h 393"/>
                  <a:gd name="T71" fmla="*/ 345 w 345"/>
                  <a:gd name="T72" fmla="*/ 393 h 39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45" h="393">
                    <a:moveTo>
                      <a:pt x="1" y="377"/>
                    </a:moveTo>
                    <a:cubicBezTo>
                      <a:pt x="7" y="376"/>
                      <a:pt x="12" y="376"/>
                      <a:pt x="19" y="365"/>
                    </a:cubicBezTo>
                    <a:cubicBezTo>
                      <a:pt x="26" y="354"/>
                      <a:pt x="34" y="333"/>
                      <a:pt x="42" y="311"/>
                    </a:cubicBezTo>
                    <a:cubicBezTo>
                      <a:pt x="50" y="289"/>
                      <a:pt x="58" y="257"/>
                      <a:pt x="66" y="233"/>
                    </a:cubicBezTo>
                    <a:cubicBezTo>
                      <a:pt x="74" y="209"/>
                      <a:pt x="80" y="189"/>
                      <a:pt x="90" y="168"/>
                    </a:cubicBezTo>
                    <a:cubicBezTo>
                      <a:pt x="100" y="147"/>
                      <a:pt x="114" y="125"/>
                      <a:pt x="126" y="108"/>
                    </a:cubicBezTo>
                    <a:cubicBezTo>
                      <a:pt x="138" y="91"/>
                      <a:pt x="148" y="77"/>
                      <a:pt x="163" y="63"/>
                    </a:cubicBezTo>
                    <a:cubicBezTo>
                      <a:pt x="178" y="49"/>
                      <a:pt x="195" y="34"/>
                      <a:pt x="213" y="24"/>
                    </a:cubicBezTo>
                    <a:cubicBezTo>
                      <a:pt x="231" y="14"/>
                      <a:pt x="258" y="6"/>
                      <a:pt x="273" y="2"/>
                    </a:cubicBezTo>
                    <a:lnTo>
                      <a:pt x="301" y="0"/>
                    </a:lnTo>
                    <a:lnTo>
                      <a:pt x="310" y="6"/>
                    </a:lnTo>
                    <a:lnTo>
                      <a:pt x="337" y="8"/>
                    </a:lnTo>
                    <a:cubicBezTo>
                      <a:pt x="342" y="11"/>
                      <a:pt x="345" y="23"/>
                      <a:pt x="337" y="26"/>
                    </a:cubicBezTo>
                    <a:cubicBezTo>
                      <a:pt x="329" y="29"/>
                      <a:pt x="308" y="24"/>
                      <a:pt x="291" y="27"/>
                    </a:cubicBezTo>
                    <a:cubicBezTo>
                      <a:pt x="274" y="30"/>
                      <a:pt x="255" y="36"/>
                      <a:pt x="234" y="47"/>
                    </a:cubicBezTo>
                    <a:cubicBezTo>
                      <a:pt x="213" y="58"/>
                      <a:pt x="185" y="75"/>
                      <a:pt x="166" y="93"/>
                    </a:cubicBezTo>
                    <a:cubicBezTo>
                      <a:pt x="147" y="111"/>
                      <a:pt x="132" y="136"/>
                      <a:pt x="120" y="158"/>
                    </a:cubicBezTo>
                    <a:cubicBezTo>
                      <a:pt x="108" y="180"/>
                      <a:pt x="101" y="206"/>
                      <a:pt x="94" y="228"/>
                    </a:cubicBezTo>
                    <a:cubicBezTo>
                      <a:pt x="87" y="250"/>
                      <a:pt x="82" y="274"/>
                      <a:pt x="76" y="293"/>
                    </a:cubicBezTo>
                    <a:cubicBezTo>
                      <a:pt x="70" y="312"/>
                      <a:pt x="65" y="328"/>
                      <a:pt x="60" y="341"/>
                    </a:cubicBezTo>
                    <a:cubicBezTo>
                      <a:pt x="55" y="354"/>
                      <a:pt x="50" y="364"/>
                      <a:pt x="43" y="372"/>
                    </a:cubicBezTo>
                    <a:cubicBezTo>
                      <a:pt x="36" y="380"/>
                      <a:pt x="25" y="387"/>
                      <a:pt x="18" y="390"/>
                    </a:cubicBezTo>
                    <a:cubicBezTo>
                      <a:pt x="11" y="393"/>
                      <a:pt x="3" y="392"/>
                      <a:pt x="0" y="393"/>
                    </a:cubicBezTo>
                  </a:path>
                </a:pathLst>
              </a:custGeom>
              <a:pattFill prst="wdDnDiag">
                <a:fgClr>
                  <a:srgbClr val="000000"/>
                </a:fgClr>
                <a:bgClr>
                  <a:srgbClr val="F0F0F4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Freeform 127" descr="Wide downward diagonal"/>
              <p:cNvSpPr>
                <a:spLocks noChangeAspect="1"/>
              </p:cNvSpPr>
              <p:nvPr/>
            </p:nvSpPr>
            <p:spPr bwMode="auto">
              <a:xfrm flipV="1">
                <a:off x="2294" y="3036"/>
                <a:ext cx="220" cy="276"/>
              </a:xfrm>
              <a:custGeom>
                <a:avLst/>
                <a:gdLst>
                  <a:gd name="T0" fmla="*/ 1 w 345"/>
                  <a:gd name="T1" fmla="*/ 1 h 393"/>
                  <a:gd name="T2" fmla="*/ 1 w 345"/>
                  <a:gd name="T3" fmla="*/ 1 h 393"/>
                  <a:gd name="T4" fmla="*/ 1 w 345"/>
                  <a:gd name="T5" fmla="*/ 1 h 393"/>
                  <a:gd name="T6" fmla="*/ 1 w 345"/>
                  <a:gd name="T7" fmla="*/ 1 h 393"/>
                  <a:gd name="T8" fmla="*/ 1 w 345"/>
                  <a:gd name="T9" fmla="*/ 1 h 393"/>
                  <a:gd name="T10" fmla="*/ 1 w 345"/>
                  <a:gd name="T11" fmla="*/ 1 h 393"/>
                  <a:gd name="T12" fmla="*/ 1 w 345"/>
                  <a:gd name="T13" fmla="*/ 1 h 393"/>
                  <a:gd name="T14" fmla="*/ 1 w 345"/>
                  <a:gd name="T15" fmla="*/ 1 h 393"/>
                  <a:gd name="T16" fmla="*/ 1 w 345"/>
                  <a:gd name="T17" fmla="*/ 1 h 393"/>
                  <a:gd name="T18" fmla="*/ 1 w 345"/>
                  <a:gd name="T19" fmla="*/ 0 h 393"/>
                  <a:gd name="T20" fmla="*/ 1 w 345"/>
                  <a:gd name="T21" fmla="*/ 1 h 393"/>
                  <a:gd name="T22" fmla="*/ 1 w 345"/>
                  <a:gd name="T23" fmla="*/ 1 h 393"/>
                  <a:gd name="T24" fmla="*/ 1 w 345"/>
                  <a:gd name="T25" fmla="*/ 1 h 393"/>
                  <a:gd name="T26" fmla="*/ 1 w 345"/>
                  <a:gd name="T27" fmla="*/ 1 h 393"/>
                  <a:gd name="T28" fmla="*/ 1 w 345"/>
                  <a:gd name="T29" fmla="*/ 1 h 393"/>
                  <a:gd name="T30" fmla="*/ 1 w 345"/>
                  <a:gd name="T31" fmla="*/ 1 h 393"/>
                  <a:gd name="T32" fmla="*/ 1 w 345"/>
                  <a:gd name="T33" fmla="*/ 1 h 393"/>
                  <a:gd name="T34" fmla="*/ 1 w 345"/>
                  <a:gd name="T35" fmla="*/ 1 h 393"/>
                  <a:gd name="T36" fmla="*/ 1 w 345"/>
                  <a:gd name="T37" fmla="*/ 1 h 393"/>
                  <a:gd name="T38" fmla="*/ 1 w 345"/>
                  <a:gd name="T39" fmla="*/ 1 h 393"/>
                  <a:gd name="T40" fmla="*/ 1 w 345"/>
                  <a:gd name="T41" fmla="*/ 1 h 393"/>
                  <a:gd name="T42" fmla="*/ 1 w 345"/>
                  <a:gd name="T43" fmla="*/ 1 h 393"/>
                  <a:gd name="T44" fmla="*/ 0 w 345"/>
                  <a:gd name="T45" fmla="*/ 1 h 39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45"/>
                  <a:gd name="T70" fmla="*/ 0 h 393"/>
                  <a:gd name="T71" fmla="*/ 345 w 345"/>
                  <a:gd name="T72" fmla="*/ 393 h 39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45" h="393">
                    <a:moveTo>
                      <a:pt x="1" y="377"/>
                    </a:moveTo>
                    <a:cubicBezTo>
                      <a:pt x="7" y="376"/>
                      <a:pt x="12" y="376"/>
                      <a:pt x="19" y="365"/>
                    </a:cubicBezTo>
                    <a:cubicBezTo>
                      <a:pt x="26" y="354"/>
                      <a:pt x="34" y="333"/>
                      <a:pt x="42" y="311"/>
                    </a:cubicBezTo>
                    <a:cubicBezTo>
                      <a:pt x="50" y="289"/>
                      <a:pt x="58" y="257"/>
                      <a:pt x="66" y="233"/>
                    </a:cubicBezTo>
                    <a:cubicBezTo>
                      <a:pt x="74" y="209"/>
                      <a:pt x="80" y="189"/>
                      <a:pt x="90" y="168"/>
                    </a:cubicBezTo>
                    <a:cubicBezTo>
                      <a:pt x="100" y="147"/>
                      <a:pt x="114" y="125"/>
                      <a:pt x="126" y="108"/>
                    </a:cubicBezTo>
                    <a:cubicBezTo>
                      <a:pt x="138" y="91"/>
                      <a:pt x="148" y="77"/>
                      <a:pt x="163" y="63"/>
                    </a:cubicBezTo>
                    <a:cubicBezTo>
                      <a:pt x="178" y="49"/>
                      <a:pt x="195" y="34"/>
                      <a:pt x="213" y="24"/>
                    </a:cubicBezTo>
                    <a:cubicBezTo>
                      <a:pt x="231" y="14"/>
                      <a:pt x="258" y="6"/>
                      <a:pt x="273" y="2"/>
                    </a:cubicBezTo>
                    <a:lnTo>
                      <a:pt x="301" y="0"/>
                    </a:lnTo>
                    <a:lnTo>
                      <a:pt x="310" y="6"/>
                    </a:lnTo>
                    <a:lnTo>
                      <a:pt x="337" y="8"/>
                    </a:lnTo>
                    <a:cubicBezTo>
                      <a:pt x="342" y="11"/>
                      <a:pt x="345" y="23"/>
                      <a:pt x="337" y="26"/>
                    </a:cubicBezTo>
                    <a:cubicBezTo>
                      <a:pt x="329" y="29"/>
                      <a:pt x="308" y="24"/>
                      <a:pt x="291" y="27"/>
                    </a:cubicBezTo>
                    <a:cubicBezTo>
                      <a:pt x="274" y="30"/>
                      <a:pt x="255" y="36"/>
                      <a:pt x="234" y="47"/>
                    </a:cubicBezTo>
                    <a:cubicBezTo>
                      <a:pt x="213" y="58"/>
                      <a:pt x="185" y="75"/>
                      <a:pt x="166" y="93"/>
                    </a:cubicBezTo>
                    <a:cubicBezTo>
                      <a:pt x="147" y="111"/>
                      <a:pt x="132" y="136"/>
                      <a:pt x="120" y="158"/>
                    </a:cubicBezTo>
                    <a:cubicBezTo>
                      <a:pt x="108" y="180"/>
                      <a:pt x="101" y="206"/>
                      <a:pt x="94" y="228"/>
                    </a:cubicBezTo>
                    <a:cubicBezTo>
                      <a:pt x="87" y="250"/>
                      <a:pt x="82" y="274"/>
                      <a:pt x="76" y="293"/>
                    </a:cubicBezTo>
                    <a:cubicBezTo>
                      <a:pt x="70" y="312"/>
                      <a:pt x="65" y="328"/>
                      <a:pt x="60" y="341"/>
                    </a:cubicBezTo>
                    <a:cubicBezTo>
                      <a:pt x="55" y="354"/>
                      <a:pt x="50" y="364"/>
                      <a:pt x="43" y="372"/>
                    </a:cubicBezTo>
                    <a:cubicBezTo>
                      <a:pt x="36" y="380"/>
                      <a:pt x="25" y="387"/>
                      <a:pt x="18" y="390"/>
                    </a:cubicBezTo>
                    <a:cubicBezTo>
                      <a:pt x="11" y="393"/>
                      <a:pt x="3" y="392"/>
                      <a:pt x="0" y="393"/>
                    </a:cubicBezTo>
                  </a:path>
                </a:pathLst>
              </a:custGeom>
              <a:pattFill prst="wdDnDiag">
                <a:fgClr>
                  <a:srgbClr val="000000"/>
                </a:fgClr>
                <a:bgClr>
                  <a:srgbClr val="F0F0F4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12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515" y="2510"/>
                <a:ext cx="0" cy="79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Freeform 129" descr="Wide downward diagonal"/>
              <p:cNvSpPr>
                <a:spLocks noChangeAspect="1"/>
              </p:cNvSpPr>
              <p:nvPr/>
            </p:nvSpPr>
            <p:spPr bwMode="auto">
              <a:xfrm flipH="1">
                <a:off x="2514" y="2506"/>
                <a:ext cx="220" cy="276"/>
              </a:xfrm>
              <a:custGeom>
                <a:avLst/>
                <a:gdLst>
                  <a:gd name="T0" fmla="*/ 1 w 345"/>
                  <a:gd name="T1" fmla="*/ 1 h 393"/>
                  <a:gd name="T2" fmla="*/ 1 w 345"/>
                  <a:gd name="T3" fmla="*/ 1 h 393"/>
                  <a:gd name="T4" fmla="*/ 1 w 345"/>
                  <a:gd name="T5" fmla="*/ 1 h 393"/>
                  <a:gd name="T6" fmla="*/ 1 w 345"/>
                  <a:gd name="T7" fmla="*/ 1 h 393"/>
                  <a:gd name="T8" fmla="*/ 1 w 345"/>
                  <a:gd name="T9" fmla="*/ 1 h 393"/>
                  <a:gd name="T10" fmla="*/ 1 w 345"/>
                  <a:gd name="T11" fmla="*/ 1 h 393"/>
                  <a:gd name="T12" fmla="*/ 1 w 345"/>
                  <a:gd name="T13" fmla="*/ 1 h 393"/>
                  <a:gd name="T14" fmla="*/ 1 w 345"/>
                  <a:gd name="T15" fmla="*/ 1 h 393"/>
                  <a:gd name="T16" fmla="*/ 1 w 345"/>
                  <a:gd name="T17" fmla="*/ 1 h 393"/>
                  <a:gd name="T18" fmla="*/ 1 w 345"/>
                  <a:gd name="T19" fmla="*/ 0 h 393"/>
                  <a:gd name="T20" fmla="*/ 1 w 345"/>
                  <a:gd name="T21" fmla="*/ 1 h 393"/>
                  <a:gd name="T22" fmla="*/ 1 w 345"/>
                  <a:gd name="T23" fmla="*/ 1 h 393"/>
                  <a:gd name="T24" fmla="*/ 1 w 345"/>
                  <a:gd name="T25" fmla="*/ 1 h 393"/>
                  <a:gd name="T26" fmla="*/ 1 w 345"/>
                  <a:gd name="T27" fmla="*/ 1 h 393"/>
                  <a:gd name="T28" fmla="*/ 1 w 345"/>
                  <a:gd name="T29" fmla="*/ 1 h 393"/>
                  <a:gd name="T30" fmla="*/ 1 w 345"/>
                  <a:gd name="T31" fmla="*/ 1 h 393"/>
                  <a:gd name="T32" fmla="*/ 1 w 345"/>
                  <a:gd name="T33" fmla="*/ 1 h 393"/>
                  <a:gd name="T34" fmla="*/ 1 w 345"/>
                  <a:gd name="T35" fmla="*/ 1 h 393"/>
                  <a:gd name="T36" fmla="*/ 1 w 345"/>
                  <a:gd name="T37" fmla="*/ 1 h 393"/>
                  <a:gd name="T38" fmla="*/ 1 w 345"/>
                  <a:gd name="T39" fmla="*/ 1 h 393"/>
                  <a:gd name="T40" fmla="*/ 1 w 345"/>
                  <a:gd name="T41" fmla="*/ 1 h 393"/>
                  <a:gd name="T42" fmla="*/ 1 w 345"/>
                  <a:gd name="T43" fmla="*/ 1 h 393"/>
                  <a:gd name="T44" fmla="*/ 0 w 345"/>
                  <a:gd name="T45" fmla="*/ 1 h 39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45"/>
                  <a:gd name="T70" fmla="*/ 0 h 393"/>
                  <a:gd name="T71" fmla="*/ 345 w 345"/>
                  <a:gd name="T72" fmla="*/ 393 h 39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45" h="393">
                    <a:moveTo>
                      <a:pt x="1" y="377"/>
                    </a:moveTo>
                    <a:cubicBezTo>
                      <a:pt x="7" y="376"/>
                      <a:pt x="12" y="376"/>
                      <a:pt x="19" y="365"/>
                    </a:cubicBezTo>
                    <a:cubicBezTo>
                      <a:pt x="26" y="354"/>
                      <a:pt x="34" y="333"/>
                      <a:pt x="42" y="311"/>
                    </a:cubicBezTo>
                    <a:cubicBezTo>
                      <a:pt x="50" y="289"/>
                      <a:pt x="58" y="257"/>
                      <a:pt x="66" y="233"/>
                    </a:cubicBezTo>
                    <a:cubicBezTo>
                      <a:pt x="74" y="209"/>
                      <a:pt x="80" y="189"/>
                      <a:pt x="90" y="168"/>
                    </a:cubicBezTo>
                    <a:cubicBezTo>
                      <a:pt x="100" y="147"/>
                      <a:pt x="114" y="125"/>
                      <a:pt x="126" y="108"/>
                    </a:cubicBezTo>
                    <a:cubicBezTo>
                      <a:pt x="138" y="91"/>
                      <a:pt x="148" y="77"/>
                      <a:pt x="163" y="63"/>
                    </a:cubicBezTo>
                    <a:cubicBezTo>
                      <a:pt x="178" y="49"/>
                      <a:pt x="195" y="34"/>
                      <a:pt x="213" y="24"/>
                    </a:cubicBezTo>
                    <a:cubicBezTo>
                      <a:pt x="231" y="14"/>
                      <a:pt x="258" y="6"/>
                      <a:pt x="273" y="2"/>
                    </a:cubicBezTo>
                    <a:lnTo>
                      <a:pt x="301" y="0"/>
                    </a:lnTo>
                    <a:lnTo>
                      <a:pt x="310" y="6"/>
                    </a:lnTo>
                    <a:lnTo>
                      <a:pt x="337" y="8"/>
                    </a:lnTo>
                    <a:cubicBezTo>
                      <a:pt x="342" y="11"/>
                      <a:pt x="345" y="23"/>
                      <a:pt x="337" y="26"/>
                    </a:cubicBezTo>
                    <a:cubicBezTo>
                      <a:pt x="329" y="29"/>
                      <a:pt x="308" y="24"/>
                      <a:pt x="291" y="27"/>
                    </a:cubicBezTo>
                    <a:cubicBezTo>
                      <a:pt x="274" y="30"/>
                      <a:pt x="255" y="36"/>
                      <a:pt x="234" y="47"/>
                    </a:cubicBezTo>
                    <a:cubicBezTo>
                      <a:pt x="213" y="58"/>
                      <a:pt x="185" y="75"/>
                      <a:pt x="166" y="93"/>
                    </a:cubicBezTo>
                    <a:cubicBezTo>
                      <a:pt x="147" y="111"/>
                      <a:pt x="132" y="136"/>
                      <a:pt x="120" y="158"/>
                    </a:cubicBezTo>
                    <a:cubicBezTo>
                      <a:pt x="108" y="180"/>
                      <a:pt x="101" y="206"/>
                      <a:pt x="94" y="228"/>
                    </a:cubicBezTo>
                    <a:cubicBezTo>
                      <a:pt x="87" y="250"/>
                      <a:pt x="82" y="274"/>
                      <a:pt x="76" y="293"/>
                    </a:cubicBezTo>
                    <a:cubicBezTo>
                      <a:pt x="70" y="312"/>
                      <a:pt x="65" y="328"/>
                      <a:pt x="60" y="341"/>
                    </a:cubicBezTo>
                    <a:cubicBezTo>
                      <a:pt x="55" y="354"/>
                      <a:pt x="50" y="364"/>
                      <a:pt x="43" y="372"/>
                    </a:cubicBezTo>
                    <a:cubicBezTo>
                      <a:pt x="36" y="380"/>
                      <a:pt x="25" y="387"/>
                      <a:pt x="18" y="390"/>
                    </a:cubicBezTo>
                    <a:cubicBezTo>
                      <a:pt x="11" y="393"/>
                      <a:pt x="3" y="392"/>
                      <a:pt x="0" y="393"/>
                    </a:cubicBezTo>
                  </a:path>
                </a:pathLst>
              </a:custGeom>
              <a:pattFill prst="wdDnDiag">
                <a:fgClr>
                  <a:srgbClr val="000000"/>
                </a:fgClr>
                <a:bgClr>
                  <a:srgbClr val="F0F0F4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130" descr="Wide downward diagonal"/>
              <p:cNvSpPr>
                <a:spLocks noChangeAspect="1"/>
              </p:cNvSpPr>
              <p:nvPr/>
            </p:nvSpPr>
            <p:spPr bwMode="auto">
              <a:xfrm flipH="1" flipV="1">
                <a:off x="2515" y="3037"/>
                <a:ext cx="220" cy="276"/>
              </a:xfrm>
              <a:custGeom>
                <a:avLst/>
                <a:gdLst>
                  <a:gd name="T0" fmla="*/ 1 w 345"/>
                  <a:gd name="T1" fmla="*/ 1 h 393"/>
                  <a:gd name="T2" fmla="*/ 1 w 345"/>
                  <a:gd name="T3" fmla="*/ 1 h 393"/>
                  <a:gd name="T4" fmla="*/ 1 w 345"/>
                  <a:gd name="T5" fmla="*/ 1 h 393"/>
                  <a:gd name="T6" fmla="*/ 1 w 345"/>
                  <a:gd name="T7" fmla="*/ 1 h 393"/>
                  <a:gd name="T8" fmla="*/ 1 w 345"/>
                  <a:gd name="T9" fmla="*/ 1 h 393"/>
                  <a:gd name="T10" fmla="*/ 1 w 345"/>
                  <a:gd name="T11" fmla="*/ 1 h 393"/>
                  <a:gd name="T12" fmla="*/ 1 w 345"/>
                  <a:gd name="T13" fmla="*/ 1 h 393"/>
                  <a:gd name="T14" fmla="*/ 1 w 345"/>
                  <a:gd name="T15" fmla="*/ 1 h 393"/>
                  <a:gd name="T16" fmla="*/ 1 w 345"/>
                  <a:gd name="T17" fmla="*/ 1 h 393"/>
                  <a:gd name="T18" fmla="*/ 1 w 345"/>
                  <a:gd name="T19" fmla="*/ 0 h 393"/>
                  <a:gd name="T20" fmla="*/ 1 w 345"/>
                  <a:gd name="T21" fmla="*/ 1 h 393"/>
                  <a:gd name="T22" fmla="*/ 1 w 345"/>
                  <a:gd name="T23" fmla="*/ 1 h 393"/>
                  <a:gd name="T24" fmla="*/ 1 w 345"/>
                  <a:gd name="T25" fmla="*/ 1 h 393"/>
                  <a:gd name="T26" fmla="*/ 1 w 345"/>
                  <a:gd name="T27" fmla="*/ 1 h 393"/>
                  <a:gd name="T28" fmla="*/ 1 w 345"/>
                  <a:gd name="T29" fmla="*/ 1 h 393"/>
                  <a:gd name="T30" fmla="*/ 1 w 345"/>
                  <a:gd name="T31" fmla="*/ 1 h 393"/>
                  <a:gd name="T32" fmla="*/ 1 w 345"/>
                  <a:gd name="T33" fmla="*/ 1 h 393"/>
                  <a:gd name="T34" fmla="*/ 1 w 345"/>
                  <a:gd name="T35" fmla="*/ 1 h 393"/>
                  <a:gd name="T36" fmla="*/ 1 w 345"/>
                  <a:gd name="T37" fmla="*/ 1 h 393"/>
                  <a:gd name="T38" fmla="*/ 1 w 345"/>
                  <a:gd name="T39" fmla="*/ 1 h 393"/>
                  <a:gd name="T40" fmla="*/ 1 w 345"/>
                  <a:gd name="T41" fmla="*/ 1 h 393"/>
                  <a:gd name="T42" fmla="*/ 1 w 345"/>
                  <a:gd name="T43" fmla="*/ 1 h 393"/>
                  <a:gd name="T44" fmla="*/ 0 w 345"/>
                  <a:gd name="T45" fmla="*/ 1 h 39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45"/>
                  <a:gd name="T70" fmla="*/ 0 h 393"/>
                  <a:gd name="T71" fmla="*/ 345 w 345"/>
                  <a:gd name="T72" fmla="*/ 393 h 39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45" h="393">
                    <a:moveTo>
                      <a:pt x="1" y="377"/>
                    </a:moveTo>
                    <a:cubicBezTo>
                      <a:pt x="7" y="376"/>
                      <a:pt x="12" y="376"/>
                      <a:pt x="19" y="365"/>
                    </a:cubicBezTo>
                    <a:cubicBezTo>
                      <a:pt x="26" y="354"/>
                      <a:pt x="34" y="333"/>
                      <a:pt x="42" y="311"/>
                    </a:cubicBezTo>
                    <a:cubicBezTo>
                      <a:pt x="50" y="289"/>
                      <a:pt x="58" y="257"/>
                      <a:pt x="66" y="233"/>
                    </a:cubicBezTo>
                    <a:cubicBezTo>
                      <a:pt x="74" y="209"/>
                      <a:pt x="80" y="189"/>
                      <a:pt x="90" y="168"/>
                    </a:cubicBezTo>
                    <a:cubicBezTo>
                      <a:pt x="100" y="147"/>
                      <a:pt x="114" y="125"/>
                      <a:pt x="126" y="108"/>
                    </a:cubicBezTo>
                    <a:cubicBezTo>
                      <a:pt x="138" y="91"/>
                      <a:pt x="148" y="77"/>
                      <a:pt x="163" y="63"/>
                    </a:cubicBezTo>
                    <a:cubicBezTo>
                      <a:pt x="178" y="49"/>
                      <a:pt x="195" y="34"/>
                      <a:pt x="213" y="24"/>
                    </a:cubicBezTo>
                    <a:cubicBezTo>
                      <a:pt x="231" y="14"/>
                      <a:pt x="258" y="6"/>
                      <a:pt x="273" y="2"/>
                    </a:cubicBezTo>
                    <a:lnTo>
                      <a:pt x="301" y="0"/>
                    </a:lnTo>
                    <a:lnTo>
                      <a:pt x="310" y="6"/>
                    </a:lnTo>
                    <a:lnTo>
                      <a:pt x="337" y="8"/>
                    </a:lnTo>
                    <a:cubicBezTo>
                      <a:pt x="342" y="11"/>
                      <a:pt x="345" y="23"/>
                      <a:pt x="337" y="26"/>
                    </a:cubicBezTo>
                    <a:cubicBezTo>
                      <a:pt x="329" y="29"/>
                      <a:pt x="308" y="24"/>
                      <a:pt x="291" y="27"/>
                    </a:cubicBezTo>
                    <a:cubicBezTo>
                      <a:pt x="274" y="30"/>
                      <a:pt x="255" y="36"/>
                      <a:pt x="234" y="47"/>
                    </a:cubicBezTo>
                    <a:cubicBezTo>
                      <a:pt x="213" y="58"/>
                      <a:pt x="185" y="75"/>
                      <a:pt x="166" y="93"/>
                    </a:cubicBezTo>
                    <a:cubicBezTo>
                      <a:pt x="147" y="111"/>
                      <a:pt x="132" y="136"/>
                      <a:pt x="120" y="158"/>
                    </a:cubicBezTo>
                    <a:cubicBezTo>
                      <a:pt x="108" y="180"/>
                      <a:pt x="101" y="206"/>
                      <a:pt x="94" y="228"/>
                    </a:cubicBezTo>
                    <a:cubicBezTo>
                      <a:pt x="87" y="250"/>
                      <a:pt x="82" y="274"/>
                      <a:pt x="76" y="293"/>
                    </a:cubicBezTo>
                    <a:cubicBezTo>
                      <a:pt x="70" y="312"/>
                      <a:pt x="65" y="328"/>
                      <a:pt x="60" y="341"/>
                    </a:cubicBezTo>
                    <a:cubicBezTo>
                      <a:pt x="55" y="354"/>
                      <a:pt x="50" y="364"/>
                      <a:pt x="43" y="372"/>
                    </a:cubicBezTo>
                    <a:cubicBezTo>
                      <a:pt x="36" y="380"/>
                      <a:pt x="25" y="387"/>
                      <a:pt x="18" y="390"/>
                    </a:cubicBezTo>
                    <a:cubicBezTo>
                      <a:pt x="11" y="393"/>
                      <a:pt x="3" y="392"/>
                      <a:pt x="0" y="393"/>
                    </a:cubicBezTo>
                  </a:path>
                </a:pathLst>
              </a:custGeom>
              <a:pattFill prst="wdDnDiag">
                <a:fgClr>
                  <a:srgbClr val="000000"/>
                </a:fgClr>
                <a:bgClr>
                  <a:srgbClr val="F0F0F4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Line 131"/>
              <p:cNvSpPr>
                <a:spLocks noChangeAspect="1" noChangeShapeType="1"/>
              </p:cNvSpPr>
              <p:nvPr/>
            </p:nvSpPr>
            <p:spPr bwMode="auto">
              <a:xfrm flipV="1">
                <a:off x="2514" y="2511"/>
                <a:ext cx="0" cy="79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Freeform 132" descr="Wide downward diagonal"/>
              <p:cNvSpPr>
                <a:spLocks noChangeAspect="1"/>
              </p:cNvSpPr>
              <p:nvPr/>
            </p:nvSpPr>
            <p:spPr bwMode="auto">
              <a:xfrm>
                <a:off x="2732" y="2505"/>
                <a:ext cx="220" cy="276"/>
              </a:xfrm>
              <a:custGeom>
                <a:avLst/>
                <a:gdLst>
                  <a:gd name="T0" fmla="*/ 1 w 345"/>
                  <a:gd name="T1" fmla="*/ 1 h 393"/>
                  <a:gd name="T2" fmla="*/ 1 w 345"/>
                  <a:gd name="T3" fmla="*/ 1 h 393"/>
                  <a:gd name="T4" fmla="*/ 1 w 345"/>
                  <a:gd name="T5" fmla="*/ 1 h 393"/>
                  <a:gd name="T6" fmla="*/ 1 w 345"/>
                  <a:gd name="T7" fmla="*/ 1 h 393"/>
                  <a:gd name="T8" fmla="*/ 1 w 345"/>
                  <a:gd name="T9" fmla="*/ 1 h 393"/>
                  <a:gd name="T10" fmla="*/ 1 w 345"/>
                  <a:gd name="T11" fmla="*/ 1 h 393"/>
                  <a:gd name="T12" fmla="*/ 1 w 345"/>
                  <a:gd name="T13" fmla="*/ 1 h 393"/>
                  <a:gd name="T14" fmla="*/ 1 w 345"/>
                  <a:gd name="T15" fmla="*/ 1 h 393"/>
                  <a:gd name="T16" fmla="*/ 1 w 345"/>
                  <a:gd name="T17" fmla="*/ 1 h 393"/>
                  <a:gd name="T18" fmla="*/ 1 w 345"/>
                  <a:gd name="T19" fmla="*/ 0 h 393"/>
                  <a:gd name="T20" fmla="*/ 1 w 345"/>
                  <a:gd name="T21" fmla="*/ 1 h 393"/>
                  <a:gd name="T22" fmla="*/ 1 w 345"/>
                  <a:gd name="T23" fmla="*/ 1 h 393"/>
                  <a:gd name="T24" fmla="*/ 1 w 345"/>
                  <a:gd name="T25" fmla="*/ 1 h 393"/>
                  <a:gd name="T26" fmla="*/ 1 w 345"/>
                  <a:gd name="T27" fmla="*/ 1 h 393"/>
                  <a:gd name="T28" fmla="*/ 1 w 345"/>
                  <a:gd name="T29" fmla="*/ 1 h 393"/>
                  <a:gd name="T30" fmla="*/ 1 w 345"/>
                  <a:gd name="T31" fmla="*/ 1 h 393"/>
                  <a:gd name="T32" fmla="*/ 1 w 345"/>
                  <a:gd name="T33" fmla="*/ 1 h 393"/>
                  <a:gd name="T34" fmla="*/ 1 w 345"/>
                  <a:gd name="T35" fmla="*/ 1 h 393"/>
                  <a:gd name="T36" fmla="*/ 1 w 345"/>
                  <a:gd name="T37" fmla="*/ 1 h 393"/>
                  <a:gd name="T38" fmla="*/ 1 w 345"/>
                  <a:gd name="T39" fmla="*/ 1 h 393"/>
                  <a:gd name="T40" fmla="*/ 1 w 345"/>
                  <a:gd name="T41" fmla="*/ 1 h 393"/>
                  <a:gd name="T42" fmla="*/ 1 w 345"/>
                  <a:gd name="T43" fmla="*/ 1 h 393"/>
                  <a:gd name="T44" fmla="*/ 0 w 345"/>
                  <a:gd name="T45" fmla="*/ 1 h 39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45"/>
                  <a:gd name="T70" fmla="*/ 0 h 393"/>
                  <a:gd name="T71" fmla="*/ 345 w 345"/>
                  <a:gd name="T72" fmla="*/ 393 h 39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45" h="393">
                    <a:moveTo>
                      <a:pt x="1" y="377"/>
                    </a:moveTo>
                    <a:cubicBezTo>
                      <a:pt x="7" y="376"/>
                      <a:pt x="12" y="376"/>
                      <a:pt x="19" y="365"/>
                    </a:cubicBezTo>
                    <a:cubicBezTo>
                      <a:pt x="26" y="354"/>
                      <a:pt x="34" y="333"/>
                      <a:pt x="42" y="311"/>
                    </a:cubicBezTo>
                    <a:cubicBezTo>
                      <a:pt x="50" y="289"/>
                      <a:pt x="58" y="257"/>
                      <a:pt x="66" y="233"/>
                    </a:cubicBezTo>
                    <a:cubicBezTo>
                      <a:pt x="74" y="209"/>
                      <a:pt x="80" y="189"/>
                      <a:pt x="90" y="168"/>
                    </a:cubicBezTo>
                    <a:cubicBezTo>
                      <a:pt x="100" y="147"/>
                      <a:pt x="114" y="125"/>
                      <a:pt x="126" y="108"/>
                    </a:cubicBezTo>
                    <a:cubicBezTo>
                      <a:pt x="138" y="91"/>
                      <a:pt x="148" y="77"/>
                      <a:pt x="163" y="63"/>
                    </a:cubicBezTo>
                    <a:cubicBezTo>
                      <a:pt x="178" y="49"/>
                      <a:pt x="195" y="34"/>
                      <a:pt x="213" y="24"/>
                    </a:cubicBezTo>
                    <a:cubicBezTo>
                      <a:pt x="231" y="14"/>
                      <a:pt x="258" y="6"/>
                      <a:pt x="273" y="2"/>
                    </a:cubicBezTo>
                    <a:lnTo>
                      <a:pt x="301" y="0"/>
                    </a:lnTo>
                    <a:lnTo>
                      <a:pt x="310" y="6"/>
                    </a:lnTo>
                    <a:lnTo>
                      <a:pt x="337" y="8"/>
                    </a:lnTo>
                    <a:cubicBezTo>
                      <a:pt x="342" y="11"/>
                      <a:pt x="345" y="23"/>
                      <a:pt x="337" y="26"/>
                    </a:cubicBezTo>
                    <a:cubicBezTo>
                      <a:pt x="329" y="29"/>
                      <a:pt x="308" y="24"/>
                      <a:pt x="291" y="27"/>
                    </a:cubicBezTo>
                    <a:cubicBezTo>
                      <a:pt x="274" y="30"/>
                      <a:pt x="255" y="36"/>
                      <a:pt x="234" y="47"/>
                    </a:cubicBezTo>
                    <a:cubicBezTo>
                      <a:pt x="213" y="58"/>
                      <a:pt x="185" y="75"/>
                      <a:pt x="166" y="93"/>
                    </a:cubicBezTo>
                    <a:cubicBezTo>
                      <a:pt x="147" y="111"/>
                      <a:pt x="132" y="136"/>
                      <a:pt x="120" y="158"/>
                    </a:cubicBezTo>
                    <a:cubicBezTo>
                      <a:pt x="108" y="180"/>
                      <a:pt x="101" y="206"/>
                      <a:pt x="94" y="228"/>
                    </a:cubicBezTo>
                    <a:cubicBezTo>
                      <a:pt x="87" y="250"/>
                      <a:pt x="82" y="274"/>
                      <a:pt x="76" y="293"/>
                    </a:cubicBezTo>
                    <a:cubicBezTo>
                      <a:pt x="70" y="312"/>
                      <a:pt x="65" y="328"/>
                      <a:pt x="60" y="341"/>
                    </a:cubicBezTo>
                    <a:cubicBezTo>
                      <a:pt x="55" y="354"/>
                      <a:pt x="50" y="364"/>
                      <a:pt x="43" y="372"/>
                    </a:cubicBezTo>
                    <a:cubicBezTo>
                      <a:pt x="36" y="380"/>
                      <a:pt x="25" y="387"/>
                      <a:pt x="18" y="390"/>
                    </a:cubicBezTo>
                    <a:cubicBezTo>
                      <a:pt x="11" y="393"/>
                      <a:pt x="3" y="392"/>
                      <a:pt x="0" y="393"/>
                    </a:cubicBezTo>
                  </a:path>
                </a:pathLst>
              </a:custGeom>
              <a:pattFill prst="wdDnDiag">
                <a:fgClr>
                  <a:srgbClr val="000000"/>
                </a:fgClr>
                <a:bgClr>
                  <a:srgbClr val="F0F0F4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Freeform 133" descr="Wide downward diagonal"/>
              <p:cNvSpPr>
                <a:spLocks noChangeAspect="1"/>
              </p:cNvSpPr>
              <p:nvPr/>
            </p:nvSpPr>
            <p:spPr bwMode="auto">
              <a:xfrm flipV="1">
                <a:off x="2731" y="3036"/>
                <a:ext cx="220" cy="276"/>
              </a:xfrm>
              <a:custGeom>
                <a:avLst/>
                <a:gdLst>
                  <a:gd name="T0" fmla="*/ 1 w 345"/>
                  <a:gd name="T1" fmla="*/ 1 h 393"/>
                  <a:gd name="T2" fmla="*/ 1 w 345"/>
                  <a:gd name="T3" fmla="*/ 1 h 393"/>
                  <a:gd name="T4" fmla="*/ 1 w 345"/>
                  <a:gd name="T5" fmla="*/ 1 h 393"/>
                  <a:gd name="T6" fmla="*/ 1 w 345"/>
                  <a:gd name="T7" fmla="*/ 1 h 393"/>
                  <a:gd name="T8" fmla="*/ 1 w 345"/>
                  <a:gd name="T9" fmla="*/ 1 h 393"/>
                  <a:gd name="T10" fmla="*/ 1 w 345"/>
                  <a:gd name="T11" fmla="*/ 1 h 393"/>
                  <a:gd name="T12" fmla="*/ 1 w 345"/>
                  <a:gd name="T13" fmla="*/ 1 h 393"/>
                  <a:gd name="T14" fmla="*/ 1 w 345"/>
                  <a:gd name="T15" fmla="*/ 1 h 393"/>
                  <a:gd name="T16" fmla="*/ 1 w 345"/>
                  <a:gd name="T17" fmla="*/ 1 h 393"/>
                  <a:gd name="T18" fmla="*/ 1 w 345"/>
                  <a:gd name="T19" fmla="*/ 0 h 393"/>
                  <a:gd name="T20" fmla="*/ 1 w 345"/>
                  <a:gd name="T21" fmla="*/ 1 h 393"/>
                  <a:gd name="T22" fmla="*/ 1 w 345"/>
                  <a:gd name="T23" fmla="*/ 1 h 393"/>
                  <a:gd name="T24" fmla="*/ 1 w 345"/>
                  <a:gd name="T25" fmla="*/ 1 h 393"/>
                  <a:gd name="T26" fmla="*/ 1 w 345"/>
                  <a:gd name="T27" fmla="*/ 1 h 393"/>
                  <a:gd name="T28" fmla="*/ 1 w 345"/>
                  <a:gd name="T29" fmla="*/ 1 h 393"/>
                  <a:gd name="T30" fmla="*/ 1 w 345"/>
                  <a:gd name="T31" fmla="*/ 1 h 393"/>
                  <a:gd name="T32" fmla="*/ 1 w 345"/>
                  <a:gd name="T33" fmla="*/ 1 h 393"/>
                  <a:gd name="T34" fmla="*/ 1 w 345"/>
                  <a:gd name="T35" fmla="*/ 1 h 393"/>
                  <a:gd name="T36" fmla="*/ 1 w 345"/>
                  <a:gd name="T37" fmla="*/ 1 h 393"/>
                  <a:gd name="T38" fmla="*/ 1 w 345"/>
                  <a:gd name="T39" fmla="*/ 1 h 393"/>
                  <a:gd name="T40" fmla="*/ 1 w 345"/>
                  <a:gd name="T41" fmla="*/ 1 h 393"/>
                  <a:gd name="T42" fmla="*/ 1 w 345"/>
                  <a:gd name="T43" fmla="*/ 1 h 393"/>
                  <a:gd name="T44" fmla="*/ 0 w 345"/>
                  <a:gd name="T45" fmla="*/ 1 h 39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45"/>
                  <a:gd name="T70" fmla="*/ 0 h 393"/>
                  <a:gd name="T71" fmla="*/ 345 w 345"/>
                  <a:gd name="T72" fmla="*/ 393 h 39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45" h="393">
                    <a:moveTo>
                      <a:pt x="1" y="377"/>
                    </a:moveTo>
                    <a:cubicBezTo>
                      <a:pt x="7" y="376"/>
                      <a:pt x="12" y="376"/>
                      <a:pt x="19" y="365"/>
                    </a:cubicBezTo>
                    <a:cubicBezTo>
                      <a:pt x="26" y="354"/>
                      <a:pt x="34" y="333"/>
                      <a:pt x="42" y="311"/>
                    </a:cubicBezTo>
                    <a:cubicBezTo>
                      <a:pt x="50" y="289"/>
                      <a:pt x="58" y="257"/>
                      <a:pt x="66" y="233"/>
                    </a:cubicBezTo>
                    <a:cubicBezTo>
                      <a:pt x="74" y="209"/>
                      <a:pt x="80" y="189"/>
                      <a:pt x="90" y="168"/>
                    </a:cubicBezTo>
                    <a:cubicBezTo>
                      <a:pt x="100" y="147"/>
                      <a:pt x="114" y="125"/>
                      <a:pt x="126" y="108"/>
                    </a:cubicBezTo>
                    <a:cubicBezTo>
                      <a:pt x="138" y="91"/>
                      <a:pt x="148" y="77"/>
                      <a:pt x="163" y="63"/>
                    </a:cubicBezTo>
                    <a:cubicBezTo>
                      <a:pt x="178" y="49"/>
                      <a:pt x="195" y="34"/>
                      <a:pt x="213" y="24"/>
                    </a:cubicBezTo>
                    <a:cubicBezTo>
                      <a:pt x="231" y="14"/>
                      <a:pt x="258" y="6"/>
                      <a:pt x="273" y="2"/>
                    </a:cubicBezTo>
                    <a:lnTo>
                      <a:pt x="301" y="0"/>
                    </a:lnTo>
                    <a:lnTo>
                      <a:pt x="310" y="6"/>
                    </a:lnTo>
                    <a:lnTo>
                      <a:pt x="337" y="8"/>
                    </a:lnTo>
                    <a:cubicBezTo>
                      <a:pt x="342" y="11"/>
                      <a:pt x="345" y="23"/>
                      <a:pt x="337" y="26"/>
                    </a:cubicBezTo>
                    <a:cubicBezTo>
                      <a:pt x="329" y="29"/>
                      <a:pt x="308" y="24"/>
                      <a:pt x="291" y="27"/>
                    </a:cubicBezTo>
                    <a:cubicBezTo>
                      <a:pt x="274" y="30"/>
                      <a:pt x="255" y="36"/>
                      <a:pt x="234" y="47"/>
                    </a:cubicBezTo>
                    <a:cubicBezTo>
                      <a:pt x="213" y="58"/>
                      <a:pt x="185" y="75"/>
                      <a:pt x="166" y="93"/>
                    </a:cubicBezTo>
                    <a:cubicBezTo>
                      <a:pt x="147" y="111"/>
                      <a:pt x="132" y="136"/>
                      <a:pt x="120" y="158"/>
                    </a:cubicBezTo>
                    <a:cubicBezTo>
                      <a:pt x="108" y="180"/>
                      <a:pt x="101" y="206"/>
                      <a:pt x="94" y="228"/>
                    </a:cubicBezTo>
                    <a:cubicBezTo>
                      <a:pt x="87" y="250"/>
                      <a:pt x="82" y="274"/>
                      <a:pt x="76" y="293"/>
                    </a:cubicBezTo>
                    <a:cubicBezTo>
                      <a:pt x="70" y="312"/>
                      <a:pt x="65" y="328"/>
                      <a:pt x="60" y="341"/>
                    </a:cubicBezTo>
                    <a:cubicBezTo>
                      <a:pt x="55" y="354"/>
                      <a:pt x="50" y="364"/>
                      <a:pt x="43" y="372"/>
                    </a:cubicBezTo>
                    <a:cubicBezTo>
                      <a:pt x="36" y="380"/>
                      <a:pt x="25" y="387"/>
                      <a:pt x="18" y="390"/>
                    </a:cubicBezTo>
                    <a:cubicBezTo>
                      <a:pt x="11" y="393"/>
                      <a:pt x="3" y="392"/>
                      <a:pt x="0" y="393"/>
                    </a:cubicBezTo>
                  </a:path>
                </a:pathLst>
              </a:custGeom>
              <a:pattFill prst="wdDnDiag">
                <a:fgClr>
                  <a:srgbClr val="000000"/>
                </a:fgClr>
                <a:bgClr>
                  <a:srgbClr val="F0F0F4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Line 13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952" y="2510"/>
                <a:ext cx="0" cy="79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Freeform 135" descr="Wide downward diagonal"/>
              <p:cNvSpPr>
                <a:spLocks noChangeAspect="1"/>
              </p:cNvSpPr>
              <p:nvPr/>
            </p:nvSpPr>
            <p:spPr bwMode="auto">
              <a:xfrm flipH="1">
                <a:off x="2952" y="2506"/>
                <a:ext cx="223" cy="276"/>
              </a:xfrm>
              <a:custGeom>
                <a:avLst/>
                <a:gdLst>
                  <a:gd name="T0" fmla="*/ 1 w 345"/>
                  <a:gd name="T1" fmla="*/ 1 h 393"/>
                  <a:gd name="T2" fmla="*/ 1 w 345"/>
                  <a:gd name="T3" fmla="*/ 1 h 393"/>
                  <a:gd name="T4" fmla="*/ 1 w 345"/>
                  <a:gd name="T5" fmla="*/ 1 h 393"/>
                  <a:gd name="T6" fmla="*/ 1 w 345"/>
                  <a:gd name="T7" fmla="*/ 1 h 393"/>
                  <a:gd name="T8" fmla="*/ 1 w 345"/>
                  <a:gd name="T9" fmla="*/ 1 h 393"/>
                  <a:gd name="T10" fmla="*/ 1 w 345"/>
                  <a:gd name="T11" fmla="*/ 1 h 393"/>
                  <a:gd name="T12" fmla="*/ 1 w 345"/>
                  <a:gd name="T13" fmla="*/ 1 h 393"/>
                  <a:gd name="T14" fmla="*/ 1 w 345"/>
                  <a:gd name="T15" fmla="*/ 1 h 393"/>
                  <a:gd name="T16" fmla="*/ 1 w 345"/>
                  <a:gd name="T17" fmla="*/ 1 h 393"/>
                  <a:gd name="T18" fmla="*/ 1 w 345"/>
                  <a:gd name="T19" fmla="*/ 0 h 393"/>
                  <a:gd name="T20" fmla="*/ 1 w 345"/>
                  <a:gd name="T21" fmla="*/ 1 h 393"/>
                  <a:gd name="T22" fmla="*/ 1 w 345"/>
                  <a:gd name="T23" fmla="*/ 1 h 393"/>
                  <a:gd name="T24" fmla="*/ 1 w 345"/>
                  <a:gd name="T25" fmla="*/ 1 h 393"/>
                  <a:gd name="T26" fmla="*/ 1 w 345"/>
                  <a:gd name="T27" fmla="*/ 1 h 393"/>
                  <a:gd name="T28" fmla="*/ 1 w 345"/>
                  <a:gd name="T29" fmla="*/ 1 h 393"/>
                  <a:gd name="T30" fmla="*/ 1 w 345"/>
                  <a:gd name="T31" fmla="*/ 1 h 393"/>
                  <a:gd name="T32" fmla="*/ 1 w 345"/>
                  <a:gd name="T33" fmla="*/ 1 h 393"/>
                  <a:gd name="T34" fmla="*/ 1 w 345"/>
                  <a:gd name="T35" fmla="*/ 1 h 393"/>
                  <a:gd name="T36" fmla="*/ 1 w 345"/>
                  <a:gd name="T37" fmla="*/ 1 h 393"/>
                  <a:gd name="T38" fmla="*/ 1 w 345"/>
                  <a:gd name="T39" fmla="*/ 1 h 393"/>
                  <a:gd name="T40" fmla="*/ 1 w 345"/>
                  <a:gd name="T41" fmla="*/ 1 h 393"/>
                  <a:gd name="T42" fmla="*/ 1 w 345"/>
                  <a:gd name="T43" fmla="*/ 1 h 393"/>
                  <a:gd name="T44" fmla="*/ 0 w 345"/>
                  <a:gd name="T45" fmla="*/ 1 h 39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45"/>
                  <a:gd name="T70" fmla="*/ 0 h 393"/>
                  <a:gd name="T71" fmla="*/ 345 w 345"/>
                  <a:gd name="T72" fmla="*/ 393 h 39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45" h="393">
                    <a:moveTo>
                      <a:pt x="1" y="377"/>
                    </a:moveTo>
                    <a:cubicBezTo>
                      <a:pt x="7" y="376"/>
                      <a:pt x="12" y="376"/>
                      <a:pt x="19" y="365"/>
                    </a:cubicBezTo>
                    <a:cubicBezTo>
                      <a:pt x="26" y="354"/>
                      <a:pt x="34" y="333"/>
                      <a:pt x="42" y="311"/>
                    </a:cubicBezTo>
                    <a:cubicBezTo>
                      <a:pt x="50" y="289"/>
                      <a:pt x="58" y="257"/>
                      <a:pt x="66" y="233"/>
                    </a:cubicBezTo>
                    <a:cubicBezTo>
                      <a:pt x="74" y="209"/>
                      <a:pt x="80" y="189"/>
                      <a:pt x="90" y="168"/>
                    </a:cubicBezTo>
                    <a:cubicBezTo>
                      <a:pt x="100" y="147"/>
                      <a:pt x="114" y="125"/>
                      <a:pt x="126" y="108"/>
                    </a:cubicBezTo>
                    <a:cubicBezTo>
                      <a:pt x="138" y="91"/>
                      <a:pt x="148" y="77"/>
                      <a:pt x="163" y="63"/>
                    </a:cubicBezTo>
                    <a:cubicBezTo>
                      <a:pt x="178" y="49"/>
                      <a:pt x="195" y="34"/>
                      <a:pt x="213" y="24"/>
                    </a:cubicBezTo>
                    <a:cubicBezTo>
                      <a:pt x="231" y="14"/>
                      <a:pt x="258" y="6"/>
                      <a:pt x="273" y="2"/>
                    </a:cubicBezTo>
                    <a:lnTo>
                      <a:pt x="301" y="0"/>
                    </a:lnTo>
                    <a:lnTo>
                      <a:pt x="310" y="6"/>
                    </a:lnTo>
                    <a:lnTo>
                      <a:pt x="337" y="8"/>
                    </a:lnTo>
                    <a:cubicBezTo>
                      <a:pt x="342" y="11"/>
                      <a:pt x="345" y="23"/>
                      <a:pt x="337" y="26"/>
                    </a:cubicBezTo>
                    <a:cubicBezTo>
                      <a:pt x="329" y="29"/>
                      <a:pt x="308" y="24"/>
                      <a:pt x="291" y="27"/>
                    </a:cubicBezTo>
                    <a:cubicBezTo>
                      <a:pt x="274" y="30"/>
                      <a:pt x="255" y="36"/>
                      <a:pt x="234" y="47"/>
                    </a:cubicBezTo>
                    <a:cubicBezTo>
                      <a:pt x="213" y="58"/>
                      <a:pt x="185" y="75"/>
                      <a:pt x="166" y="93"/>
                    </a:cubicBezTo>
                    <a:cubicBezTo>
                      <a:pt x="147" y="111"/>
                      <a:pt x="132" y="136"/>
                      <a:pt x="120" y="158"/>
                    </a:cubicBezTo>
                    <a:cubicBezTo>
                      <a:pt x="108" y="180"/>
                      <a:pt x="101" y="206"/>
                      <a:pt x="94" y="228"/>
                    </a:cubicBezTo>
                    <a:cubicBezTo>
                      <a:pt x="87" y="250"/>
                      <a:pt x="82" y="274"/>
                      <a:pt x="76" y="293"/>
                    </a:cubicBezTo>
                    <a:cubicBezTo>
                      <a:pt x="70" y="312"/>
                      <a:pt x="65" y="328"/>
                      <a:pt x="60" y="341"/>
                    </a:cubicBezTo>
                    <a:cubicBezTo>
                      <a:pt x="55" y="354"/>
                      <a:pt x="50" y="364"/>
                      <a:pt x="43" y="372"/>
                    </a:cubicBezTo>
                    <a:cubicBezTo>
                      <a:pt x="36" y="380"/>
                      <a:pt x="25" y="387"/>
                      <a:pt x="18" y="390"/>
                    </a:cubicBezTo>
                    <a:cubicBezTo>
                      <a:pt x="11" y="393"/>
                      <a:pt x="3" y="392"/>
                      <a:pt x="0" y="393"/>
                    </a:cubicBezTo>
                  </a:path>
                </a:pathLst>
              </a:custGeom>
              <a:pattFill prst="wdDnDiag">
                <a:fgClr>
                  <a:srgbClr val="000000"/>
                </a:fgClr>
                <a:bgClr>
                  <a:srgbClr val="F0F0F4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Freeform 136" descr="Wide downward diagonal"/>
              <p:cNvSpPr>
                <a:spLocks noChangeAspect="1"/>
              </p:cNvSpPr>
              <p:nvPr/>
            </p:nvSpPr>
            <p:spPr bwMode="auto">
              <a:xfrm flipH="1" flipV="1">
                <a:off x="2953" y="3037"/>
                <a:ext cx="222" cy="276"/>
              </a:xfrm>
              <a:custGeom>
                <a:avLst/>
                <a:gdLst>
                  <a:gd name="T0" fmla="*/ 1 w 345"/>
                  <a:gd name="T1" fmla="*/ 1 h 393"/>
                  <a:gd name="T2" fmla="*/ 1 w 345"/>
                  <a:gd name="T3" fmla="*/ 1 h 393"/>
                  <a:gd name="T4" fmla="*/ 1 w 345"/>
                  <a:gd name="T5" fmla="*/ 1 h 393"/>
                  <a:gd name="T6" fmla="*/ 1 w 345"/>
                  <a:gd name="T7" fmla="*/ 1 h 393"/>
                  <a:gd name="T8" fmla="*/ 1 w 345"/>
                  <a:gd name="T9" fmla="*/ 1 h 393"/>
                  <a:gd name="T10" fmla="*/ 1 w 345"/>
                  <a:gd name="T11" fmla="*/ 1 h 393"/>
                  <a:gd name="T12" fmla="*/ 1 w 345"/>
                  <a:gd name="T13" fmla="*/ 1 h 393"/>
                  <a:gd name="T14" fmla="*/ 1 w 345"/>
                  <a:gd name="T15" fmla="*/ 1 h 393"/>
                  <a:gd name="T16" fmla="*/ 1 w 345"/>
                  <a:gd name="T17" fmla="*/ 1 h 393"/>
                  <a:gd name="T18" fmla="*/ 1 w 345"/>
                  <a:gd name="T19" fmla="*/ 0 h 393"/>
                  <a:gd name="T20" fmla="*/ 1 w 345"/>
                  <a:gd name="T21" fmla="*/ 1 h 393"/>
                  <a:gd name="T22" fmla="*/ 1 w 345"/>
                  <a:gd name="T23" fmla="*/ 1 h 393"/>
                  <a:gd name="T24" fmla="*/ 1 w 345"/>
                  <a:gd name="T25" fmla="*/ 1 h 393"/>
                  <a:gd name="T26" fmla="*/ 1 w 345"/>
                  <a:gd name="T27" fmla="*/ 1 h 393"/>
                  <a:gd name="T28" fmla="*/ 1 w 345"/>
                  <a:gd name="T29" fmla="*/ 1 h 393"/>
                  <a:gd name="T30" fmla="*/ 1 w 345"/>
                  <a:gd name="T31" fmla="*/ 1 h 393"/>
                  <a:gd name="T32" fmla="*/ 1 w 345"/>
                  <a:gd name="T33" fmla="*/ 1 h 393"/>
                  <a:gd name="T34" fmla="*/ 1 w 345"/>
                  <a:gd name="T35" fmla="*/ 1 h 393"/>
                  <a:gd name="T36" fmla="*/ 1 w 345"/>
                  <a:gd name="T37" fmla="*/ 1 h 393"/>
                  <a:gd name="T38" fmla="*/ 1 w 345"/>
                  <a:gd name="T39" fmla="*/ 1 h 393"/>
                  <a:gd name="T40" fmla="*/ 1 w 345"/>
                  <a:gd name="T41" fmla="*/ 1 h 393"/>
                  <a:gd name="T42" fmla="*/ 1 w 345"/>
                  <a:gd name="T43" fmla="*/ 1 h 393"/>
                  <a:gd name="T44" fmla="*/ 0 w 345"/>
                  <a:gd name="T45" fmla="*/ 1 h 39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45"/>
                  <a:gd name="T70" fmla="*/ 0 h 393"/>
                  <a:gd name="T71" fmla="*/ 345 w 345"/>
                  <a:gd name="T72" fmla="*/ 393 h 39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45" h="393">
                    <a:moveTo>
                      <a:pt x="1" y="377"/>
                    </a:moveTo>
                    <a:cubicBezTo>
                      <a:pt x="7" y="376"/>
                      <a:pt x="12" y="376"/>
                      <a:pt x="19" y="365"/>
                    </a:cubicBezTo>
                    <a:cubicBezTo>
                      <a:pt x="26" y="354"/>
                      <a:pt x="34" y="333"/>
                      <a:pt x="42" y="311"/>
                    </a:cubicBezTo>
                    <a:cubicBezTo>
                      <a:pt x="50" y="289"/>
                      <a:pt x="58" y="257"/>
                      <a:pt x="66" y="233"/>
                    </a:cubicBezTo>
                    <a:cubicBezTo>
                      <a:pt x="74" y="209"/>
                      <a:pt x="80" y="189"/>
                      <a:pt x="90" y="168"/>
                    </a:cubicBezTo>
                    <a:cubicBezTo>
                      <a:pt x="100" y="147"/>
                      <a:pt x="114" y="125"/>
                      <a:pt x="126" y="108"/>
                    </a:cubicBezTo>
                    <a:cubicBezTo>
                      <a:pt x="138" y="91"/>
                      <a:pt x="148" y="77"/>
                      <a:pt x="163" y="63"/>
                    </a:cubicBezTo>
                    <a:cubicBezTo>
                      <a:pt x="178" y="49"/>
                      <a:pt x="195" y="34"/>
                      <a:pt x="213" y="24"/>
                    </a:cubicBezTo>
                    <a:cubicBezTo>
                      <a:pt x="231" y="14"/>
                      <a:pt x="258" y="6"/>
                      <a:pt x="273" y="2"/>
                    </a:cubicBezTo>
                    <a:lnTo>
                      <a:pt x="301" y="0"/>
                    </a:lnTo>
                    <a:lnTo>
                      <a:pt x="310" y="6"/>
                    </a:lnTo>
                    <a:lnTo>
                      <a:pt x="337" y="8"/>
                    </a:lnTo>
                    <a:cubicBezTo>
                      <a:pt x="342" y="11"/>
                      <a:pt x="345" y="23"/>
                      <a:pt x="337" y="26"/>
                    </a:cubicBezTo>
                    <a:cubicBezTo>
                      <a:pt x="329" y="29"/>
                      <a:pt x="308" y="24"/>
                      <a:pt x="291" y="27"/>
                    </a:cubicBezTo>
                    <a:cubicBezTo>
                      <a:pt x="274" y="30"/>
                      <a:pt x="255" y="36"/>
                      <a:pt x="234" y="47"/>
                    </a:cubicBezTo>
                    <a:cubicBezTo>
                      <a:pt x="213" y="58"/>
                      <a:pt x="185" y="75"/>
                      <a:pt x="166" y="93"/>
                    </a:cubicBezTo>
                    <a:cubicBezTo>
                      <a:pt x="147" y="111"/>
                      <a:pt x="132" y="136"/>
                      <a:pt x="120" y="158"/>
                    </a:cubicBezTo>
                    <a:cubicBezTo>
                      <a:pt x="108" y="180"/>
                      <a:pt x="101" y="206"/>
                      <a:pt x="94" y="228"/>
                    </a:cubicBezTo>
                    <a:cubicBezTo>
                      <a:pt x="87" y="250"/>
                      <a:pt x="82" y="274"/>
                      <a:pt x="76" y="293"/>
                    </a:cubicBezTo>
                    <a:cubicBezTo>
                      <a:pt x="70" y="312"/>
                      <a:pt x="65" y="328"/>
                      <a:pt x="60" y="341"/>
                    </a:cubicBezTo>
                    <a:cubicBezTo>
                      <a:pt x="55" y="354"/>
                      <a:pt x="50" y="364"/>
                      <a:pt x="43" y="372"/>
                    </a:cubicBezTo>
                    <a:cubicBezTo>
                      <a:pt x="36" y="380"/>
                      <a:pt x="25" y="387"/>
                      <a:pt x="18" y="390"/>
                    </a:cubicBezTo>
                    <a:cubicBezTo>
                      <a:pt x="11" y="393"/>
                      <a:pt x="3" y="392"/>
                      <a:pt x="0" y="393"/>
                    </a:cubicBezTo>
                  </a:path>
                </a:pathLst>
              </a:custGeom>
              <a:pattFill prst="wdDnDiag">
                <a:fgClr>
                  <a:srgbClr val="000000"/>
                </a:fgClr>
                <a:bgClr>
                  <a:srgbClr val="F0F0F4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Line 137"/>
              <p:cNvSpPr>
                <a:spLocks noChangeAspect="1" noChangeShapeType="1"/>
              </p:cNvSpPr>
              <p:nvPr/>
            </p:nvSpPr>
            <p:spPr bwMode="auto">
              <a:xfrm flipV="1">
                <a:off x="2952" y="2511"/>
                <a:ext cx="0" cy="79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Freeform 138" descr="Wide downward diagonal"/>
              <p:cNvSpPr>
                <a:spLocks noChangeAspect="1"/>
              </p:cNvSpPr>
              <p:nvPr/>
            </p:nvSpPr>
            <p:spPr bwMode="auto">
              <a:xfrm>
                <a:off x="3171" y="2505"/>
                <a:ext cx="223" cy="276"/>
              </a:xfrm>
              <a:custGeom>
                <a:avLst/>
                <a:gdLst>
                  <a:gd name="T0" fmla="*/ 1 w 345"/>
                  <a:gd name="T1" fmla="*/ 1 h 393"/>
                  <a:gd name="T2" fmla="*/ 1 w 345"/>
                  <a:gd name="T3" fmla="*/ 1 h 393"/>
                  <a:gd name="T4" fmla="*/ 1 w 345"/>
                  <a:gd name="T5" fmla="*/ 1 h 393"/>
                  <a:gd name="T6" fmla="*/ 1 w 345"/>
                  <a:gd name="T7" fmla="*/ 1 h 393"/>
                  <a:gd name="T8" fmla="*/ 1 w 345"/>
                  <a:gd name="T9" fmla="*/ 1 h 393"/>
                  <a:gd name="T10" fmla="*/ 1 w 345"/>
                  <a:gd name="T11" fmla="*/ 1 h 393"/>
                  <a:gd name="T12" fmla="*/ 1 w 345"/>
                  <a:gd name="T13" fmla="*/ 1 h 393"/>
                  <a:gd name="T14" fmla="*/ 1 w 345"/>
                  <a:gd name="T15" fmla="*/ 1 h 393"/>
                  <a:gd name="T16" fmla="*/ 1 w 345"/>
                  <a:gd name="T17" fmla="*/ 1 h 393"/>
                  <a:gd name="T18" fmla="*/ 1 w 345"/>
                  <a:gd name="T19" fmla="*/ 0 h 393"/>
                  <a:gd name="T20" fmla="*/ 1 w 345"/>
                  <a:gd name="T21" fmla="*/ 1 h 393"/>
                  <a:gd name="T22" fmla="*/ 1 w 345"/>
                  <a:gd name="T23" fmla="*/ 1 h 393"/>
                  <a:gd name="T24" fmla="*/ 1 w 345"/>
                  <a:gd name="T25" fmla="*/ 1 h 393"/>
                  <a:gd name="T26" fmla="*/ 1 w 345"/>
                  <a:gd name="T27" fmla="*/ 1 h 393"/>
                  <a:gd name="T28" fmla="*/ 1 w 345"/>
                  <a:gd name="T29" fmla="*/ 1 h 393"/>
                  <a:gd name="T30" fmla="*/ 1 w 345"/>
                  <a:gd name="T31" fmla="*/ 1 h 393"/>
                  <a:gd name="T32" fmla="*/ 1 w 345"/>
                  <a:gd name="T33" fmla="*/ 1 h 393"/>
                  <a:gd name="T34" fmla="*/ 1 w 345"/>
                  <a:gd name="T35" fmla="*/ 1 h 393"/>
                  <a:gd name="T36" fmla="*/ 1 w 345"/>
                  <a:gd name="T37" fmla="*/ 1 h 393"/>
                  <a:gd name="T38" fmla="*/ 1 w 345"/>
                  <a:gd name="T39" fmla="*/ 1 h 393"/>
                  <a:gd name="T40" fmla="*/ 1 w 345"/>
                  <a:gd name="T41" fmla="*/ 1 h 393"/>
                  <a:gd name="T42" fmla="*/ 1 w 345"/>
                  <a:gd name="T43" fmla="*/ 1 h 393"/>
                  <a:gd name="T44" fmla="*/ 0 w 345"/>
                  <a:gd name="T45" fmla="*/ 1 h 39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45"/>
                  <a:gd name="T70" fmla="*/ 0 h 393"/>
                  <a:gd name="T71" fmla="*/ 345 w 345"/>
                  <a:gd name="T72" fmla="*/ 393 h 39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45" h="393">
                    <a:moveTo>
                      <a:pt x="1" y="377"/>
                    </a:moveTo>
                    <a:cubicBezTo>
                      <a:pt x="7" y="376"/>
                      <a:pt x="12" y="376"/>
                      <a:pt x="19" y="365"/>
                    </a:cubicBezTo>
                    <a:cubicBezTo>
                      <a:pt x="26" y="354"/>
                      <a:pt x="34" y="333"/>
                      <a:pt x="42" y="311"/>
                    </a:cubicBezTo>
                    <a:cubicBezTo>
                      <a:pt x="50" y="289"/>
                      <a:pt x="58" y="257"/>
                      <a:pt x="66" y="233"/>
                    </a:cubicBezTo>
                    <a:cubicBezTo>
                      <a:pt x="74" y="209"/>
                      <a:pt x="80" y="189"/>
                      <a:pt x="90" y="168"/>
                    </a:cubicBezTo>
                    <a:cubicBezTo>
                      <a:pt x="100" y="147"/>
                      <a:pt x="114" y="125"/>
                      <a:pt x="126" y="108"/>
                    </a:cubicBezTo>
                    <a:cubicBezTo>
                      <a:pt x="138" y="91"/>
                      <a:pt x="148" y="77"/>
                      <a:pt x="163" y="63"/>
                    </a:cubicBezTo>
                    <a:cubicBezTo>
                      <a:pt x="178" y="49"/>
                      <a:pt x="195" y="34"/>
                      <a:pt x="213" y="24"/>
                    </a:cubicBezTo>
                    <a:cubicBezTo>
                      <a:pt x="231" y="14"/>
                      <a:pt x="258" y="6"/>
                      <a:pt x="273" y="2"/>
                    </a:cubicBezTo>
                    <a:lnTo>
                      <a:pt x="301" y="0"/>
                    </a:lnTo>
                    <a:lnTo>
                      <a:pt x="310" y="6"/>
                    </a:lnTo>
                    <a:lnTo>
                      <a:pt x="337" y="8"/>
                    </a:lnTo>
                    <a:cubicBezTo>
                      <a:pt x="342" y="11"/>
                      <a:pt x="345" y="23"/>
                      <a:pt x="337" y="26"/>
                    </a:cubicBezTo>
                    <a:cubicBezTo>
                      <a:pt x="329" y="29"/>
                      <a:pt x="308" y="24"/>
                      <a:pt x="291" y="27"/>
                    </a:cubicBezTo>
                    <a:cubicBezTo>
                      <a:pt x="274" y="30"/>
                      <a:pt x="255" y="36"/>
                      <a:pt x="234" y="47"/>
                    </a:cubicBezTo>
                    <a:cubicBezTo>
                      <a:pt x="213" y="58"/>
                      <a:pt x="185" y="75"/>
                      <a:pt x="166" y="93"/>
                    </a:cubicBezTo>
                    <a:cubicBezTo>
                      <a:pt x="147" y="111"/>
                      <a:pt x="132" y="136"/>
                      <a:pt x="120" y="158"/>
                    </a:cubicBezTo>
                    <a:cubicBezTo>
                      <a:pt x="108" y="180"/>
                      <a:pt x="101" y="206"/>
                      <a:pt x="94" y="228"/>
                    </a:cubicBezTo>
                    <a:cubicBezTo>
                      <a:pt x="87" y="250"/>
                      <a:pt x="82" y="274"/>
                      <a:pt x="76" y="293"/>
                    </a:cubicBezTo>
                    <a:cubicBezTo>
                      <a:pt x="70" y="312"/>
                      <a:pt x="65" y="328"/>
                      <a:pt x="60" y="341"/>
                    </a:cubicBezTo>
                    <a:cubicBezTo>
                      <a:pt x="55" y="354"/>
                      <a:pt x="50" y="364"/>
                      <a:pt x="43" y="372"/>
                    </a:cubicBezTo>
                    <a:cubicBezTo>
                      <a:pt x="36" y="380"/>
                      <a:pt x="25" y="387"/>
                      <a:pt x="18" y="390"/>
                    </a:cubicBezTo>
                    <a:cubicBezTo>
                      <a:pt x="11" y="393"/>
                      <a:pt x="3" y="392"/>
                      <a:pt x="0" y="393"/>
                    </a:cubicBezTo>
                  </a:path>
                </a:pathLst>
              </a:custGeom>
              <a:pattFill prst="wdDnDiag">
                <a:fgClr>
                  <a:srgbClr val="000000"/>
                </a:fgClr>
                <a:bgClr>
                  <a:srgbClr val="F0F0F4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Freeform 139" descr="Wide downward diagonal"/>
              <p:cNvSpPr>
                <a:spLocks noChangeAspect="1"/>
              </p:cNvSpPr>
              <p:nvPr/>
            </p:nvSpPr>
            <p:spPr bwMode="auto">
              <a:xfrm flipV="1">
                <a:off x="3171" y="3036"/>
                <a:ext cx="222" cy="276"/>
              </a:xfrm>
              <a:custGeom>
                <a:avLst/>
                <a:gdLst>
                  <a:gd name="T0" fmla="*/ 1 w 345"/>
                  <a:gd name="T1" fmla="*/ 1 h 393"/>
                  <a:gd name="T2" fmla="*/ 1 w 345"/>
                  <a:gd name="T3" fmla="*/ 1 h 393"/>
                  <a:gd name="T4" fmla="*/ 1 w 345"/>
                  <a:gd name="T5" fmla="*/ 1 h 393"/>
                  <a:gd name="T6" fmla="*/ 1 w 345"/>
                  <a:gd name="T7" fmla="*/ 1 h 393"/>
                  <a:gd name="T8" fmla="*/ 1 w 345"/>
                  <a:gd name="T9" fmla="*/ 1 h 393"/>
                  <a:gd name="T10" fmla="*/ 1 w 345"/>
                  <a:gd name="T11" fmla="*/ 1 h 393"/>
                  <a:gd name="T12" fmla="*/ 1 w 345"/>
                  <a:gd name="T13" fmla="*/ 1 h 393"/>
                  <a:gd name="T14" fmla="*/ 1 w 345"/>
                  <a:gd name="T15" fmla="*/ 1 h 393"/>
                  <a:gd name="T16" fmla="*/ 1 w 345"/>
                  <a:gd name="T17" fmla="*/ 1 h 393"/>
                  <a:gd name="T18" fmla="*/ 1 w 345"/>
                  <a:gd name="T19" fmla="*/ 0 h 393"/>
                  <a:gd name="T20" fmla="*/ 1 w 345"/>
                  <a:gd name="T21" fmla="*/ 1 h 393"/>
                  <a:gd name="T22" fmla="*/ 1 w 345"/>
                  <a:gd name="T23" fmla="*/ 1 h 393"/>
                  <a:gd name="T24" fmla="*/ 1 w 345"/>
                  <a:gd name="T25" fmla="*/ 1 h 393"/>
                  <a:gd name="T26" fmla="*/ 1 w 345"/>
                  <a:gd name="T27" fmla="*/ 1 h 393"/>
                  <a:gd name="T28" fmla="*/ 1 w 345"/>
                  <a:gd name="T29" fmla="*/ 1 h 393"/>
                  <a:gd name="T30" fmla="*/ 1 w 345"/>
                  <a:gd name="T31" fmla="*/ 1 h 393"/>
                  <a:gd name="T32" fmla="*/ 1 w 345"/>
                  <a:gd name="T33" fmla="*/ 1 h 393"/>
                  <a:gd name="T34" fmla="*/ 1 w 345"/>
                  <a:gd name="T35" fmla="*/ 1 h 393"/>
                  <a:gd name="T36" fmla="*/ 1 w 345"/>
                  <a:gd name="T37" fmla="*/ 1 h 393"/>
                  <a:gd name="T38" fmla="*/ 1 w 345"/>
                  <a:gd name="T39" fmla="*/ 1 h 393"/>
                  <a:gd name="T40" fmla="*/ 1 w 345"/>
                  <a:gd name="T41" fmla="*/ 1 h 393"/>
                  <a:gd name="T42" fmla="*/ 1 w 345"/>
                  <a:gd name="T43" fmla="*/ 1 h 393"/>
                  <a:gd name="T44" fmla="*/ 0 w 345"/>
                  <a:gd name="T45" fmla="*/ 1 h 39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45"/>
                  <a:gd name="T70" fmla="*/ 0 h 393"/>
                  <a:gd name="T71" fmla="*/ 345 w 345"/>
                  <a:gd name="T72" fmla="*/ 393 h 39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45" h="393">
                    <a:moveTo>
                      <a:pt x="1" y="377"/>
                    </a:moveTo>
                    <a:cubicBezTo>
                      <a:pt x="7" y="376"/>
                      <a:pt x="12" y="376"/>
                      <a:pt x="19" y="365"/>
                    </a:cubicBezTo>
                    <a:cubicBezTo>
                      <a:pt x="26" y="354"/>
                      <a:pt x="34" y="333"/>
                      <a:pt x="42" y="311"/>
                    </a:cubicBezTo>
                    <a:cubicBezTo>
                      <a:pt x="50" y="289"/>
                      <a:pt x="58" y="257"/>
                      <a:pt x="66" y="233"/>
                    </a:cubicBezTo>
                    <a:cubicBezTo>
                      <a:pt x="74" y="209"/>
                      <a:pt x="80" y="189"/>
                      <a:pt x="90" y="168"/>
                    </a:cubicBezTo>
                    <a:cubicBezTo>
                      <a:pt x="100" y="147"/>
                      <a:pt x="114" y="125"/>
                      <a:pt x="126" y="108"/>
                    </a:cubicBezTo>
                    <a:cubicBezTo>
                      <a:pt x="138" y="91"/>
                      <a:pt x="148" y="77"/>
                      <a:pt x="163" y="63"/>
                    </a:cubicBezTo>
                    <a:cubicBezTo>
                      <a:pt x="178" y="49"/>
                      <a:pt x="195" y="34"/>
                      <a:pt x="213" y="24"/>
                    </a:cubicBezTo>
                    <a:cubicBezTo>
                      <a:pt x="231" y="14"/>
                      <a:pt x="258" y="6"/>
                      <a:pt x="273" y="2"/>
                    </a:cubicBezTo>
                    <a:lnTo>
                      <a:pt x="301" y="0"/>
                    </a:lnTo>
                    <a:lnTo>
                      <a:pt x="310" y="6"/>
                    </a:lnTo>
                    <a:lnTo>
                      <a:pt x="337" y="8"/>
                    </a:lnTo>
                    <a:cubicBezTo>
                      <a:pt x="342" y="11"/>
                      <a:pt x="345" y="23"/>
                      <a:pt x="337" y="26"/>
                    </a:cubicBezTo>
                    <a:cubicBezTo>
                      <a:pt x="329" y="29"/>
                      <a:pt x="308" y="24"/>
                      <a:pt x="291" y="27"/>
                    </a:cubicBezTo>
                    <a:cubicBezTo>
                      <a:pt x="274" y="30"/>
                      <a:pt x="255" y="36"/>
                      <a:pt x="234" y="47"/>
                    </a:cubicBezTo>
                    <a:cubicBezTo>
                      <a:pt x="213" y="58"/>
                      <a:pt x="185" y="75"/>
                      <a:pt x="166" y="93"/>
                    </a:cubicBezTo>
                    <a:cubicBezTo>
                      <a:pt x="147" y="111"/>
                      <a:pt x="132" y="136"/>
                      <a:pt x="120" y="158"/>
                    </a:cubicBezTo>
                    <a:cubicBezTo>
                      <a:pt x="108" y="180"/>
                      <a:pt x="101" y="206"/>
                      <a:pt x="94" y="228"/>
                    </a:cubicBezTo>
                    <a:cubicBezTo>
                      <a:pt x="87" y="250"/>
                      <a:pt x="82" y="274"/>
                      <a:pt x="76" y="293"/>
                    </a:cubicBezTo>
                    <a:cubicBezTo>
                      <a:pt x="70" y="312"/>
                      <a:pt x="65" y="328"/>
                      <a:pt x="60" y="341"/>
                    </a:cubicBezTo>
                    <a:cubicBezTo>
                      <a:pt x="55" y="354"/>
                      <a:pt x="50" y="364"/>
                      <a:pt x="43" y="372"/>
                    </a:cubicBezTo>
                    <a:cubicBezTo>
                      <a:pt x="36" y="380"/>
                      <a:pt x="25" y="387"/>
                      <a:pt x="18" y="390"/>
                    </a:cubicBezTo>
                    <a:cubicBezTo>
                      <a:pt x="11" y="393"/>
                      <a:pt x="3" y="392"/>
                      <a:pt x="0" y="393"/>
                    </a:cubicBezTo>
                  </a:path>
                </a:pathLst>
              </a:custGeom>
              <a:pattFill prst="wdDnDiag">
                <a:fgClr>
                  <a:srgbClr val="000000"/>
                </a:fgClr>
                <a:bgClr>
                  <a:srgbClr val="F0F0F4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14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394" y="2510"/>
                <a:ext cx="0" cy="79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Freeform 141" descr="Wide downward diagonal"/>
              <p:cNvSpPr>
                <a:spLocks noChangeAspect="1"/>
              </p:cNvSpPr>
              <p:nvPr/>
            </p:nvSpPr>
            <p:spPr bwMode="auto">
              <a:xfrm flipH="1">
                <a:off x="3394" y="2506"/>
                <a:ext cx="221" cy="276"/>
              </a:xfrm>
              <a:custGeom>
                <a:avLst/>
                <a:gdLst>
                  <a:gd name="T0" fmla="*/ 1 w 345"/>
                  <a:gd name="T1" fmla="*/ 1 h 393"/>
                  <a:gd name="T2" fmla="*/ 1 w 345"/>
                  <a:gd name="T3" fmla="*/ 1 h 393"/>
                  <a:gd name="T4" fmla="*/ 1 w 345"/>
                  <a:gd name="T5" fmla="*/ 1 h 393"/>
                  <a:gd name="T6" fmla="*/ 1 w 345"/>
                  <a:gd name="T7" fmla="*/ 1 h 393"/>
                  <a:gd name="T8" fmla="*/ 1 w 345"/>
                  <a:gd name="T9" fmla="*/ 1 h 393"/>
                  <a:gd name="T10" fmla="*/ 1 w 345"/>
                  <a:gd name="T11" fmla="*/ 1 h 393"/>
                  <a:gd name="T12" fmla="*/ 1 w 345"/>
                  <a:gd name="T13" fmla="*/ 1 h 393"/>
                  <a:gd name="T14" fmla="*/ 1 w 345"/>
                  <a:gd name="T15" fmla="*/ 1 h 393"/>
                  <a:gd name="T16" fmla="*/ 1 w 345"/>
                  <a:gd name="T17" fmla="*/ 1 h 393"/>
                  <a:gd name="T18" fmla="*/ 1 w 345"/>
                  <a:gd name="T19" fmla="*/ 0 h 393"/>
                  <a:gd name="T20" fmla="*/ 1 w 345"/>
                  <a:gd name="T21" fmla="*/ 1 h 393"/>
                  <a:gd name="T22" fmla="*/ 1 w 345"/>
                  <a:gd name="T23" fmla="*/ 1 h 393"/>
                  <a:gd name="T24" fmla="*/ 1 w 345"/>
                  <a:gd name="T25" fmla="*/ 1 h 393"/>
                  <a:gd name="T26" fmla="*/ 1 w 345"/>
                  <a:gd name="T27" fmla="*/ 1 h 393"/>
                  <a:gd name="T28" fmla="*/ 1 w 345"/>
                  <a:gd name="T29" fmla="*/ 1 h 393"/>
                  <a:gd name="T30" fmla="*/ 1 w 345"/>
                  <a:gd name="T31" fmla="*/ 1 h 393"/>
                  <a:gd name="T32" fmla="*/ 1 w 345"/>
                  <a:gd name="T33" fmla="*/ 1 h 393"/>
                  <a:gd name="T34" fmla="*/ 1 w 345"/>
                  <a:gd name="T35" fmla="*/ 1 h 393"/>
                  <a:gd name="T36" fmla="*/ 1 w 345"/>
                  <a:gd name="T37" fmla="*/ 1 h 393"/>
                  <a:gd name="T38" fmla="*/ 1 w 345"/>
                  <a:gd name="T39" fmla="*/ 1 h 393"/>
                  <a:gd name="T40" fmla="*/ 1 w 345"/>
                  <a:gd name="T41" fmla="*/ 1 h 393"/>
                  <a:gd name="T42" fmla="*/ 1 w 345"/>
                  <a:gd name="T43" fmla="*/ 1 h 393"/>
                  <a:gd name="T44" fmla="*/ 0 w 345"/>
                  <a:gd name="T45" fmla="*/ 1 h 39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45"/>
                  <a:gd name="T70" fmla="*/ 0 h 393"/>
                  <a:gd name="T71" fmla="*/ 345 w 345"/>
                  <a:gd name="T72" fmla="*/ 393 h 39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45" h="393">
                    <a:moveTo>
                      <a:pt x="1" y="377"/>
                    </a:moveTo>
                    <a:cubicBezTo>
                      <a:pt x="7" y="376"/>
                      <a:pt x="12" y="376"/>
                      <a:pt x="19" y="365"/>
                    </a:cubicBezTo>
                    <a:cubicBezTo>
                      <a:pt x="26" y="354"/>
                      <a:pt x="34" y="333"/>
                      <a:pt x="42" y="311"/>
                    </a:cubicBezTo>
                    <a:cubicBezTo>
                      <a:pt x="50" y="289"/>
                      <a:pt x="58" y="257"/>
                      <a:pt x="66" y="233"/>
                    </a:cubicBezTo>
                    <a:cubicBezTo>
                      <a:pt x="74" y="209"/>
                      <a:pt x="80" y="189"/>
                      <a:pt x="90" y="168"/>
                    </a:cubicBezTo>
                    <a:cubicBezTo>
                      <a:pt x="100" y="147"/>
                      <a:pt x="114" y="125"/>
                      <a:pt x="126" y="108"/>
                    </a:cubicBezTo>
                    <a:cubicBezTo>
                      <a:pt x="138" y="91"/>
                      <a:pt x="148" y="77"/>
                      <a:pt x="163" y="63"/>
                    </a:cubicBezTo>
                    <a:cubicBezTo>
                      <a:pt x="178" y="49"/>
                      <a:pt x="195" y="34"/>
                      <a:pt x="213" y="24"/>
                    </a:cubicBezTo>
                    <a:cubicBezTo>
                      <a:pt x="231" y="14"/>
                      <a:pt x="258" y="6"/>
                      <a:pt x="273" y="2"/>
                    </a:cubicBezTo>
                    <a:lnTo>
                      <a:pt x="301" y="0"/>
                    </a:lnTo>
                    <a:lnTo>
                      <a:pt x="310" y="6"/>
                    </a:lnTo>
                    <a:lnTo>
                      <a:pt x="337" y="8"/>
                    </a:lnTo>
                    <a:cubicBezTo>
                      <a:pt x="342" y="11"/>
                      <a:pt x="345" y="23"/>
                      <a:pt x="337" y="26"/>
                    </a:cubicBezTo>
                    <a:cubicBezTo>
                      <a:pt x="329" y="29"/>
                      <a:pt x="308" y="24"/>
                      <a:pt x="291" y="27"/>
                    </a:cubicBezTo>
                    <a:cubicBezTo>
                      <a:pt x="274" y="30"/>
                      <a:pt x="255" y="36"/>
                      <a:pt x="234" y="47"/>
                    </a:cubicBezTo>
                    <a:cubicBezTo>
                      <a:pt x="213" y="58"/>
                      <a:pt x="185" y="75"/>
                      <a:pt x="166" y="93"/>
                    </a:cubicBezTo>
                    <a:cubicBezTo>
                      <a:pt x="147" y="111"/>
                      <a:pt x="132" y="136"/>
                      <a:pt x="120" y="158"/>
                    </a:cubicBezTo>
                    <a:cubicBezTo>
                      <a:pt x="108" y="180"/>
                      <a:pt x="101" y="206"/>
                      <a:pt x="94" y="228"/>
                    </a:cubicBezTo>
                    <a:cubicBezTo>
                      <a:pt x="87" y="250"/>
                      <a:pt x="82" y="274"/>
                      <a:pt x="76" y="293"/>
                    </a:cubicBezTo>
                    <a:cubicBezTo>
                      <a:pt x="70" y="312"/>
                      <a:pt x="65" y="328"/>
                      <a:pt x="60" y="341"/>
                    </a:cubicBezTo>
                    <a:cubicBezTo>
                      <a:pt x="55" y="354"/>
                      <a:pt x="50" y="364"/>
                      <a:pt x="43" y="372"/>
                    </a:cubicBezTo>
                    <a:cubicBezTo>
                      <a:pt x="36" y="380"/>
                      <a:pt x="25" y="387"/>
                      <a:pt x="18" y="390"/>
                    </a:cubicBezTo>
                    <a:cubicBezTo>
                      <a:pt x="11" y="393"/>
                      <a:pt x="3" y="392"/>
                      <a:pt x="0" y="393"/>
                    </a:cubicBezTo>
                  </a:path>
                </a:pathLst>
              </a:custGeom>
              <a:pattFill prst="wdDnDiag">
                <a:fgClr>
                  <a:srgbClr val="000000"/>
                </a:fgClr>
                <a:bgClr>
                  <a:srgbClr val="F0F0F4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Freeform 142" descr="Wide downward diagonal"/>
              <p:cNvSpPr>
                <a:spLocks noChangeAspect="1"/>
              </p:cNvSpPr>
              <p:nvPr/>
            </p:nvSpPr>
            <p:spPr bwMode="auto">
              <a:xfrm flipH="1" flipV="1">
                <a:off x="3395" y="3037"/>
                <a:ext cx="220" cy="276"/>
              </a:xfrm>
              <a:custGeom>
                <a:avLst/>
                <a:gdLst>
                  <a:gd name="T0" fmla="*/ 1 w 345"/>
                  <a:gd name="T1" fmla="*/ 1 h 393"/>
                  <a:gd name="T2" fmla="*/ 1 w 345"/>
                  <a:gd name="T3" fmla="*/ 1 h 393"/>
                  <a:gd name="T4" fmla="*/ 1 w 345"/>
                  <a:gd name="T5" fmla="*/ 1 h 393"/>
                  <a:gd name="T6" fmla="*/ 1 w 345"/>
                  <a:gd name="T7" fmla="*/ 1 h 393"/>
                  <a:gd name="T8" fmla="*/ 1 w 345"/>
                  <a:gd name="T9" fmla="*/ 1 h 393"/>
                  <a:gd name="T10" fmla="*/ 1 w 345"/>
                  <a:gd name="T11" fmla="*/ 1 h 393"/>
                  <a:gd name="T12" fmla="*/ 1 w 345"/>
                  <a:gd name="T13" fmla="*/ 1 h 393"/>
                  <a:gd name="T14" fmla="*/ 1 w 345"/>
                  <a:gd name="T15" fmla="*/ 1 h 393"/>
                  <a:gd name="T16" fmla="*/ 1 w 345"/>
                  <a:gd name="T17" fmla="*/ 1 h 393"/>
                  <a:gd name="T18" fmla="*/ 1 w 345"/>
                  <a:gd name="T19" fmla="*/ 0 h 393"/>
                  <a:gd name="T20" fmla="*/ 1 w 345"/>
                  <a:gd name="T21" fmla="*/ 1 h 393"/>
                  <a:gd name="T22" fmla="*/ 1 w 345"/>
                  <a:gd name="T23" fmla="*/ 1 h 393"/>
                  <a:gd name="T24" fmla="*/ 1 w 345"/>
                  <a:gd name="T25" fmla="*/ 1 h 393"/>
                  <a:gd name="T26" fmla="*/ 1 w 345"/>
                  <a:gd name="T27" fmla="*/ 1 h 393"/>
                  <a:gd name="T28" fmla="*/ 1 w 345"/>
                  <a:gd name="T29" fmla="*/ 1 h 393"/>
                  <a:gd name="T30" fmla="*/ 1 w 345"/>
                  <a:gd name="T31" fmla="*/ 1 h 393"/>
                  <a:gd name="T32" fmla="*/ 1 w 345"/>
                  <a:gd name="T33" fmla="*/ 1 h 393"/>
                  <a:gd name="T34" fmla="*/ 1 w 345"/>
                  <a:gd name="T35" fmla="*/ 1 h 393"/>
                  <a:gd name="T36" fmla="*/ 1 w 345"/>
                  <a:gd name="T37" fmla="*/ 1 h 393"/>
                  <a:gd name="T38" fmla="*/ 1 w 345"/>
                  <a:gd name="T39" fmla="*/ 1 h 393"/>
                  <a:gd name="T40" fmla="*/ 1 w 345"/>
                  <a:gd name="T41" fmla="*/ 1 h 393"/>
                  <a:gd name="T42" fmla="*/ 1 w 345"/>
                  <a:gd name="T43" fmla="*/ 1 h 393"/>
                  <a:gd name="T44" fmla="*/ 0 w 345"/>
                  <a:gd name="T45" fmla="*/ 1 h 39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45"/>
                  <a:gd name="T70" fmla="*/ 0 h 393"/>
                  <a:gd name="T71" fmla="*/ 345 w 345"/>
                  <a:gd name="T72" fmla="*/ 393 h 39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45" h="393">
                    <a:moveTo>
                      <a:pt x="1" y="377"/>
                    </a:moveTo>
                    <a:cubicBezTo>
                      <a:pt x="7" y="376"/>
                      <a:pt x="12" y="376"/>
                      <a:pt x="19" y="365"/>
                    </a:cubicBezTo>
                    <a:cubicBezTo>
                      <a:pt x="26" y="354"/>
                      <a:pt x="34" y="333"/>
                      <a:pt x="42" y="311"/>
                    </a:cubicBezTo>
                    <a:cubicBezTo>
                      <a:pt x="50" y="289"/>
                      <a:pt x="58" y="257"/>
                      <a:pt x="66" y="233"/>
                    </a:cubicBezTo>
                    <a:cubicBezTo>
                      <a:pt x="74" y="209"/>
                      <a:pt x="80" y="189"/>
                      <a:pt x="90" y="168"/>
                    </a:cubicBezTo>
                    <a:cubicBezTo>
                      <a:pt x="100" y="147"/>
                      <a:pt x="114" y="125"/>
                      <a:pt x="126" y="108"/>
                    </a:cubicBezTo>
                    <a:cubicBezTo>
                      <a:pt x="138" y="91"/>
                      <a:pt x="148" y="77"/>
                      <a:pt x="163" y="63"/>
                    </a:cubicBezTo>
                    <a:cubicBezTo>
                      <a:pt x="178" y="49"/>
                      <a:pt x="195" y="34"/>
                      <a:pt x="213" y="24"/>
                    </a:cubicBezTo>
                    <a:cubicBezTo>
                      <a:pt x="231" y="14"/>
                      <a:pt x="258" y="6"/>
                      <a:pt x="273" y="2"/>
                    </a:cubicBezTo>
                    <a:lnTo>
                      <a:pt x="301" y="0"/>
                    </a:lnTo>
                    <a:lnTo>
                      <a:pt x="310" y="6"/>
                    </a:lnTo>
                    <a:lnTo>
                      <a:pt x="337" y="8"/>
                    </a:lnTo>
                    <a:cubicBezTo>
                      <a:pt x="342" y="11"/>
                      <a:pt x="345" y="23"/>
                      <a:pt x="337" y="26"/>
                    </a:cubicBezTo>
                    <a:cubicBezTo>
                      <a:pt x="329" y="29"/>
                      <a:pt x="308" y="24"/>
                      <a:pt x="291" y="27"/>
                    </a:cubicBezTo>
                    <a:cubicBezTo>
                      <a:pt x="274" y="30"/>
                      <a:pt x="255" y="36"/>
                      <a:pt x="234" y="47"/>
                    </a:cubicBezTo>
                    <a:cubicBezTo>
                      <a:pt x="213" y="58"/>
                      <a:pt x="185" y="75"/>
                      <a:pt x="166" y="93"/>
                    </a:cubicBezTo>
                    <a:cubicBezTo>
                      <a:pt x="147" y="111"/>
                      <a:pt x="132" y="136"/>
                      <a:pt x="120" y="158"/>
                    </a:cubicBezTo>
                    <a:cubicBezTo>
                      <a:pt x="108" y="180"/>
                      <a:pt x="101" y="206"/>
                      <a:pt x="94" y="228"/>
                    </a:cubicBezTo>
                    <a:cubicBezTo>
                      <a:pt x="87" y="250"/>
                      <a:pt x="82" y="274"/>
                      <a:pt x="76" y="293"/>
                    </a:cubicBezTo>
                    <a:cubicBezTo>
                      <a:pt x="70" y="312"/>
                      <a:pt x="65" y="328"/>
                      <a:pt x="60" y="341"/>
                    </a:cubicBezTo>
                    <a:cubicBezTo>
                      <a:pt x="55" y="354"/>
                      <a:pt x="50" y="364"/>
                      <a:pt x="43" y="372"/>
                    </a:cubicBezTo>
                    <a:cubicBezTo>
                      <a:pt x="36" y="380"/>
                      <a:pt x="25" y="387"/>
                      <a:pt x="18" y="390"/>
                    </a:cubicBezTo>
                    <a:cubicBezTo>
                      <a:pt x="11" y="393"/>
                      <a:pt x="3" y="392"/>
                      <a:pt x="0" y="393"/>
                    </a:cubicBezTo>
                  </a:path>
                </a:pathLst>
              </a:custGeom>
              <a:pattFill prst="wdDnDiag">
                <a:fgClr>
                  <a:srgbClr val="000000"/>
                </a:fgClr>
                <a:bgClr>
                  <a:srgbClr val="F0F0F4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Line 143"/>
              <p:cNvSpPr>
                <a:spLocks noChangeAspect="1" noChangeShapeType="1"/>
              </p:cNvSpPr>
              <p:nvPr/>
            </p:nvSpPr>
            <p:spPr bwMode="auto">
              <a:xfrm flipV="1">
                <a:off x="3394" y="2511"/>
                <a:ext cx="0" cy="79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Freeform 144" descr="Wide downward diagonal"/>
              <p:cNvSpPr>
                <a:spLocks noChangeAspect="1"/>
              </p:cNvSpPr>
              <p:nvPr/>
            </p:nvSpPr>
            <p:spPr bwMode="auto">
              <a:xfrm>
                <a:off x="3613" y="2505"/>
                <a:ext cx="221" cy="276"/>
              </a:xfrm>
              <a:custGeom>
                <a:avLst/>
                <a:gdLst>
                  <a:gd name="T0" fmla="*/ 1 w 345"/>
                  <a:gd name="T1" fmla="*/ 1 h 393"/>
                  <a:gd name="T2" fmla="*/ 1 w 345"/>
                  <a:gd name="T3" fmla="*/ 1 h 393"/>
                  <a:gd name="T4" fmla="*/ 1 w 345"/>
                  <a:gd name="T5" fmla="*/ 1 h 393"/>
                  <a:gd name="T6" fmla="*/ 1 w 345"/>
                  <a:gd name="T7" fmla="*/ 1 h 393"/>
                  <a:gd name="T8" fmla="*/ 1 w 345"/>
                  <a:gd name="T9" fmla="*/ 1 h 393"/>
                  <a:gd name="T10" fmla="*/ 1 w 345"/>
                  <a:gd name="T11" fmla="*/ 1 h 393"/>
                  <a:gd name="T12" fmla="*/ 1 w 345"/>
                  <a:gd name="T13" fmla="*/ 1 h 393"/>
                  <a:gd name="T14" fmla="*/ 1 w 345"/>
                  <a:gd name="T15" fmla="*/ 1 h 393"/>
                  <a:gd name="T16" fmla="*/ 1 w 345"/>
                  <a:gd name="T17" fmla="*/ 1 h 393"/>
                  <a:gd name="T18" fmla="*/ 1 w 345"/>
                  <a:gd name="T19" fmla="*/ 0 h 393"/>
                  <a:gd name="T20" fmla="*/ 1 w 345"/>
                  <a:gd name="T21" fmla="*/ 1 h 393"/>
                  <a:gd name="T22" fmla="*/ 1 w 345"/>
                  <a:gd name="T23" fmla="*/ 1 h 393"/>
                  <a:gd name="T24" fmla="*/ 1 w 345"/>
                  <a:gd name="T25" fmla="*/ 1 h 393"/>
                  <a:gd name="T26" fmla="*/ 1 w 345"/>
                  <a:gd name="T27" fmla="*/ 1 h 393"/>
                  <a:gd name="T28" fmla="*/ 1 w 345"/>
                  <a:gd name="T29" fmla="*/ 1 h 393"/>
                  <a:gd name="T30" fmla="*/ 1 w 345"/>
                  <a:gd name="T31" fmla="*/ 1 h 393"/>
                  <a:gd name="T32" fmla="*/ 1 w 345"/>
                  <a:gd name="T33" fmla="*/ 1 h 393"/>
                  <a:gd name="T34" fmla="*/ 1 w 345"/>
                  <a:gd name="T35" fmla="*/ 1 h 393"/>
                  <a:gd name="T36" fmla="*/ 1 w 345"/>
                  <a:gd name="T37" fmla="*/ 1 h 393"/>
                  <a:gd name="T38" fmla="*/ 1 w 345"/>
                  <a:gd name="T39" fmla="*/ 1 h 393"/>
                  <a:gd name="T40" fmla="*/ 1 w 345"/>
                  <a:gd name="T41" fmla="*/ 1 h 393"/>
                  <a:gd name="T42" fmla="*/ 1 w 345"/>
                  <a:gd name="T43" fmla="*/ 1 h 393"/>
                  <a:gd name="T44" fmla="*/ 0 w 345"/>
                  <a:gd name="T45" fmla="*/ 1 h 39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45"/>
                  <a:gd name="T70" fmla="*/ 0 h 393"/>
                  <a:gd name="T71" fmla="*/ 345 w 345"/>
                  <a:gd name="T72" fmla="*/ 393 h 39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45" h="393">
                    <a:moveTo>
                      <a:pt x="1" y="377"/>
                    </a:moveTo>
                    <a:cubicBezTo>
                      <a:pt x="7" y="376"/>
                      <a:pt x="12" y="376"/>
                      <a:pt x="19" y="365"/>
                    </a:cubicBezTo>
                    <a:cubicBezTo>
                      <a:pt x="26" y="354"/>
                      <a:pt x="34" y="333"/>
                      <a:pt x="42" y="311"/>
                    </a:cubicBezTo>
                    <a:cubicBezTo>
                      <a:pt x="50" y="289"/>
                      <a:pt x="58" y="257"/>
                      <a:pt x="66" y="233"/>
                    </a:cubicBezTo>
                    <a:cubicBezTo>
                      <a:pt x="74" y="209"/>
                      <a:pt x="80" y="189"/>
                      <a:pt x="90" y="168"/>
                    </a:cubicBezTo>
                    <a:cubicBezTo>
                      <a:pt x="100" y="147"/>
                      <a:pt x="114" y="125"/>
                      <a:pt x="126" y="108"/>
                    </a:cubicBezTo>
                    <a:cubicBezTo>
                      <a:pt x="138" y="91"/>
                      <a:pt x="148" y="77"/>
                      <a:pt x="163" y="63"/>
                    </a:cubicBezTo>
                    <a:cubicBezTo>
                      <a:pt x="178" y="49"/>
                      <a:pt x="195" y="34"/>
                      <a:pt x="213" y="24"/>
                    </a:cubicBezTo>
                    <a:cubicBezTo>
                      <a:pt x="231" y="14"/>
                      <a:pt x="258" y="6"/>
                      <a:pt x="273" y="2"/>
                    </a:cubicBezTo>
                    <a:lnTo>
                      <a:pt x="301" y="0"/>
                    </a:lnTo>
                    <a:lnTo>
                      <a:pt x="310" y="6"/>
                    </a:lnTo>
                    <a:lnTo>
                      <a:pt x="337" y="8"/>
                    </a:lnTo>
                    <a:cubicBezTo>
                      <a:pt x="342" y="11"/>
                      <a:pt x="345" y="23"/>
                      <a:pt x="337" y="26"/>
                    </a:cubicBezTo>
                    <a:cubicBezTo>
                      <a:pt x="329" y="29"/>
                      <a:pt x="308" y="24"/>
                      <a:pt x="291" y="27"/>
                    </a:cubicBezTo>
                    <a:cubicBezTo>
                      <a:pt x="274" y="30"/>
                      <a:pt x="255" y="36"/>
                      <a:pt x="234" y="47"/>
                    </a:cubicBezTo>
                    <a:cubicBezTo>
                      <a:pt x="213" y="58"/>
                      <a:pt x="185" y="75"/>
                      <a:pt x="166" y="93"/>
                    </a:cubicBezTo>
                    <a:cubicBezTo>
                      <a:pt x="147" y="111"/>
                      <a:pt x="132" y="136"/>
                      <a:pt x="120" y="158"/>
                    </a:cubicBezTo>
                    <a:cubicBezTo>
                      <a:pt x="108" y="180"/>
                      <a:pt x="101" y="206"/>
                      <a:pt x="94" y="228"/>
                    </a:cubicBezTo>
                    <a:cubicBezTo>
                      <a:pt x="87" y="250"/>
                      <a:pt x="82" y="274"/>
                      <a:pt x="76" y="293"/>
                    </a:cubicBezTo>
                    <a:cubicBezTo>
                      <a:pt x="70" y="312"/>
                      <a:pt x="65" y="328"/>
                      <a:pt x="60" y="341"/>
                    </a:cubicBezTo>
                    <a:cubicBezTo>
                      <a:pt x="55" y="354"/>
                      <a:pt x="50" y="364"/>
                      <a:pt x="43" y="372"/>
                    </a:cubicBezTo>
                    <a:cubicBezTo>
                      <a:pt x="36" y="380"/>
                      <a:pt x="25" y="387"/>
                      <a:pt x="18" y="390"/>
                    </a:cubicBezTo>
                    <a:cubicBezTo>
                      <a:pt x="11" y="393"/>
                      <a:pt x="3" y="392"/>
                      <a:pt x="0" y="393"/>
                    </a:cubicBezTo>
                  </a:path>
                </a:pathLst>
              </a:custGeom>
              <a:pattFill prst="wdDnDiag">
                <a:fgClr>
                  <a:srgbClr val="000000"/>
                </a:fgClr>
                <a:bgClr>
                  <a:srgbClr val="F0F0F4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Freeform 145" descr="Wide downward diagonal"/>
              <p:cNvSpPr>
                <a:spLocks noChangeAspect="1"/>
              </p:cNvSpPr>
              <p:nvPr/>
            </p:nvSpPr>
            <p:spPr bwMode="auto">
              <a:xfrm flipV="1">
                <a:off x="3613" y="3036"/>
                <a:ext cx="220" cy="276"/>
              </a:xfrm>
              <a:custGeom>
                <a:avLst/>
                <a:gdLst>
                  <a:gd name="T0" fmla="*/ 1 w 345"/>
                  <a:gd name="T1" fmla="*/ 1 h 393"/>
                  <a:gd name="T2" fmla="*/ 1 w 345"/>
                  <a:gd name="T3" fmla="*/ 1 h 393"/>
                  <a:gd name="T4" fmla="*/ 1 w 345"/>
                  <a:gd name="T5" fmla="*/ 1 h 393"/>
                  <a:gd name="T6" fmla="*/ 1 w 345"/>
                  <a:gd name="T7" fmla="*/ 1 h 393"/>
                  <a:gd name="T8" fmla="*/ 1 w 345"/>
                  <a:gd name="T9" fmla="*/ 1 h 393"/>
                  <a:gd name="T10" fmla="*/ 1 w 345"/>
                  <a:gd name="T11" fmla="*/ 1 h 393"/>
                  <a:gd name="T12" fmla="*/ 1 w 345"/>
                  <a:gd name="T13" fmla="*/ 1 h 393"/>
                  <a:gd name="T14" fmla="*/ 1 w 345"/>
                  <a:gd name="T15" fmla="*/ 1 h 393"/>
                  <a:gd name="T16" fmla="*/ 1 w 345"/>
                  <a:gd name="T17" fmla="*/ 1 h 393"/>
                  <a:gd name="T18" fmla="*/ 1 w 345"/>
                  <a:gd name="T19" fmla="*/ 0 h 393"/>
                  <a:gd name="T20" fmla="*/ 1 w 345"/>
                  <a:gd name="T21" fmla="*/ 1 h 393"/>
                  <a:gd name="T22" fmla="*/ 1 w 345"/>
                  <a:gd name="T23" fmla="*/ 1 h 393"/>
                  <a:gd name="T24" fmla="*/ 1 w 345"/>
                  <a:gd name="T25" fmla="*/ 1 h 393"/>
                  <a:gd name="T26" fmla="*/ 1 w 345"/>
                  <a:gd name="T27" fmla="*/ 1 h 393"/>
                  <a:gd name="T28" fmla="*/ 1 w 345"/>
                  <a:gd name="T29" fmla="*/ 1 h 393"/>
                  <a:gd name="T30" fmla="*/ 1 w 345"/>
                  <a:gd name="T31" fmla="*/ 1 h 393"/>
                  <a:gd name="T32" fmla="*/ 1 w 345"/>
                  <a:gd name="T33" fmla="*/ 1 h 393"/>
                  <a:gd name="T34" fmla="*/ 1 w 345"/>
                  <a:gd name="T35" fmla="*/ 1 h 393"/>
                  <a:gd name="T36" fmla="*/ 1 w 345"/>
                  <a:gd name="T37" fmla="*/ 1 h 393"/>
                  <a:gd name="T38" fmla="*/ 1 w 345"/>
                  <a:gd name="T39" fmla="*/ 1 h 393"/>
                  <a:gd name="T40" fmla="*/ 1 w 345"/>
                  <a:gd name="T41" fmla="*/ 1 h 393"/>
                  <a:gd name="T42" fmla="*/ 1 w 345"/>
                  <a:gd name="T43" fmla="*/ 1 h 393"/>
                  <a:gd name="T44" fmla="*/ 0 w 345"/>
                  <a:gd name="T45" fmla="*/ 1 h 39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45"/>
                  <a:gd name="T70" fmla="*/ 0 h 393"/>
                  <a:gd name="T71" fmla="*/ 345 w 345"/>
                  <a:gd name="T72" fmla="*/ 393 h 39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45" h="393">
                    <a:moveTo>
                      <a:pt x="1" y="377"/>
                    </a:moveTo>
                    <a:cubicBezTo>
                      <a:pt x="7" y="376"/>
                      <a:pt x="12" y="376"/>
                      <a:pt x="19" y="365"/>
                    </a:cubicBezTo>
                    <a:cubicBezTo>
                      <a:pt x="26" y="354"/>
                      <a:pt x="34" y="333"/>
                      <a:pt x="42" y="311"/>
                    </a:cubicBezTo>
                    <a:cubicBezTo>
                      <a:pt x="50" y="289"/>
                      <a:pt x="58" y="257"/>
                      <a:pt x="66" y="233"/>
                    </a:cubicBezTo>
                    <a:cubicBezTo>
                      <a:pt x="74" y="209"/>
                      <a:pt x="80" y="189"/>
                      <a:pt x="90" y="168"/>
                    </a:cubicBezTo>
                    <a:cubicBezTo>
                      <a:pt x="100" y="147"/>
                      <a:pt x="114" y="125"/>
                      <a:pt x="126" y="108"/>
                    </a:cubicBezTo>
                    <a:cubicBezTo>
                      <a:pt x="138" y="91"/>
                      <a:pt x="148" y="77"/>
                      <a:pt x="163" y="63"/>
                    </a:cubicBezTo>
                    <a:cubicBezTo>
                      <a:pt x="178" y="49"/>
                      <a:pt x="195" y="34"/>
                      <a:pt x="213" y="24"/>
                    </a:cubicBezTo>
                    <a:cubicBezTo>
                      <a:pt x="231" y="14"/>
                      <a:pt x="258" y="6"/>
                      <a:pt x="273" y="2"/>
                    </a:cubicBezTo>
                    <a:lnTo>
                      <a:pt x="301" y="0"/>
                    </a:lnTo>
                    <a:lnTo>
                      <a:pt x="310" y="6"/>
                    </a:lnTo>
                    <a:lnTo>
                      <a:pt x="337" y="8"/>
                    </a:lnTo>
                    <a:cubicBezTo>
                      <a:pt x="342" y="11"/>
                      <a:pt x="345" y="23"/>
                      <a:pt x="337" y="26"/>
                    </a:cubicBezTo>
                    <a:cubicBezTo>
                      <a:pt x="329" y="29"/>
                      <a:pt x="308" y="24"/>
                      <a:pt x="291" y="27"/>
                    </a:cubicBezTo>
                    <a:cubicBezTo>
                      <a:pt x="274" y="30"/>
                      <a:pt x="255" y="36"/>
                      <a:pt x="234" y="47"/>
                    </a:cubicBezTo>
                    <a:cubicBezTo>
                      <a:pt x="213" y="58"/>
                      <a:pt x="185" y="75"/>
                      <a:pt x="166" y="93"/>
                    </a:cubicBezTo>
                    <a:cubicBezTo>
                      <a:pt x="147" y="111"/>
                      <a:pt x="132" y="136"/>
                      <a:pt x="120" y="158"/>
                    </a:cubicBezTo>
                    <a:cubicBezTo>
                      <a:pt x="108" y="180"/>
                      <a:pt x="101" y="206"/>
                      <a:pt x="94" y="228"/>
                    </a:cubicBezTo>
                    <a:cubicBezTo>
                      <a:pt x="87" y="250"/>
                      <a:pt x="82" y="274"/>
                      <a:pt x="76" y="293"/>
                    </a:cubicBezTo>
                    <a:cubicBezTo>
                      <a:pt x="70" y="312"/>
                      <a:pt x="65" y="328"/>
                      <a:pt x="60" y="341"/>
                    </a:cubicBezTo>
                    <a:cubicBezTo>
                      <a:pt x="55" y="354"/>
                      <a:pt x="50" y="364"/>
                      <a:pt x="43" y="372"/>
                    </a:cubicBezTo>
                    <a:cubicBezTo>
                      <a:pt x="36" y="380"/>
                      <a:pt x="25" y="387"/>
                      <a:pt x="18" y="390"/>
                    </a:cubicBezTo>
                    <a:cubicBezTo>
                      <a:pt x="11" y="393"/>
                      <a:pt x="3" y="392"/>
                      <a:pt x="0" y="393"/>
                    </a:cubicBezTo>
                  </a:path>
                </a:pathLst>
              </a:custGeom>
              <a:pattFill prst="wdDnDiag">
                <a:fgClr>
                  <a:srgbClr val="000000"/>
                </a:fgClr>
                <a:bgClr>
                  <a:srgbClr val="F0F0F4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14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34" y="2510"/>
                <a:ext cx="0" cy="79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Freeform 147" descr="Wide downward diagonal"/>
              <p:cNvSpPr>
                <a:spLocks noChangeAspect="1"/>
              </p:cNvSpPr>
              <p:nvPr/>
            </p:nvSpPr>
            <p:spPr bwMode="auto">
              <a:xfrm flipH="1">
                <a:off x="3834" y="2506"/>
                <a:ext cx="221" cy="276"/>
              </a:xfrm>
              <a:custGeom>
                <a:avLst/>
                <a:gdLst>
                  <a:gd name="T0" fmla="*/ 1 w 345"/>
                  <a:gd name="T1" fmla="*/ 1 h 393"/>
                  <a:gd name="T2" fmla="*/ 1 w 345"/>
                  <a:gd name="T3" fmla="*/ 1 h 393"/>
                  <a:gd name="T4" fmla="*/ 1 w 345"/>
                  <a:gd name="T5" fmla="*/ 1 h 393"/>
                  <a:gd name="T6" fmla="*/ 1 w 345"/>
                  <a:gd name="T7" fmla="*/ 1 h 393"/>
                  <a:gd name="T8" fmla="*/ 1 w 345"/>
                  <a:gd name="T9" fmla="*/ 1 h 393"/>
                  <a:gd name="T10" fmla="*/ 1 w 345"/>
                  <a:gd name="T11" fmla="*/ 1 h 393"/>
                  <a:gd name="T12" fmla="*/ 1 w 345"/>
                  <a:gd name="T13" fmla="*/ 1 h 393"/>
                  <a:gd name="T14" fmla="*/ 1 w 345"/>
                  <a:gd name="T15" fmla="*/ 1 h 393"/>
                  <a:gd name="T16" fmla="*/ 1 w 345"/>
                  <a:gd name="T17" fmla="*/ 1 h 393"/>
                  <a:gd name="T18" fmla="*/ 1 w 345"/>
                  <a:gd name="T19" fmla="*/ 0 h 393"/>
                  <a:gd name="T20" fmla="*/ 1 w 345"/>
                  <a:gd name="T21" fmla="*/ 1 h 393"/>
                  <a:gd name="T22" fmla="*/ 1 w 345"/>
                  <a:gd name="T23" fmla="*/ 1 h 393"/>
                  <a:gd name="T24" fmla="*/ 1 w 345"/>
                  <a:gd name="T25" fmla="*/ 1 h 393"/>
                  <a:gd name="T26" fmla="*/ 1 w 345"/>
                  <a:gd name="T27" fmla="*/ 1 h 393"/>
                  <a:gd name="T28" fmla="*/ 1 w 345"/>
                  <a:gd name="T29" fmla="*/ 1 h 393"/>
                  <a:gd name="T30" fmla="*/ 1 w 345"/>
                  <a:gd name="T31" fmla="*/ 1 h 393"/>
                  <a:gd name="T32" fmla="*/ 1 w 345"/>
                  <a:gd name="T33" fmla="*/ 1 h 393"/>
                  <a:gd name="T34" fmla="*/ 1 w 345"/>
                  <a:gd name="T35" fmla="*/ 1 h 393"/>
                  <a:gd name="T36" fmla="*/ 1 w 345"/>
                  <a:gd name="T37" fmla="*/ 1 h 393"/>
                  <a:gd name="T38" fmla="*/ 1 w 345"/>
                  <a:gd name="T39" fmla="*/ 1 h 393"/>
                  <a:gd name="T40" fmla="*/ 1 w 345"/>
                  <a:gd name="T41" fmla="*/ 1 h 393"/>
                  <a:gd name="T42" fmla="*/ 1 w 345"/>
                  <a:gd name="T43" fmla="*/ 1 h 393"/>
                  <a:gd name="T44" fmla="*/ 0 w 345"/>
                  <a:gd name="T45" fmla="*/ 1 h 39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45"/>
                  <a:gd name="T70" fmla="*/ 0 h 393"/>
                  <a:gd name="T71" fmla="*/ 345 w 345"/>
                  <a:gd name="T72" fmla="*/ 393 h 39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45" h="393">
                    <a:moveTo>
                      <a:pt x="1" y="377"/>
                    </a:moveTo>
                    <a:cubicBezTo>
                      <a:pt x="7" y="376"/>
                      <a:pt x="12" y="376"/>
                      <a:pt x="19" y="365"/>
                    </a:cubicBezTo>
                    <a:cubicBezTo>
                      <a:pt x="26" y="354"/>
                      <a:pt x="34" y="333"/>
                      <a:pt x="42" y="311"/>
                    </a:cubicBezTo>
                    <a:cubicBezTo>
                      <a:pt x="50" y="289"/>
                      <a:pt x="58" y="257"/>
                      <a:pt x="66" y="233"/>
                    </a:cubicBezTo>
                    <a:cubicBezTo>
                      <a:pt x="74" y="209"/>
                      <a:pt x="80" y="189"/>
                      <a:pt x="90" y="168"/>
                    </a:cubicBezTo>
                    <a:cubicBezTo>
                      <a:pt x="100" y="147"/>
                      <a:pt x="114" y="125"/>
                      <a:pt x="126" y="108"/>
                    </a:cubicBezTo>
                    <a:cubicBezTo>
                      <a:pt x="138" y="91"/>
                      <a:pt x="148" y="77"/>
                      <a:pt x="163" y="63"/>
                    </a:cubicBezTo>
                    <a:cubicBezTo>
                      <a:pt x="178" y="49"/>
                      <a:pt x="195" y="34"/>
                      <a:pt x="213" y="24"/>
                    </a:cubicBezTo>
                    <a:cubicBezTo>
                      <a:pt x="231" y="14"/>
                      <a:pt x="258" y="6"/>
                      <a:pt x="273" y="2"/>
                    </a:cubicBezTo>
                    <a:lnTo>
                      <a:pt x="301" y="0"/>
                    </a:lnTo>
                    <a:lnTo>
                      <a:pt x="310" y="6"/>
                    </a:lnTo>
                    <a:lnTo>
                      <a:pt x="337" y="8"/>
                    </a:lnTo>
                    <a:cubicBezTo>
                      <a:pt x="342" y="11"/>
                      <a:pt x="345" y="23"/>
                      <a:pt x="337" y="26"/>
                    </a:cubicBezTo>
                    <a:cubicBezTo>
                      <a:pt x="329" y="29"/>
                      <a:pt x="308" y="24"/>
                      <a:pt x="291" y="27"/>
                    </a:cubicBezTo>
                    <a:cubicBezTo>
                      <a:pt x="274" y="30"/>
                      <a:pt x="255" y="36"/>
                      <a:pt x="234" y="47"/>
                    </a:cubicBezTo>
                    <a:cubicBezTo>
                      <a:pt x="213" y="58"/>
                      <a:pt x="185" y="75"/>
                      <a:pt x="166" y="93"/>
                    </a:cubicBezTo>
                    <a:cubicBezTo>
                      <a:pt x="147" y="111"/>
                      <a:pt x="132" y="136"/>
                      <a:pt x="120" y="158"/>
                    </a:cubicBezTo>
                    <a:cubicBezTo>
                      <a:pt x="108" y="180"/>
                      <a:pt x="101" y="206"/>
                      <a:pt x="94" y="228"/>
                    </a:cubicBezTo>
                    <a:cubicBezTo>
                      <a:pt x="87" y="250"/>
                      <a:pt x="82" y="274"/>
                      <a:pt x="76" y="293"/>
                    </a:cubicBezTo>
                    <a:cubicBezTo>
                      <a:pt x="70" y="312"/>
                      <a:pt x="65" y="328"/>
                      <a:pt x="60" y="341"/>
                    </a:cubicBezTo>
                    <a:cubicBezTo>
                      <a:pt x="55" y="354"/>
                      <a:pt x="50" y="364"/>
                      <a:pt x="43" y="372"/>
                    </a:cubicBezTo>
                    <a:cubicBezTo>
                      <a:pt x="36" y="380"/>
                      <a:pt x="25" y="387"/>
                      <a:pt x="18" y="390"/>
                    </a:cubicBezTo>
                    <a:cubicBezTo>
                      <a:pt x="11" y="393"/>
                      <a:pt x="3" y="392"/>
                      <a:pt x="0" y="393"/>
                    </a:cubicBezTo>
                  </a:path>
                </a:pathLst>
              </a:custGeom>
              <a:pattFill prst="wdDnDiag">
                <a:fgClr>
                  <a:srgbClr val="000000"/>
                </a:fgClr>
                <a:bgClr>
                  <a:srgbClr val="F0F0F4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Freeform 148" descr="Wide downward diagonal"/>
              <p:cNvSpPr>
                <a:spLocks noChangeAspect="1"/>
              </p:cNvSpPr>
              <p:nvPr/>
            </p:nvSpPr>
            <p:spPr bwMode="auto">
              <a:xfrm flipH="1" flipV="1">
                <a:off x="3835" y="3037"/>
                <a:ext cx="220" cy="276"/>
              </a:xfrm>
              <a:custGeom>
                <a:avLst/>
                <a:gdLst>
                  <a:gd name="T0" fmla="*/ 1 w 345"/>
                  <a:gd name="T1" fmla="*/ 1 h 393"/>
                  <a:gd name="T2" fmla="*/ 1 w 345"/>
                  <a:gd name="T3" fmla="*/ 1 h 393"/>
                  <a:gd name="T4" fmla="*/ 1 w 345"/>
                  <a:gd name="T5" fmla="*/ 1 h 393"/>
                  <a:gd name="T6" fmla="*/ 1 w 345"/>
                  <a:gd name="T7" fmla="*/ 1 h 393"/>
                  <a:gd name="T8" fmla="*/ 1 w 345"/>
                  <a:gd name="T9" fmla="*/ 1 h 393"/>
                  <a:gd name="T10" fmla="*/ 1 w 345"/>
                  <a:gd name="T11" fmla="*/ 1 h 393"/>
                  <a:gd name="T12" fmla="*/ 1 w 345"/>
                  <a:gd name="T13" fmla="*/ 1 h 393"/>
                  <a:gd name="T14" fmla="*/ 1 w 345"/>
                  <a:gd name="T15" fmla="*/ 1 h 393"/>
                  <a:gd name="T16" fmla="*/ 1 w 345"/>
                  <a:gd name="T17" fmla="*/ 1 h 393"/>
                  <a:gd name="T18" fmla="*/ 1 w 345"/>
                  <a:gd name="T19" fmla="*/ 0 h 393"/>
                  <a:gd name="T20" fmla="*/ 1 w 345"/>
                  <a:gd name="T21" fmla="*/ 1 h 393"/>
                  <a:gd name="T22" fmla="*/ 1 w 345"/>
                  <a:gd name="T23" fmla="*/ 1 h 393"/>
                  <a:gd name="T24" fmla="*/ 1 w 345"/>
                  <a:gd name="T25" fmla="*/ 1 h 393"/>
                  <a:gd name="T26" fmla="*/ 1 w 345"/>
                  <a:gd name="T27" fmla="*/ 1 h 393"/>
                  <a:gd name="T28" fmla="*/ 1 w 345"/>
                  <a:gd name="T29" fmla="*/ 1 h 393"/>
                  <a:gd name="T30" fmla="*/ 1 w 345"/>
                  <a:gd name="T31" fmla="*/ 1 h 393"/>
                  <a:gd name="T32" fmla="*/ 1 w 345"/>
                  <a:gd name="T33" fmla="*/ 1 h 393"/>
                  <a:gd name="T34" fmla="*/ 1 w 345"/>
                  <a:gd name="T35" fmla="*/ 1 h 393"/>
                  <a:gd name="T36" fmla="*/ 1 w 345"/>
                  <a:gd name="T37" fmla="*/ 1 h 393"/>
                  <a:gd name="T38" fmla="*/ 1 w 345"/>
                  <a:gd name="T39" fmla="*/ 1 h 393"/>
                  <a:gd name="T40" fmla="*/ 1 w 345"/>
                  <a:gd name="T41" fmla="*/ 1 h 393"/>
                  <a:gd name="T42" fmla="*/ 1 w 345"/>
                  <a:gd name="T43" fmla="*/ 1 h 393"/>
                  <a:gd name="T44" fmla="*/ 0 w 345"/>
                  <a:gd name="T45" fmla="*/ 1 h 39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45"/>
                  <a:gd name="T70" fmla="*/ 0 h 393"/>
                  <a:gd name="T71" fmla="*/ 345 w 345"/>
                  <a:gd name="T72" fmla="*/ 393 h 39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45" h="393">
                    <a:moveTo>
                      <a:pt x="1" y="377"/>
                    </a:moveTo>
                    <a:cubicBezTo>
                      <a:pt x="7" y="376"/>
                      <a:pt x="12" y="376"/>
                      <a:pt x="19" y="365"/>
                    </a:cubicBezTo>
                    <a:cubicBezTo>
                      <a:pt x="26" y="354"/>
                      <a:pt x="34" y="333"/>
                      <a:pt x="42" y="311"/>
                    </a:cubicBezTo>
                    <a:cubicBezTo>
                      <a:pt x="50" y="289"/>
                      <a:pt x="58" y="257"/>
                      <a:pt x="66" y="233"/>
                    </a:cubicBezTo>
                    <a:cubicBezTo>
                      <a:pt x="74" y="209"/>
                      <a:pt x="80" y="189"/>
                      <a:pt x="90" y="168"/>
                    </a:cubicBezTo>
                    <a:cubicBezTo>
                      <a:pt x="100" y="147"/>
                      <a:pt x="114" y="125"/>
                      <a:pt x="126" y="108"/>
                    </a:cubicBezTo>
                    <a:cubicBezTo>
                      <a:pt x="138" y="91"/>
                      <a:pt x="148" y="77"/>
                      <a:pt x="163" y="63"/>
                    </a:cubicBezTo>
                    <a:cubicBezTo>
                      <a:pt x="178" y="49"/>
                      <a:pt x="195" y="34"/>
                      <a:pt x="213" y="24"/>
                    </a:cubicBezTo>
                    <a:cubicBezTo>
                      <a:pt x="231" y="14"/>
                      <a:pt x="258" y="6"/>
                      <a:pt x="273" y="2"/>
                    </a:cubicBezTo>
                    <a:lnTo>
                      <a:pt x="301" y="0"/>
                    </a:lnTo>
                    <a:lnTo>
                      <a:pt x="310" y="6"/>
                    </a:lnTo>
                    <a:lnTo>
                      <a:pt x="337" y="8"/>
                    </a:lnTo>
                    <a:cubicBezTo>
                      <a:pt x="342" y="11"/>
                      <a:pt x="345" y="23"/>
                      <a:pt x="337" y="26"/>
                    </a:cubicBezTo>
                    <a:cubicBezTo>
                      <a:pt x="329" y="29"/>
                      <a:pt x="308" y="24"/>
                      <a:pt x="291" y="27"/>
                    </a:cubicBezTo>
                    <a:cubicBezTo>
                      <a:pt x="274" y="30"/>
                      <a:pt x="255" y="36"/>
                      <a:pt x="234" y="47"/>
                    </a:cubicBezTo>
                    <a:cubicBezTo>
                      <a:pt x="213" y="58"/>
                      <a:pt x="185" y="75"/>
                      <a:pt x="166" y="93"/>
                    </a:cubicBezTo>
                    <a:cubicBezTo>
                      <a:pt x="147" y="111"/>
                      <a:pt x="132" y="136"/>
                      <a:pt x="120" y="158"/>
                    </a:cubicBezTo>
                    <a:cubicBezTo>
                      <a:pt x="108" y="180"/>
                      <a:pt x="101" y="206"/>
                      <a:pt x="94" y="228"/>
                    </a:cubicBezTo>
                    <a:cubicBezTo>
                      <a:pt x="87" y="250"/>
                      <a:pt x="82" y="274"/>
                      <a:pt x="76" y="293"/>
                    </a:cubicBezTo>
                    <a:cubicBezTo>
                      <a:pt x="70" y="312"/>
                      <a:pt x="65" y="328"/>
                      <a:pt x="60" y="341"/>
                    </a:cubicBezTo>
                    <a:cubicBezTo>
                      <a:pt x="55" y="354"/>
                      <a:pt x="50" y="364"/>
                      <a:pt x="43" y="372"/>
                    </a:cubicBezTo>
                    <a:cubicBezTo>
                      <a:pt x="36" y="380"/>
                      <a:pt x="25" y="387"/>
                      <a:pt x="18" y="390"/>
                    </a:cubicBezTo>
                    <a:cubicBezTo>
                      <a:pt x="11" y="393"/>
                      <a:pt x="3" y="392"/>
                      <a:pt x="0" y="393"/>
                    </a:cubicBezTo>
                  </a:path>
                </a:pathLst>
              </a:custGeom>
              <a:pattFill prst="wdDnDiag">
                <a:fgClr>
                  <a:srgbClr val="000000"/>
                </a:fgClr>
                <a:bgClr>
                  <a:srgbClr val="F0F0F4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Line 149"/>
              <p:cNvSpPr>
                <a:spLocks noChangeAspect="1" noChangeShapeType="1"/>
              </p:cNvSpPr>
              <p:nvPr/>
            </p:nvSpPr>
            <p:spPr bwMode="auto">
              <a:xfrm flipV="1">
                <a:off x="3834" y="2511"/>
                <a:ext cx="0" cy="79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Freeform 150" descr="Wide downward diagonal"/>
              <p:cNvSpPr>
                <a:spLocks noChangeAspect="1"/>
              </p:cNvSpPr>
              <p:nvPr/>
            </p:nvSpPr>
            <p:spPr bwMode="auto">
              <a:xfrm>
                <a:off x="4053" y="2505"/>
                <a:ext cx="221" cy="276"/>
              </a:xfrm>
              <a:custGeom>
                <a:avLst/>
                <a:gdLst>
                  <a:gd name="T0" fmla="*/ 1 w 345"/>
                  <a:gd name="T1" fmla="*/ 1 h 393"/>
                  <a:gd name="T2" fmla="*/ 1 w 345"/>
                  <a:gd name="T3" fmla="*/ 1 h 393"/>
                  <a:gd name="T4" fmla="*/ 1 w 345"/>
                  <a:gd name="T5" fmla="*/ 1 h 393"/>
                  <a:gd name="T6" fmla="*/ 1 w 345"/>
                  <a:gd name="T7" fmla="*/ 1 h 393"/>
                  <a:gd name="T8" fmla="*/ 1 w 345"/>
                  <a:gd name="T9" fmla="*/ 1 h 393"/>
                  <a:gd name="T10" fmla="*/ 1 w 345"/>
                  <a:gd name="T11" fmla="*/ 1 h 393"/>
                  <a:gd name="T12" fmla="*/ 1 w 345"/>
                  <a:gd name="T13" fmla="*/ 1 h 393"/>
                  <a:gd name="T14" fmla="*/ 1 w 345"/>
                  <a:gd name="T15" fmla="*/ 1 h 393"/>
                  <a:gd name="T16" fmla="*/ 1 w 345"/>
                  <a:gd name="T17" fmla="*/ 1 h 393"/>
                  <a:gd name="T18" fmla="*/ 1 w 345"/>
                  <a:gd name="T19" fmla="*/ 0 h 393"/>
                  <a:gd name="T20" fmla="*/ 1 w 345"/>
                  <a:gd name="T21" fmla="*/ 1 h 393"/>
                  <a:gd name="T22" fmla="*/ 1 w 345"/>
                  <a:gd name="T23" fmla="*/ 1 h 393"/>
                  <a:gd name="T24" fmla="*/ 1 w 345"/>
                  <a:gd name="T25" fmla="*/ 1 h 393"/>
                  <a:gd name="T26" fmla="*/ 1 w 345"/>
                  <a:gd name="T27" fmla="*/ 1 h 393"/>
                  <a:gd name="T28" fmla="*/ 1 w 345"/>
                  <a:gd name="T29" fmla="*/ 1 h 393"/>
                  <a:gd name="T30" fmla="*/ 1 w 345"/>
                  <a:gd name="T31" fmla="*/ 1 h 393"/>
                  <a:gd name="T32" fmla="*/ 1 w 345"/>
                  <a:gd name="T33" fmla="*/ 1 h 393"/>
                  <a:gd name="T34" fmla="*/ 1 w 345"/>
                  <a:gd name="T35" fmla="*/ 1 h 393"/>
                  <a:gd name="T36" fmla="*/ 1 w 345"/>
                  <a:gd name="T37" fmla="*/ 1 h 393"/>
                  <a:gd name="T38" fmla="*/ 1 w 345"/>
                  <a:gd name="T39" fmla="*/ 1 h 393"/>
                  <a:gd name="T40" fmla="*/ 1 w 345"/>
                  <a:gd name="T41" fmla="*/ 1 h 393"/>
                  <a:gd name="T42" fmla="*/ 1 w 345"/>
                  <a:gd name="T43" fmla="*/ 1 h 393"/>
                  <a:gd name="T44" fmla="*/ 0 w 345"/>
                  <a:gd name="T45" fmla="*/ 1 h 39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45"/>
                  <a:gd name="T70" fmla="*/ 0 h 393"/>
                  <a:gd name="T71" fmla="*/ 345 w 345"/>
                  <a:gd name="T72" fmla="*/ 393 h 39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45" h="393">
                    <a:moveTo>
                      <a:pt x="1" y="377"/>
                    </a:moveTo>
                    <a:cubicBezTo>
                      <a:pt x="7" y="376"/>
                      <a:pt x="12" y="376"/>
                      <a:pt x="19" y="365"/>
                    </a:cubicBezTo>
                    <a:cubicBezTo>
                      <a:pt x="26" y="354"/>
                      <a:pt x="34" y="333"/>
                      <a:pt x="42" y="311"/>
                    </a:cubicBezTo>
                    <a:cubicBezTo>
                      <a:pt x="50" y="289"/>
                      <a:pt x="58" y="257"/>
                      <a:pt x="66" y="233"/>
                    </a:cubicBezTo>
                    <a:cubicBezTo>
                      <a:pt x="74" y="209"/>
                      <a:pt x="80" y="189"/>
                      <a:pt x="90" y="168"/>
                    </a:cubicBezTo>
                    <a:cubicBezTo>
                      <a:pt x="100" y="147"/>
                      <a:pt x="114" y="125"/>
                      <a:pt x="126" y="108"/>
                    </a:cubicBezTo>
                    <a:cubicBezTo>
                      <a:pt x="138" y="91"/>
                      <a:pt x="148" y="77"/>
                      <a:pt x="163" y="63"/>
                    </a:cubicBezTo>
                    <a:cubicBezTo>
                      <a:pt x="178" y="49"/>
                      <a:pt x="195" y="34"/>
                      <a:pt x="213" y="24"/>
                    </a:cubicBezTo>
                    <a:cubicBezTo>
                      <a:pt x="231" y="14"/>
                      <a:pt x="258" y="6"/>
                      <a:pt x="273" y="2"/>
                    </a:cubicBezTo>
                    <a:lnTo>
                      <a:pt x="301" y="0"/>
                    </a:lnTo>
                    <a:lnTo>
                      <a:pt x="310" y="6"/>
                    </a:lnTo>
                    <a:lnTo>
                      <a:pt x="337" y="8"/>
                    </a:lnTo>
                    <a:cubicBezTo>
                      <a:pt x="342" y="11"/>
                      <a:pt x="345" y="23"/>
                      <a:pt x="337" y="26"/>
                    </a:cubicBezTo>
                    <a:cubicBezTo>
                      <a:pt x="329" y="29"/>
                      <a:pt x="308" y="24"/>
                      <a:pt x="291" y="27"/>
                    </a:cubicBezTo>
                    <a:cubicBezTo>
                      <a:pt x="274" y="30"/>
                      <a:pt x="255" y="36"/>
                      <a:pt x="234" y="47"/>
                    </a:cubicBezTo>
                    <a:cubicBezTo>
                      <a:pt x="213" y="58"/>
                      <a:pt x="185" y="75"/>
                      <a:pt x="166" y="93"/>
                    </a:cubicBezTo>
                    <a:cubicBezTo>
                      <a:pt x="147" y="111"/>
                      <a:pt x="132" y="136"/>
                      <a:pt x="120" y="158"/>
                    </a:cubicBezTo>
                    <a:cubicBezTo>
                      <a:pt x="108" y="180"/>
                      <a:pt x="101" y="206"/>
                      <a:pt x="94" y="228"/>
                    </a:cubicBezTo>
                    <a:cubicBezTo>
                      <a:pt x="87" y="250"/>
                      <a:pt x="82" y="274"/>
                      <a:pt x="76" y="293"/>
                    </a:cubicBezTo>
                    <a:cubicBezTo>
                      <a:pt x="70" y="312"/>
                      <a:pt x="65" y="328"/>
                      <a:pt x="60" y="341"/>
                    </a:cubicBezTo>
                    <a:cubicBezTo>
                      <a:pt x="55" y="354"/>
                      <a:pt x="50" y="364"/>
                      <a:pt x="43" y="372"/>
                    </a:cubicBezTo>
                    <a:cubicBezTo>
                      <a:pt x="36" y="380"/>
                      <a:pt x="25" y="387"/>
                      <a:pt x="18" y="390"/>
                    </a:cubicBezTo>
                    <a:cubicBezTo>
                      <a:pt x="11" y="393"/>
                      <a:pt x="3" y="392"/>
                      <a:pt x="0" y="393"/>
                    </a:cubicBezTo>
                  </a:path>
                </a:pathLst>
              </a:custGeom>
              <a:pattFill prst="wdDnDiag">
                <a:fgClr>
                  <a:srgbClr val="000000"/>
                </a:fgClr>
                <a:bgClr>
                  <a:srgbClr val="F0F0F4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Freeform 151" descr="Wide downward diagonal"/>
              <p:cNvSpPr>
                <a:spLocks noChangeAspect="1"/>
              </p:cNvSpPr>
              <p:nvPr/>
            </p:nvSpPr>
            <p:spPr bwMode="auto">
              <a:xfrm flipV="1">
                <a:off x="4053" y="3036"/>
                <a:ext cx="220" cy="276"/>
              </a:xfrm>
              <a:custGeom>
                <a:avLst/>
                <a:gdLst>
                  <a:gd name="T0" fmla="*/ 1 w 345"/>
                  <a:gd name="T1" fmla="*/ 1 h 393"/>
                  <a:gd name="T2" fmla="*/ 1 w 345"/>
                  <a:gd name="T3" fmla="*/ 1 h 393"/>
                  <a:gd name="T4" fmla="*/ 1 w 345"/>
                  <a:gd name="T5" fmla="*/ 1 h 393"/>
                  <a:gd name="T6" fmla="*/ 1 w 345"/>
                  <a:gd name="T7" fmla="*/ 1 h 393"/>
                  <a:gd name="T8" fmla="*/ 1 w 345"/>
                  <a:gd name="T9" fmla="*/ 1 h 393"/>
                  <a:gd name="T10" fmla="*/ 1 w 345"/>
                  <a:gd name="T11" fmla="*/ 1 h 393"/>
                  <a:gd name="T12" fmla="*/ 1 w 345"/>
                  <a:gd name="T13" fmla="*/ 1 h 393"/>
                  <a:gd name="T14" fmla="*/ 1 w 345"/>
                  <a:gd name="T15" fmla="*/ 1 h 393"/>
                  <a:gd name="T16" fmla="*/ 1 w 345"/>
                  <a:gd name="T17" fmla="*/ 1 h 393"/>
                  <a:gd name="T18" fmla="*/ 1 w 345"/>
                  <a:gd name="T19" fmla="*/ 0 h 393"/>
                  <a:gd name="T20" fmla="*/ 1 w 345"/>
                  <a:gd name="T21" fmla="*/ 1 h 393"/>
                  <a:gd name="T22" fmla="*/ 1 w 345"/>
                  <a:gd name="T23" fmla="*/ 1 h 393"/>
                  <a:gd name="T24" fmla="*/ 1 w 345"/>
                  <a:gd name="T25" fmla="*/ 1 h 393"/>
                  <a:gd name="T26" fmla="*/ 1 w 345"/>
                  <a:gd name="T27" fmla="*/ 1 h 393"/>
                  <a:gd name="T28" fmla="*/ 1 w 345"/>
                  <a:gd name="T29" fmla="*/ 1 h 393"/>
                  <a:gd name="T30" fmla="*/ 1 w 345"/>
                  <a:gd name="T31" fmla="*/ 1 h 393"/>
                  <a:gd name="T32" fmla="*/ 1 w 345"/>
                  <a:gd name="T33" fmla="*/ 1 h 393"/>
                  <a:gd name="T34" fmla="*/ 1 w 345"/>
                  <a:gd name="T35" fmla="*/ 1 h 393"/>
                  <a:gd name="T36" fmla="*/ 1 w 345"/>
                  <a:gd name="T37" fmla="*/ 1 h 393"/>
                  <a:gd name="T38" fmla="*/ 1 w 345"/>
                  <a:gd name="T39" fmla="*/ 1 h 393"/>
                  <a:gd name="T40" fmla="*/ 1 w 345"/>
                  <a:gd name="T41" fmla="*/ 1 h 393"/>
                  <a:gd name="T42" fmla="*/ 1 w 345"/>
                  <a:gd name="T43" fmla="*/ 1 h 393"/>
                  <a:gd name="T44" fmla="*/ 0 w 345"/>
                  <a:gd name="T45" fmla="*/ 1 h 39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45"/>
                  <a:gd name="T70" fmla="*/ 0 h 393"/>
                  <a:gd name="T71" fmla="*/ 345 w 345"/>
                  <a:gd name="T72" fmla="*/ 393 h 39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45" h="393">
                    <a:moveTo>
                      <a:pt x="1" y="377"/>
                    </a:moveTo>
                    <a:cubicBezTo>
                      <a:pt x="7" y="376"/>
                      <a:pt x="12" y="376"/>
                      <a:pt x="19" y="365"/>
                    </a:cubicBezTo>
                    <a:cubicBezTo>
                      <a:pt x="26" y="354"/>
                      <a:pt x="34" y="333"/>
                      <a:pt x="42" y="311"/>
                    </a:cubicBezTo>
                    <a:cubicBezTo>
                      <a:pt x="50" y="289"/>
                      <a:pt x="58" y="257"/>
                      <a:pt x="66" y="233"/>
                    </a:cubicBezTo>
                    <a:cubicBezTo>
                      <a:pt x="74" y="209"/>
                      <a:pt x="80" y="189"/>
                      <a:pt x="90" y="168"/>
                    </a:cubicBezTo>
                    <a:cubicBezTo>
                      <a:pt x="100" y="147"/>
                      <a:pt x="114" y="125"/>
                      <a:pt x="126" y="108"/>
                    </a:cubicBezTo>
                    <a:cubicBezTo>
                      <a:pt x="138" y="91"/>
                      <a:pt x="148" y="77"/>
                      <a:pt x="163" y="63"/>
                    </a:cubicBezTo>
                    <a:cubicBezTo>
                      <a:pt x="178" y="49"/>
                      <a:pt x="195" y="34"/>
                      <a:pt x="213" y="24"/>
                    </a:cubicBezTo>
                    <a:cubicBezTo>
                      <a:pt x="231" y="14"/>
                      <a:pt x="258" y="6"/>
                      <a:pt x="273" y="2"/>
                    </a:cubicBezTo>
                    <a:lnTo>
                      <a:pt x="301" y="0"/>
                    </a:lnTo>
                    <a:lnTo>
                      <a:pt x="310" y="6"/>
                    </a:lnTo>
                    <a:lnTo>
                      <a:pt x="337" y="8"/>
                    </a:lnTo>
                    <a:cubicBezTo>
                      <a:pt x="342" y="11"/>
                      <a:pt x="345" y="23"/>
                      <a:pt x="337" y="26"/>
                    </a:cubicBezTo>
                    <a:cubicBezTo>
                      <a:pt x="329" y="29"/>
                      <a:pt x="308" y="24"/>
                      <a:pt x="291" y="27"/>
                    </a:cubicBezTo>
                    <a:cubicBezTo>
                      <a:pt x="274" y="30"/>
                      <a:pt x="255" y="36"/>
                      <a:pt x="234" y="47"/>
                    </a:cubicBezTo>
                    <a:cubicBezTo>
                      <a:pt x="213" y="58"/>
                      <a:pt x="185" y="75"/>
                      <a:pt x="166" y="93"/>
                    </a:cubicBezTo>
                    <a:cubicBezTo>
                      <a:pt x="147" y="111"/>
                      <a:pt x="132" y="136"/>
                      <a:pt x="120" y="158"/>
                    </a:cubicBezTo>
                    <a:cubicBezTo>
                      <a:pt x="108" y="180"/>
                      <a:pt x="101" y="206"/>
                      <a:pt x="94" y="228"/>
                    </a:cubicBezTo>
                    <a:cubicBezTo>
                      <a:pt x="87" y="250"/>
                      <a:pt x="82" y="274"/>
                      <a:pt x="76" y="293"/>
                    </a:cubicBezTo>
                    <a:cubicBezTo>
                      <a:pt x="70" y="312"/>
                      <a:pt x="65" y="328"/>
                      <a:pt x="60" y="341"/>
                    </a:cubicBezTo>
                    <a:cubicBezTo>
                      <a:pt x="55" y="354"/>
                      <a:pt x="50" y="364"/>
                      <a:pt x="43" y="372"/>
                    </a:cubicBezTo>
                    <a:cubicBezTo>
                      <a:pt x="36" y="380"/>
                      <a:pt x="25" y="387"/>
                      <a:pt x="18" y="390"/>
                    </a:cubicBezTo>
                    <a:cubicBezTo>
                      <a:pt x="11" y="393"/>
                      <a:pt x="3" y="392"/>
                      <a:pt x="0" y="393"/>
                    </a:cubicBezTo>
                  </a:path>
                </a:pathLst>
              </a:custGeom>
              <a:pattFill prst="wdDnDiag">
                <a:fgClr>
                  <a:srgbClr val="000000"/>
                </a:fgClr>
                <a:bgClr>
                  <a:srgbClr val="F0F0F4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15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4274" y="2510"/>
                <a:ext cx="0" cy="79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Freeform 153" descr="Wide downward diagonal"/>
              <p:cNvSpPr>
                <a:spLocks noChangeAspect="1"/>
              </p:cNvSpPr>
              <p:nvPr/>
            </p:nvSpPr>
            <p:spPr bwMode="auto">
              <a:xfrm flipH="1">
                <a:off x="4274" y="2506"/>
                <a:ext cx="224" cy="276"/>
              </a:xfrm>
              <a:custGeom>
                <a:avLst/>
                <a:gdLst>
                  <a:gd name="T0" fmla="*/ 1 w 345"/>
                  <a:gd name="T1" fmla="*/ 1 h 393"/>
                  <a:gd name="T2" fmla="*/ 1 w 345"/>
                  <a:gd name="T3" fmla="*/ 1 h 393"/>
                  <a:gd name="T4" fmla="*/ 1 w 345"/>
                  <a:gd name="T5" fmla="*/ 1 h 393"/>
                  <a:gd name="T6" fmla="*/ 1 w 345"/>
                  <a:gd name="T7" fmla="*/ 1 h 393"/>
                  <a:gd name="T8" fmla="*/ 1 w 345"/>
                  <a:gd name="T9" fmla="*/ 1 h 393"/>
                  <a:gd name="T10" fmla="*/ 1 w 345"/>
                  <a:gd name="T11" fmla="*/ 1 h 393"/>
                  <a:gd name="T12" fmla="*/ 1 w 345"/>
                  <a:gd name="T13" fmla="*/ 1 h 393"/>
                  <a:gd name="T14" fmla="*/ 1 w 345"/>
                  <a:gd name="T15" fmla="*/ 1 h 393"/>
                  <a:gd name="T16" fmla="*/ 1 w 345"/>
                  <a:gd name="T17" fmla="*/ 1 h 393"/>
                  <a:gd name="T18" fmla="*/ 1 w 345"/>
                  <a:gd name="T19" fmla="*/ 0 h 393"/>
                  <a:gd name="T20" fmla="*/ 1 w 345"/>
                  <a:gd name="T21" fmla="*/ 1 h 393"/>
                  <a:gd name="T22" fmla="*/ 1 w 345"/>
                  <a:gd name="T23" fmla="*/ 1 h 393"/>
                  <a:gd name="T24" fmla="*/ 1 w 345"/>
                  <a:gd name="T25" fmla="*/ 1 h 393"/>
                  <a:gd name="T26" fmla="*/ 1 w 345"/>
                  <a:gd name="T27" fmla="*/ 1 h 393"/>
                  <a:gd name="T28" fmla="*/ 1 w 345"/>
                  <a:gd name="T29" fmla="*/ 1 h 393"/>
                  <a:gd name="T30" fmla="*/ 1 w 345"/>
                  <a:gd name="T31" fmla="*/ 1 h 393"/>
                  <a:gd name="T32" fmla="*/ 1 w 345"/>
                  <a:gd name="T33" fmla="*/ 1 h 393"/>
                  <a:gd name="T34" fmla="*/ 1 w 345"/>
                  <a:gd name="T35" fmla="*/ 1 h 393"/>
                  <a:gd name="T36" fmla="*/ 1 w 345"/>
                  <a:gd name="T37" fmla="*/ 1 h 393"/>
                  <a:gd name="T38" fmla="*/ 1 w 345"/>
                  <a:gd name="T39" fmla="*/ 1 h 393"/>
                  <a:gd name="T40" fmla="*/ 1 w 345"/>
                  <a:gd name="T41" fmla="*/ 1 h 393"/>
                  <a:gd name="T42" fmla="*/ 1 w 345"/>
                  <a:gd name="T43" fmla="*/ 1 h 393"/>
                  <a:gd name="T44" fmla="*/ 0 w 345"/>
                  <a:gd name="T45" fmla="*/ 1 h 39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45"/>
                  <a:gd name="T70" fmla="*/ 0 h 393"/>
                  <a:gd name="T71" fmla="*/ 345 w 345"/>
                  <a:gd name="T72" fmla="*/ 393 h 39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45" h="393">
                    <a:moveTo>
                      <a:pt x="1" y="377"/>
                    </a:moveTo>
                    <a:cubicBezTo>
                      <a:pt x="7" y="376"/>
                      <a:pt x="12" y="376"/>
                      <a:pt x="19" y="365"/>
                    </a:cubicBezTo>
                    <a:cubicBezTo>
                      <a:pt x="26" y="354"/>
                      <a:pt x="34" y="333"/>
                      <a:pt x="42" y="311"/>
                    </a:cubicBezTo>
                    <a:cubicBezTo>
                      <a:pt x="50" y="289"/>
                      <a:pt x="58" y="257"/>
                      <a:pt x="66" y="233"/>
                    </a:cubicBezTo>
                    <a:cubicBezTo>
                      <a:pt x="74" y="209"/>
                      <a:pt x="80" y="189"/>
                      <a:pt x="90" y="168"/>
                    </a:cubicBezTo>
                    <a:cubicBezTo>
                      <a:pt x="100" y="147"/>
                      <a:pt x="114" y="125"/>
                      <a:pt x="126" y="108"/>
                    </a:cubicBezTo>
                    <a:cubicBezTo>
                      <a:pt x="138" y="91"/>
                      <a:pt x="148" y="77"/>
                      <a:pt x="163" y="63"/>
                    </a:cubicBezTo>
                    <a:cubicBezTo>
                      <a:pt x="178" y="49"/>
                      <a:pt x="195" y="34"/>
                      <a:pt x="213" y="24"/>
                    </a:cubicBezTo>
                    <a:cubicBezTo>
                      <a:pt x="231" y="14"/>
                      <a:pt x="258" y="6"/>
                      <a:pt x="273" y="2"/>
                    </a:cubicBezTo>
                    <a:lnTo>
                      <a:pt x="301" y="0"/>
                    </a:lnTo>
                    <a:lnTo>
                      <a:pt x="310" y="6"/>
                    </a:lnTo>
                    <a:lnTo>
                      <a:pt x="337" y="8"/>
                    </a:lnTo>
                    <a:cubicBezTo>
                      <a:pt x="342" y="11"/>
                      <a:pt x="345" y="23"/>
                      <a:pt x="337" y="26"/>
                    </a:cubicBezTo>
                    <a:cubicBezTo>
                      <a:pt x="329" y="29"/>
                      <a:pt x="308" y="24"/>
                      <a:pt x="291" y="27"/>
                    </a:cubicBezTo>
                    <a:cubicBezTo>
                      <a:pt x="274" y="30"/>
                      <a:pt x="255" y="36"/>
                      <a:pt x="234" y="47"/>
                    </a:cubicBezTo>
                    <a:cubicBezTo>
                      <a:pt x="213" y="58"/>
                      <a:pt x="185" y="75"/>
                      <a:pt x="166" y="93"/>
                    </a:cubicBezTo>
                    <a:cubicBezTo>
                      <a:pt x="147" y="111"/>
                      <a:pt x="132" y="136"/>
                      <a:pt x="120" y="158"/>
                    </a:cubicBezTo>
                    <a:cubicBezTo>
                      <a:pt x="108" y="180"/>
                      <a:pt x="101" y="206"/>
                      <a:pt x="94" y="228"/>
                    </a:cubicBezTo>
                    <a:cubicBezTo>
                      <a:pt x="87" y="250"/>
                      <a:pt x="82" y="274"/>
                      <a:pt x="76" y="293"/>
                    </a:cubicBezTo>
                    <a:cubicBezTo>
                      <a:pt x="70" y="312"/>
                      <a:pt x="65" y="328"/>
                      <a:pt x="60" y="341"/>
                    </a:cubicBezTo>
                    <a:cubicBezTo>
                      <a:pt x="55" y="354"/>
                      <a:pt x="50" y="364"/>
                      <a:pt x="43" y="372"/>
                    </a:cubicBezTo>
                    <a:cubicBezTo>
                      <a:pt x="36" y="380"/>
                      <a:pt x="25" y="387"/>
                      <a:pt x="18" y="390"/>
                    </a:cubicBezTo>
                    <a:cubicBezTo>
                      <a:pt x="11" y="393"/>
                      <a:pt x="3" y="392"/>
                      <a:pt x="0" y="393"/>
                    </a:cubicBezTo>
                  </a:path>
                </a:pathLst>
              </a:custGeom>
              <a:pattFill prst="wdDnDiag">
                <a:fgClr>
                  <a:srgbClr val="000000"/>
                </a:fgClr>
                <a:bgClr>
                  <a:srgbClr val="F0F0F4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Freeform 154" descr="Wide downward diagonal"/>
              <p:cNvSpPr>
                <a:spLocks noChangeAspect="1"/>
              </p:cNvSpPr>
              <p:nvPr/>
            </p:nvSpPr>
            <p:spPr bwMode="auto">
              <a:xfrm flipH="1" flipV="1">
                <a:off x="4275" y="3037"/>
                <a:ext cx="223" cy="276"/>
              </a:xfrm>
              <a:custGeom>
                <a:avLst/>
                <a:gdLst>
                  <a:gd name="T0" fmla="*/ 1 w 345"/>
                  <a:gd name="T1" fmla="*/ 1 h 393"/>
                  <a:gd name="T2" fmla="*/ 1 w 345"/>
                  <a:gd name="T3" fmla="*/ 1 h 393"/>
                  <a:gd name="T4" fmla="*/ 1 w 345"/>
                  <a:gd name="T5" fmla="*/ 1 h 393"/>
                  <a:gd name="T6" fmla="*/ 1 w 345"/>
                  <a:gd name="T7" fmla="*/ 1 h 393"/>
                  <a:gd name="T8" fmla="*/ 1 w 345"/>
                  <a:gd name="T9" fmla="*/ 1 h 393"/>
                  <a:gd name="T10" fmla="*/ 1 w 345"/>
                  <a:gd name="T11" fmla="*/ 1 h 393"/>
                  <a:gd name="T12" fmla="*/ 1 w 345"/>
                  <a:gd name="T13" fmla="*/ 1 h 393"/>
                  <a:gd name="T14" fmla="*/ 1 w 345"/>
                  <a:gd name="T15" fmla="*/ 1 h 393"/>
                  <a:gd name="T16" fmla="*/ 1 w 345"/>
                  <a:gd name="T17" fmla="*/ 1 h 393"/>
                  <a:gd name="T18" fmla="*/ 1 w 345"/>
                  <a:gd name="T19" fmla="*/ 0 h 393"/>
                  <a:gd name="T20" fmla="*/ 1 w 345"/>
                  <a:gd name="T21" fmla="*/ 1 h 393"/>
                  <a:gd name="T22" fmla="*/ 1 w 345"/>
                  <a:gd name="T23" fmla="*/ 1 h 393"/>
                  <a:gd name="T24" fmla="*/ 1 w 345"/>
                  <a:gd name="T25" fmla="*/ 1 h 393"/>
                  <a:gd name="T26" fmla="*/ 1 w 345"/>
                  <a:gd name="T27" fmla="*/ 1 h 393"/>
                  <a:gd name="T28" fmla="*/ 1 w 345"/>
                  <a:gd name="T29" fmla="*/ 1 h 393"/>
                  <a:gd name="T30" fmla="*/ 1 w 345"/>
                  <a:gd name="T31" fmla="*/ 1 h 393"/>
                  <a:gd name="T32" fmla="*/ 1 w 345"/>
                  <a:gd name="T33" fmla="*/ 1 h 393"/>
                  <a:gd name="T34" fmla="*/ 1 w 345"/>
                  <a:gd name="T35" fmla="*/ 1 h 393"/>
                  <a:gd name="T36" fmla="*/ 1 w 345"/>
                  <a:gd name="T37" fmla="*/ 1 h 393"/>
                  <a:gd name="T38" fmla="*/ 1 w 345"/>
                  <a:gd name="T39" fmla="*/ 1 h 393"/>
                  <a:gd name="T40" fmla="*/ 1 w 345"/>
                  <a:gd name="T41" fmla="*/ 1 h 393"/>
                  <a:gd name="T42" fmla="*/ 1 w 345"/>
                  <a:gd name="T43" fmla="*/ 1 h 393"/>
                  <a:gd name="T44" fmla="*/ 0 w 345"/>
                  <a:gd name="T45" fmla="*/ 1 h 39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45"/>
                  <a:gd name="T70" fmla="*/ 0 h 393"/>
                  <a:gd name="T71" fmla="*/ 345 w 345"/>
                  <a:gd name="T72" fmla="*/ 393 h 39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45" h="393">
                    <a:moveTo>
                      <a:pt x="1" y="377"/>
                    </a:moveTo>
                    <a:cubicBezTo>
                      <a:pt x="7" y="376"/>
                      <a:pt x="12" y="376"/>
                      <a:pt x="19" y="365"/>
                    </a:cubicBezTo>
                    <a:cubicBezTo>
                      <a:pt x="26" y="354"/>
                      <a:pt x="34" y="333"/>
                      <a:pt x="42" y="311"/>
                    </a:cubicBezTo>
                    <a:cubicBezTo>
                      <a:pt x="50" y="289"/>
                      <a:pt x="58" y="257"/>
                      <a:pt x="66" y="233"/>
                    </a:cubicBezTo>
                    <a:cubicBezTo>
                      <a:pt x="74" y="209"/>
                      <a:pt x="80" y="189"/>
                      <a:pt x="90" y="168"/>
                    </a:cubicBezTo>
                    <a:cubicBezTo>
                      <a:pt x="100" y="147"/>
                      <a:pt x="114" y="125"/>
                      <a:pt x="126" y="108"/>
                    </a:cubicBezTo>
                    <a:cubicBezTo>
                      <a:pt x="138" y="91"/>
                      <a:pt x="148" y="77"/>
                      <a:pt x="163" y="63"/>
                    </a:cubicBezTo>
                    <a:cubicBezTo>
                      <a:pt x="178" y="49"/>
                      <a:pt x="195" y="34"/>
                      <a:pt x="213" y="24"/>
                    </a:cubicBezTo>
                    <a:cubicBezTo>
                      <a:pt x="231" y="14"/>
                      <a:pt x="258" y="6"/>
                      <a:pt x="273" y="2"/>
                    </a:cubicBezTo>
                    <a:lnTo>
                      <a:pt x="301" y="0"/>
                    </a:lnTo>
                    <a:lnTo>
                      <a:pt x="310" y="6"/>
                    </a:lnTo>
                    <a:lnTo>
                      <a:pt x="337" y="8"/>
                    </a:lnTo>
                    <a:cubicBezTo>
                      <a:pt x="342" y="11"/>
                      <a:pt x="345" y="23"/>
                      <a:pt x="337" y="26"/>
                    </a:cubicBezTo>
                    <a:cubicBezTo>
                      <a:pt x="329" y="29"/>
                      <a:pt x="308" y="24"/>
                      <a:pt x="291" y="27"/>
                    </a:cubicBezTo>
                    <a:cubicBezTo>
                      <a:pt x="274" y="30"/>
                      <a:pt x="255" y="36"/>
                      <a:pt x="234" y="47"/>
                    </a:cubicBezTo>
                    <a:cubicBezTo>
                      <a:pt x="213" y="58"/>
                      <a:pt x="185" y="75"/>
                      <a:pt x="166" y="93"/>
                    </a:cubicBezTo>
                    <a:cubicBezTo>
                      <a:pt x="147" y="111"/>
                      <a:pt x="132" y="136"/>
                      <a:pt x="120" y="158"/>
                    </a:cubicBezTo>
                    <a:cubicBezTo>
                      <a:pt x="108" y="180"/>
                      <a:pt x="101" y="206"/>
                      <a:pt x="94" y="228"/>
                    </a:cubicBezTo>
                    <a:cubicBezTo>
                      <a:pt x="87" y="250"/>
                      <a:pt x="82" y="274"/>
                      <a:pt x="76" y="293"/>
                    </a:cubicBezTo>
                    <a:cubicBezTo>
                      <a:pt x="70" y="312"/>
                      <a:pt x="65" y="328"/>
                      <a:pt x="60" y="341"/>
                    </a:cubicBezTo>
                    <a:cubicBezTo>
                      <a:pt x="55" y="354"/>
                      <a:pt x="50" y="364"/>
                      <a:pt x="43" y="372"/>
                    </a:cubicBezTo>
                    <a:cubicBezTo>
                      <a:pt x="36" y="380"/>
                      <a:pt x="25" y="387"/>
                      <a:pt x="18" y="390"/>
                    </a:cubicBezTo>
                    <a:cubicBezTo>
                      <a:pt x="11" y="393"/>
                      <a:pt x="3" y="392"/>
                      <a:pt x="0" y="393"/>
                    </a:cubicBezTo>
                  </a:path>
                </a:pathLst>
              </a:custGeom>
              <a:pattFill prst="wdDnDiag">
                <a:fgClr>
                  <a:srgbClr val="000000"/>
                </a:fgClr>
                <a:bgClr>
                  <a:srgbClr val="F0F0F4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Line 155"/>
              <p:cNvSpPr>
                <a:spLocks noChangeAspect="1" noChangeShapeType="1"/>
              </p:cNvSpPr>
              <p:nvPr/>
            </p:nvSpPr>
            <p:spPr bwMode="auto">
              <a:xfrm flipV="1">
                <a:off x="4274" y="2511"/>
                <a:ext cx="0" cy="79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Freeform 156" descr="Wide downward diagonal"/>
              <p:cNvSpPr>
                <a:spLocks noChangeAspect="1"/>
              </p:cNvSpPr>
              <p:nvPr/>
            </p:nvSpPr>
            <p:spPr bwMode="auto">
              <a:xfrm>
                <a:off x="4495" y="2505"/>
                <a:ext cx="224" cy="276"/>
              </a:xfrm>
              <a:custGeom>
                <a:avLst/>
                <a:gdLst>
                  <a:gd name="T0" fmla="*/ 1 w 345"/>
                  <a:gd name="T1" fmla="*/ 1 h 393"/>
                  <a:gd name="T2" fmla="*/ 1 w 345"/>
                  <a:gd name="T3" fmla="*/ 1 h 393"/>
                  <a:gd name="T4" fmla="*/ 1 w 345"/>
                  <a:gd name="T5" fmla="*/ 1 h 393"/>
                  <a:gd name="T6" fmla="*/ 1 w 345"/>
                  <a:gd name="T7" fmla="*/ 1 h 393"/>
                  <a:gd name="T8" fmla="*/ 1 w 345"/>
                  <a:gd name="T9" fmla="*/ 1 h 393"/>
                  <a:gd name="T10" fmla="*/ 1 w 345"/>
                  <a:gd name="T11" fmla="*/ 1 h 393"/>
                  <a:gd name="T12" fmla="*/ 1 w 345"/>
                  <a:gd name="T13" fmla="*/ 1 h 393"/>
                  <a:gd name="T14" fmla="*/ 1 w 345"/>
                  <a:gd name="T15" fmla="*/ 1 h 393"/>
                  <a:gd name="T16" fmla="*/ 1 w 345"/>
                  <a:gd name="T17" fmla="*/ 1 h 393"/>
                  <a:gd name="T18" fmla="*/ 1 w 345"/>
                  <a:gd name="T19" fmla="*/ 0 h 393"/>
                  <a:gd name="T20" fmla="*/ 1 w 345"/>
                  <a:gd name="T21" fmla="*/ 1 h 393"/>
                  <a:gd name="T22" fmla="*/ 1 w 345"/>
                  <a:gd name="T23" fmla="*/ 1 h 393"/>
                  <a:gd name="T24" fmla="*/ 1 w 345"/>
                  <a:gd name="T25" fmla="*/ 1 h 393"/>
                  <a:gd name="T26" fmla="*/ 1 w 345"/>
                  <a:gd name="T27" fmla="*/ 1 h 393"/>
                  <a:gd name="T28" fmla="*/ 1 w 345"/>
                  <a:gd name="T29" fmla="*/ 1 h 393"/>
                  <a:gd name="T30" fmla="*/ 1 w 345"/>
                  <a:gd name="T31" fmla="*/ 1 h 393"/>
                  <a:gd name="T32" fmla="*/ 1 w 345"/>
                  <a:gd name="T33" fmla="*/ 1 h 393"/>
                  <a:gd name="T34" fmla="*/ 1 w 345"/>
                  <a:gd name="T35" fmla="*/ 1 h 393"/>
                  <a:gd name="T36" fmla="*/ 1 w 345"/>
                  <a:gd name="T37" fmla="*/ 1 h 393"/>
                  <a:gd name="T38" fmla="*/ 1 w 345"/>
                  <a:gd name="T39" fmla="*/ 1 h 393"/>
                  <a:gd name="T40" fmla="*/ 1 w 345"/>
                  <a:gd name="T41" fmla="*/ 1 h 393"/>
                  <a:gd name="T42" fmla="*/ 1 w 345"/>
                  <a:gd name="T43" fmla="*/ 1 h 393"/>
                  <a:gd name="T44" fmla="*/ 0 w 345"/>
                  <a:gd name="T45" fmla="*/ 1 h 39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45"/>
                  <a:gd name="T70" fmla="*/ 0 h 393"/>
                  <a:gd name="T71" fmla="*/ 345 w 345"/>
                  <a:gd name="T72" fmla="*/ 393 h 39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45" h="393">
                    <a:moveTo>
                      <a:pt x="1" y="377"/>
                    </a:moveTo>
                    <a:cubicBezTo>
                      <a:pt x="7" y="376"/>
                      <a:pt x="12" y="376"/>
                      <a:pt x="19" y="365"/>
                    </a:cubicBezTo>
                    <a:cubicBezTo>
                      <a:pt x="26" y="354"/>
                      <a:pt x="34" y="333"/>
                      <a:pt x="42" y="311"/>
                    </a:cubicBezTo>
                    <a:cubicBezTo>
                      <a:pt x="50" y="289"/>
                      <a:pt x="58" y="257"/>
                      <a:pt x="66" y="233"/>
                    </a:cubicBezTo>
                    <a:cubicBezTo>
                      <a:pt x="74" y="209"/>
                      <a:pt x="80" y="189"/>
                      <a:pt x="90" y="168"/>
                    </a:cubicBezTo>
                    <a:cubicBezTo>
                      <a:pt x="100" y="147"/>
                      <a:pt x="114" y="125"/>
                      <a:pt x="126" y="108"/>
                    </a:cubicBezTo>
                    <a:cubicBezTo>
                      <a:pt x="138" y="91"/>
                      <a:pt x="148" y="77"/>
                      <a:pt x="163" y="63"/>
                    </a:cubicBezTo>
                    <a:cubicBezTo>
                      <a:pt x="178" y="49"/>
                      <a:pt x="195" y="34"/>
                      <a:pt x="213" y="24"/>
                    </a:cubicBezTo>
                    <a:cubicBezTo>
                      <a:pt x="231" y="14"/>
                      <a:pt x="258" y="6"/>
                      <a:pt x="273" y="2"/>
                    </a:cubicBezTo>
                    <a:lnTo>
                      <a:pt x="301" y="0"/>
                    </a:lnTo>
                    <a:lnTo>
                      <a:pt x="310" y="6"/>
                    </a:lnTo>
                    <a:lnTo>
                      <a:pt x="337" y="8"/>
                    </a:lnTo>
                    <a:cubicBezTo>
                      <a:pt x="342" y="11"/>
                      <a:pt x="345" y="23"/>
                      <a:pt x="337" y="26"/>
                    </a:cubicBezTo>
                    <a:cubicBezTo>
                      <a:pt x="329" y="29"/>
                      <a:pt x="308" y="24"/>
                      <a:pt x="291" y="27"/>
                    </a:cubicBezTo>
                    <a:cubicBezTo>
                      <a:pt x="274" y="30"/>
                      <a:pt x="255" y="36"/>
                      <a:pt x="234" y="47"/>
                    </a:cubicBezTo>
                    <a:cubicBezTo>
                      <a:pt x="213" y="58"/>
                      <a:pt x="185" y="75"/>
                      <a:pt x="166" y="93"/>
                    </a:cubicBezTo>
                    <a:cubicBezTo>
                      <a:pt x="147" y="111"/>
                      <a:pt x="132" y="136"/>
                      <a:pt x="120" y="158"/>
                    </a:cubicBezTo>
                    <a:cubicBezTo>
                      <a:pt x="108" y="180"/>
                      <a:pt x="101" y="206"/>
                      <a:pt x="94" y="228"/>
                    </a:cubicBezTo>
                    <a:cubicBezTo>
                      <a:pt x="87" y="250"/>
                      <a:pt x="82" y="274"/>
                      <a:pt x="76" y="293"/>
                    </a:cubicBezTo>
                    <a:cubicBezTo>
                      <a:pt x="70" y="312"/>
                      <a:pt x="65" y="328"/>
                      <a:pt x="60" y="341"/>
                    </a:cubicBezTo>
                    <a:cubicBezTo>
                      <a:pt x="55" y="354"/>
                      <a:pt x="50" y="364"/>
                      <a:pt x="43" y="372"/>
                    </a:cubicBezTo>
                    <a:cubicBezTo>
                      <a:pt x="36" y="380"/>
                      <a:pt x="25" y="387"/>
                      <a:pt x="18" y="390"/>
                    </a:cubicBezTo>
                    <a:cubicBezTo>
                      <a:pt x="11" y="393"/>
                      <a:pt x="3" y="392"/>
                      <a:pt x="0" y="393"/>
                    </a:cubicBezTo>
                  </a:path>
                </a:pathLst>
              </a:custGeom>
              <a:pattFill prst="wdDnDiag">
                <a:fgClr>
                  <a:srgbClr val="000000"/>
                </a:fgClr>
                <a:bgClr>
                  <a:srgbClr val="F0F0F4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Freeform 157" descr="Wide downward diagonal"/>
              <p:cNvSpPr>
                <a:spLocks noChangeAspect="1"/>
              </p:cNvSpPr>
              <p:nvPr/>
            </p:nvSpPr>
            <p:spPr bwMode="auto">
              <a:xfrm flipV="1">
                <a:off x="4495" y="3036"/>
                <a:ext cx="223" cy="276"/>
              </a:xfrm>
              <a:custGeom>
                <a:avLst/>
                <a:gdLst>
                  <a:gd name="T0" fmla="*/ 1 w 345"/>
                  <a:gd name="T1" fmla="*/ 1 h 393"/>
                  <a:gd name="T2" fmla="*/ 1 w 345"/>
                  <a:gd name="T3" fmla="*/ 1 h 393"/>
                  <a:gd name="T4" fmla="*/ 1 w 345"/>
                  <a:gd name="T5" fmla="*/ 1 h 393"/>
                  <a:gd name="T6" fmla="*/ 1 w 345"/>
                  <a:gd name="T7" fmla="*/ 1 h 393"/>
                  <a:gd name="T8" fmla="*/ 1 w 345"/>
                  <a:gd name="T9" fmla="*/ 1 h 393"/>
                  <a:gd name="T10" fmla="*/ 1 w 345"/>
                  <a:gd name="T11" fmla="*/ 1 h 393"/>
                  <a:gd name="T12" fmla="*/ 1 w 345"/>
                  <a:gd name="T13" fmla="*/ 1 h 393"/>
                  <a:gd name="T14" fmla="*/ 1 w 345"/>
                  <a:gd name="T15" fmla="*/ 1 h 393"/>
                  <a:gd name="T16" fmla="*/ 1 w 345"/>
                  <a:gd name="T17" fmla="*/ 1 h 393"/>
                  <a:gd name="T18" fmla="*/ 1 w 345"/>
                  <a:gd name="T19" fmla="*/ 0 h 393"/>
                  <a:gd name="T20" fmla="*/ 1 w 345"/>
                  <a:gd name="T21" fmla="*/ 1 h 393"/>
                  <a:gd name="T22" fmla="*/ 1 w 345"/>
                  <a:gd name="T23" fmla="*/ 1 h 393"/>
                  <a:gd name="T24" fmla="*/ 1 w 345"/>
                  <a:gd name="T25" fmla="*/ 1 h 393"/>
                  <a:gd name="T26" fmla="*/ 1 w 345"/>
                  <a:gd name="T27" fmla="*/ 1 h 393"/>
                  <a:gd name="T28" fmla="*/ 1 w 345"/>
                  <a:gd name="T29" fmla="*/ 1 h 393"/>
                  <a:gd name="T30" fmla="*/ 1 w 345"/>
                  <a:gd name="T31" fmla="*/ 1 h 393"/>
                  <a:gd name="T32" fmla="*/ 1 w 345"/>
                  <a:gd name="T33" fmla="*/ 1 h 393"/>
                  <a:gd name="T34" fmla="*/ 1 w 345"/>
                  <a:gd name="T35" fmla="*/ 1 h 393"/>
                  <a:gd name="T36" fmla="*/ 1 w 345"/>
                  <a:gd name="T37" fmla="*/ 1 h 393"/>
                  <a:gd name="T38" fmla="*/ 1 w 345"/>
                  <a:gd name="T39" fmla="*/ 1 h 393"/>
                  <a:gd name="T40" fmla="*/ 1 w 345"/>
                  <a:gd name="T41" fmla="*/ 1 h 393"/>
                  <a:gd name="T42" fmla="*/ 1 w 345"/>
                  <a:gd name="T43" fmla="*/ 1 h 393"/>
                  <a:gd name="T44" fmla="*/ 0 w 345"/>
                  <a:gd name="T45" fmla="*/ 1 h 39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45"/>
                  <a:gd name="T70" fmla="*/ 0 h 393"/>
                  <a:gd name="T71" fmla="*/ 345 w 345"/>
                  <a:gd name="T72" fmla="*/ 393 h 39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45" h="393">
                    <a:moveTo>
                      <a:pt x="1" y="377"/>
                    </a:moveTo>
                    <a:cubicBezTo>
                      <a:pt x="7" y="376"/>
                      <a:pt x="12" y="376"/>
                      <a:pt x="19" y="365"/>
                    </a:cubicBezTo>
                    <a:cubicBezTo>
                      <a:pt x="26" y="354"/>
                      <a:pt x="34" y="333"/>
                      <a:pt x="42" y="311"/>
                    </a:cubicBezTo>
                    <a:cubicBezTo>
                      <a:pt x="50" y="289"/>
                      <a:pt x="58" y="257"/>
                      <a:pt x="66" y="233"/>
                    </a:cubicBezTo>
                    <a:cubicBezTo>
                      <a:pt x="74" y="209"/>
                      <a:pt x="80" y="189"/>
                      <a:pt x="90" y="168"/>
                    </a:cubicBezTo>
                    <a:cubicBezTo>
                      <a:pt x="100" y="147"/>
                      <a:pt x="114" y="125"/>
                      <a:pt x="126" y="108"/>
                    </a:cubicBezTo>
                    <a:cubicBezTo>
                      <a:pt x="138" y="91"/>
                      <a:pt x="148" y="77"/>
                      <a:pt x="163" y="63"/>
                    </a:cubicBezTo>
                    <a:cubicBezTo>
                      <a:pt x="178" y="49"/>
                      <a:pt x="195" y="34"/>
                      <a:pt x="213" y="24"/>
                    </a:cubicBezTo>
                    <a:cubicBezTo>
                      <a:pt x="231" y="14"/>
                      <a:pt x="258" y="6"/>
                      <a:pt x="273" y="2"/>
                    </a:cubicBezTo>
                    <a:lnTo>
                      <a:pt x="301" y="0"/>
                    </a:lnTo>
                    <a:lnTo>
                      <a:pt x="310" y="6"/>
                    </a:lnTo>
                    <a:lnTo>
                      <a:pt x="337" y="8"/>
                    </a:lnTo>
                    <a:cubicBezTo>
                      <a:pt x="342" y="11"/>
                      <a:pt x="345" y="23"/>
                      <a:pt x="337" y="26"/>
                    </a:cubicBezTo>
                    <a:cubicBezTo>
                      <a:pt x="329" y="29"/>
                      <a:pt x="308" y="24"/>
                      <a:pt x="291" y="27"/>
                    </a:cubicBezTo>
                    <a:cubicBezTo>
                      <a:pt x="274" y="30"/>
                      <a:pt x="255" y="36"/>
                      <a:pt x="234" y="47"/>
                    </a:cubicBezTo>
                    <a:cubicBezTo>
                      <a:pt x="213" y="58"/>
                      <a:pt x="185" y="75"/>
                      <a:pt x="166" y="93"/>
                    </a:cubicBezTo>
                    <a:cubicBezTo>
                      <a:pt x="147" y="111"/>
                      <a:pt x="132" y="136"/>
                      <a:pt x="120" y="158"/>
                    </a:cubicBezTo>
                    <a:cubicBezTo>
                      <a:pt x="108" y="180"/>
                      <a:pt x="101" y="206"/>
                      <a:pt x="94" y="228"/>
                    </a:cubicBezTo>
                    <a:cubicBezTo>
                      <a:pt x="87" y="250"/>
                      <a:pt x="82" y="274"/>
                      <a:pt x="76" y="293"/>
                    </a:cubicBezTo>
                    <a:cubicBezTo>
                      <a:pt x="70" y="312"/>
                      <a:pt x="65" y="328"/>
                      <a:pt x="60" y="341"/>
                    </a:cubicBezTo>
                    <a:cubicBezTo>
                      <a:pt x="55" y="354"/>
                      <a:pt x="50" y="364"/>
                      <a:pt x="43" y="372"/>
                    </a:cubicBezTo>
                    <a:cubicBezTo>
                      <a:pt x="36" y="380"/>
                      <a:pt x="25" y="387"/>
                      <a:pt x="18" y="390"/>
                    </a:cubicBezTo>
                    <a:cubicBezTo>
                      <a:pt x="11" y="393"/>
                      <a:pt x="3" y="392"/>
                      <a:pt x="0" y="393"/>
                    </a:cubicBezTo>
                  </a:path>
                </a:pathLst>
              </a:custGeom>
              <a:pattFill prst="wdDnDiag">
                <a:fgClr>
                  <a:srgbClr val="000000"/>
                </a:fgClr>
                <a:bgClr>
                  <a:srgbClr val="F0F0F4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15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4719" y="2510"/>
                <a:ext cx="0" cy="79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Freeform 159"/>
              <p:cNvSpPr>
                <a:spLocks noChangeAspect="1"/>
              </p:cNvSpPr>
              <p:nvPr/>
            </p:nvSpPr>
            <p:spPr bwMode="auto">
              <a:xfrm rot="10800000">
                <a:off x="5014" y="2970"/>
                <a:ext cx="187" cy="90"/>
              </a:xfrm>
              <a:custGeom>
                <a:avLst/>
                <a:gdLst>
                  <a:gd name="T0" fmla="*/ 1 w 288"/>
                  <a:gd name="T1" fmla="*/ 0 h 137"/>
                  <a:gd name="T2" fmla="*/ 1 w 288"/>
                  <a:gd name="T3" fmla="*/ 1 h 137"/>
                  <a:gd name="T4" fmla="*/ 1 w 288"/>
                  <a:gd name="T5" fmla="*/ 1 h 137"/>
                  <a:gd name="T6" fmla="*/ 1 w 288"/>
                  <a:gd name="T7" fmla="*/ 1 h 137"/>
                  <a:gd name="T8" fmla="*/ 1 w 288"/>
                  <a:gd name="T9" fmla="*/ 1 h 137"/>
                  <a:gd name="T10" fmla="*/ 1 w 288"/>
                  <a:gd name="T11" fmla="*/ 1 h 137"/>
                  <a:gd name="T12" fmla="*/ 1 w 288"/>
                  <a:gd name="T13" fmla="*/ 1 h 137"/>
                  <a:gd name="T14" fmla="*/ 1 w 288"/>
                  <a:gd name="T15" fmla="*/ 1 h 137"/>
                  <a:gd name="T16" fmla="*/ 1 w 288"/>
                  <a:gd name="T17" fmla="*/ 1 h 137"/>
                  <a:gd name="T18" fmla="*/ 1 w 288"/>
                  <a:gd name="T19" fmla="*/ 1 h 137"/>
                  <a:gd name="T20" fmla="*/ 1 w 288"/>
                  <a:gd name="T21" fmla="*/ 1 h 137"/>
                  <a:gd name="T22" fmla="*/ 1 w 288"/>
                  <a:gd name="T23" fmla="*/ 1 h 137"/>
                  <a:gd name="T24" fmla="*/ 1 w 288"/>
                  <a:gd name="T25" fmla="*/ 1 h 137"/>
                  <a:gd name="T26" fmla="*/ 1 w 288"/>
                  <a:gd name="T27" fmla="*/ 1 h 13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88"/>
                  <a:gd name="T43" fmla="*/ 0 h 137"/>
                  <a:gd name="T44" fmla="*/ 288 w 288"/>
                  <a:gd name="T45" fmla="*/ 137 h 13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88" h="137">
                    <a:moveTo>
                      <a:pt x="56" y="0"/>
                    </a:moveTo>
                    <a:cubicBezTo>
                      <a:pt x="43" y="6"/>
                      <a:pt x="31" y="12"/>
                      <a:pt x="22" y="18"/>
                    </a:cubicBezTo>
                    <a:cubicBezTo>
                      <a:pt x="13" y="24"/>
                      <a:pt x="7" y="30"/>
                      <a:pt x="4" y="36"/>
                    </a:cubicBezTo>
                    <a:cubicBezTo>
                      <a:pt x="1" y="42"/>
                      <a:pt x="0" y="47"/>
                      <a:pt x="2" y="54"/>
                    </a:cubicBezTo>
                    <a:cubicBezTo>
                      <a:pt x="4" y="61"/>
                      <a:pt x="7" y="70"/>
                      <a:pt x="16" y="80"/>
                    </a:cubicBezTo>
                    <a:cubicBezTo>
                      <a:pt x="25" y="90"/>
                      <a:pt x="44" y="107"/>
                      <a:pt x="58" y="116"/>
                    </a:cubicBezTo>
                    <a:cubicBezTo>
                      <a:pt x="72" y="125"/>
                      <a:pt x="87" y="131"/>
                      <a:pt x="101" y="134"/>
                    </a:cubicBezTo>
                    <a:cubicBezTo>
                      <a:pt x="115" y="137"/>
                      <a:pt x="128" y="137"/>
                      <a:pt x="143" y="137"/>
                    </a:cubicBezTo>
                    <a:cubicBezTo>
                      <a:pt x="158" y="137"/>
                      <a:pt x="178" y="136"/>
                      <a:pt x="194" y="132"/>
                    </a:cubicBezTo>
                    <a:cubicBezTo>
                      <a:pt x="210" y="128"/>
                      <a:pt x="230" y="119"/>
                      <a:pt x="242" y="111"/>
                    </a:cubicBezTo>
                    <a:cubicBezTo>
                      <a:pt x="254" y="103"/>
                      <a:pt x="262" y="93"/>
                      <a:pt x="269" y="83"/>
                    </a:cubicBezTo>
                    <a:cubicBezTo>
                      <a:pt x="276" y="73"/>
                      <a:pt x="284" y="60"/>
                      <a:pt x="286" y="51"/>
                    </a:cubicBezTo>
                    <a:cubicBezTo>
                      <a:pt x="288" y="42"/>
                      <a:pt x="288" y="35"/>
                      <a:pt x="281" y="27"/>
                    </a:cubicBezTo>
                    <a:cubicBezTo>
                      <a:pt x="274" y="19"/>
                      <a:pt x="259" y="10"/>
                      <a:pt x="245" y="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Rectangle 160" descr="Wide downward diagonal"/>
              <p:cNvSpPr>
                <a:spLocks noChangeAspect="1" noChangeArrowheads="1"/>
              </p:cNvSpPr>
              <p:nvPr/>
            </p:nvSpPr>
            <p:spPr bwMode="auto">
              <a:xfrm rot="10800000" flipH="1">
                <a:off x="5290" y="2639"/>
                <a:ext cx="73" cy="116"/>
              </a:xfrm>
              <a:prstGeom prst="rect">
                <a:avLst/>
              </a:prstGeom>
              <a:pattFill prst="wdDnDiag">
                <a:fgClr>
                  <a:srgbClr val="000000"/>
                </a:fgClr>
                <a:bgClr>
                  <a:srgbClr val="F0F0F4"/>
                </a:bgClr>
              </a:patt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1" name="Freeform 161" descr="Wide downward diagonal"/>
              <p:cNvSpPr>
                <a:spLocks noChangeAspect="1"/>
              </p:cNvSpPr>
              <p:nvPr/>
            </p:nvSpPr>
            <p:spPr bwMode="auto">
              <a:xfrm rot="10800000" flipV="1">
                <a:off x="4715" y="2506"/>
                <a:ext cx="223" cy="260"/>
              </a:xfrm>
              <a:custGeom>
                <a:avLst/>
                <a:gdLst>
                  <a:gd name="T0" fmla="*/ 1 w 345"/>
                  <a:gd name="T1" fmla="*/ 1 h 393"/>
                  <a:gd name="T2" fmla="*/ 1 w 345"/>
                  <a:gd name="T3" fmla="*/ 1 h 393"/>
                  <a:gd name="T4" fmla="*/ 1 w 345"/>
                  <a:gd name="T5" fmla="*/ 1 h 393"/>
                  <a:gd name="T6" fmla="*/ 1 w 345"/>
                  <a:gd name="T7" fmla="*/ 1 h 393"/>
                  <a:gd name="T8" fmla="*/ 1 w 345"/>
                  <a:gd name="T9" fmla="*/ 1 h 393"/>
                  <a:gd name="T10" fmla="*/ 1 w 345"/>
                  <a:gd name="T11" fmla="*/ 1 h 393"/>
                  <a:gd name="T12" fmla="*/ 1 w 345"/>
                  <a:gd name="T13" fmla="*/ 1 h 393"/>
                  <a:gd name="T14" fmla="*/ 1 w 345"/>
                  <a:gd name="T15" fmla="*/ 1 h 393"/>
                  <a:gd name="T16" fmla="*/ 1 w 345"/>
                  <a:gd name="T17" fmla="*/ 1 h 393"/>
                  <a:gd name="T18" fmla="*/ 1 w 345"/>
                  <a:gd name="T19" fmla="*/ 0 h 393"/>
                  <a:gd name="T20" fmla="*/ 1 w 345"/>
                  <a:gd name="T21" fmla="*/ 1 h 393"/>
                  <a:gd name="T22" fmla="*/ 1 w 345"/>
                  <a:gd name="T23" fmla="*/ 1 h 393"/>
                  <a:gd name="T24" fmla="*/ 1 w 345"/>
                  <a:gd name="T25" fmla="*/ 1 h 393"/>
                  <a:gd name="T26" fmla="*/ 1 w 345"/>
                  <a:gd name="T27" fmla="*/ 1 h 393"/>
                  <a:gd name="T28" fmla="*/ 1 w 345"/>
                  <a:gd name="T29" fmla="*/ 1 h 393"/>
                  <a:gd name="T30" fmla="*/ 1 w 345"/>
                  <a:gd name="T31" fmla="*/ 1 h 393"/>
                  <a:gd name="T32" fmla="*/ 1 w 345"/>
                  <a:gd name="T33" fmla="*/ 1 h 393"/>
                  <a:gd name="T34" fmla="*/ 1 w 345"/>
                  <a:gd name="T35" fmla="*/ 1 h 393"/>
                  <a:gd name="T36" fmla="*/ 1 w 345"/>
                  <a:gd name="T37" fmla="*/ 1 h 393"/>
                  <a:gd name="T38" fmla="*/ 1 w 345"/>
                  <a:gd name="T39" fmla="*/ 1 h 393"/>
                  <a:gd name="T40" fmla="*/ 1 w 345"/>
                  <a:gd name="T41" fmla="*/ 1 h 393"/>
                  <a:gd name="T42" fmla="*/ 1 w 345"/>
                  <a:gd name="T43" fmla="*/ 1 h 393"/>
                  <a:gd name="T44" fmla="*/ 0 w 345"/>
                  <a:gd name="T45" fmla="*/ 1 h 39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45"/>
                  <a:gd name="T70" fmla="*/ 0 h 393"/>
                  <a:gd name="T71" fmla="*/ 345 w 345"/>
                  <a:gd name="T72" fmla="*/ 393 h 39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45" h="393">
                    <a:moveTo>
                      <a:pt x="1" y="377"/>
                    </a:moveTo>
                    <a:cubicBezTo>
                      <a:pt x="7" y="376"/>
                      <a:pt x="12" y="376"/>
                      <a:pt x="19" y="365"/>
                    </a:cubicBezTo>
                    <a:cubicBezTo>
                      <a:pt x="26" y="354"/>
                      <a:pt x="34" y="333"/>
                      <a:pt x="42" y="311"/>
                    </a:cubicBezTo>
                    <a:cubicBezTo>
                      <a:pt x="50" y="289"/>
                      <a:pt x="58" y="257"/>
                      <a:pt x="66" y="233"/>
                    </a:cubicBezTo>
                    <a:cubicBezTo>
                      <a:pt x="74" y="209"/>
                      <a:pt x="80" y="189"/>
                      <a:pt x="90" y="168"/>
                    </a:cubicBezTo>
                    <a:cubicBezTo>
                      <a:pt x="100" y="147"/>
                      <a:pt x="114" y="125"/>
                      <a:pt x="126" y="108"/>
                    </a:cubicBezTo>
                    <a:cubicBezTo>
                      <a:pt x="138" y="91"/>
                      <a:pt x="148" y="77"/>
                      <a:pt x="163" y="63"/>
                    </a:cubicBezTo>
                    <a:cubicBezTo>
                      <a:pt x="178" y="49"/>
                      <a:pt x="195" y="34"/>
                      <a:pt x="213" y="24"/>
                    </a:cubicBezTo>
                    <a:cubicBezTo>
                      <a:pt x="231" y="14"/>
                      <a:pt x="258" y="6"/>
                      <a:pt x="273" y="2"/>
                    </a:cubicBezTo>
                    <a:lnTo>
                      <a:pt x="301" y="0"/>
                    </a:lnTo>
                    <a:lnTo>
                      <a:pt x="310" y="6"/>
                    </a:lnTo>
                    <a:lnTo>
                      <a:pt x="337" y="8"/>
                    </a:lnTo>
                    <a:cubicBezTo>
                      <a:pt x="342" y="11"/>
                      <a:pt x="345" y="23"/>
                      <a:pt x="337" y="26"/>
                    </a:cubicBezTo>
                    <a:cubicBezTo>
                      <a:pt x="329" y="29"/>
                      <a:pt x="308" y="24"/>
                      <a:pt x="291" y="27"/>
                    </a:cubicBezTo>
                    <a:cubicBezTo>
                      <a:pt x="274" y="30"/>
                      <a:pt x="255" y="36"/>
                      <a:pt x="234" y="47"/>
                    </a:cubicBezTo>
                    <a:cubicBezTo>
                      <a:pt x="213" y="58"/>
                      <a:pt x="185" y="75"/>
                      <a:pt x="166" y="93"/>
                    </a:cubicBezTo>
                    <a:cubicBezTo>
                      <a:pt x="147" y="111"/>
                      <a:pt x="132" y="136"/>
                      <a:pt x="120" y="158"/>
                    </a:cubicBezTo>
                    <a:cubicBezTo>
                      <a:pt x="108" y="180"/>
                      <a:pt x="101" y="206"/>
                      <a:pt x="94" y="228"/>
                    </a:cubicBezTo>
                    <a:cubicBezTo>
                      <a:pt x="87" y="250"/>
                      <a:pt x="82" y="274"/>
                      <a:pt x="76" y="293"/>
                    </a:cubicBezTo>
                    <a:cubicBezTo>
                      <a:pt x="70" y="312"/>
                      <a:pt x="65" y="328"/>
                      <a:pt x="60" y="341"/>
                    </a:cubicBezTo>
                    <a:cubicBezTo>
                      <a:pt x="55" y="354"/>
                      <a:pt x="50" y="364"/>
                      <a:pt x="43" y="372"/>
                    </a:cubicBezTo>
                    <a:cubicBezTo>
                      <a:pt x="36" y="380"/>
                      <a:pt x="25" y="387"/>
                      <a:pt x="18" y="390"/>
                    </a:cubicBezTo>
                    <a:cubicBezTo>
                      <a:pt x="11" y="393"/>
                      <a:pt x="3" y="392"/>
                      <a:pt x="0" y="393"/>
                    </a:cubicBezTo>
                  </a:path>
                </a:pathLst>
              </a:custGeom>
              <a:pattFill prst="wdDnDiag">
                <a:fgClr>
                  <a:srgbClr val="000000"/>
                </a:fgClr>
                <a:bgClr>
                  <a:srgbClr val="F0F0F4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AutoShape 162"/>
              <p:cNvSpPr>
                <a:spLocks noChangeAspect="1" noChangeArrowheads="1"/>
              </p:cNvSpPr>
              <p:nvPr/>
            </p:nvSpPr>
            <p:spPr bwMode="auto">
              <a:xfrm rot="10800000" flipV="1">
                <a:off x="5019" y="3018"/>
                <a:ext cx="173" cy="278"/>
              </a:xfrm>
              <a:prstGeom prst="can">
                <a:avLst>
                  <a:gd name="adj" fmla="val 40173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3" name="Rectangle 163" descr="Wide upward diagonal"/>
              <p:cNvSpPr>
                <a:spLocks noChangeAspect="1" noChangeArrowheads="1"/>
              </p:cNvSpPr>
              <p:nvPr/>
            </p:nvSpPr>
            <p:spPr bwMode="auto">
              <a:xfrm rot="10800000">
                <a:off x="4936" y="3054"/>
                <a:ext cx="426" cy="8"/>
              </a:xfrm>
              <a:prstGeom prst="rect">
                <a:avLst/>
              </a:prstGeom>
              <a:pattFill prst="wdUpDiag">
                <a:fgClr>
                  <a:srgbClr val="000000"/>
                </a:fgClr>
                <a:bgClr>
                  <a:srgbClr val="F0F0F4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4" name="Rectangle 164"/>
              <p:cNvSpPr>
                <a:spLocks noChangeAspect="1" noChangeArrowheads="1"/>
              </p:cNvSpPr>
              <p:nvPr/>
            </p:nvSpPr>
            <p:spPr bwMode="auto">
              <a:xfrm rot="10800000">
                <a:off x="4936" y="2755"/>
                <a:ext cx="427" cy="3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5" name="Rectangle 165" descr="Wide upward diagonal"/>
              <p:cNvSpPr>
                <a:spLocks noChangeAspect="1" noChangeArrowheads="1"/>
              </p:cNvSpPr>
              <p:nvPr/>
            </p:nvSpPr>
            <p:spPr bwMode="auto">
              <a:xfrm rot="10800000">
                <a:off x="4937" y="2755"/>
                <a:ext cx="426" cy="7"/>
              </a:xfrm>
              <a:prstGeom prst="rect">
                <a:avLst/>
              </a:prstGeom>
              <a:pattFill prst="wdUpDiag">
                <a:fgClr>
                  <a:srgbClr val="000000"/>
                </a:fgClr>
                <a:bgClr>
                  <a:srgbClr val="F0F0F4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6" name="Rectangle 166" descr="Wide downward diagonal"/>
              <p:cNvSpPr>
                <a:spLocks noChangeAspect="1" noChangeArrowheads="1"/>
              </p:cNvSpPr>
              <p:nvPr/>
            </p:nvSpPr>
            <p:spPr bwMode="auto">
              <a:xfrm rot="10800000">
                <a:off x="5290" y="3063"/>
                <a:ext cx="73" cy="116"/>
              </a:xfrm>
              <a:prstGeom prst="rect">
                <a:avLst/>
              </a:prstGeom>
              <a:pattFill prst="wdDnDiag">
                <a:fgClr>
                  <a:srgbClr val="000000"/>
                </a:fgClr>
                <a:bgClr>
                  <a:srgbClr val="F0F0F4"/>
                </a:bgClr>
              </a:patt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7" name="Line 167"/>
              <p:cNvSpPr>
                <a:spLocks noChangeAspect="1" noChangeShapeType="1"/>
              </p:cNvSpPr>
              <p:nvPr/>
            </p:nvSpPr>
            <p:spPr bwMode="auto">
              <a:xfrm rot="10800000" flipV="1">
                <a:off x="5107" y="2529"/>
                <a:ext cx="0" cy="3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Freeform 168" descr="Wide downward diagonal"/>
              <p:cNvSpPr>
                <a:spLocks noChangeAspect="1"/>
              </p:cNvSpPr>
              <p:nvPr/>
            </p:nvSpPr>
            <p:spPr bwMode="auto">
              <a:xfrm rot="10800000">
                <a:off x="4715" y="3052"/>
                <a:ext cx="223" cy="260"/>
              </a:xfrm>
              <a:custGeom>
                <a:avLst/>
                <a:gdLst>
                  <a:gd name="T0" fmla="*/ 1 w 345"/>
                  <a:gd name="T1" fmla="*/ 1 h 393"/>
                  <a:gd name="T2" fmla="*/ 1 w 345"/>
                  <a:gd name="T3" fmla="*/ 1 h 393"/>
                  <a:gd name="T4" fmla="*/ 1 w 345"/>
                  <a:gd name="T5" fmla="*/ 1 h 393"/>
                  <a:gd name="T6" fmla="*/ 1 w 345"/>
                  <a:gd name="T7" fmla="*/ 1 h 393"/>
                  <a:gd name="T8" fmla="*/ 1 w 345"/>
                  <a:gd name="T9" fmla="*/ 1 h 393"/>
                  <a:gd name="T10" fmla="*/ 1 w 345"/>
                  <a:gd name="T11" fmla="*/ 1 h 393"/>
                  <a:gd name="T12" fmla="*/ 1 w 345"/>
                  <a:gd name="T13" fmla="*/ 1 h 393"/>
                  <a:gd name="T14" fmla="*/ 1 w 345"/>
                  <a:gd name="T15" fmla="*/ 1 h 393"/>
                  <a:gd name="T16" fmla="*/ 1 w 345"/>
                  <a:gd name="T17" fmla="*/ 1 h 393"/>
                  <a:gd name="T18" fmla="*/ 1 w 345"/>
                  <a:gd name="T19" fmla="*/ 0 h 393"/>
                  <a:gd name="T20" fmla="*/ 1 w 345"/>
                  <a:gd name="T21" fmla="*/ 1 h 393"/>
                  <a:gd name="T22" fmla="*/ 1 w 345"/>
                  <a:gd name="T23" fmla="*/ 1 h 393"/>
                  <a:gd name="T24" fmla="*/ 1 w 345"/>
                  <a:gd name="T25" fmla="*/ 1 h 393"/>
                  <a:gd name="T26" fmla="*/ 1 w 345"/>
                  <a:gd name="T27" fmla="*/ 1 h 393"/>
                  <a:gd name="T28" fmla="*/ 1 w 345"/>
                  <a:gd name="T29" fmla="*/ 1 h 393"/>
                  <a:gd name="T30" fmla="*/ 1 w 345"/>
                  <a:gd name="T31" fmla="*/ 1 h 393"/>
                  <a:gd name="T32" fmla="*/ 1 w 345"/>
                  <a:gd name="T33" fmla="*/ 1 h 393"/>
                  <a:gd name="T34" fmla="*/ 1 w 345"/>
                  <a:gd name="T35" fmla="*/ 1 h 393"/>
                  <a:gd name="T36" fmla="*/ 1 w 345"/>
                  <a:gd name="T37" fmla="*/ 1 h 393"/>
                  <a:gd name="T38" fmla="*/ 1 w 345"/>
                  <a:gd name="T39" fmla="*/ 1 h 393"/>
                  <a:gd name="T40" fmla="*/ 1 w 345"/>
                  <a:gd name="T41" fmla="*/ 1 h 393"/>
                  <a:gd name="T42" fmla="*/ 1 w 345"/>
                  <a:gd name="T43" fmla="*/ 1 h 393"/>
                  <a:gd name="T44" fmla="*/ 0 w 345"/>
                  <a:gd name="T45" fmla="*/ 1 h 39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45"/>
                  <a:gd name="T70" fmla="*/ 0 h 393"/>
                  <a:gd name="T71" fmla="*/ 345 w 345"/>
                  <a:gd name="T72" fmla="*/ 393 h 39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45" h="393">
                    <a:moveTo>
                      <a:pt x="1" y="377"/>
                    </a:moveTo>
                    <a:cubicBezTo>
                      <a:pt x="7" y="376"/>
                      <a:pt x="12" y="376"/>
                      <a:pt x="19" y="365"/>
                    </a:cubicBezTo>
                    <a:cubicBezTo>
                      <a:pt x="26" y="354"/>
                      <a:pt x="34" y="333"/>
                      <a:pt x="42" y="311"/>
                    </a:cubicBezTo>
                    <a:cubicBezTo>
                      <a:pt x="50" y="289"/>
                      <a:pt x="58" y="257"/>
                      <a:pt x="66" y="233"/>
                    </a:cubicBezTo>
                    <a:cubicBezTo>
                      <a:pt x="74" y="209"/>
                      <a:pt x="80" y="189"/>
                      <a:pt x="90" y="168"/>
                    </a:cubicBezTo>
                    <a:cubicBezTo>
                      <a:pt x="100" y="147"/>
                      <a:pt x="114" y="125"/>
                      <a:pt x="126" y="108"/>
                    </a:cubicBezTo>
                    <a:cubicBezTo>
                      <a:pt x="138" y="91"/>
                      <a:pt x="148" y="77"/>
                      <a:pt x="163" y="63"/>
                    </a:cubicBezTo>
                    <a:cubicBezTo>
                      <a:pt x="178" y="49"/>
                      <a:pt x="195" y="34"/>
                      <a:pt x="213" y="24"/>
                    </a:cubicBezTo>
                    <a:cubicBezTo>
                      <a:pt x="231" y="14"/>
                      <a:pt x="258" y="6"/>
                      <a:pt x="273" y="2"/>
                    </a:cubicBezTo>
                    <a:lnTo>
                      <a:pt x="301" y="0"/>
                    </a:lnTo>
                    <a:lnTo>
                      <a:pt x="310" y="6"/>
                    </a:lnTo>
                    <a:lnTo>
                      <a:pt x="337" y="8"/>
                    </a:lnTo>
                    <a:cubicBezTo>
                      <a:pt x="342" y="11"/>
                      <a:pt x="345" y="23"/>
                      <a:pt x="337" y="26"/>
                    </a:cubicBezTo>
                    <a:cubicBezTo>
                      <a:pt x="329" y="29"/>
                      <a:pt x="308" y="24"/>
                      <a:pt x="291" y="27"/>
                    </a:cubicBezTo>
                    <a:cubicBezTo>
                      <a:pt x="274" y="30"/>
                      <a:pt x="255" y="36"/>
                      <a:pt x="234" y="47"/>
                    </a:cubicBezTo>
                    <a:cubicBezTo>
                      <a:pt x="213" y="58"/>
                      <a:pt x="185" y="75"/>
                      <a:pt x="166" y="93"/>
                    </a:cubicBezTo>
                    <a:cubicBezTo>
                      <a:pt x="147" y="111"/>
                      <a:pt x="132" y="136"/>
                      <a:pt x="120" y="158"/>
                    </a:cubicBezTo>
                    <a:cubicBezTo>
                      <a:pt x="108" y="180"/>
                      <a:pt x="101" y="206"/>
                      <a:pt x="94" y="228"/>
                    </a:cubicBezTo>
                    <a:cubicBezTo>
                      <a:pt x="87" y="250"/>
                      <a:pt x="82" y="274"/>
                      <a:pt x="76" y="293"/>
                    </a:cubicBezTo>
                    <a:cubicBezTo>
                      <a:pt x="70" y="312"/>
                      <a:pt x="65" y="328"/>
                      <a:pt x="60" y="341"/>
                    </a:cubicBezTo>
                    <a:cubicBezTo>
                      <a:pt x="55" y="354"/>
                      <a:pt x="50" y="364"/>
                      <a:pt x="43" y="372"/>
                    </a:cubicBezTo>
                    <a:cubicBezTo>
                      <a:pt x="36" y="380"/>
                      <a:pt x="25" y="387"/>
                      <a:pt x="18" y="390"/>
                    </a:cubicBezTo>
                    <a:cubicBezTo>
                      <a:pt x="11" y="393"/>
                      <a:pt x="3" y="392"/>
                      <a:pt x="0" y="393"/>
                    </a:cubicBezTo>
                  </a:path>
                </a:pathLst>
              </a:custGeom>
              <a:pattFill prst="wdDnDiag">
                <a:fgClr>
                  <a:srgbClr val="000000"/>
                </a:fgClr>
                <a:bgClr>
                  <a:srgbClr val="F0F0F4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9" name="Group 169"/>
              <p:cNvGrpSpPr>
                <a:grpSpLocks noChangeAspect="1"/>
              </p:cNvGrpSpPr>
              <p:nvPr/>
            </p:nvGrpSpPr>
            <p:grpSpPr bwMode="auto">
              <a:xfrm rot="10800000">
                <a:off x="4819" y="2470"/>
                <a:ext cx="172" cy="285"/>
                <a:chOff x="1116" y="3234"/>
                <a:chExt cx="264" cy="438"/>
              </a:xfrm>
            </p:grpSpPr>
            <p:sp>
              <p:nvSpPr>
                <p:cNvPr id="138" name="Freeform 170" descr="Wide downward diagonal"/>
                <p:cNvSpPr>
                  <a:spLocks noChangeAspect="1"/>
                </p:cNvSpPr>
                <p:nvPr/>
              </p:nvSpPr>
              <p:spPr bwMode="auto">
                <a:xfrm>
                  <a:off x="1116" y="3234"/>
                  <a:ext cx="264" cy="438"/>
                </a:xfrm>
                <a:custGeom>
                  <a:avLst/>
                  <a:gdLst>
                    <a:gd name="T0" fmla="*/ 0 w 264"/>
                    <a:gd name="T1" fmla="*/ 0 h 438"/>
                    <a:gd name="T2" fmla="*/ 2 w 264"/>
                    <a:gd name="T3" fmla="*/ 56 h 438"/>
                    <a:gd name="T4" fmla="*/ 219 w 264"/>
                    <a:gd name="T5" fmla="*/ 438 h 438"/>
                    <a:gd name="T6" fmla="*/ 236 w 264"/>
                    <a:gd name="T7" fmla="*/ 438 h 438"/>
                    <a:gd name="T8" fmla="*/ 237 w 264"/>
                    <a:gd name="T9" fmla="*/ 416 h 438"/>
                    <a:gd name="T10" fmla="*/ 264 w 264"/>
                    <a:gd name="T11" fmla="*/ 416 h 438"/>
                    <a:gd name="T12" fmla="*/ 32 w 264"/>
                    <a:gd name="T13" fmla="*/ 5 h 43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64"/>
                    <a:gd name="T22" fmla="*/ 0 h 438"/>
                    <a:gd name="T23" fmla="*/ 264 w 264"/>
                    <a:gd name="T24" fmla="*/ 438 h 43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64" h="438">
                      <a:moveTo>
                        <a:pt x="0" y="0"/>
                      </a:moveTo>
                      <a:lnTo>
                        <a:pt x="2" y="56"/>
                      </a:lnTo>
                      <a:lnTo>
                        <a:pt x="219" y="438"/>
                      </a:lnTo>
                      <a:lnTo>
                        <a:pt x="236" y="438"/>
                      </a:lnTo>
                      <a:cubicBezTo>
                        <a:pt x="239" y="434"/>
                        <a:pt x="232" y="420"/>
                        <a:pt x="237" y="416"/>
                      </a:cubicBezTo>
                      <a:lnTo>
                        <a:pt x="264" y="416"/>
                      </a:lnTo>
                      <a:lnTo>
                        <a:pt x="32" y="5"/>
                      </a:lnTo>
                    </a:path>
                  </a:pathLst>
                </a:custGeom>
                <a:pattFill prst="wdDnDiag">
                  <a:fgClr>
                    <a:srgbClr val="000000"/>
                  </a:fgClr>
                  <a:bgClr>
                    <a:srgbClr val="F0F0F4"/>
                  </a:bgClr>
                </a:patt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" name="Line 17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379" y="3575"/>
                  <a:ext cx="0" cy="7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0" name="Group 172"/>
              <p:cNvGrpSpPr>
                <a:grpSpLocks noChangeAspect="1"/>
              </p:cNvGrpSpPr>
              <p:nvPr/>
            </p:nvGrpSpPr>
            <p:grpSpPr bwMode="auto">
              <a:xfrm rot="10800000" flipV="1">
                <a:off x="4819" y="3062"/>
                <a:ext cx="172" cy="285"/>
                <a:chOff x="1116" y="3234"/>
                <a:chExt cx="264" cy="438"/>
              </a:xfrm>
            </p:grpSpPr>
            <p:sp>
              <p:nvSpPr>
                <p:cNvPr id="136" name="Freeform 173" descr="Wide downward diagonal"/>
                <p:cNvSpPr>
                  <a:spLocks noChangeAspect="1"/>
                </p:cNvSpPr>
                <p:nvPr/>
              </p:nvSpPr>
              <p:spPr bwMode="auto">
                <a:xfrm>
                  <a:off x="1116" y="3234"/>
                  <a:ext cx="264" cy="438"/>
                </a:xfrm>
                <a:custGeom>
                  <a:avLst/>
                  <a:gdLst>
                    <a:gd name="T0" fmla="*/ 0 w 264"/>
                    <a:gd name="T1" fmla="*/ 0 h 438"/>
                    <a:gd name="T2" fmla="*/ 2 w 264"/>
                    <a:gd name="T3" fmla="*/ 56 h 438"/>
                    <a:gd name="T4" fmla="*/ 219 w 264"/>
                    <a:gd name="T5" fmla="*/ 438 h 438"/>
                    <a:gd name="T6" fmla="*/ 236 w 264"/>
                    <a:gd name="T7" fmla="*/ 438 h 438"/>
                    <a:gd name="T8" fmla="*/ 237 w 264"/>
                    <a:gd name="T9" fmla="*/ 416 h 438"/>
                    <a:gd name="T10" fmla="*/ 264 w 264"/>
                    <a:gd name="T11" fmla="*/ 416 h 438"/>
                    <a:gd name="T12" fmla="*/ 32 w 264"/>
                    <a:gd name="T13" fmla="*/ 5 h 43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64"/>
                    <a:gd name="T22" fmla="*/ 0 h 438"/>
                    <a:gd name="T23" fmla="*/ 264 w 264"/>
                    <a:gd name="T24" fmla="*/ 438 h 43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64" h="438">
                      <a:moveTo>
                        <a:pt x="0" y="0"/>
                      </a:moveTo>
                      <a:lnTo>
                        <a:pt x="2" y="56"/>
                      </a:lnTo>
                      <a:lnTo>
                        <a:pt x="219" y="438"/>
                      </a:lnTo>
                      <a:lnTo>
                        <a:pt x="236" y="438"/>
                      </a:lnTo>
                      <a:cubicBezTo>
                        <a:pt x="239" y="434"/>
                        <a:pt x="232" y="420"/>
                        <a:pt x="237" y="416"/>
                      </a:cubicBezTo>
                      <a:lnTo>
                        <a:pt x="264" y="416"/>
                      </a:lnTo>
                      <a:lnTo>
                        <a:pt x="32" y="5"/>
                      </a:lnTo>
                    </a:path>
                  </a:pathLst>
                </a:custGeom>
                <a:pattFill prst="wdDnDiag">
                  <a:fgClr>
                    <a:srgbClr val="000000"/>
                  </a:fgClr>
                  <a:bgClr>
                    <a:srgbClr val="F0F0F4"/>
                  </a:bgClr>
                </a:patt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" name="Line 17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379" y="3575"/>
                  <a:ext cx="0" cy="7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1" name="Line 175"/>
              <p:cNvSpPr>
                <a:spLocks noChangeAspect="1" noChangeShapeType="1"/>
              </p:cNvSpPr>
              <p:nvPr/>
            </p:nvSpPr>
            <p:spPr bwMode="auto">
              <a:xfrm rot="10800000">
                <a:off x="5108" y="2944"/>
                <a:ext cx="0" cy="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Oval 176"/>
              <p:cNvSpPr>
                <a:spLocks noChangeAspect="1" noChangeArrowheads="1"/>
              </p:cNvSpPr>
              <p:nvPr/>
            </p:nvSpPr>
            <p:spPr bwMode="auto">
              <a:xfrm rot="8972067">
                <a:off x="5134" y="3143"/>
                <a:ext cx="31" cy="1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3" name="Oval 177"/>
              <p:cNvSpPr>
                <a:spLocks noChangeAspect="1" noChangeArrowheads="1"/>
              </p:cNvSpPr>
              <p:nvPr/>
            </p:nvSpPr>
            <p:spPr bwMode="auto">
              <a:xfrm rot="8972067">
                <a:off x="5132" y="3099"/>
                <a:ext cx="32" cy="17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4" name="Freeform 178"/>
              <p:cNvSpPr>
                <a:spLocks noChangeAspect="1"/>
              </p:cNvSpPr>
              <p:nvPr/>
            </p:nvSpPr>
            <p:spPr bwMode="auto">
              <a:xfrm rot="10800000">
                <a:off x="5027" y="2988"/>
                <a:ext cx="152" cy="70"/>
              </a:xfrm>
              <a:custGeom>
                <a:avLst/>
                <a:gdLst>
                  <a:gd name="T0" fmla="*/ 1 w 233"/>
                  <a:gd name="T1" fmla="*/ 1 h 107"/>
                  <a:gd name="T2" fmla="*/ 1 w 233"/>
                  <a:gd name="T3" fmla="*/ 1 h 107"/>
                  <a:gd name="T4" fmla="*/ 1 w 233"/>
                  <a:gd name="T5" fmla="*/ 1 h 107"/>
                  <a:gd name="T6" fmla="*/ 1 w 233"/>
                  <a:gd name="T7" fmla="*/ 1 h 107"/>
                  <a:gd name="T8" fmla="*/ 1 w 233"/>
                  <a:gd name="T9" fmla="*/ 1 h 107"/>
                  <a:gd name="T10" fmla="*/ 1 w 233"/>
                  <a:gd name="T11" fmla="*/ 1 h 107"/>
                  <a:gd name="T12" fmla="*/ 1 w 233"/>
                  <a:gd name="T13" fmla="*/ 1 h 107"/>
                  <a:gd name="T14" fmla="*/ 1 w 233"/>
                  <a:gd name="T15" fmla="*/ 1 h 107"/>
                  <a:gd name="T16" fmla="*/ 1 w 233"/>
                  <a:gd name="T17" fmla="*/ 1 h 107"/>
                  <a:gd name="T18" fmla="*/ 1 w 233"/>
                  <a:gd name="T19" fmla="*/ 1 h 107"/>
                  <a:gd name="T20" fmla="*/ 1 w 233"/>
                  <a:gd name="T21" fmla="*/ 0 h 10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33"/>
                  <a:gd name="T34" fmla="*/ 0 h 107"/>
                  <a:gd name="T35" fmla="*/ 233 w 233"/>
                  <a:gd name="T36" fmla="*/ 107 h 10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33" h="107">
                    <a:moveTo>
                      <a:pt x="4" y="8"/>
                    </a:moveTo>
                    <a:cubicBezTo>
                      <a:pt x="2" y="15"/>
                      <a:pt x="0" y="23"/>
                      <a:pt x="1" y="32"/>
                    </a:cubicBezTo>
                    <a:cubicBezTo>
                      <a:pt x="2" y="41"/>
                      <a:pt x="5" y="53"/>
                      <a:pt x="13" y="62"/>
                    </a:cubicBezTo>
                    <a:cubicBezTo>
                      <a:pt x="21" y="71"/>
                      <a:pt x="35" y="80"/>
                      <a:pt x="46" y="87"/>
                    </a:cubicBezTo>
                    <a:cubicBezTo>
                      <a:pt x="57" y="94"/>
                      <a:pt x="71" y="101"/>
                      <a:pt x="81" y="104"/>
                    </a:cubicBezTo>
                    <a:cubicBezTo>
                      <a:pt x="91" y="107"/>
                      <a:pt x="97" y="107"/>
                      <a:pt x="109" y="107"/>
                    </a:cubicBezTo>
                    <a:cubicBezTo>
                      <a:pt x="121" y="107"/>
                      <a:pt x="139" y="106"/>
                      <a:pt x="153" y="101"/>
                    </a:cubicBezTo>
                    <a:cubicBezTo>
                      <a:pt x="167" y="96"/>
                      <a:pt x="182" y="86"/>
                      <a:pt x="193" y="77"/>
                    </a:cubicBezTo>
                    <a:cubicBezTo>
                      <a:pt x="204" y="68"/>
                      <a:pt x="211" y="56"/>
                      <a:pt x="217" y="45"/>
                    </a:cubicBezTo>
                    <a:cubicBezTo>
                      <a:pt x="223" y="34"/>
                      <a:pt x="229" y="18"/>
                      <a:pt x="231" y="11"/>
                    </a:cubicBezTo>
                    <a:cubicBezTo>
                      <a:pt x="233" y="4"/>
                      <a:pt x="231" y="2"/>
                      <a:pt x="229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" name="Freeform 179"/>
              <p:cNvSpPr>
                <a:spLocks noChangeAspect="1"/>
              </p:cNvSpPr>
              <p:nvPr/>
            </p:nvSpPr>
            <p:spPr bwMode="auto">
              <a:xfrm rot="10800000">
                <a:off x="5074" y="2987"/>
                <a:ext cx="70" cy="92"/>
              </a:xfrm>
              <a:custGeom>
                <a:avLst/>
                <a:gdLst>
                  <a:gd name="T0" fmla="*/ 1 w 106"/>
                  <a:gd name="T1" fmla="*/ 1 h 140"/>
                  <a:gd name="T2" fmla="*/ 1 w 106"/>
                  <a:gd name="T3" fmla="*/ 1 h 140"/>
                  <a:gd name="T4" fmla="*/ 1 w 106"/>
                  <a:gd name="T5" fmla="*/ 1 h 140"/>
                  <a:gd name="T6" fmla="*/ 1 w 106"/>
                  <a:gd name="T7" fmla="*/ 1 h 140"/>
                  <a:gd name="T8" fmla="*/ 1 w 106"/>
                  <a:gd name="T9" fmla="*/ 1 h 140"/>
                  <a:gd name="T10" fmla="*/ 1 w 106"/>
                  <a:gd name="T11" fmla="*/ 1 h 140"/>
                  <a:gd name="T12" fmla="*/ 1 w 106"/>
                  <a:gd name="T13" fmla="*/ 1 h 140"/>
                  <a:gd name="T14" fmla="*/ 1 w 106"/>
                  <a:gd name="T15" fmla="*/ 1 h 140"/>
                  <a:gd name="T16" fmla="*/ 1 w 106"/>
                  <a:gd name="T17" fmla="*/ 1 h 140"/>
                  <a:gd name="T18" fmla="*/ 1 w 106"/>
                  <a:gd name="T19" fmla="*/ 1 h 140"/>
                  <a:gd name="T20" fmla="*/ 1 w 106"/>
                  <a:gd name="T21" fmla="*/ 1 h 140"/>
                  <a:gd name="T22" fmla="*/ 1 w 106"/>
                  <a:gd name="T23" fmla="*/ 1 h 140"/>
                  <a:gd name="T24" fmla="*/ 1 w 106"/>
                  <a:gd name="T25" fmla="*/ 1 h 140"/>
                  <a:gd name="T26" fmla="*/ 1 w 106"/>
                  <a:gd name="T27" fmla="*/ 1 h 140"/>
                  <a:gd name="T28" fmla="*/ 1 w 106"/>
                  <a:gd name="T29" fmla="*/ 1 h 1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6"/>
                  <a:gd name="T46" fmla="*/ 0 h 140"/>
                  <a:gd name="T47" fmla="*/ 106 w 106"/>
                  <a:gd name="T48" fmla="*/ 140 h 1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6" h="140">
                    <a:moveTo>
                      <a:pt x="54" y="3"/>
                    </a:moveTo>
                    <a:cubicBezTo>
                      <a:pt x="50" y="1"/>
                      <a:pt x="42" y="0"/>
                      <a:pt x="36" y="1"/>
                    </a:cubicBezTo>
                    <a:cubicBezTo>
                      <a:pt x="30" y="2"/>
                      <a:pt x="24" y="3"/>
                      <a:pt x="18" y="9"/>
                    </a:cubicBezTo>
                    <a:cubicBezTo>
                      <a:pt x="12" y="15"/>
                      <a:pt x="4" y="28"/>
                      <a:pt x="2" y="37"/>
                    </a:cubicBezTo>
                    <a:cubicBezTo>
                      <a:pt x="0" y="46"/>
                      <a:pt x="1" y="53"/>
                      <a:pt x="6" y="63"/>
                    </a:cubicBezTo>
                    <a:cubicBezTo>
                      <a:pt x="11" y="73"/>
                      <a:pt x="23" y="88"/>
                      <a:pt x="32" y="97"/>
                    </a:cubicBezTo>
                    <a:cubicBezTo>
                      <a:pt x="41" y="106"/>
                      <a:pt x="51" y="114"/>
                      <a:pt x="59" y="120"/>
                    </a:cubicBezTo>
                    <a:cubicBezTo>
                      <a:pt x="67" y="126"/>
                      <a:pt x="71" y="132"/>
                      <a:pt x="78" y="135"/>
                    </a:cubicBezTo>
                    <a:cubicBezTo>
                      <a:pt x="85" y="138"/>
                      <a:pt x="97" y="140"/>
                      <a:pt x="101" y="136"/>
                    </a:cubicBezTo>
                    <a:cubicBezTo>
                      <a:pt x="105" y="132"/>
                      <a:pt x="106" y="121"/>
                      <a:pt x="104" y="112"/>
                    </a:cubicBezTo>
                    <a:cubicBezTo>
                      <a:pt x="102" y="103"/>
                      <a:pt x="96" y="92"/>
                      <a:pt x="87" y="81"/>
                    </a:cubicBezTo>
                    <a:cubicBezTo>
                      <a:pt x="78" y="70"/>
                      <a:pt x="57" y="57"/>
                      <a:pt x="51" y="48"/>
                    </a:cubicBezTo>
                    <a:cubicBezTo>
                      <a:pt x="45" y="39"/>
                      <a:pt x="47" y="33"/>
                      <a:pt x="48" y="27"/>
                    </a:cubicBezTo>
                    <a:cubicBezTo>
                      <a:pt x="49" y="21"/>
                      <a:pt x="59" y="17"/>
                      <a:pt x="60" y="12"/>
                    </a:cubicBezTo>
                    <a:cubicBezTo>
                      <a:pt x="61" y="7"/>
                      <a:pt x="58" y="5"/>
                      <a:pt x="54" y="3"/>
                    </a:cubicBez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" name="Freeform 180"/>
              <p:cNvSpPr>
                <a:spLocks noChangeAspect="1"/>
              </p:cNvSpPr>
              <p:nvPr/>
            </p:nvSpPr>
            <p:spPr bwMode="auto">
              <a:xfrm rot="10800000">
                <a:off x="5074" y="2996"/>
                <a:ext cx="31" cy="81"/>
              </a:xfrm>
              <a:custGeom>
                <a:avLst/>
                <a:gdLst>
                  <a:gd name="T0" fmla="*/ 1 w 48"/>
                  <a:gd name="T1" fmla="*/ 1 h 124"/>
                  <a:gd name="T2" fmla="*/ 1 w 48"/>
                  <a:gd name="T3" fmla="*/ 0 h 124"/>
                  <a:gd name="T4" fmla="*/ 1 w 48"/>
                  <a:gd name="T5" fmla="*/ 1 h 124"/>
                  <a:gd name="T6" fmla="*/ 1 w 48"/>
                  <a:gd name="T7" fmla="*/ 1 h 124"/>
                  <a:gd name="T8" fmla="*/ 1 w 48"/>
                  <a:gd name="T9" fmla="*/ 1 h 124"/>
                  <a:gd name="T10" fmla="*/ 1 w 48"/>
                  <a:gd name="T11" fmla="*/ 1 h 124"/>
                  <a:gd name="T12" fmla="*/ 1 w 48"/>
                  <a:gd name="T13" fmla="*/ 1 h 124"/>
                  <a:gd name="T14" fmla="*/ 1 w 48"/>
                  <a:gd name="T15" fmla="*/ 1 h 124"/>
                  <a:gd name="T16" fmla="*/ 1 w 48"/>
                  <a:gd name="T17" fmla="*/ 1 h 1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8"/>
                  <a:gd name="T28" fmla="*/ 0 h 124"/>
                  <a:gd name="T29" fmla="*/ 48 w 48"/>
                  <a:gd name="T30" fmla="*/ 124 h 1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8" h="124">
                    <a:moveTo>
                      <a:pt x="4" y="7"/>
                    </a:moveTo>
                    <a:cubicBezTo>
                      <a:pt x="10" y="3"/>
                      <a:pt x="16" y="0"/>
                      <a:pt x="21" y="0"/>
                    </a:cubicBezTo>
                    <a:cubicBezTo>
                      <a:pt x="26" y="0"/>
                      <a:pt x="32" y="3"/>
                      <a:pt x="36" y="9"/>
                    </a:cubicBezTo>
                    <a:cubicBezTo>
                      <a:pt x="40" y="15"/>
                      <a:pt x="44" y="25"/>
                      <a:pt x="46" y="36"/>
                    </a:cubicBezTo>
                    <a:cubicBezTo>
                      <a:pt x="48" y="47"/>
                      <a:pt x="47" y="62"/>
                      <a:pt x="46" y="72"/>
                    </a:cubicBezTo>
                    <a:cubicBezTo>
                      <a:pt x="45" y="82"/>
                      <a:pt x="46" y="89"/>
                      <a:pt x="42" y="97"/>
                    </a:cubicBezTo>
                    <a:cubicBezTo>
                      <a:pt x="38" y="105"/>
                      <a:pt x="31" y="122"/>
                      <a:pt x="24" y="123"/>
                    </a:cubicBezTo>
                    <a:cubicBezTo>
                      <a:pt x="17" y="124"/>
                      <a:pt x="2" y="112"/>
                      <a:pt x="1" y="105"/>
                    </a:cubicBezTo>
                    <a:cubicBezTo>
                      <a:pt x="0" y="98"/>
                      <a:pt x="9" y="90"/>
                      <a:pt x="18" y="8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" name="Rectangle 181" descr="Wide upward diagonal"/>
              <p:cNvSpPr>
                <a:spLocks noChangeAspect="1" noChangeArrowheads="1"/>
              </p:cNvSpPr>
              <p:nvPr/>
            </p:nvSpPr>
            <p:spPr bwMode="auto">
              <a:xfrm rot="10800000">
                <a:off x="4961" y="2574"/>
                <a:ext cx="59" cy="45"/>
              </a:xfrm>
              <a:prstGeom prst="rect">
                <a:avLst/>
              </a:prstGeom>
              <a:pattFill prst="wdUpDiag">
                <a:fgClr>
                  <a:srgbClr val="000000"/>
                </a:fgClr>
                <a:bgClr>
                  <a:srgbClr val="F0F0F4"/>
                </a:bgClr>
              </a:patt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8" name="Rectangle 182"/>
              <p:cNvSpPr>
                <a:spLocks noChangeAspect="1" noChangeArrowheads="1"/>
              </p:cNvSpPr>
              <p:nvPr/>
            </p:nvSpPr>
            <p:spPr bwMode="auto">
              <a:xfrm rot="10800000">
                <a:off x="5035" y="2574"/>
                <a:ext cx="150" cy="18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9" name="Rectangle 183"/>
              <p:cNvSpPr>
                <a:spLocks noChangeAspect="1" noChangeArrowheads="1"/>
              </p:cNvSpPr>
              <p:nvPr/>
            </p:nvSpPr>
            <p:spPr bwMode="auto">
              <a:xfrm>
                <a:off x="5020" y="2574"/>
                <a:ext cx="15" cy="17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30" name="Rectangle 184" descr="Wide upward diagonal"/>
              <p:cNvSpPr>
                <a:spLocks noChangeAspect="1" noChangeArrowheads="1"/>
              </p:cNvSpPr>
              <p:nvPr/>
            </p:nvSpPr>
            <p:spPr bwMode="auto">
              <a:xfrm rot="10800000" flipH="1">
                <a:off x="5199" y="2574"/>
                <a:ext cx="59" cy="45"/>
              </a:xfrm>
              <a:prstGeom prst="rect">
                <a:avLst/>
              </a:prstGeom>
              <a:pattFill prst="wdUpDiag">
                <a:fgClr>
                  <a:srgbClr val="000000"/>
                </a:fgClr>
                <a:bgClr>
                  <a:srgbClr val="F0F0F4"/>
                </a:bgClr>
              </a:patt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31" name="Rectangle 185"/>
              <p:cNvSpPr>
                <a:spLocks noChangeAspect="1" noChangeArrowheads="1"/>
              </p:cNvSpPr>
              <p:nvPr/>
            </p:nvSpPr>
            <p:spPr bwMode="auto">
              <a:xfrm flipH="1">
                <a:off x="5184" y="2574"/>
                <a:ext cx="15" cy="17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  <a:defRPr sz="9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32" name="Line 186"/>
              <p:cNvSpPr>
                <a:spLocks noChangeAspect="1" noChangeShapeType="1"/>
              </p:cNvSpPr>
              <p:nvPr/>
            </p:nvSpPr>
            <p:spPr bwMode="auto">
              <a:xfrm>
                <a:off x="5037" y="2728"/>
                <a:ext cx="1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Freeform 187"/>
              <p:cNvSpPr>
                <a:spLocks noChangeAspect="1"/>
              </p:cNvSpPr>
              <p:nvPr/>
            </p:nvSpPr>
            <p:spPr bwMode="auto">
              <a:xfrm>
                <a:off x="5037" y="2736"/>
                <a:ext cx="144" cy="37"/>
              </a:xfrm>
              <a:custGeom>
                <a:avLst/>
                <a:gdLst>
                  <a:gd name="T0" fmla="*/ 0 w 222"/>
                  <a:gd name="T1" fmla="*/ 1 h 57"/>
                  <a:gd name="T2" fmla="*/ 1 w 222"/>
                  <a:gd name="T3" fmla="*/ 1 h 57"/>
                  <a:gd name="T4" fmla="*/ 1 w 222"/>
                  <a:gd name="T5" fmla="*/ 1 h 57"/>
                  <a:gd name="T6" fmla="*/ 1 w 222"/>
                  <a:gd name="T7" fmla="*/ 1 h 57"/>
                  <a:gd name="T8" fmla="*/ 1 w 222"/>
                  <a:gd name="T9" fmla="*/ 1 h 57"/>
                  <a:gd name="T10" fmla="*/ 1 w 222"/>
                  <a:gd name="T11" fmla="*/ 0 h 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2"/>
                  <a:gd name="T19" fmla="*/ 0 h 57"/>
                  <a:gd name="T20" fmla="*/ 222 w 222"/>
                  <a:gd name="T21" fmla="*/ 57 h 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2" h="57">
                    <a:moveTo>
                      <a:pt x="0" y="3"/>
                    </a:moveTo>
                    <a:cubicBezTo>
                      <a:pt x="8" y="9"/>
                      <a:pt x="16" y="16"/>
                      <a:pt x="33" y="24"/>
                    </a:cubicBezTo>
                    <a:cubicBezTo>
                      <a:pt x="50" y="32"/>
                      <a:pt x="81" y="51"/>
                      <a:pt x="102" y="54"/>
                    </a:cubicBezTo>
                    <a:cubicBezTo>
                      <a:pt x="123" y="57"/>
                      <a:pt x="143" y="48"/>
                      <a:pt x="160" y="42"/>
                    </a:cubicBezTo>
                    <a:cubicBezTo>
                      <a:pt x="177" y="36"/>
                      <a:pt x="195" y="24"/>
                      <a:pt x="205" y="17"/>
                    </a:cubicBezTo>
                    <a:cubicBezTo>
                      <a:pt x="215" y="10"/>
                      <a:pt x="218" y="5"/>
                      <a:pt x="222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Freeform 188"/>
              <p:cNvSpPr>
                <a:spLocks noChangeAspect="1"/>
              </p:cNvSpPr>
              <p:nvPr/>
            </p:nvSpPr>
            <p:spPr bwMode="auto">
              <a:xfrm>
                <a:off x="5006" y="2761"/>
                <a:ext cx="207" cy="30"/>
              </a:xfrm>
              <a:custGeom>
                <a:avLst/>
                <a:gdLst>
                  <a:gd name="T0" fmla="*/ 0 w 318"/>
                  <a:gd name="T1" fmla="*/ 1 h 46"/>
                  <a:gd name="T2" fmla="*/ 1 w 318"/>
                  <a:gd name="T3" fmla="*/ 1 h 46"/>
                  <a:gd name="T4" fmla="*/ 1 w 318"/>
                  <a:gd name="T5" fmla="*/ 1 h 46"/>
                  <a:gd name="T6" fmla="*/ 1 w 318"/>
                  <a:gd name="T7" fmla="*/ 1 h 46"/>
                  <a:gd name="T8" fmla="*/ 1 w 318"/>
                  <a:gd name="T9" fmla="*/ 1 h 46"/>
                  <a:gd name="T10" fmla="*/ 1 w 318"/>
                  <a:gd name="T11" fmla="*/ 0 h 4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8"/>
                  <a:gd name="T19" fmla="*/ 0 h 46"/>
                  <a:gd name="T20" fmla="*/ 318 w 318"/>
                  <a:gd name="T21" fmla="*/ 46 h 4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8" h="46">
                    <a:moveTo>
                      <a:pt x="0" y="2"/>
                    </a:moveTo>
                    <a:cubicBezTo>
                      <a:pt x="23" y="12"/>
                      <a:pt x="46" y="23"/>
                      <a:pt x="72" y="30"/>
                    </a:cubicBezTo>
                    <a:cubicBezTo>
                      <a:pt x="98" y="37"/>
                      <a:pt x="130" y="42"/>
                      <a:pt x="153" y="44"/>
                    </a:cubicBezTo>
                    <a:cubicBezTo>
                      <a:pt x="176" y="46"/>
                      <a:pt x="191" y="43"/>
                      <a:pt x="210" y="39"/>
                    </a:cubicBezTo>
                    <a:cubicBezTo>
                      <a:pt x="229" y="35"/>
                      <a:pt x="251" y="29"/>
                      <a:pt x="269" y="23"/>
                    </a:cubicBezTo>
                    <a:cubicBezTo>
                      <a:pt x="287" y="17"/>
                      <a:pt x="304" y="8"/>
                      <a:pt x="318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Line 189"/>
              <p:cNvSpPr>
                <a:spLocks noChangeShapeType="1"/>
              </p:cNvSpPr>
              <p:nvPr/>
            </p:nvSpPr>
            <p:spPr bwMode="auto">
              <a:xfrm>
                <a:off x="226" y="2910"/>
                <a:ext cx="53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" name="Group 190"/>
            <p:cNvGrpSpPr>
              <a:grpSpLocks/>
            </p:cNvGrpSpPr>
            <p:nvPr/>
          </p:nvGrpSpPr>
          <p:grpSpPr bwMode="auto">
            <a:xfrm>
              <a:off x="3624" y="1734"/>
              <a:ext cx="1012" cy="427"/>
              <a:chOff x="1692" y="2387"/>
              <a:chExt cx="2285" cy="862"/>
            </a:xfrm>
          </p:grpSpPr>
          <p:pic>
            <p:nvPicPr>
              <p:cNvPr id="22" name="Picture 191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8" y="2387"/>
                <a:ext cx="458" cy="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" name="Picture 192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64" y="2387"/>
                <a:ext cx="458" cy="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" name="Picture 193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19" y="2387"/>
                <a:ext cx="458" cy="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" name="Picture 194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2" y="2387"/>
                <a:ext cx="466" cy="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Picture 195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6" y="2387"/>
                <a:ext cx="454" cy="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99" name="Picture 6" descr="D:\DESY Home\My Documents\conferences\DESY_MAC_11_2009\stuff to talk about\DSC_0166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181" y="2699345"/>
            <a:ext cx="3328987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504" y="2708920"/>
            <a:ext cx="2605087" cy="173704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60476" y="2855112"/>
            <a:ext cx="1460029" cy="214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68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The main components of the </a:t>
            </a:r>
            <a:r>
              <a:rPr lang="fr-FR" dirty="0" err="1"/>
              <a:t>cryomodule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3</a:t>
            </a:fld>
            <a:endParaRPr lang="fr-FR" dirty="0"/>
          </a:p>
        </p:txBody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164897" y="1649748"/>
            <a:ext cx="2461619" cy="2932357"/>
            <a:chOff x="536046" y="1726407"/>
            <a:chExt cx="3348000" cy="4115860"/>
          </a:xfrm>
        </p:grpSpPr>
        <p:pic>
          <p:nvPicPr>
            <p:cNvPr id="13" name="Picture 6" descr="http://ttfinfo.desy.de/HalleIIIelog/data/2009/28/2009-07-07T17:17:10-00.jpe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046" y="1726407"/>
              <a:ext cx="3348000" cy="1598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046" y="3327387"/>
              <a:ext cx="3348000" cy="2514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530" y="980182"/>
            <a:ext cx="3069351" cy="246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ZoneTexte 17"/>
          <p:cNvSpPr txBox="1"/>
          <p:nvPr/>
        </p:nvSpPr>
        <p:spPr>
          <a:xfrm>
            <a:off x="244356" y="921689"/>
            <a:ext cx="3775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2060"/>
                </a:solidFill>
              </a:rPr>
              <a:t>Cold mass &amp; vacuum </a:t>
            </a:r>
            <a:r>
              <a:rPr lang="fr-FR" dirty="0" err="1" smtClean="0">
                <a:solidFill>
                  <a:srgbClr val="002060"/>
                </a:solidFill>
              </a:rPr>
              <a:t>vessel</a:t>
            </a:r>
            <a:r>
              <a:rPr lang="fr-FR" dirty="0" smtClean="0">
                <a:solidFill>
                  <a:srgbClr val="002060"/>
                </a:solidFill>
              </a:rPr>
              <a:t>/DESY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244356" y="1213186"/>
            <a:ext cx="3247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2060"/>
                </a:solidFill>
              </a:rPr>
              <a:t>45 </a:t>
            </a:r>
            <a:r>
              <a:rPr lang="fr-FR" dirty="0" err="1" smtClean="0">
                <a:solidFill>
                  <a:srgbClr val="002060"/>
                </a:solidFill>
              </a:rPr>
              <a:t>Zanon</a:t>
            </a:r>
            <a:r>
              <a:rPr lang="fr-FR" dirty="0" smtClean="0">
                <a:solidFill>
                  <a:srgbClr val="002060"/>
                </a:solidFill>
              </a:rPr>
              <a:t> / 58 IHEP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4165343" y="954659"/>
            <a:ext cx="19415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002060"/>
                </a:solidFill>
              </a:rPr>
              <a:t>Couplers</a:t>
            </a:r>
            <a:r>
              <a:rPr lang="fr-FR" dirty="0" smtClean="0">
                <a:solidFill>
                  <a:srgbClr val="002060"/>
                </a:solidFill>
              </a:rPr>
              <a:t> / IN2P3</a:t>
            </a:r>
            <a:endParaRPr lang="fr-FR" dirty="0">
              <a:solidFill>
                <a:srgbClr val="002060"/>
              </a:solidFill>
            </a:endParaRPr>
          </a:p>
          <a:p>
            <a:r>
              <a:rPr lang="fr-FR" dirty="0" smtClean="0">
                <a:solidFill>
                  <a:srgbClr val="002060"/>
                </a:solidFill>
              </a:rPr>
              <a:t>650 Thales-RI</a:t>
            </a:r>
          </a:p>
          <a:p>
            <a:r>
              <a:rPr lang="fr-FR" dirty="0" smtClean="0">
                <a:solidFill>
                  <a:srgbClr val="002060"/>
                </a:solidFill>
              </a:rPr>
              <a:t>150 CPI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6247525" y="3674943"/>
            <a:ext cx="29033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2060"/>
                </a:solidFill>
              </a:rPr>
              <a:t>Quadrupoles-BPM / DESY</a:t>
            </a:r>
          </a:p>
          <a:p>
            <a:r>
              <a:rPr lang="fr-FR" dirty="0" smtClean="0">
                <a:solidFill>
                  <a:srgbClr val="002060"/>
                </a:solidFill>
              </a:rPr>
              <a:t>103 </a:t>
            </a:r>
            <a:r>
              <a:rPr lang="fr-FR" dirty="0" err="1" smtClean="0">
                <a:solidFill>
                  <a:srgbClr val="002060"/>
                </a:solidFill>
              </a:rPr>
              <a:t>Magnets</a:t>
            </a:r>
            <a:r>
              <a:rPr lang="fr-FR" dirty="0" smtClean="0">
                <a:solidFill>
                  <a:srgbClr val="002060"/>
                </a:solidFill>
              </a:rPr>
              <a:t>/ Ciemat</a:t>
            </a:r>
          </a:p>
          <a:p>
            <a:r>
              <a:rPr lang="fr-FR" dirty="0" smtClean="0">
                <a:solidFill>
                  <a:srgbClr val="002060"/>
                </a:solidFill>
              </a:rPr>
              <a:t>72 BPM DESY</a:t>
            </a:r>
          </a:p>
          <a:p>
            <a:r>
              <a:rPr lang="fr-FR" dirty="0" smtClean="0">
                <a:solidFill>
                  <a:srgbClr val="002060"/>
                </a:solidFill>
              </a:rPr>
              <a:t>31 BPM CEA</a:t>
            </a:r>
          </a:p>
        </p:txBody>
      </p:sp>
      <p:pic>
        <p:nvPicPr>
          <p:cNvPr id="27" name="Picture 2" descr="T:\Schalwat\Quadrupol BPM\Bilder BQU für XM-3\IMG_2085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02959" y="4939314"/>
            <a:ext cx="2180492" cy="129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on095247\Documents\Bibliothèque\Photos\XFEL\Saclay\PXFEL2_2\2011 03 28 MM2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7939" y="3468979"/>
            <a:ext cx="2918163" cy="120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ZoneTexte 18"/>
          <p:cNvSpPr txBox="1"/>
          <p:nvPr/>
        </p:nvSpPr>
        <p:spPr>
          <a:xfrm>
            <a:off x="2833898" y="3066032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002060"/>
                </a:solidFill>
              </a:rPr>
              <a:t>Magnetic</a:t>
            </a:r>
            <a:r>
              <a:rPr lang="fr-FR" dirty="0" smtClean="0">
                <a:solidFill>
                  <a:srgbClr val="002060"/>
                </a:solidFill>
              </a:rPr>
              <a:t> </a:t>
            </a:r>
            <a:r>
              <a:rPr lang="fr-FR" dirty="0" err="1" smtClean="0">
                <a:solidFill>
                  <a:srgbClr val="002060"/>
                </a:solidFill>
              </a:rPr>
              <a:t>shield</a:t>
            </a:r>
            <a:r>
              <a:rPr lang="fr-FR" dirty="0" smtClean="0">
                <a:solidFill>
                  <a:srgbClr val="002060"/>
                </a:solidFill>
              </a:rPr>
              <a:t>/ </a:t>
            </a:r>
            <a:r>
              <a:rPr lang="fr-FR" dirty="0">
                <a:solidFill>
                  <a:srgbClr val="002060"/>
                </a:solidFill>
              </a:rPr>
              <a:t>CEA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7667" y="4726813"/>
            <a:ext cx="2159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002060"/>
                </a:solidFill>
              </a:rPr>
              <a:t>Cavity</a:t>
            </a:r>
            <a:r>
              <a:rPr lang="fr-FR" dirty="0" smtClean="0">
                <a:solidFill>
                  <a:srgbClr val="002060"/>
                </a:solidFill>
              </a:rPr>
              <a:t>/ DESY</a:t>
            </a:r>
          </a:p>
          <a:p>
            <a:r>
              <a:rPr lang="fr-FR" dirty="0" smtClean="0">
                <a:solidFill>
                  <a:srgbClr val="002060"/>
                </a:solidFill>
              </a:rPr>
              <a:t>400 </a:t>
            </a:r>
            <a:r>
              <a:rPr lang="fr-FR" dirty="0" err="1" smtClean="0">
                <a:solidFill>
                  <a:srgbClr val="002060"/>
                </a:solidFill>
              </a:rPr>
              <a:t>Zanon</a:t>
            </a:r>
            <a:r>
              <a:rPr lang="fr-FR" dirty="0" smtClean="0">
                <a:solidFill>
                  <a:srgbClr val="002060"/>
                </a:solidFill>
              </a:rPr>
              <a:t> / 400 RI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4897" y="5424507"/>
            <a:ext cx="5111381" cy="883206"/>
          </a:xfrm>
          <a:prstGeom prst="rect">
            <a:avLst/>
          </a:prstGeom>
        </p:spPr>
      </p:pic>
      <p:sp>
        <p:nvSpPr>
          <p:cNvPr id="23" name="Espace réservé du pied de page 8"/>
          <p:cNvSpPr>
            <a:spLocks noGrp="1"/>
          </p:cNvSpPr>
          <p:nvPr>
            <p:ph type="ftr" sz="quarter" idx="12"/>
          </p:nvPr>
        </p:nvSpPr>
        <p:spPr>
          <a:xfrm>
            <a:off x="2051720" y="6305192"/>
            <a:ext cx="5939824" cy="365125"/>
          </a:xfrm>
        </p:spPr>
        <p:txBody>
          <a:bodyPr/>
          <a:lstStyle/>
          <a:p>
            <a:r>
              <a:rPr lang="fr-FR" dirty="0" smtClean="0"/>
              <a:t>XFEL </a:t>
            </a:r>
            <a:r>
              <a:rPr lang="fr-FR" dirty="0" err="1" smtClean="0"/>
              <a:t>Cryomodule</a:t>
            </a:r>
            <a:r>
              <a:rPr lang="fr-FR" dirty="0" smtClean="0"/>
              <a:t> production -2016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6721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2000" y="52752"/>
            <a:ext cx="6588392" cy="908720"/>
          </a:xfrm>
        </p:spPr>
        <p:txBody>
          <a:bodyPr/>
          <a:lstStyle/>
          <a:p>
            <a:r>
              <a:rPr lang="en-GB" dirty="0" smtClean="0"/>
              <a:t>STATUS DELIVERIES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6" name="Espace réservé du pied de page 8"/>
          <p:cNvSpPr>
            <a:spLocks noGrp="1"/>
          </p:cNvSpPr>
          <p:nvPr>
            <p:ph type="ftr" sz="quarter" idx="12"/>
          </p:nvPr>
        </p:nvSpPr>
        <p:spPr>
          <a:xfrm>
            <a:off x="2051720" y="6305192"/>
            <a:ext cx="5939824" cy="365125"/>
          </a:xfrm>
        </p:spPr>
        <p:txBody>
          <a:bodyPr/>
          <a:lstStyle/>
          <a:p>
            <a:r>
              <a:rPr lang="fr-FR" dirty="0" smtClean="0"/>
              <a:t>XFEL </a:t>
            </a:r>
            <a:r>
              <a:rPr lang="fr-FR" dirty="0" err="1" smtClean="0"/>
              <a:t>Cryomodule</a:t>
            </a:r>
            <a:r>
              <a:rPr lang="fr-FR" dirty="0" smtClean="0"/>
              <a:t> production -2016</a:t>
            </a:r>
            <a:endParaRPr lang="fr-FR" dirty="0"/>
          </a:p>
        </p:txBody>
      </p:sp>
      <p:sp>
        <p:nvSpPr>
          <p:cNvPr id="7" name="Espace réservé du contenu 11"/>
          <p:cNvSpPr txBox="1">
            <a:spLocks/>
          </p:cNvSpPr>
          <p:nvPr/>
        </p:nvSpPr>
        <p:spPr>
          <a:xfrm>
            <a:off x="323528" y="1484784"/>
            <a:ext cx="8568952" cy="403244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4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000" dirty="0" smtClean="0"/>
              <a:t>In </a:t>
            </a:r>
            <a:r>
              <a:rPr lang="en-US" sz="2000" dirty="0"/>
              <a:t>the context of the XFEL project, CEA is in charge of assembling the 100 </a:t>
            </a:r>
            <a:r>
              <a:rPr lang="en-US" sz="2000" dirty="0" err="1"/>
              <a:t>linac</a:t>
            </a:r>
            <a:r>
              <a:rPr lang="en-US" sz="2000" dirty="0"/>
              <a:t> </a:t>
            </a:r>
            <a:r>
              <a:rPr lang="en-US" sz="2000" dirty="0" err="1" smtClean="0"/>
              <a:t>cryomodules</a:t>
            </a:r>
            <a:endParaRPr lang="en-US" sz="2000" dirty="0" smtClean="0"/>
          </a:p>
          <a:p>
            <a:pPr lvl="1"/>
            <a:endParaRPr lang="en-US" sz="2000" dirty="0"/>
          </a:p>
          <a:p>
            <a:pPr lvl="1"/>
            <a:r>
              <a:rPr lang="en-US" sz="2000" dirty="0" smtClean="0"/>
              <a:t>CEA has contracted with ALSYOM for assembly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97 </a:t>
            </a:r>
            <a:r>
              <a:rPr lang="en-US" sz="2000" dirty="0" err="1"/>
              <a:t>cryomodules</a:t>
            </a:r>
            <a:r>
              <a:rPr lang="en-US" sz="2000" dirty="0"/>
              <a:t> have been delivered up until </a:t>
            </a:r>
            <a:r>
              <a:rPr lang="en-US" sz="2000" dirty="0" smtClean="0"/>
              <a:t>now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The XM100 will be delivered at the end of July </a:t>
            </a:r>
            <a:r>
              <a:rPr lang="en-US" sz="2000" dirty="0" smtClean="0"/>
              <a:t>2016</a:t>
            </a:r>
            <a:endParaRPr lang="en-GB" dirty="0" smtClean="0"/>
          </a:p>
          <a:p>
            <a:pPr lvl="3"/>
            <a:endParaRPr lang="en-GB" dirty="0" smtClean="0"/>
          </a:p>
          <a:p>
            <a:pPr lvl="1"/>
            <a:endParaRPr lang="en-GB" dirty="0" smtClean="0"/>
          </a:p>
          <a:p>
            <a:pPr lvl="2"/>
            <a:endParaRPr lang="en-GB" dirty="0" smtClean="0"/>
          </a:p>
          <a:p>
            <a:pPr marL="771525" lvl="3" indent="0">
              <a:buFontTx/>
              <a:buNone/>
            </a:pPr>
            <a:endParaRPr lang="en-GB" dirty="0" smtClean="0"/>
          </a:p>
          <a:p>
            <a:pPr lvl="3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991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challenges</a:t>
            </a:r>
            <a:endParaRPr lang="fr-FR" dirty="0"/>
          </a:p>
        </p:txBody>
      </p:sp>
      <p:sp>
        <p:nvSpPr>
          <p:cNvPr id="12" name="Espace réservé du contenu 11"/>
          <p:cNvSpPr>
            <a:spLocks noGrp="1"/>
          </p:cNvSpPr>
          <p:nvPr>
            <p:ph idx="1"/>
          </p:nvPr>
        </p:nvSpPr>
        <p:spPr>
          <a:xfrm>
            <a:off x="323528" y="1268760"/>
            <a:ext cx="8568952" cy="4968552"/>
          </a:xfrm>
        </p:spPr>
        <p:txBody>
          <a:bodyPr/>
          <a:lstStyle/>
          <a:p>
            <a:pPr lvl="1"/>
            <a:r>
              <a:rPr lang="en-GB" b="1" dirty="0" smtClean="0"/>
              <a:t>Make the assembly of 100 </a:t>
            </a:r>
            <a:r>
              <a:rPr lang="en-GB" b="1" dirty="0" err="1" smtClean="0"/>
              <a:t>cryomodules</a:t>
            </a:r>
            <a:r>
              <a:rPr lang="en-GB" b="1" dirty="0" smtClean="0"/>
              <a:t> by an industrial</a:t>
            </a:r>
            <a:r>
              <a:rPr lang="en-GB" dirty="0" smtClean="0"/>
              <a:t> </a:t>
            </a:r>
            <a:r>
              <a:rPr lang="en-GB" b="1" dirty="0" smtClean="0"/>
              <a:t>on the Saclay site within the CEA infrastructures</a:t>
            </a:r>
            <a:r>
              <a:rPr lang="en-GB" dirty="0" smtClean="0"/>
              <a:t> </a:t>
            </a:r>
          </a:p>
          <a:p>
            <a:pPr lvl="3"/>
            <a:r>
              <a:rPr lang="en-GB" dirty="0" smtClean="0"/>
              <a:t>no company was trained and qualified for module integration</a:t>
            </a:r>
          </a:p>
          <a:p>
            <a:pPr lvl="3"/>
            <a:r>
              <a:rPr lang="en-GB" dirty="0" smtClean="0"/>
              <a:t>Workforce provided by an industrial contractor Alsyom</a:t>
            </a:r>
          </a:p>
          <a:p>
            <a:pPr lvl="3"/>
            <a:endParaRPr lang="en-GB" dirty="0" smtClean="0"/>
          </a:p>
          <a:p>
            <a:pPr lvl="1"/>
            <a:r>
              <a:rPr lang="en-GB" b="1" dirty="0" smtClean="0"/>
              <a:t>Maintain a tight time schedule</a:t>
            </a:r>
          </a:p>
          <a:p>
            <a:pPr lvl="3"/>
            <a:r>
              <a:rPr lang="en-GB" dirty="0" smtClean="0"/>
              <a:t>Production of one cryomodule every 5 days over 2 years</a:t>
            </a:r>
          </a:p>
          <a:p>
            <a:pPr lvl="3"/>
            <a:r>
              <a:rPr lang="en-GB" dirty="0" smtClean="0"/>
              <a:t>Then schedule acceleration of 25% with one cryomodule every 4 days from January 2015</a:t>
            </a:r>
          </a:p>
          <a:p>
            <a:pPr lvl="3"/>
            <a:endParaRPr lang="en-GB" dirty="0" smtClean="0"/>
          </a:p>
          <a:p>
            <a:pPr lvl="1"/>
            <a:r>
              <a:rPr lang="en-GB" b="1" dirty="0" smtClean="0"/>
              <a:t>Guarantee a good quality of the cryomodule assemblies </a:t>
            </a:r>
          </a:p>
          <a:p>
            <a:pPr lvl="3"/>
            <a:r>
              <a:rPr lang="en-GB" dirty="0" smtClean="0"/>
              <a:t>Avoid gradient degradation, cryogenic losses, coupler </a:t>
            </a:r>
            <a:r>
              <a:rPr lang="en-GB" dirty="0" err="1" smtClean="0"/>
              <a:t>mis</a:t>
            </a:r>
            <a:r>
              <a:rPr lang="en-GB" dirty="0" smtClean="0"/>
              <a:t>-assembly, major misalignments, non-compliant welds, etc.… </a:t>
            </a:r>
          </a:p>
          <a:p>
            <a:pPr lvl="3"/>
            <a:endParaRPr lang="en-GB" dirty="0" smtClean="0"/>
          </a:p>
          <a:p>
            <a:pPr lvl="1"/>
            <a:r>
              <a:rPr lang="en-GB" b="1" dirty="0" smtClean="0"/>
              <a:t>Manage the interfaces and the changes</a:t>
            </a:r>
          </a:p>
          <a:p>
            <a:pPr lvl="3"/>
            <a:r>
              <a:rPr lang="en-GB" dirty="0" smtClean="0"/>
              <a:t>Many interfaces or changes have to be managed with different producers and manufacturers</a:t>
            </a:r>
          </a:p>
          <a:p>
            <a:pPr lvl="3"/>
            <a:endParaRPr lang="en-GB" dirty="0" smtClean="0"/>
          </a:p>
          <a:p>
            <a:pPr lvl="1"/>
            <a:r>
              <a:rPr lang="en-GB" b="1" dirty="0" smtClean="0"/>
              <a:t>Make a production with a module design not completely adapted to the series</a:t>
            </a:r>
          </a:p>
          <a:p>
            <a:pPr lvl="3"/>
            <a:r>
              <a:rPr lang="en-GB" dirty="0" smtClean="0"/>
              <a:t>Tools or prototype assembling instructions too complex</a:t>
            </a:r>
          </a:p>
          <a:p>
            <a:pPr lvl="1"/>
            <a:endParaRPr lang="en-GB" dirty="0" smtClean="0"/>
          </a:p>
          <a:p>
            <a:pPr lvl="2"/>
            <a:endParaRPr lang="en-GB" dirty="0" smtClean="0"/>
          </a:p>
          <a:p>
            <a:pPr marL="771525" lvl="3" indent="0">
              <a:buNone/>
            </a:pPr>
            <a:endParaRPr lang="en-GB" dirty="0" smtClean="0"/>
          </a:p>
          <a:p>
            <a:pPr lvl="3"/>
            <a:endParaRPr lang="en-GB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6" name="Espace réservé du pied de page 8"/>
          <p:cNvSpPr>
            <a:spLocks noGrp="1"/>
          </p:cNvSpPr>
          <p:nvPr>
            <p:ph type="ftr" sz="quarter" idx="12"/>
          </p:nvPr>
        </p:nvSpPr>
        <p:spPr>
          <a:xfrm>
            <a:off x="2051720" y="6305192"/>
            <a:ext cx="5939824" cy="365125"/>
          </a:xfrm>
        </p:spPr>
        <p:txBody>
          <a:bodyPr/>
          <a:lstStyle/>
          <a:p>
            <a:r>
              <a:rPr lang="fr-FR" dirty="0" smtClean="0"/>
              <a:t>XFEL </a:t>
            </a:r>
            <a:r>
              <a:rPr lang="fr-FR" dirty="0" err="1" smtClean="0"/>
              <a:t>Cryomodule</a:t>
            </a:r>
            <a:r>
              <a:rPr lang="fr-FR" dirty="0" smtClean="0"/>
              <a:t> production -2016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160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2000" y="52752"/>
            <a:ext cx="6513304" cy="908720"/>
          </a:xfrm>
        </p:spPr>
        <p:txBody>
          <a:bodyPr/>
          <a:lstStyle/>
          <a:p>
            <a:pPr algn="ctr"/>
            <a:r>
              <a:rPr lang="en-GB" dirty="0" smtClean="0"/>
              <a:t>CRYOMODULE PRODUCTION RATE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6</a:t>
            </a:fld>
            <a:endParaRPr lang="fr-FR" dirty="0"/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4962064"/>
              </p:ext>
            </p:extLst>
          </p:nvPr>
        </p:nvGraphicFramePr>
        <p:xfrm>
          <a:off x="0" y="2326800"/>
          <a:ext cx="8837141" cy="4414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1691680" y="5783184"/>
            <a:ext cx="9509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15/10/2014</a:t>
            </a:r>
            <a:endParaRPr lang="fr-FR" sz="1200" dirty="0"/>
          </a:p>
        </p:txBody>
      </p:sp>
      <p:sp>
        <p:nvSpPr>
          <p:cNvPr id="13" name="ZoneTexte 12"/>
          <p:cNvSpPr txBox="1"/>
          <p:nvPr/>
        </p:nvSpPr>
        <p:spPr>
          <a:xfrm>
            <a:off x="2843808" y="5783184"/>
            <a:ext cx="9509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07/01/2015</a:t>
            </a:r>
            <a:endParaRPr lang="fr-FR" sz="1200" dirty="0"/>
          </a:p>
        </p:txBody>
      </p:sp>
      <p:cxnSp>
        <p:nvCxnSpPr>
          <p:cNvPr id="15" name="Connecteur droit avec flèche 14"/>
          <p:cNvCxnSpPr/>
          <p:nvPr/>
        </p:nvCxnSpPr>
        <p:spPr>
          <a:xfrm flipV="1">
            <a:off x="3338464" y="5495152"/>
            <a:ext cx="0" cy="28803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395536" y="5783184"/>
            <a:ext cx="9509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26/03/2014</a:t>
            </a:r>
            <a:endParaRPr lang="fr-FR" sz="1200" dirty="0"/>
          </a:p>
        </p:txBody>
      </p:sp>
      <p:cxnSp>
        <p:nvCxnSpPr>
          <p:cNvPr id="19" name="Connecteur droit avec flèche 18"/>
          <p:cNvCxnSpPr/>
          <p:nvPr/>
        </p:nvCxnSpPr>
        <p:spPr>
          <a:xfrm flipV="1">
            <a:off x="611560" y="5495152"/>
            <a:ext cx="0" cy="28803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88600" y="1072488"/>
            <a:ext cx="7848872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1062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1400" b="1" dirty="0" smtClean="0"/>
              <a:t>Prototyping phase </a:t>
            </a:r>
            <a:r>
              <a:rPr lang="en-GB" sz="1400" dirty="0" smtClean="0"/>
              <a:t>: assemblies/</a:t>
            </a:r>
            <a:r>
              <a:rPr lang="en-GB" sz="1400" dirty="0" err="1" smtClean="0"/>
              <a:t>desassemblies</a:t>
            </a:r>
            <a:r>
              <a:rPr lang="en-GB" sz="1400" dirty="0" smtClean="0"/>
              <a:t> of 3 prototypes (18 months)</a:t>
            </a:r>
          </a:p>
          <a:p>
            <a:pPr marL="881062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1400" b="1" dirty="0" smtClean="0"/>
              <a:t>Pre-series</a:t>
            </a:r>
            <a:r>
              <a:rPr lang="en-GB" sz="1400" dirty="0" smtClean="0"/>
              <a:t> : assemblies of 3 </a:t>
            </a:r>
            <a:r>
              <a:rPr lang="en-GB" sz="1400" dirty="0" err="1" smtClean="0"/>
              <a:t>cryomodules</a:t>
            </a:r>
            <a:r>
              <a:rPr lang="en-GB" sz="1400" dirty="0" smtClean="0"/>
              <a:t> (14 months) </a:t>
            </a:r>
          </a:p>
          <a:p>
            <a:pPr marL="881062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1400" b="1" dirty="0" smtClean="0"/>
              <a:t>Ramp-up for the series</a:t>
            </a:r>
            <a:r>
              <a:rPr lang="en-GB" sz="1400" dirty="0" smtClean="0"/>
              <a:t>: XM1 to XM8</a:t>
            </a:r>
          </a:p>
          <a:p>
            <a:pPr marL="881062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1400" dirty="0" smtClean="0"/>
              <a:t>In mid-October 2014, with XM15, one </a:t>
            </a:r>
            <a:r>
              <a:rPr lang="en-GB" sz="1400" dirty="0" err="1" smtClean="0"/>
              <a:t>cryomodule</a:t>
            </a:r>
            <a:r>
              <a:rPr lang="en-GB" sz="1400" dirty="0" smtClean="0"/>
              <a:t> was delivered </a:t>
            </a:r>
            <a:r>
              <a:rPr lang="en-GB" sz="1400" b="1" dirty="0" smtClean="0"/>
              <a:t>every 5 days</a:t>
            </a:r>
          </a:p>
          <a:p>
            <a:pPr marL="881062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1400" dirty="0" smtClean="0"/>
              <a:t>Since January 2015 (XM25), the delivery rate has reached once </a:t>
            </a:r>
            <a:r>
              <a:rPr lang="en-GB" sz="1400" b="1" dirty="0" smtClean="0"/>
              <a:t>every 4 days</a:t>
            </a:r>
            <a:r>
              <a:rPr lang="en-GB" sz="1400" dirty="0" smtClean="0"/>
              <a:t>.</a:t>
            </a:r>
            <a:endParaRPr lang="en-GB" sz="1400" dirty="0"/>
          </a:p>
        </p:txBody>
      </p:sp>
      <p:sp>
        <p:nvSpPr>
          <p:cNvPr id="16" name="Espace réservé du pied de page 8"/>
          <p:cNvSpPr>
            <a:spLocks noGrp="1"/>
          </p:cNvSpPr>
          <p:nvPr>
            <p:ph type="ftr" sz="quarter" idx="12"/>
          </p:nvPr>
        </p:nvSpPr>
        <p:spPr>
          <a:xfrm>
            <a:off x="2051720" y="6305192"/>
            <a:ext cx="5939824" cy="365125"/>
          </a:xfrm>
        </p:spPr>
        <p:txBody>
          <a:bodyPr/>
          <a:lstStyle/>
          <a:p>
            <a:r>
              <a:rPr lang="fr-FR" dirty="0" smtClean="0"/>
              <a:t>XFEL </a:t>
            </a:r>
            <a:r>
              <a:rPr lang="fr-FR" dirty="0" err="1" smtClean="0"/>
              <a:t>Cryomodule</a:t>
            </a:r>
            <a:r>
              <a:rPr lang="fr-FR" dirty="0" smtClean="0"/>
              <a:t> production -2016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876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2000" y="52752"/>
            <a:ext cx="6513304" cy="908720"/>
          </a:xfrm>
        </p:spPr>
        <p:txBody>
          <a:bodyPr/>
          <a:lstStyle/>
          <a:p>
            <a:pPr algn="ctr"/>
            <a:r>
              <a:rPr lang="en-GB" dirty="0"/>
              <a:t>Make the assembly of 100 </a:t>
            </a:r>
            <a:r>
              <a:rPr lang="en-GB" dirty="0" err="1"/>
              <a:t>cryomodules</a:t>
            </a:r>
            <a:r>
              <a:rPr lang="en-GB" dirty="0"/>
              <a:t> by an industrial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268760"/>
            <a:ext cx="8352928" cy="4968552"/>
          </a:xfrm>
        </p:spPr>
        <p:txBody>
          <a:bodyPr/>
          <a:lstStyle/>
          <a:p>
            <a:pPr marL="881062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2400" dirty="0" smtClean="0">
                <a:solidFill>
                  <a:srgbClr val="FF0000"/>
                </a:solidFill>
              </a:rPr>
              <a:t>To reduce the risk due to </a:t>
            </a:r>
            <a:br>
              <a:rPr lang="en-GB" sz="2400" dirty="0" smtClean="0">
                <a:solidFill>
                  <a:srgbClr val="FF0000"/>
                </a:solidFill>
              </a:rPr>
            </a:br>
            <a:r>
              <a:rPr lang="en-GB" sz="2400" dirty="0" smtClean="0">
                <a:solidFill>
                  <a:srgbClr val="FF0000"/>
                </a:solidFill>
              </a:rPr>
              <a:t>the lack of experience of </a:t>
            </a:r>
            <a:r>
              <a:rPr lang="en-GB" sz="2400" dirty="0" err="1" smtClean="0">
                <a:solidFill>
                  <a:srgbClr val="FF0000"/>
                </a:solidFill>
              </a:rPr>
              <a:t>Alsyom</a:t>
            </a:r>
            <a:r>
              <a:rPr lang="en-GB" sz="2400" dirty="0" smtClean="0">
                <a:solidFill>
                  <a:srgbClr val="FF0000"/>
                </a:solidFill>
              </a:rPr>
              <a:t> in the </a:t>
            </a:r>
            <a:r>
              <a:rPr lang="en-GB" sz="2400" dirty="0" err="1" smtClean="0">
                <a:solidFill>
                  <a:srgbClr val="FF0000"/>
                </a:solidFill>
              </a:rPr>
              <a:t>cryomodule</a:t>
            </a:r>
            <a:r>
              <a:rPr lang="en-GB" sz="2400" dirty="0" smtClean="0">
                <a:solidFill>
                  <a:srgbClr val="FF0000"/>
                </a:solidFill>
              </a:rPr>
              <a:t> assembly</a:t>
            </a:r>
          </a:p>
          <a:p>
            <a:pPr marL="317500" lvl="1" indent="-342900">
              <a:spcAft>
                <a:spcPts val="600"/>
              </a:spcAft>
              <a:buFont typeface="+mj-lt"/>
              <a:buAutoNum type="arabicPeriod"/>
            </a:pPr>
            <a:endParaRPr lang="en-GB" sz="1800" dirty="0" smtClean="0">
              <a:solidFill>
                <a:srgbClr val="FF0000"/>
              </a:solidFill>
            </a:endParaRPr>
          </a:p>
          <a:p>
            <a:pPr marL="317500" lvl="1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1800" dirty="0" smtClean="0">
                <a:solidFill>
                  <a:schemeClr val="tx1"/>
                </a:solidFill>
              </a:rPr>
              <a:t>CEA  got skills in the </a:t>
            </a:r>
            <a:r>
              <a:rPr lang="en-GB" sz="1800" dirty="0" err="1" smtClean="0">
                <a:solidFill>
                  <a:schemeClr val="tx1"/>
                </a:solidFill>
              </a:rPr>
              <a:t>cryomodule</a:t>
            </a:r>
            <a:r>
              <a:rPr lang="en-GB" sz="1800" dirty="0" smtClean="0">
                <a:solidFill>
                  <a:schemeClr val="tx1"/>
                </a:solidFill>
              </a:rPr>
              <a:t> assembly with training his team during prototype assemblies at DESY and at </a:t>
            </a:r>
            <a:r>
              <a:rPr lang="en-GB" sz="1800" dirty="0" smtClean="0">
                <a:solidFill>
                  <a:schemeClr val="tx1"/>
                </a:solidFill>
              </a:rPr>
              <a:t>S</a:t>
            </a:r>
            <a:r>
              <a:rPr lang="en-GB" sz="1800" dirty="0" smtClean="0">
                <a:solidFill>
                  <a:schemeClr val="tx1"/>
                </a:solidFill>
              </a:rPr>
              <a:t>aclay (18 months)</a:t>
            </a:r>
          </a:p>
          <a:p>
            <a:pPr marL="317500" lvl="1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GB" sz="1800" dirty="0" smtClean="0">
              <a:solidFill>
                <a:schemeClr val="tx1"/>
              </a:solidFill>
            </a:endParaRPr>
          </a:p>
          <a:p>
            <a:pPr marL="317500" lvl="1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1800" dirty="0" smtClean="0">
                <a:solidFill>
                  <a:schemeClr val="tx1"/>
                </a:solidFill>
              </a:rPr>
              <a:t>Three pre-series assemblies had been used to trained </a:t>
            </a:r>
            <a:r>
              <a:rPr lang="en-GB" sz="1800" dirty="0" err="1" smtClean="0">
                <a:solidFill>
                  <a:schemeClr val="tx1"/>
                </a:solidFill>
              </a:rPr>
              <a:t>Alsyom</a:t>
            </a:r>
            <a:r>
              <a:rPr lang="en-GB" sz="1800" dirty="0" smtClean="0">
                <a:solidFill>
                  <a:schemeClr val="tx1"/>
                </a:solidFill>
              </a:rPr>
              <a:t> at Saclay (14m)</a:t>
            </a:r>
          </a:p>
          <a:p>
            <a:pPr marL="1033462" lvl="4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800" dirty="0" smtClean="0">
                <a:solidFill>
                  <a:schemeClr val="tx1"/>
                </a:solidFill>
              </a:rPr>
              <a:t>One made by CEA and </a:t>
            </a:r>
            <a:r>
              <a:rPr lang="en-GB" sz="1800" dirty="0" err="1" smtClean="0">
                <a:solidFill>
                  <a:schemeClr val="tx1"/>
                </a:solidFill>
              </a:rPr>
              <a:t>Alsyom</a:t>
            </a:r>
            <a:r>
              <a:rPr lang="en-GB" sz="1800" dirty="0" smtClean="0">
                <a:solidFill>
                  <a:schemeClr val="tx1"/>
                </a:solidFill>
              </a:rPr>
              <a:t> in observation with instructions for mounting range</a:t>
            </a:r>
          </a:p>
          <a:p>
            <a:pPr marL="1033462" lvl="4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800" dirty="0" smtClean="0">
                <a:solidFill>
                  <a:schemeClr val="tx1"/>
                </a:solidFill>
              </a:rPr>
              <a:t>One made by a mixed team CEA/</a:t>
            </a:r>
            <a:r>
              <a:rPr lang="en-GB" sz="1800" dirty="0" err="1" smtClean="0">
                <a:solidFill>
                  <a:schemeClr val="tx1"/>
                </a:solidFill>
              </a:rPr>
              <a:t>Alsyom</a:t>
            </a:r>
            <a:endParaRPr lang="en-GB" sz="1800" dirty="0" smtClean="0">
              <a:solidFill>
                <a:schemeClr val="tx1"/>
              </a:solidFill>
            </a:endParaRPr>
          </a:p>
          <a:p>
            <a:pPr marL="1033462" lvl="4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800" dirty="0" smtClean="0">
                <a:solidFill>
                  <a:schemeClr val="tx1"/>
                </a:solidFill>
              </a:rPr>
              <a:t>One made by </a:t>
            </a:r>
            <a:r>
              <a:rPr lang="en-GB" sz="1800" dirty="0" err="1" smtClean="0">
                <a:solidFill>
                  <a:schemeClr val="tx1"/>
                </a:solidFill>
              </a:rPr>
              <a:t>Alsyom</a:t>
            </a:r>
            <a:r>
              <a:rPr lang="en-GB" sz="1800" dirty="0" smtClean="0">
                <a:solidFill>
                  <a:schemeClr val="tx1"/>
                </a:solidFill>
              </a:rPr>
              <a:t> with CEA in expertise</a:t>
            </a:r>
          </a:p>
          <a:p>
            <a:pPr marL="317500" lvl="1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1800" dirty="0" smtClean="0">
                <a:solidFill>
                  <a:schemeClr val="tx1"/>
                </a:solidFill>
              </a:rPr>
              <a:t>Ramp up for the series until XM8 in order to perform the process and evaluate correctly the resources</a:t>
            </a:r>
          </a:p>
          <a:p>
            <a:pPr marL="317500" lvl="1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1800" dirty="0" smtClean="0">
                <a:solidFill>
                  <a:schemeClr val="tx1"/>
                </a:solidFill>
              </a:rPr>
              <a:t>CEA experts were extremely present during the </a:t>
            </a:r>
            <a:r>
              <a:rPr lang="en-GB" sz="1800" dirty="0" err="1" smtClean="0">
                <a:solidFill>
                  <a:schemeClr val="tx1"/>
                </a:solidFill>
              </a:rPr>
              <a:t>Alsyom</a:t>
            </a:r>
            <a:r>
              <a:rPr lang="en-GB" sz="1800" dirty="0" smtClean="0">
                <a:solidFill>
                  <a:schemeClr val="tx1"/>
                </a:solidFill>
              </a:rPr>
              <a:t> </a:t>
            </a:r>
            <a:r>
              <a:rPr lang="en-GB" sz="1800" dirty="0" err="1" smtClean="0">
                <a:solidFill>
                  <a:schemeClr val="tx1"/>
                </a:solidFill>
              </a:rPr>
              <a:t>cryomodule</a:t>
            </a:r>
            <a:r>
              <a:rPr lang="en-GB" sz="1800" dirty="0" smtClean="0">
                <a:solidFill>
                  <a:schemeClr val="tx1"/>
                </a:solidFill>
              </a:rPr>
              <a:t> assemblies until the operators got enough skills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6" name="Espace réservé du pied de page 8"/>
          <p:cNvSpPr>
            <a:spLocks noGrp="1"/>
          </p:cNvSpPr>
          <p:nvPr>
            <p:ph type="ftr" sz="quarter" idx="12"/>
          </p:nvPr>
        </p:nvSpPr>
        <p:spPr>
          <a:xfrm>
            <a:off x="2051720" y="6305192"/>
            <a:ext cx="5939824" cy="365125"/>
          </a:xfrm>
        </p:spPr>
        <p:txBody>
          <a:bodyPr/>
          <a:lstStyle/>
          <a:p>
            <a:r>
              <a:rPr lang="fr-FR" dirty="0" smtClean="0"/>
              <a:t>XFEL </a:t>
            </a:r>
            <a:r>
              <a:rPr lang="fr-FR" dirty="0" err="1" smtClean="0"/>
              <a:t>Cryomodule</a:t>
            </a:r>
            <a:r>
              <a:rPr lang="fr-FR" dirty="0" smtClean="0"/>
              <a:t> production -2016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611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2000" y="52752"/>
            <a:ext cx="6513304" cy="908720"/>
          </a:xfrm>
        </p:spPr>
        <p:txBody>
          <a:bodyPr/>
          <a:lstStyle/>
          <a:p>
            <a:pPr algn="ctr"/>
            <a:r>
              <a:rPr lang="en-GB" dirty="0" smtClean="0"/>
              <a:t>Maintain a tight time schedule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81062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2400" dirty="0" smtClean="0">
                <a:solidFill>
                  <a:srgbClr val="FF0000"/>
                </a:solidFill>
              </a:rPr>
              <a:t>To Perform a </a:t>
            </a:r>
            <a:r>
              <a:rPr lang="en-US" sz="2400" dirty="0" smtClean="0">
                <a:solidFill>
                  <a:srgbClr val="FF0000"/>
                </a:solidFill>
              </a:rPr>
              <a:t>Production </a:t>
            </a:r>
            <a:r>
              <a:rPr lang="en-US" sz="2400" dirty="0">
                <a:solidFill>
                  <a:srgbClr val="FF0000"/>
                </a:solidFill>
              </a:rPr>
              <a:t>of one </a:t>
            </a:r>
            <a:r>
              <a:rPr lang="en-US" sz="2400" dirty="0" err="1">
                <a:solidFill>
                  <a:srgbClr val="FF0000"/>
                </a:solidFill>
              </a:rPr>
              <a:t>cryomodule</a:t>
            </a:r>
            <a:r>
              <a:rPr lang="en-US" sz="2400" dirty="0">
                <a:solidFill>
                  <a:srgbClr val="FF0000"/>
                </a:solidFill>
              </a:rPr>
              <a:t> every 5 days over 2 years</a:t>
            </a:r>
          </a:p>
          <a:p>
            <a:pPr marL="881062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FF0000"/>
                </a:solidFill>
              </a:rPr>
              <a:t>Then schedule acceleration of 25% with one </a:t>
            </a:r>
            <a:r>
              <a:rPr lang="en-US" sz="2400" dirty="0" err="1">
                <a:solidFill>
                  <a:srgbClr val="FF0000"/>
                </a:solidFill>
              </a:rPr>
              <a:t>cryomodule</a:t>
            </a:r>
            <a:r>
              <a:rPr lang="en-US" sz="2400" dirty="0">
                <a:solidFill>
                  <a:srgbClr val="FF0000"/>
                </a:solidFill>
              </a:rPr>
              <a:t> every 4 days from January 2015</a:t>
            </a:r>
          </a:p>
          <a:p>
            <a:pPr marL="317500" lvl="1" indent="-342900">
              <a:spcAft>
                <a:spcPts val="600"/>
              </a:spcAft>
              <a:buFont typeface="+mj-lt"/>
              <a:buAutoNum type="arabicPeriod"/>
            </a:pPr>
            <a:endParaRPr lang="en-US" sz="1800" dirty="0" smtClean="0">
              <a:solidFill>
                <a:srgbClr val="FF0000"/>
              </a:solidFill>
            </a:endParaRPr>
          </a:p>
          <a:p>
            <a:pPr marL="317500" lvl="1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800" dirty="0" smtClean="0">
                <a:solidFill>
                  <a:schemeClr val="tx1"/>
                </a:solidFill>
              </a:rPr>
              <a:t>September 2014 a new organization have been implemented by </a:t>
            </a:r>
            <a:r>
              <a:rPr lang="en-US" sz="1800" dirty="0" err="1" smtClean="0">
                <a:solidFill>
                  <a:schemeClr val="tx1"/>
                </a:solidFill>
              </a:rPr>
              <a:t>Alsyom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909637" lvl="3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800" dirty="0" smtClean="0">
                <a:solidFill>
                  <a:schemeClr val="tx1"/>
                </a:solidFill>
              </a:rPr>
              <a:t>Increased work force 30 to 34 people</a:t>
            </a:r>
          </a:p>
          <a:p>
            <a:pPr marL="909637" lvl="3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800" dirty="0" smtClean="0">
                <a:solidFill>
                  <a:schemeClr val="tx1"/>
                </a:solidFill>
              </a:rPr>
              <a:t>New daily organisation with 2 shifts :</a:t>
            </a:r>
          </a:p>
          <a:p>
            <a:pPr marL="747712" lvl="4" indent="0">
              <a:spcAft>
                <a:spcPts val="600"/>
              </a:spcAft>
              <a:buNone/>
            </a:pPr>
            <a:r>
              <a:rPr lang="en-GB" sz="1800" dirty="0" smtClean="0">
                <a:solidFill>
                  <a:schemeClr val="tx1"/>
                </a:solidFill>
              </a:rPr>
              <a:t> 		7h-14h for assembly activities</a:t>
            </a:r>
          </a:p>
          <a:p>
            <a:pPr marL="747712" lvl="4" indent="0">
              <a:spcAft>
                <a:spcPts val="600"/>
              </a:spcAft>
              <a:buNone/>
            </a:pPr>
            <a:r>
              <a:rPr lang="en-GB" sz="1800" dirty="0">
                <a:solidFill>
                  <a:schemeClr val="tx1"/>
                </a:solidFill>
              </a:rPr>
              <a:t>	</a:t>
            </a:r>
            <a:r>
              <a:rPr lang="en-GB" sz="1800" dirty="0" smtClean="0">
                <a:solidFill>
                  <a:schemeClr val="tx1"/>
                </a:solidFill>
              </a:rPr>
              <a:t>	11h-19h for welding/Alignment/craning and transfer</a:t>
            </a:r>
          </a:p>
          <a:p>
            <a:pPr marL="747712" lvl="4" indent="0">
              <a:spcAft>
                <a:spcPts val="600"/>
              </a:spcAft>
              <a:buNone/>
            </a:pPr>
            <a:r>
              <a:rPr lang="en-GB" sz="1800" dirty="0" smtClean="0">
                <a:solidFill>
                  <a:schemeClr val="tx1"/>
                </a:solidFill>
              </a:rPr>
              <a:t>		extra work if needed in the afternoon</a:t>
            </a:r>
          </a:p>
          <a:p>
            <a:pPr marL="317500" lvl="1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800" dirty="0" smtClean="0">
                <a:solidFill>
                  <a:schemeClr val="tx1"/>
                </a:solidFill>
              </a:rPr>
              <a:t>Development of new tooling</a:t>
            </a:r>
          </a:p>
          <a:p>
            <a:pPr marL="317500" lvl="1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800" dirty="0" smtClean="0">
                <a:solidFill>
                  <a:schemeClr val="tx1"/>
                </a:solidFill>
              </a:rPr>
              <a:t>Make the process more efficient with mitigating the waste time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6" name="Espace réservé du pied de page 8"/>
          <p:cNvSpPr>
            <a:spLocks noGrp="1"/>
          </p:cNvSpPr>
          <p:nvPr>
            <p:ph type="ftr" sz="quarter" idx="12"/>
          </p:nvPr>
        </p:nvSpPr>
        <p:spPr>
          <a:xfrm>
            <a:off x="2051720" y="6305192"/>
            <a:ext cx="5939824" cy="365125"/>
          </a:xfrm>
        </p:spPr>
        <p:txBody>
          <a:bodyPr/>
          <a:lstStyle/>
          <a:p>
            <a:r>
              <a:rPr lang="fr-FR" dirty="0" smtClean="0"/>
              <a:t>XFEL </a:t>
            </a:r>
            <a:r>
              <a:rPr lang="fr-FR" dirty="0" err="1" smtClean="0"/>
              <a:t>Cryomodule</a:t>
            </a:r>
            <a:r>
              <a:rPr lang="fr-FR" dirty="0" smtClean="0"/>
              <a:t> production -2016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7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2000" y="52752"/>
            <a:ext cx="6513304" cy="908720"/>
          </a:xfrm>
        </p:spPr>
        <p:txBody>
          <a:bodyPr/>
          <a:lstStyle/>
          <a:p>
            <a:pPr algn="ctr"/>
            <a:r>
              <a:rPr lang="en-GB" dirty="0" smtClean="0"/>
              <a:t>Guarantee a good quality of the cryomodule assemblies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81062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2400" dirty="0" smtClean="0">
                <a:solidFill>
                  <a:srgbClr val="FF0000"/>
                </a:solidFill>
              </a:rPr>
              <a:t>In order to avoid gradient degradation, cryogenic losses, coupler </a:t>
            </a:r>
            <a:r>
              <a:rPr lang="en-GB" sz="2400" dirty="0" err="1" smtClean="0">
                <a:solidFill>
                  <a:srgbClr val="FF0000"/>
                </a:solidFill>
              </a:rPr>
              <a:t>mis</a:t>
            </a:r>
            <a:r>
              <a:rPr lang="en-GB" sz="2400" dirty="0" smtClean="0">
                <a:solidFill>
                  <a:srgbClr val="FF0000"/>
                </a:solidFill>
              </a:rPr>
              <a:t>-assembly, major misalignment, non-compliant welds…</a:t>
            </a:r>
            <a:endParaRPr lang="en-GB" sz="1800" dirty="0" smtClean="0">
              <a:solidFill>
                <a:srgbClr val="FF0000"/>
              </a:solidFill>
            </a:endParaRPr>
          </a:p>
          <a:p>
            <a:pPr marL="317500" lvl="1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1800" dirty="0" smtClean="0">
                <a:solidFill>
                  <a:schemeClr val="tx1"/>
                </a:solidFill>
              </a:rPr>
              <a:t>January 2015, a new string assembling procedure has been implemented from XM53 on. </a:t>
            </a:r>
            <a:br>
              <a:rPr lang="en-GB" sz="1800" dirty="0" smtClean="0">
                <a:solidFill>
                  <a:schemeClr val="tx1"/>
                </a:solidFill>
              </a:rPr>
            </a:br>
            <a:r>
              <a:rPr lang="en-GB" sz="1800" dirty="0" smtClean="0">
                <a:solidFill>
                  <a:schemeClr val="tx1"/>
                </a:solidFill>
              </a:rPr>
              <a:t>Advantage: reduction of the number of operations on cavity </a:t>
            </a:r>
            <a:br>
              <a:rPr lang="en-GB" sz="1800" dirty="0" smtClean="0">
                <a:solidFill>
                  <a:schemeClr val="tx1"/>
                </a:solidFill>
              </a:rPr>
            </a:br>
            <a:r>
              <a:rPr lang="en-GB" sz="1800" dirty="0" smtClean="0">
                <a:solidFill>
                  <a:schemeClr val="tx1"/>
                </a:solidFill>
              </a:rPr>
              <a:t>=&gt; The </a:t>
            </a:r>
            <a:r>
              <a:rPr lang="en-GB" sz="1800" dirty="0" err="1" smtClean="0">
                <a:solidFill>
                  <a:schemeClr val="tx1"/>
                </a:solidFill>
              </a:rPr>
              <a:t>cryomodule</a:t>
            </a:r>
            <a:r>
              <a:rPr lang="en-GB" sz="1800" dirty="0" smtClean="0">
                <a:solidFill>
                  <a:schemeClr val="tx1"/>
                </a:solidFill>
              </a:rPr>
              <a:t> performance has been increased from XM53</a:t>
            </a:r>
          </a:p>
          <a:p>
            <a:pPr marL="317500" lvl="1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GB" sz="1800" dirty="0" smtClean="0">
              <a:solidFill>
                <a:schemeClr val="tx1"/>
              </a:solidFill>
            </a:endParaRPr>
          </a:p>
          <a:p>
            <a:pPr marL="317500" lvl="1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1800" dirty="0" smtClean="0">
                <a:solidFill>
                  <a:schemeClr val="tx1"/>
                </a:solidFill>
              </a:rPr>
              <a:t>Audits have been conducted by CEA per workstation</a:t>
            </a:r>
          </a:p>
          <a:p>
            <a:pPr marL="317500" lvl="1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GB" sz="1800" dirty="0" smtClean="0">
              <a:solidFill>
                <a:schemeClr val="tx1"/>
              </a:solidFill>
            </a:endParaRPr>
          </a:p>
          <a:p>
            <a:pPr marL="317500" lvl="1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1800" dirty="0" smtClean="0">
                <a:solidFill>
                  <a:schemeClr val="tx1"/>
                </a:solidFill>
              </a:rPr>
              <a:t>Both quality teams CEA/</a:t>
            </a:r>
            <a:r>
              <a:rPr lang="en-GB" sz="1800" dirty="0" err="1" smtClean="0">
                <a:solidFill>
                  <a:schemeClr val="tx1"/>
                </a:solidFill>
              </a:rPr>
              <a:t>Alsyom</a:t>
            </a:r>
            <a:r>
              <a:rPr lang="en-GB" sz="1800" dirty="0" smtClean="0">
                <a:solidFill>
                  <a:schemeClr val="tx1"/>
                </a:solidFill>
              </a:rPr>
              <a:t> have been reinforced, in order:</a:t>
            </a:r>
          </a:p>
          <a:p>
            <a:pPr marL="909637" lvl="3" indent="-285750">
              <a:spcAft>
                <a:spcPts val="600"/>
              </a:spcAft>
              <a:buFontTx/>
              <a:buChar char="-"/>
            </a:pPr>
            <a:r>
              <a:rPr lang="en-GB" sz="1800" dirty="0" smtClean="0">
                <a:solidFill>
                  <a:schemeClr val="tx1"/>
                </a:solidFill>
              </a:rPr>
              <a:t>to develop the quality control at component reception</a:t>
            </a:r>
          </a:p>
          <a:p>
            <a:pPr marL="909637" lvl="3" indent="-285750">
              <a:spcAft>
                <a:spcPts val="600"/>
              </a:spcAft>
              <a:buFontTx/>
              <a:buChar char="-"/>
            </a:pPr>
            <a:r>
              <a:rPr lang="en-GB" sz="1800" dirty="0" smtClean="0">
                <a:solidFill>
                  <a:schemeClr val="tx1"/>
                </a:solidFill>
              </a:rPr>
              <a:t>To check if the assembling instructions are followed by the operators</a:t>
            </a:r>
          </a:p>
          <a:p>
            <a:pPr marL="909637" lvl="3" indent="-285750">
              <a:spcAft>
                <a:spcPts val="600"/>
              </a:spcAft>
              <a:buFontTx/>
              <a:buChar char="-"/>
            </a:pPr>
            <a:r>
              <a:rPr lang="en-GB" sz="1800" dirty="0" smtClean="0">
                <a:solidFill>
                  <a:schemeClr val="tx1"/>
                </a:solidFill>
              </a:rPr>
              <a:t>To control the operations quality on assembling line </a:t>
            </a:r>
          </a:p>
          <a:p>
            <a:pPr marL="909637" lvl="3" indent="-285750">
              <a:spcAft>
                <a:spcPts val="600"/>
              </a:spcAft>
              <a:buFontTx/>
              <a:buChar char="-"/>
            </a:pPr>
            <a:r>
              <a:rPr lang="en-GB" sz="1800" dirty="0" smtClean="0">
                <a:solidFill>
                  <a:schemeClr val="tx1"/>
                </a:solidFill>
              </a:rPr>
              <a:t>To implement the preventive actions</a:t>
            </a:r>
            <a:endParaRPr lang="en-GB" sz="1800" dirty="0" smtClean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6" name="Espace réservé du pied de page 8"/>
          <p:cNvSpPr>
            <a:spLocks noGrp="1"/>
          </p:cNvSpPr>
          <p:nvPr>
            <p:ph type="ftr" sz="quarter" idx="12"/>
          </p:nvPr>
        </p:nvSpPr>
        <p:spPr>
          <a:xfrm>
            <a:off x="2051720" y="6305192"/>
            <a:ext cx="5939824" cy="365125"/>
          </a:xfrm>
        </p:spPr>
        <p:txBody>
          <a:bodyPr/>
          <a:lstStyle/>
          <a:p>
            <a:r>
              <a:rPr lang="fr-FR" dirty="0" smtClean="0"/>
              <a:t>XFEL </a:t>
            </a:r>
            <a:r>
              <a:rPr lang="fr-FR" dirty="0" err="1" smtClean="0"/>
              <a:t>Cryomodule</a:t>
            </a:r>
            <a:r>
              <a:rPr lang="fr-FR" dirty="0" smtClean="0"/>
              <a:t> production -2016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1543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xemple_powerpoint_Irfu">
  <a:themeElements>
    <a:clrScheme name="CEA">
      <a:dk1>
        <a:sysClr val="windowText" lastClr="000000"/>
      </a:dk1>
      <a:lt1>
        <a:sysClr val="window" lastClr="FFFFFF"/>
      </a:lt1>
      <a:dk2>
        <a:srgbClr val="DC0528"/>
      </a:dk2>
      <a:lt2>
        <a:srgbClr val="96C31E"/>
      </a:lt2>
      <a:accent1>
        <a:srgbClr val="781469"/>
      </a:accent1>
      <a:accent2>
        <a:srgbClr val="F08728"/>
      </a:accent2>
      <a:accent3>
        <a:srgbClr val="FAB45F"/>
      </a:accent3>
      <a:accent4>
        <a:srgbClr val="0091C3"/>
      </a:accent4>
      <a:accent5>
        <a:srgbClr val="006937"/>
      </a:accent5>
      <a:accent6>
        <a:srgbClr val="87000A"/>
      </a:accent6>
      <a:hlink>
        <a:srgbClr val="0000FF"/>
      </a:hlink>
      <a:folHlink>
        <a:srgbClr val="800080"/>
      </a:folHlink>
    </a:clrScheme>
    <a:fontScheme name="CE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Mod_powerpoint_CEA_Irfu</Template>
  <TotalTime>12846</TotalTime>
  <Words>1033</Words>
  <Application>Microsoft Office PowerPoint</Application>
  <PresentationFormat>Affichage à l'écran (4:3)</PresentationFormat>
  <Paragraphs>224</Paragraphs>
  <Slides>17</Slides>
  <Notes>17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2" baseType="lpstr">
      <vt:lpstr>ＭＳ Ｐゴシック</vt:lpstr>
      <vt:lpstr>Arial</vt:lpstr>
      <vt:lpstr>Calibri</vt:lpstr>
      <vt:lpstr>Wingdings</vt:lpstr>
      <vt:lpstr>Exemple_powerpoint_Irfu</vt:lpstr>
      <vt:lpstr>XFEL cryomodule production and Reliability improvement</vt:lpstr>
      <vt:lpstr>Superconducting Linac Accelerator E-XFEL 17,5 GeV</vt:lpstr>
      <vt:lpstr>The main components of the cryomodule</vt:lpstr>
      <vt:lpstr>STATUS DELIVERIES</vt:lpstr>
      <vt:lpstr>The challenges</vt:lpstr>
      <vt:lpstr>CRYOMODULE PRODUCTION RATE</vt:lpstr>
      <vt:lpstr>Make the assembly of 100 cryomodules by an industrial</vt:lpstr>
      <vt:lpstr>Maintain a tight time schedule</vt:lpstr>
      <vt:lpstr>Guarantee a good quality of the cryomodule assemblies</vt:lpstr>
      <vt:lpstr>Manage the interfaces and the changes</vt:lpstr>
      <vt:lpstr>Make production with a module design not completely adapted to the series</vt:lpstr>
      <vt:lpstr>Actors of the assembly improvement</vt:lpstr>
      <vt:lpstr>Quality team essential  for reliability improvement</vt:lpstr>
      <vt:lpstr>CEA Quality actions From end of 2014</vt:lpstr>
      <vt:lpstr>Improvements related to operators</vt:lpstr>
      <vt:lpstr>Improvements made by CEA Experts</vt:lpstr>
      <vt:lpstr>DSM  Irfu DIR</vt:lpstr>
    </vt:vector>
  </TitlesOfParts>
  <Company>CEA Saclay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Production des cryomodules XFEL</dc:title>
  <dc:creator>TRUBLET Thierry</dc:creator>
  <cp:lastModifiedBy>TRUBLET Thierry</cp:lastModifiedBy>
  <cp:revision>423</cp:revision>
  <cp:lastPrinted>2016-06-28T14:53:35Z</cp:lastPrinted>
  <dcterms:created xsi:type="dcterms:W3CDTF">2015-04-24T07:38:38Z</dcterms:created>
  <dcterms:modified xsi:type="dcterms:W3CDTF">2016-06-29T21:15:16Z</dcterms:modified>
</cp:coreProperties>
</file>