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</p:sldMasterIdLst>
  <p:notesMasterIdLst>
    <p:notesMasterId r:id="rId13"/>
  </p:notesMasterIdLst>
  <p:handoutMasterIdLst>
    <p:handoutMasterId r:id="rId14"/>
  </p:handoutMasterIdLst>
  <p:sldIdLst>
    <p:sldId id="281" r:id="rId3"/>
    <p:sldId id="379" r:id="rId4"/>
    <p:sldId id="383" r:id="rId5"/>
    <p:sldId id="381" r:id="rId6"/>
    <p:sldId id="382" r:id="rId7"/>
    <p:sldId id="380" r:id="rId8"/>
    <p:sldId id="384" r:id="rId9"/>
    <p:sldId id="320" r:id="rId10"/>
    <p:sldId id="378" r:id="rId11"/>
    <p:sldId id="385" r:id="rId12"/>
  </p:sldIdLst>
  <p:sldSz cx="9144000" cy="6858000" type="screen4x3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dellier-Desages Florence" initials="AF" lastIdx="1" clrIdx="0">
    <p:extLst>
      <p:ext uri="{19B8F6BF-5375-455C-9EA6-DF929625EA0E}">
        <p15:presenceInfo xmlns:p15="http://schemas.microsoft.com/office/powerpoint/2012/main" userId="S-1-5-21-343818398-2000478354-839522115-24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CCECFF"/>
    <a:srgbClr val="FFFFCC"/>
    <a:srgbClr val="CCCCFF"/>
    <a:srgbClr val="99CCFF"/>
    <a:srgbClr val="B2B2B2"/>
    <a:srgbClr val="808080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5" autoAdjust="0"/>
    <p:restoredTop sz="93725" autoAdjust="0"/>
  </p:normalViewPr>
  <p:slideViewPr>
    <p:cSldViewPr snapToGrid="0">
      <p:cViewPr varScale="1">
        <p:scale>
          <a:sx n="70" d="100"/>
          <a:sy n="70" d="100"/>
        </p:scale>
        <p:origin x="86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-3762" y="-108"/>
      </p:cViewPr>
      <p:guideLst>
        <p:guide orient="horz" pos="3132"/>
        <p:guide pos="2146"/>
      </p:guideLst>
    </p:cSldViewPr>
  </p:notesViewPr>
  <p:gridSpacing cx="64801" cy="648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C3DA1-9BFE-4D5D-B25D-7CC592D9C3C5}" type="datetimeFigureOut">
              <a:rPr lang="fr-FR" smtClean="0"/>
              <a:t>29/06/2016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1956D-7473-4ACD-A8EB-84381C2C4BE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77152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AFE2C-5007-4057-8DFB-EC24DF7E4136}" type="datetimeFigureOut">
              <a:rPr lang="fr-FR" smtClean="0"/>
              <a:pPr/>
              <a:t>29/06/2016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5FE0B-B3A6-4AF6-B265-A109385ED23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1897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Engagement</a:t>
            </a:r>
            <a:r>
              <a:rPr lang="fr-FR" baseline="0" dirty="0" smtClean="0"/>
              <a:t> de la France à ESS : 4 principaux lot constituent le projet ESSI et sont représentés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Le socle</a:t>
            </a:r>
            <a:r>
              <a:rPr lang="fr-FR" baseline="0" dirty="0" smtClean="0"/>
              <a:t> des réalisations livrables s’appuie sur une forte implication dans le design de l’accélérateur depuis plus de 5 ans</a:t>
            </a:r>
          </a:p>
          <a:p>
            <a:endParaRPr lang="fr-FR" baseline="0" dirty="0" smtClean="0"/>
          </a:p>
          <a:p>
            <a:r>
              <a:rPr lang="fr-FR" baseline="0" dirty="0" smtClean="0"/>
              <a:t>Et permet une adaptation et renouvellement des équipements </a:t>
            </a:r>
          </a:p>
          <a:p>
            <a:endParaRPr lang="fr-FR" baseline="0" dirty="0" smtClean="0"/>
          </a:p>
          <a:p>
            <a:r>
              <a:rPr lang="fr-FR" baseline="0" dirty="0" smtClean="0"/>
              <a:t>Aujourd’hui, le projet ESS est à une phase de transition entre la fin de la phase de démonstration et la préparation de la phase de réalisation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221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Les lots constituent des produits livrables qui sont subdivisés</a:t>
            </a:r>
            <a:r>
              <a:rPr lang="fr-FR" baseline="0" dirty="0" smtClean="0"/>
              <a:t> en sous produits constitutifs avec identification d’un responsable produit.</a:t>
            </a:r>
          </a:p>
          <a:p>
            <a:endParaRPr lang="fr-FR" dirty="0" smtClean="0"/>
          </a:p>
          <a:p>
            <a:r>
              <a:rPr lang="fr-FR" dirty="0" smtClean="0"/>
              <a:t>Les</a:t>
            </a:r>
            <a:r>
              <a:rPr lang="fr-FR" baseline="0" dirty="0" smtClean="0"/>
              <a:t> responsables produits gère le cycle de vie d'un produit, de sa conception à sa distribution, en étant l'interface de l'ensemble des services et compétences concernés</a:t>
            </a:r>
          </a:p>
          <a:p>
            <a:endParaRPr lang="fr-FR" baseline="0" dirty="0" smtClean="0"/>
          </a:p>
          <a:p>
            <a:r>
              <a:rPr lang="fr-FR" baseline="0" dirty="0" smtClean="0"/>
              <a:t>Pour le projet ESSI, l’équipe s’étoffe et aujourd’hui, plus de 80 personnes sont impliquées 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0472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RS : Représentant CEA en charge de la définition des composants,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de leurs spécifications </a:t>
            </a:r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avec ESS et de leurs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interfaces. Participe à l’analyse de l’impact des modifications / évolutions sur les performances et le changement de périmètre, en particulier de travaux différents ou ajoutés </a:t>
            </a:r>
          </a:p>
          <a:p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Alerte le chef de projet si les performances globales sont dégradées</a:t>
            </a:r>
          </a:p>
          <a:p>
            <a:endParaRPr lang="fr-FR" sz="1200" baseline="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r>
              <a:rPr lang="fr-FR" sz="1200" baseline="0" dirty="0" err="1" smtClean="0">
                <a:solidFill>
                  <a:srgbClr val="6699FF"/>
                </a:solidFill>
                <a:latin typeface="Calibri" panose="020F0502020204030204" pitchFamily="34" charset="0"/>
              </a:rPr>
              <a:t>CdP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: </a:t>
            </a:r>
          </a:p>
          <a:p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Bonne exécution du projet en terme de performance, cout, délais et risques. Il organise et  pilote l’équipe en fonction des phases. Contact vis-à-vis des autorités et entités régulatrices </a:t>
            </a:r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Instrument </a:t>
            </a:r>
            <a:r>
              <a:rPr lang="fr-FR" sz="1200" dirty="0" err="1" smtClean="0">
                <a:solidFill>
                  <a:srgbClr val="6699FF"/>
                </a:solidFill>
                <a:latin typeface="Calibri" panose="020F0502020204030204" pitchFamily="34" charset="0"/>
              </a:rPr>
              <a:t>Scientist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: </a:t>
            </a:r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Contrôle de la compatibilité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, en terme de performances, entre le développement des produits et les objectifs scientifiques </a:t>
            </a:r>
          </a:p>
          <a:p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Garant de la cohérence des systèmes en terme de performances </a:t>
            </a:r>
          </a:p>
          <a:p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Maitrise les interactions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entre les différentes disciplines et l’impact de leur modifications </a:t>
            </a:r>
          </a:p>
          <a:p>
            <a:endParaRPr lang="fr-FR" sz="1200" baseline="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System Ingénierie &amp; Config Manager Ingénieur Système : </a:t>
            </a:r>
          </a:p>
          <a:p>
            <a:endParaRPr lang="fr-FR" sz="1200" baseline="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Assure la mise en place d’outils standardisées (incluant les processus), qui garantissent la cohérence et le suivi en configuration de chacun des livrables  et de leurs interfaces : </a:t>
            </a:r>
          </a:p>
          <a:p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Mise en place du PAQ, gestion de la documentation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, validation du contrôle des livrables, référent pour les normes et réglementation à déployer </a:t>
            </a:r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Project Control &amp; </a:t>
            </a:r>
            <a:r>
              <a:rPr lang="fr-FR" sz="1200" dirty="0" err="1" smtClean="0">
                <a:solidFill>
                  <a:srgbClr val="6699FF"/>
                </a:solidFill>
                <a:latin typeface="Calibri" panose="020F0502020204030204" pitchFamily="34" charset="0"/>
              </a:rPr>
              <a:t>Risk</a:t>
            </a:r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Manager : </a:t>
            </a:r>
            <a:r>
              <a:rPr lang="fr-FR" sz="1200" dirty="0" err="1" smtClean="0">
                <a:solidFill>
                  <a:srgbClr val="6699FF"/>
                </a:solidFill>
                <a:latin typeface="Calibri" panose="020F0502020204030204" pitchFamily="34" charset="0"/>
              </a:rPr>
              <a:t>trvaille</a:t>
            </a:r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avec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le groupe budgétaire pour </a:t>
            </a:r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Suivi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financier, des délais incluant les impacts des imprévus, </a:t>
            </a:r>
          </a:p>
          <a:p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Contact </a:t>
            </a:r>
            <a:r>
              <a:rPr lang="fr-FR" sz="1200" baseline="0" dirty="0" err="1" smtClean="0">
                <a:solidFill>
                  <a:srgbClr val="6699FF"/>
                </a:solidFill>
                <a:latin typeface="Calibri" panose="020F0502020204030204" pitchFamily="34" charset="0"/>
              </a:rPr>
              <a:t>person</a:t>
            </a:r>
            <a:r>
              <a:rPr lang="fr-FR" sz="1200" baseline="0" dirty="0" smtClean="0">
                <a:solidFill>
                  <a:srgbClr val="6699FF"/>
                </a:solidFill>
                <a:latin typeface="Calibri" panose="020F0502020204030204" pitchFamily="34" charset="0"/>
              </a:rPr>
              <a:t> pour la gestion des risques </a:t>
            </a:r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  <a:p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le WP leader est responsable en s’appuyant sur une équipe  :</a:t>
            </a:r>
          </a:p>
          <a:p>
            <a:pPr marL="285750" indent="-285750">
              <a:buFontTx/>
              <a:buChar char="-"/>
            </a:pPr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De la conception, </a:t>
            </a:r>
          </a:p>
          <a:p>
            <a:pPr marL="285750" indent="-285750">
              <a:buFontTx/>
              <a:buChar char="-"/>
            </a:pPr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Du  développement, </a:t>
            </a:r>
          </a:p>
          <a:p>
            <a:pPr marL="285750" indent="-285750">
              <a:buFontTx/>
              <a:buChar char="-"/>
            </a:pPr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De la  réalisation des composants</a:t>
            </a:r>
          </a:p>
          <a:p>
            <a:pPr marL="285750" indent="-285750">
              <a:buFontTx/>
              <a:buChar char="-"/>
            </a:pPr>
            <a:r>
              <a:rPr lang="fr-FR" sz="1200" dirty="0" smtClean="0">
                <a:solidFill>
                  <a:srgbClr val="6699FF"/>
                </a:solidFill>
                <a:latin typeface="Calibri" panose="020F0502020204030204" pitchFamily="34" charset="0"/>
              </a:rPr>
              <a:t>Des performances et  la preuve des performances atteintes  </a:t>
            </a:r>
          </a:p>
          <a:p>
            <a:pPr marL="285750" indent="-285750">
              <a:buFontTx/>
              <a:buChar char="-"/>
            </a:pPr>
            <a:endParaRPr lang="fr-FR" sz="1200" dirty="0" smtClean="0">
              <a:solidFill>
                <a:srgbClr val="6699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480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757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bandeau_ti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1012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1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1" y="5445224"/>
            <a:ext cx="4788464" cy="288032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1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 smtClean="0"/>
              <a:t>Nom événement | Prénom Nom</a:t>
            </a:r>
            <a:endParaRPr lang="fr-FR" dirty="0"/>
          </a:p>
        </p:txBody>
      </p:sp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3960001" y="5805264"/>
            <a:ext cx="3060272" cy="504056"/>
          </a:xfrm>
        </p:spPr>
        <p:txBody>
          <a:bodyPr anchor="b" anchorCtr="0"/>
          <a:lstStyle>
            <a:lvl1pPr marL="0" indent="0" algn="l">
              <a:buNone/>
              <a:defRPr sz="1551" cap="all" baseline="0">
                <a:solidFill>
                  <a:srgbClr val="666666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28" name="Image 2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9" y="32420"/>
            <a:ext cx="1009994" cy="1092324"/>
          </a:xfrm>
          <a:prstGeom prst="rect">
            <a:avLst/>
          </a:prstGeom>
          <a:noFill/>
        </p:spPr>
      </p:pic>
      <p:pic>
        <p:nvPicPr>
          <p:cNvPr id="29" name="Bild 9" descr="Macintosh HD:Users:mathiasbrandin:Documents:Bilder:ESS-Logos:Logo2.jpeg"/>
          <p:cNvPicPr/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104183" y="32420"/>
            <a:ext cx="2004322" cy="948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Groupe 29"/>
          <p:cNvGrpSpPr/>
          <p:nvPr userDrawn="1"/>
        </p:nvGrpSpPr>
        <p:grpSpPr>
          <a:xfrm>
            <a:off x="0" y="3429000"/>
            <a:ext cx="9055546" cy="1651426"/>
            <a:chOff x="105658" y="3573016"/>
            <a:chExt cx="8930838" cy="1482139"/>
          </a:xfrm>
        </p:grpSpPr>
        <p:pic>
          <p:nvPicPr>
            <p:cNvPr id="31" name="Picture 2" descr="\\Dapdc5\abruniqu\My Documents\My Pictures\op_linac_c_0.jpg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58" y="3573016"/>
              <a:ext cx="8930838" cy="1482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Rectangle 31"/>
            <p:cNvSpPr/>
            <p:nvPr userDrawn="1"/>
          </p:nvSpPr>
          <p:spPr>
            <a:xfrm>
              <a:off x="4236245" y="3573016"/>
              <a:ext cx="1271860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dirty="0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pic>
        <p:nvPicPr>
          <p:cNvPr id="7" name="Image 6" descr="bandeau_dernière.png"/>
          <p:cNvPicPr>
            <a:picLocks noChangeAspect="1"/>
          </p:cNvPicPr>
          <p:nvPr userDrawn="1"/>
        </p:nvPicPr>
        <p:blipFill>
          <a:blip r:embed="rId3" cstate="print"/>
          <a:srcRect b="15350"/>
          <a:stretch>
            <a:fillRect/>
          </a:stretch>
        </p:blipFill>
        <p:spPr>
          <a:xfrm>
            <a:off x="3310128" y="0"/>
            <a:ext cx="5833872" cy="580526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38800" y="5799600"/>
            <a:ext cx="1897200" cy="943200"/>
          </a:xfrm>
        </p:spPr>
        <p:txBody>
          <a:bodyPr anchor="t" anchorCtr="0"/>
          <a:lstStyle>
            <a:lvl1pPr>
              <a:lnSpc>
                <a:spcPts val="1200"/>
              </a:lnSpc>
              <a:defRPr sz="851" b="0" cap="none" baseline="0"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9507" y="5799600"/>
            <a:ext cx="3552775" cy="943200"/>
          </a:xfrm>
        </p:spPr>
        <p:txBody>
          <a:bodyPr/>
          <a:lstStyle>
            <a:lvl1pPr marL="0" indent="0">
              <a:lnSpc>
                <a:spcPts val="1200"/>
              </a:lnSpc>
              <a:spcAft>
                <a:spcPts val="0"/>
              </a:spcAft>
              <a:buFont typeface="Arial" pitchFamily="34" charset="0"/>
              <a:buNone/>
              <a:defRPr sz="800">
                <a:solidFill>
                  <a:schemeClr val="bg1"/>
                </a:solidFill>
              </a:defRPr>
            </a:lvl1pPr>
            <a:lvl2pPr marL="0" indent="0">
              <a:lnSpc>
                <a:spcPts val="1200"/>
              </a:lnSpc>
              <a:spcBef>
                <a:spcPts val="800"/>
              </a:spcBef>
              <a:buFont typeface="Arial" pitchFamily="34" charset="0"/>
              <a:buNone/>
              <a:defRPr sz="651">
                <a:solidFill>
                  <a:schemeClr val="bg1"/>
                </a:solidFill>
              </a:defRPr>
            </a:lvl2pPr>
            <a:lvl3pPr marL="0" indent="0">
              <a:lnSpc>
                <a:spcPts val="1200"/>
              </a:lnSpc>
              <a:buFont typeface="Arial" pitchFamily="34" charset="0"/>
              <a:buNone/>
              <a:defRPr sz="651">
                <a:solidFill>
                  <a:schemeClr val="bg1"/>
                </a:solidFill>
              </a:defRPr>
            </a:lvl3pPr>
            <a:lvl4pPr marL="0" indent="0">
              <a:lnSpc>
                <a:spcPts val="1200"/>
              </a:lnSpc>
              <a:buFont typeface="Arial" pitchFamily="34" charset="0"/>
              <a:buNone/>
              <a:defRPr sz="651">
                <a:solidFill>
                  <a:schemeClr val="bg1"/>
                </a:solidFill>
              </a:defRPr>
            </a:lvl4pPr>
            <a:lvl5pPr marL="0" indent="0">
              <a:lnSpc>
                <a:spcPts val="1200"/>
              </a:lnSpc>
              <a:buFont typeface="Arial" pitchFamily="34" charset="0"/>
              <a:buNone/>
              <a:defRPr sz="651">
                <a:solidFill>
                  <a:schemeClr val="bg1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576001" y="5445228"/>
            <a:ext cx="11186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576001" y="5877276"/>
            <a:ext cx="26642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CEA Saclay/Irfu projet ESS | DATE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5"/>
          <p:cNvSpPr txBox="1">
            <a:spLocks/>
          </p:cNvSpPr>
          <p:nvPr userDrawn="1"/>
        </p:nvSpPr>
        <p:spPr>
          <a:xfrm>
            <a:off x="8568444" y="6445013"/>
            <a:ext cx="50405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7D5E6440-5A77-4AFB-A914-F4ADBAE1BCD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0696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1721" y="6305196"/>
            <a:ext cx="593982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666666"/>
                </a:solidFill>
              </a:defRPr>
            </a:lvl1pPr>
          </a:lstStyle>
          <a:p>
            <a:pPr algn="ctr"/>
            <a:r>
              <a:rPr lang="en-US" smtClean="0"/>
              <a:t>3rd February 2016 – ESS technical KoM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9379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96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  <a:defRPr/>
            </a:pPr>
            <a:endParaRPr lang="en-US" dirty="0" smtClean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2195736" y="52752"/>
            <a:ext cx="6552727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2" name="Ellipse 1"/>
          <p:cNvSpPr/>
          <p:nvPr userDrawn="1"/>
        </p:nvSpPr>
        <p:spPr>
          <a:xfrm>
            <a:off x="8460432" y="260648"/>
            <a:ext cx="504056" cy="504056"/>
          </a:xfrm>
          <a:prstGeom prst="ellipse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fr-FR" dirty="0" smtClean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31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  <a:defRPr/>
            </a:pPr>
            <a:fld id="{03A18B84-9EFD-41B6-A5E4-D37CFBDD82D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buFontTx/>
                <a:buNone/>
                <a:defRPr/>
              </a:pPr>
              <a:t>‹N°›</a:t>
            </a:fld>
            <a:endParaRPr lang="en-US" dirty="0" smtClean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2195736" y="52752"/>
            <a:ext cx="6552727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7" name="Ellipse 6"/>
          <p:cNvSpPr/>
          <p:nvPr userDrawn="1"/>
        </p:nvSpPr>
        <p:spPr>
          <a:xfrm>
            <a:off x="8460432" y="260648"/>
            <a:ext cx="504056" cy="504056"/>
          </a:xfrm>
          <a:prstGeom prst="ellipse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fr-FR" dirty="0" smtClean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301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jourd'hu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  <a:defRPr/>
            </a:pPr>
            <a:fld id="{03A18B84-9EFD-41B6-A5E4-D37CFBDD82D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buFontTx/>
                <a:buNone/>
                <a:defRPr/>
              </a:pPr>
              <a:t>‹N°›</a:t>
            </a:fld>
            <a:endParaRPr lang="en-US" dirty="0" smtClean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2195736" y="52752"/>
            <a:ext cx="6552727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7" name="Ellipse 6"/>
          <p:cNvSpPr/>
          <p:nvPr userDrawn="1"/>
        </p:nvSpPr>
        <p:spPr>
          <a:xfrm>
            <a:off x="8460432" y="260648"/>
            <a:ext cx="504056" cy="504056"/>
          </a:xfrm>
          <a:prstGeom prst="ellipse">
            <a:avLst/>
          </a:prstGeom>
          <a:solidFill>
            <a:srgbClr val="CC3300"/>
          </a:solidFill>
        </p:spPr>
        <p:txBody>
          <a:bodyPr wrap="square" rtlCol="0" anchor="ctr"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fr-FR" dirty="0" smtClean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843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Réunion pro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071538" y="6356350"/>
            <a:ext cx="1519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>
                  <a:tint val="75000"/>
                </a:srgbClr>
              </a:solidFill>
              <a:latin typeface="Arial" charset="0"/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fr-FR" dirty="0" smtClean="0">
              <a:solidFill>
                <a:srgbClr val="000000">
                  <a:tint val="75000"/>
                </a:srgbClr>
              </a:solidFill>
              <a:latin typeface="Arial" charset="0"/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  <a:defRPr/>
            </a:pPr>
            <a:fld id="{03A18B84-9EFD-41B6-A5E4-D37CFBDD82D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buFontTx/>
                <a:buNone/>
                <a:defRPr/>
              </a:pPr>
              <a:t>‹N°›</a:t>
            </a:fld>
            <a:endParaRPr lang="en-US" dirty="0" smtClean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 userDrawn="1"/>
        </p:nvSpPr>
        <p:spPr bwMode="auto">
          <a:xfrm>
            <a:off x="8460432" y="116632"/>
            <a:ext cx="576635" cy="48628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FFFFFF"/>
                </a:solidFill>
              </a:rPr>
              <a:t>P</a:t>
            </a:r>
            <a:endParaRPr lang="en-US" sz="3200" b="1" dirty="0">
              <a:solidFill>
                <a:srgbClr val="FFFFFF"/>
              </a:solidFill>
            </a:endParaRPr>
          </a:p>
        </p:txBody>
      </p:sp>
      <p:sp>
        <p:nvSpPr>
          <p:cNvPr id="11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2195736" y="52752"/>
            <a:ext cx="6552727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7068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8172464" cy="49685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00"/>
                </a:solidFill>
              </a:rPr>
              <a:t>|  PAGE </a:t>
            </a:r>
            <a:fld id="{AEFB9B6D-867A-40B8-ACB0-35CC9F272C9C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2051720" y="6305192"/>
            <a:ext cx="5939824" cy="3651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fr-FR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93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000000"/>
                </a:solidFill>
              </a:rPr>
              <a:t>|  PAGE </a:t>
            </a:r>
            <a:fld id="{AEFB9B6D-867A-40B8-ACB0-35CC9F272C9C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>
          <a:xfrm>
            <a:off x="2051720" y="6305192"/>
            <a:ext cx="5939824" cy="3651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fr-FR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Espace réservé du contenu 15"/>
          <p:cNvSpPr>
            <a:spLocks noGrp="1"/>
          </p:cNvSpPr>
          <p:nvPr>
            <p:ph sz="quarter" idx="15"/>
          </p:nvPr>
        </p:nvSpPr>
        <p:spPr>
          <a:xfrm>
            <a:off x="378000" y="836613"/>
            <a:ext cx="8460000" cy="5184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59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rcalai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72000" y="1949602"/>
            <a:ext cx="5364496" cy="4719761"/>
          </a:xfrm>
        </p:spPr>
        <p:txBody>
          <a:bodyPr anchor="t"/>
          <a:lstStyle>
            <a:lvl1pPr algn="l">
              <a:lnSpc>
                <a:spcPts val="2800"/>
              </a:lnSpc>
              <a:defRPr sz="2200" b="1" cap="all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72001" y="260649"/>
            <a:ext cx="5292488" cy="1584176"/>
          </a:xfrm>
        </p:spPr>
        <p:txBody>
          <a:bodyPr anchor="t" anchorCtr="0"/>
          <a:lstStyle>
            <a:lvl1pPr marL="0" indent="0">
              <a:lnSpc>
                <a:spcPts val="1200"/>
              </a:lnSpc>
              <a:spcAft>
                <a:spcPts val="0"/>
              </a:spcAft>
              <a:buNone/>
              <a:defRPr sz="851">
                <a:solidFill>
                  <a:schemeClr val="bg1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>
          <a:xfrm>
            <a:off x="576000" y="5877276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>
          <a:xfrm>
            <a:off x="576000" y="5445228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r-FR" dirty="0" smtClean="0"/>
              <a:t>CEA Saclay/Irfu projet ESS | DATE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9" y="32420"/>
            <a:ext cx="1009994" cy="1092324"/>
          </a:xfrm>
          <a:prstGeom prst="rect">
            <a:avLst/>
          </a:prstGeom>
          <a:noFill/>
        </p:spPr>
      </p:pic>
      <p:pic>
        <p:nvPicPr>
          <p:cNvPr id="10" name="Bild 9" descr="Macintosh HD:Users:mathiasbrandin:Documents:Bilder:ESS-Logos:Logo2.jpeg"/>
          <p:cNvPicPr/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122093" y="32420"/>
            <a:ext cx="2004322" cy="948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00"/>
                </a:solidFill>
              </a:rPr>
              <a:t>|  PAGE </a:t>
            </a:r>
            <a:fld id="{AEFB9B6D-867A-40B8-ACB0-35CC9F272C9C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8"/>
          </p:nvPr>
        </p:nvSpPr>
        <p:spPr>
          <a:xfrm>
            <a:off x="2051720" y="6305192"/>
            <a:ext cx="5939824" cy="3651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fr-FR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5148000" y="2016000"/>
            <a:ext cx="3492000" cy="3690000"/>
          </a:xfrm>
          <a:prstGeom prst="rect">
            <a:avLst/>
          </a:prstGeo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4098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uv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  <a:defRPr/>
            </a:pPr>
            <a:fld id="{03A18B84-9EFD-41B6-A5E4-D37CFBDD82D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buFontTx/>
                <a:buNone/>
                <a:defRPr/>
              </a:pPr>
              <a:t>‹N°›</a:t>
            </a:fld>
            <a:r>
              <a:rPr lang="en-US" dirty="0" smtClean="0">
                <a:solidFill>
                  <a:srgbClr val="000000">
                    <a:tint val="75000"/>
                  </a:srgbClr>
                </a:solidFill>
              </a:rPr>
              <a:t> / 153</a:t>
            </a:r>
          </a:p>
        </p:txBody>
      </p:sp>
      <p:sp>
        <p:nvSpPr>
          <p:cNvPr id="6" name="Text Box 5"/>
          <p:cNvSpPr txBox="1">
            <a:spLocks noChangeArrowheads="1"/>
          </p:cNvSpPr>
          <p:nvPr userDrawn="1"/>
        </p:nvSpPr>
        <p:spPr bwMode="auto">
          <a:xfrm>
            <a:off x="8460432" y="116632"/>
            <a:ext cx="576635" cy="48628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FFFFFF"/>
                </a:solidFill>
              </a:rPr>
              <a:t>N</a:t>
            </a:r>
            <a:endParaRPr lang="en-US" sz="3200" b="1" dirty="0">
              <a:solidFill>
                <a:srgbClr val="FFFFFF"/>
              </a:solidFill>
            </a:endParaRPr>
          </a:p>
        </p:txBody>
      </p:sp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2195736" y="52752"/>
            <a:ext cx="6552727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4634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bandeau_ti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1012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5445224"/>
            <a:ext cx="4788464" cy="288032"/>
          </a:xfrm>
          <a:prstGeom prst="rect">
            <a:avLst/>
          </a:prstGeo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 smtClean="0"/>
              <a:t>Nom événement | Prénom Nom</a:t>
            </a:r>
            <a:endParaRPr lang="fr-FR" dirty="0"/>
          </a:p>
        </p:txBody>
      </p:sp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3060272" cy="504056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28" name="Image 2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8" y="32420"/>
            <a:ext cx="1009994" cy="1092324"/>
          </a:xfrm>
          <a:prstGeom prst="rect">
            <a:avLst/>
          </a:prstGeom>
          <a:noFill/>
        </p:spPr>
      </p:pic>
      <p:pic>
        <p:nvPicPr>
          <p:cNvPr id="29" name="Bild 9" descr="Macintosh HD:Users:mathiasbrandin:Documents:Bilder:ESS-Logos:Logo2.jpeg"/>
          <p:cNvPicPr/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104182" y="32420"/>
            <a:ext cx="2004322" cy="948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Groupe 29"/>
          <p:cNvGrpSpPr/>
          <p:nvPr userDrawn="1"/>
        </p:nvGrpSpPr>
        <p:grpSpPr>
          <a:xfrm>
            <a:off x="0" y="3429000"/>
            <a:ext cx="9055546" cy="1651426"/>
            <a:chOff x="105658" y="3573016"/>
            <a:chExt cx="8930838" cy="1482139"/>
          </a:xfrm>
        </p:grpSpPr>
        <p:pic>
          <p:nvPicPr>
            <p:cNvPr id="31" name="Picture 2" descr="\\Dapdc5\abruniqu\My Documents\My Pictures\op_linac_c_0.jpg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58" y="3573016"/>
              <a:ext cx="8930838" cy="1482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Rectangle 31"/>
            <p:cNvSpPr/>
            <p:nvPr userDrawn="1"/>
          </p:nvSpPr>
          <p:spPr>
            <a:xfrm>
              <a:off x="4236245" y="3573016"/>
              <a:ext cx="1271860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FontTx/>
                <a:buChar char="•"/>
              </a:pPr>
              <a:endParaRPr lang="fr-FR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371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spcAft>
                <a:spcPts val="1500"/>
              </a:spcAft>
              <a:defRPr/>
            </a:lvl1pPr>
            <a:lvl2pPr marL="361942" indent="0" algn="just">
              <a:lnSpc>
                <a:spcPts val="2800"/>
              </a:lnSpc>
              <a:buFont typeface="Arial" pitchFamily="34" charset="0"/>
              <a:buNone/>
              <a:tabLst>
                <a:tab pos="8076998" algn="r"/>
              </a:tabLst>
              <a:defRPr sz="2200"/>
            </a:lvl2pPr>
            <a:lvl3pPr marL="361942" indent="0" algn="just">
              <a:lnSpc>
                <a:spcPts val="2800"/>
              </a:lnSpc>
              <a:buFont typeface="Arial" pitchFamily="34" charset="0"/>
              <a:buNone/>
              <a:tabLst>
                <a:tab pos="8076998" algn="r"/>
              </a:tabLst>
              <a:defRPr sz="2200"/>
            </a:lvl3pPr>
            <a:lvl4pPr marL="361942" indent="0" algn="just">
              <a:lnSpc>
                <a:spcPts val="2800"/>
              </a:lnSpc>
              <a:buFont typeface="Arial" pitchFamily="34" charset="0"/>
              <a:buNone/>
              <a:tabLst>
                <a:tab pos="8076998" algn="r"/>
              </a:tabLst>
              <a:defRPr sz="2200"/>
            </a:lvl4pPr>
            <a:lvl5pPr marL="361942" indent="0" algn="just">
              <a:lnSpc>
                <a:spcPts val="2800"/>
              </a:lnSpc>
              <a:buNone/>
              <a:tabLst>
                <a:tab pos="8076998" algn="r"/>
              </a:tabLst>
              <a:defRPr sz="2200"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CEA Saclay/Irfu projet ESS | DATE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CEA Saclay/Irfu projet ESS | DATE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dirty="0" smtClean="0"/>
              <a:t>CEA Saclay/Irfu projet ESS | DATE</a:t>
            </a:r>
            <a:endParaRPr lang="fr-FR" dirty="0"/>
          </a:p>
        </p:txBody>
      </p:sp>
      <p:sp>
        <p:nvSpPr>
          <p:cNvPr id="1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5148000" y="2016000"/>
            <a:ext cx="3492000" cy="369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 dirty="0" smtClean="0"/>
              <a:t>CEA Saclay/Irfu projet ESS | DATE</a:t>
            </a:r>
            <a:endParaRPr lang="fr-FR" dirty="0"/>
          </a:p>
        </p:txBody>
      </p:sp>
      <p:sp>
        <p:nvSpPr>
          <p:cNvPr id="15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148000" y="2016000"/>
            <a:ext cx="3492000" cy="198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6" name="Espace réservé du contenu 20"/>
          <p:cNvSpPr>
            <a:spLocks noGrp="1"/>
          </p:cNvSpPr>
          <p:nvPr>
            <p:ph sz="quarter" idx="22" hasCustomPrompt="1"/>
          </p:nvPr>
        </p:nvSpPr>
        <p:spPr>
          <a:xfrm>
            <a:off x="5148000" y="3999600"/>
            <a:ext cx="1746000" cy="1695600"/>
          </a:xfrm>
          <a:solidFill>
            <a:srgbClr val="808080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7" name="Espace réservé du contenu 20"/>
          <p:cNvSpPr>
            <a:spLocks noGrp="1"/>
          </p:cNvSpPr>
          <p:nvPr>
            <p:ph sz="quarter" idx="23" hasCustomPrompt="1"/>
          </p:nvPr>
        </p:nvSpPr>
        <p:spPr>
          <a:xfrm>
            <a:off x="6894000" y="3999600"/>
            <a:ext cx="1746000" cy="1695600"/>
          </a:xfrm>
          <a:solidFill>
            <a:srgbClr val="B2B2B2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1" y="3707510"/>
            <a:ext cx="8172464" cy="252980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CEA Saclay/Irfu projet ESS | DATE</a:t>
            </a:r>
            <a:endParaRPr lang="fr-FR" dirty="0"/>
          </a:p>
        </p:txBody>
      </p:sp>
      <p:sp>
        <p:nvSpPr>
          <p:cNvPr id="9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76000" y="1458000"/>
            <a:ext cx="8064000" cy="1908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CEA Saclay/Irfu projet ESS | DATE</a:t>
            </a:r>
            <a:endParaRPr lang="fr-FR" dirty="0"/>
          </a:p>
        </p:txBody>
      </p:sp>
      <p:sp>
        <p:nvSpPr>
          <p:cNvPr id="17" name="Espace réservé du contenu 15"/>
          <p:cNvSpPr>
            <a:spLocks noGrp="1"/>
          </p:cNvSpPr>
          <p:nvPr>
            <p:ph sz="quarter" idx="15"/>
          </p:nvPr>
        </p:nvSpPr>
        <p:spPr>
          <a:xfrm>
            <a:off x="378000" y="836616"/>
            <a:ext cx="8460000" cy="51847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6486" y="846241"/>
            <a:ext cx="8460000" cy="4156911"/>
          </a:xfrm>
          <a:prstGeom prst="rect">
            <a:avLst/>
          </a:prstGeom>
        </p:spPr>
      </p:pic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CEA Saclay/Irfu projet ESS | DATE</a:t>
            </a:r>
            <a:endParaRPr lang="fr-FR" dirty="0"/>
          </a:p>
        </p:txBody>
      </p:sp>
      <p:sp>
        <p:nvSpPr>
          <p:cNvPr id="33" name="Espace réservé du graphique 32"/>
          <p:cNvSpPr>
            <a:spLocks noGrp="1"/>
          </p:cNvSpPr>
          <p:nvPr>
            <p:ph type="chart" sz="quarter" idx="13" hasCustomPrompt="1"/>
          </p:nvPr>
        </p:nvSpPr>
        <p:spPr>
          <a:xfrm>
            <a:off x="899592" y="5157788"/>
            <a:ext cx="3240360" cy="863600"/>
          </a:xfrm>
        </p:spPr>
        <p:txBody>
          <a:bodyPr anchor="ctr"/>
          <a:lstStyle>
            <a:lvl1pPr marL="0" indent="0" algn="ctr">
              <a:defRPr sz="1200"/>
            </a:lvl1pPr>
          </a:lstStyle>
          <a:p>
            <a:r>
              <a:rPr lang="fr-FR" dirty="0" smtClean="0"/>
              <a:t> Graphique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1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texte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97" y="-830"/>
            <a:ext cx="9144000" cy="955548"/>
          </a:xfrm>
          <a:prstGeom prst="rect">
            <a:avLst/>
          </a:prstGeom>
        </p:spPr>
      </p:pic>
      <p:pic>
        <p:nvPicPr>
          <p:cNvPr id="10" name="Bild 9" descr="Macintosh HD:Users:mathiasbrandin:Documents:Bilder:ESS-Logos:Logo2.jpeg"/>
          <p:cNvPicPr/>
          <p:nvPr userDrawn="1"/>
        </p:nvPicPr>
        <p:blipFill rotWithShape="1">
          <a:blip r:embed="rId15"/>
          <a:srcRect r="42412"/>
          <a:stretch/>
        </p:blipFill>
        <p:spPr bwMode="auto">
          <a:xfrm>
            <a:off x="8460434" y="85332"/>
            <a:ext cx="646549" cy="60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/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601" y="56786"/>
            <a:ext cx="574541" cy="645439"/>
          </a:xfrm>
          <a:prstGeom prst="rect">
            <a:avLst/>
          </a:prstGeom>
          <a:noFill/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15618" y="52752"/>
            <a:ext cx="6727983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6001" y="1268760"/>
            <a:ext cx="8172464" cy="49685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1721" y="6305196"/>
            <a:ext cx="593982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 smtClean="0"/>
              <a:t>CEA Saclay/Irfu projet ESS | DATE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25304" y="6303602"/>
            <a:ext cx="1118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6" r:id="rId3"/>
    <p:sldLayoutId id="2147483650" r:id="rId4"/>
    <p:sldLayoutId id="2147483662" r:id="rId5"/>
    <p:sldLayoutId id="2147483663" r:id="rId6"/>
    <p:sldLayoutId id="2147483664" r:id="rId7"/>
    <p:sldLayoutId id="2147483667" r:id="rId8"/>
    <p:sldLayoutId id="2147483654" r:id="rId9"/>
    <p:sldLayoutId id="2147483668" r:id="rId10"/>
    <p:sldLayoutId id="2147483669" r:id="rId11"/>
    <p:sldLayoutId id="2147483681" r:id="rId12"/>
  </p:sldLayoutIdLst>
  <p:hf hdr="0"/>
  <p:txStyles>
    <p:titleStyle>
      <a:lvl1pPr algn="l" defTabSz="914377" rtl="0" eaLnBrk="1" latinLnBrk="0" hangingPunct="1">
        <a:spcBef>
          <a:spcPct val="0"/>
        </a:spcBef>
        <a:buNone/>
        <a:defRPr sz="22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923902" indent="0" algn="l" defTabSz="914377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1pPr>
      <a:lvl2pPr marL="360354" indent="-360354" algn="l" defTabSz="914377" rtl="0" eaLnBrk="1" latinLnBrk="0" hangingPunct="1">
        <a:lnSpc>
          <a:spcPts val="2000"/>
        </a:lnSpc>
        <a:spcBef>
          <a:spcPts val="0"/>
        </a:spcBef>
        <a:buSzPct val="90000"/>
        <a:buFontTx/>
        <a:buBlip>
          <a:blip r:embed="rId17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2pPr>
      <a:lvl3pPr marL="361942" indent="0" algn="l" defTabSz="914377" rtl="0" eaLnBrk="1" latinLnBrk="0" hangingPunct="1">
        <a:lnSpc>
          <a:spcPts val="2000"/>
        </a:lnSpc>
        <a:spcBef>
          <a:spcPts val="0"/>
        </a:spcBef>
        <a:buSzPct val="36000"/>
        <a:buFont typeface="Arial" pitchFamily="34" charset="0"/>
        <a:buNone/>
        <a:defRPr sz="1600" kern="1200">
          <a:solidFill>
            <a:srgbClr val="666666"/>
          </a:solidFill>
          <a:latin typeface="+mn-lt"/>
          <a:ea typeface="+mn-ea"/>
          <a:cs typeface="+mn-cs"/>
        </a:defRPr>
      </a:lvl3pPr>
      <a:lvl4pPr marL="1009625" indent="-238119" algn="l" defTabSz="914377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SzPct val="36000"/>
        <a:buFontTx/>
        <a:buBlip>
          <a:blip r:embed="rId18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133446" indent="-114297" algn="l" defTabSz="914377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Font typeface="Arial" pitchFamily="34" charset="0"/>
        <a:buChar char="-"/>
        <a:defRPr sz="16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667500"/>
            <a:ext cx="514350" cy="14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</a:defRPr>
            </a:lvl1pPr>
          </a:lstStyle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fld id="{6424A34A-A9B6-40AE-A3E4-8676718D1476}" type="slidenum">
              <a:rPr lang="fr-FR">
                <a:solidFill>
                  <a:srgbClr val="000000"/>
                </a:solidFill>
              </a:rPr>
              <a:pPr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FontTx/>
                <a:buChar char="•"/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  <p:pic>
        <p:nvPicPr>
          <p:cNvPr id="7" name="Image 6" descr="bandeau_texte.png"/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0" y="0"/>
            <a:ext cx="9144000" cy="955548"/>
          </a:xfrm>
          <a:prstGeom prst="rect">
            <a:avLst/>
          </a:prstGeom>
        </p:spPr>
      </p:pic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2195736" y="52752"/>
            <a:ext cx="6552727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pic>
        <p:nvPicPr>
          <p:cNvPr id="9" name="Picture 2" descr="http://irfu-i.cea.fr/Page/500/irfu_signature_cea_saclay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"/>
            <a:ext cx="840267" cy="955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67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fontAlgn="base" latinLnBrk="0" hangingPunct="1">
        <a:spcBef>
          <a:spcPct val="0"/>
        </a:spcBef>
        <a:spcAft>
          <a:spcPct val="0"/>
        </a:spcAft>
        <a:buNone/>
        <a:defRPr lang="fr-FR" sz="2200" b="1" i="0" kern="1200" cap="all" baseline="0" dirty="0">
          <a:solidFill>
            <a:schemeClr val="bg1"/>
          </a:solidFill>
          <a:effectLst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13" Type="http://schemas.openxmlformats.org/officeDocument/2006/relationships/image" Target="../media/image30.jpeg"/><Relationship Id="rId18" Type="http://schemas.openxmlformats.org/officeDocument/2006/relationships/image" Target="../media/image35.jpeg"/><Relationship Id="rId26" Type="http://schemas.openxmlformats.org/officeDocument/2006/relationships/image" Target="../media/image43.jpeg"/><Relationship Id="rId3" Type="http://schemas.openxmlformats.org/officeDocument/2006/relationships/image" Target="../media/image20.emf"/><Relationship Id="rId21" Type="http://schemas.openxmlformats.org/officeDocument/2006/relationships/image" Target="../media/image38.jpeg"/><Relationship Id="rId34" Type="http://schemas.openxmlformats.org/officeDocument/2006/relationships/image" Target="../media/image51.jpeg"/><Relationship Id="rId7" Type="http://schemas.openxmlformats.org/officeDocument/2006/relationships/image" Target="../media/image24.jpeg"/><Relationship Id="rId12" Type="http://schemas.openxmlformats.org/officeDocument/2006/relationships/image" Target="../media/image29.jpeg"/><Relationship Id="rId17" Type="http://schemas.openxmlformats.org/officeDocument/2006/relationships/image" Target="../media/image34.jpeg"/><Relationship Id="rId25" Type="http://schemas.openxmlformats.org/officeDocument/2006/relationships/image" Target="../media/image42.jpeg"/><Relationship Id="rId33" Type="http://schemas.openxmlformats.org/officeDocument/2006/relationships/image" Target="../media/image50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3.jpeg"/><Relationship Id="rId20" Type="http://schemas.openxmlformats.org/officeDocument/2006/relationships/image" Target="../media/image37.jpeg"/><Relationship Id="rId29" Type="http://schemas.openxmlformats.org/officeDocument/2006/relationships/image" Target="../media/image4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jpeg"/><Relationship Id="rId11" Type="http://schemas.openxmlformats.org/officeDocument/2006/relationships/image" Target="../media/image28.jpeg"/><Relationship Id="rId24" Type="http://schemas.openxmlformats.org/officeDocument/2006/relationships/image" Target="../media/image41.jpeg"/><Relationship Id="rId32" Type="http://schemas.openxmlformats.org/officeDocument/2006/relationships/image" Target="../media/image49.jpeg"/><Relationship Id="rId5" Type="http://schemas.openxmlformats.org/officeDocument/2006/relationships/image" Target="../media/image22.jpeg"/><Relationship Id="rId15" Type="http://schemas.openxmlformats.org/officeDocument/2006/relationships/image" Target="../media/image32.jpeg"/><Relationship Id="rId23" Type="http://schemas.openxmlformats.org/officeDocument/2006/relationships/image" Target="../media/image40.jpeg"/><Relationship Id="rId28" Type="http://schemas.openxmlformats.org/officeDocument/2006/relationships/image" Target="../media/image45.jpeg"/><Relationship Id="rId10" Type="http://schemas.openxmlformats.org/officeDocument/2006/relationships/image" Target="../media/image27.jpeg"/><Relationship Id="rId19" Type="http://schemas.openxmlformats.org/officeDocument/2006/relationships/image" Target="../media/image36.jpeg"/><Relationship Id="rId31" Type="http://schemas.openxmlformats.org/officeDocument/2006/relationships/image" Target="../media/image48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Relationship Id="rId14" Type="http://schemas.openxmlformats.org/officeDocument/2006/relationships/image" Target="../media/image31.jpeg"/><Relationship Id="rId22" Type="http://schemas.openxmlformats.org/officeDocument/2006/relationships/image" Target="../media/image39.jpeg"/><Relationship Id="rId27" Type="http://schemas.openxmlformats.org/officeDocument/2006/relationships/image" Target="../media/image44.jpeg"/><Relationship Id="rId30" Type="http://schemas.openxmlformats.org/officeDocument/2006/relationships/image" Target="../media/image4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jpeg"/><Relationship Id="rId13" Type="http://schemas.openxmlformats.org/officeDocument/2006/relationships/image" Target="../media/image60.jpeg"/><Relationship Id="rId18" Type="http://schemas.openxmlformats.org/officeDocument/2006/relationships/image" Target="../media/image65.jpeg"/><Relationship Id="rId3" Type="http://schemas.openxmlformats.org/officeDocument/2006/relationships/image" Target="../media/image52.emf"/><Relationship Id="rId7" Type="http://schemas.openxmlformats.org/officeDocument/2006/relationships/image" Target="../media/image54.jpeg"/><Relationship Id="rId12" Type="http://schemas.openxmlformats.org/officeDocument/2006/relationships/image" Target="../media/image59.jpeg"/><Relationship Id="rId17" Type="http://schemas.openxmlformats.org/officeDocument/2006/relationships/image" Target="../media/image64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6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3.jpeg"/><Relationship Id="rId11" Type="http://schemas.openxmlformats.org/officeDocument/2006/relationships/image" Target="../media/image58.jpeg"/><Relationship Id="rId5" Type="http://schemas.openxmlformats.org/officeDocument/2006/relationships/image" Target="../media/image24.jpeg"/><Relationship Id="rId15" Type="http://schemas.openxmlformats.org/officeDocument/2006/relationships/image" Target="../media/image62.jpeg"/><Relationship Id="rId10" Type="http://schemas.openxmlformats.org/officeDocument/2006/relationships/image" Target="../media/image57.jpeg"/><Relationship Id="rId19" Type="http://schemas.openxmlformats.org/officeDocument/2006/relationships/image" Target="../media/image66.jpeg"/><Relationship Id="rId4" Type="http://schemas.openxmlformats.org/officeDocument/2006/relationships/image" Target="../media/image23.jpeg"/><Relationship Id="rId9" Type="http://schemas.openxmlformats.org/officeDocument/2006/relationships/image" Target="../media/image56.jpeg"/><Relationship Id="rId14" Type="http://schemas.openxmlformats.org/officeDocument/2006/relationships/image" Target="../media/image6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jpeg"/><Relationship Id="rId3" Type="http://schemas.openxmlformats.org/officeDocument/2006/relationships/image" Target="../media/image59.jpeg"/><Relationship Id="rId7" Type="http://schemas.openxmlformats.org/officeDocument/2006/relationships/image" Target="../media/image63.jpeg"/><Relationship Id="rId12" Type="http://schemas.openxmlformats.org/officeDocument/2006/relationships/image" Target="../media/image70.jpeg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2.jpeg"/><Relationship Id="rId11" Type="http://schemas.openxmlformats.org/officeDocument/2006/relationships/image" Target="../media/image69.jpeg"/><Relationship Id="rId5" Type="http://schemas.openxmlformats.org/officeDocument/2006/relationships/image" Target="../media/image61.jpeg"/><Relationship Id="rId10" Type="http://schemas.openxmlformats.org/officeDocument/2006/relationships/image" Target="../media/image68.jpeg"/><Relationship Id="rId4" Type="http://schemas.openxmlformats.org/officeDocument/2006/relationships/image" Target="../media/image60.jpeg"/><Relationship Id="rId9" Type="http://schemas.openxmlformats.org/officeDocument/2006/relationships/image" Target="../media/image6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92680" y="1188716"/>
            <a:ext cx="5483972" cy="1429696"/>
          </a:xfrm>
        </p:spPr>
        <p:txBody>
          <a:bodyPr/>
          <a:lstStyle/>
          <a:p>
            <a:r>
              <a:rPr lang="fr-FR" sz="2400" dirty="0" smtClean="0"/>
              <a:t>ESS QA / QC WORKSHOP</a:t>
            </a:r>
            <a:br>
              <a:rPr lang="fr-FR" sz="2400" dirty="0" smtClean="0"/>
            </a:br>
            <a:r>
              <a:rPr lang="fr-FR" sz="1600" dirty="0" smtClean="0"/>
              <a:t> </a:t>
            </a:r>
            <a:r>
              <a:rPr lang="en-US" sz="1600" dirty="0"/>
              <a:t>Acceptance </a:t>
            </a:r>
            <a:r>
              <a:rPr lang="en-US" sz="1600" dirty="0" smtClean="0"/>
              <a:t>of components before </a:t>
            </a:r>
            <a:r>
              <a:rPr lang="en-US" sz="1600" dirty="0"/>
              <a:t>assembly on the </a:t>
            </a:r>
            <a:r>
              <a:rPr lang="en-US" sz="1600" dirty="0" err="1" smtClean="0"/>
              <a:t>cryomodules</a:t>
            </a: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3" name="ZoneTexte 2"/>
          <p:cNvSpPr txBox="1"/>
          <p:nvPr/>
        </p:nvSpPr>
        <p:spPr>
          <a:xfrm>
            <a:off x="4288665" y="5666704"/>
            <a:ext cx="2514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Florence ARDELLIER</a:t>
            </a:r>
          </a:p>
          <a:p>
            <a:r>
              <a:rPr lang="fr-FR" dirty="0" smtClean="0"/>
              <a:t>Saclay, 30th </a:t>
            </a:r>
            <a:r>
              <a:rPr lang="fr-FR" dirty="0" err="1" smtClean="0"/>
              <a:t>june</a:t>
            </a:r>
            <a:r>
              <a:rPr lang="fr-FR" dirty="0" smtClean="0"/>
              <a:t>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52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Open DISCUSSIONS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r>
              <a:rPr lang="fr-FR" smtClean="0"/>
              <a:t>CEA Saclay/Irfu projet ESS | DATE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5279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WELCOMe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err="1" smtClean="0"/>
              <a:t>Presentation</a:t>
            </a:r>
            <a:r>
              <a:rPr lang="fr-FR" dirty="0" smtClean="0"/>
              <a:t> of CEA-</a:t>
            </a:r>
            <a:r>
              <a:rPr lang="fr-FR" dirty="0" err="1" smtClean="0"/>
              <a:t>essi</a:t>
            </a:r>
            <a:r>
              <a:rPr lang="fr-FR" dirty="0" smtClean="0"/>
              <a:t> scope 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and organisation 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r>
              <a:rPr lang="fr-FR" smtClean="0"/>
              <a:t>CEA Saclay/Irfu projet ESS | DATE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7685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à coins arrondis 30"/>
          <p:cNvSpPr/>
          <p:nvPr/>
        </p:nvSpPr>
        <p:spPr>
          <a:xfrm>
            <a:off x="3910985" y="4056979"/>
            <a:ext cx="2886903" cy="657245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>
          <a:xfrm>
            <a:off x="8025304" y="6392189"/>
            <a:ext cx="1118696" cy="365125"/>
          </a:xfrm>
        </p:spPr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CEA-ESSI = IRFU contributions for ESS to  </a:t>
            </a:r>
            <a:r>
              <a:rPr lang="fr-FR" dirty="0" err="1" smtClean="0"/>
              <a:t>accelerator</a:t>
            </a:r>
            <a:r>
              <a:rPr lang="fr-FR" dirty="0" smtClean="0"/>
              <a:t> &amp; </a:t>
            </a:r>
            <a:r>
              <a:rPr lang="fr-FR" dirty="0" err="1" smtClean="0"/>
              <a:t>ics</a:t>
            </a:r>
            <a:r>
              <a:rPr lang="fr-FR" dirty="0" smtClean="0"/>
              <a:t> construction </a:t>
            </a:r>
            <a:endParaRPr lang="fr-FR" dirty="0"/>
          </a:p>
        </p:txBody>
      </p:sp>
      <p:grpSp>
        <p:nvGrpSpPr>
          <p:cNvPr id="9" name="Groupe 8"/>
          <p:cNvGrpSpPr/>
          <p:nvPr/>
        </p:nvGrpSpPr>
        <p:grpSpPr>
          <a:xfrm>
            <a:off x="92598" y="3295225"/>
            <a:ext cx="8924401" cy="1731922"/>
            <a:chOff x="105658" y="3573016"/>
            <a:chExt cx="8930838" cy="1554384"/>
          </a:xfrm>
        </p:grpSpPr>
        <p:pic>
          <p:nvPicPr>
            <p:cNvPr id="10" name="Picture 2" descr="\\Dapdc5\abruniqu\My Documents\My Pictures\op_linac_c_0.jpg"/>
            <p:cNvPicPr>
              <a:picLocks noChangeAspect="1" noChangeArrowheads="1"/>
            </p:cNvPicPr>
            <p:nvPr userDrawn="1"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5683"/>
            <a:stretch/>
          </p:blipFill>
          <p:spPr bwMode="auto">
            <a:xfrm>
              <a:off x="105658" y="3784044"/>
              <a:ext cx="8930838" cy="13433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Rectangle 10"/>
            <p:cNvSpPr/>
            <p:nvPr userDrawn="1"/>
          </p:nvSpPr>
          <p:spPr>
            <a:xfrm>
              <a:off x="4236245" y="3573016"/>
              <a:ext cx="1271860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dirty="0"/>
            </a:p>
          </p:txBody>
        </p:sp>
      </p:grpSp>
      <p:sp>
        <p:nvSpPr>
          <p:cNvPr id="13" name="Rectangle à coins arrondis 12"/>
          <p:cNvSpPr/>
          <p:nvPr/>
        </p:nvSpPr>
        <p:spPr>
          <a:xfrm>
            <a:off x="1663411" y="3936522"/>
            <a:ext cx="696686" cy="77770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e 24"/>
          <p:cNvGrpSpPr/>
          <p:nvPr/>
        </p:nvGrpSpPr>
        <p:grpSpPr>
          <a:xfrm>
            <a:off x="1923999" y="1101655"/>
            <a:ext cx="2655316" cy="2388988"/>
            <a:chOff x="248981" y="1582201"/>
            <a:chExt cx="2655316" cy="2066487"/>
          </a:xfrm>
        </p:grpSpPr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20069" y="2783692"/>
              <a:ext cx="1955704" cy="86499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4" name="Rectangle à coins arrondis 13"/>
            <p:cNvSpPr/>
            <p:nvPr/>
          </p:nvSpPr>
          <p:spPr>
            <a:xfrm>
              <a:off x="248981" y="1612211"/>
              <a:ext cx="2655316" cy="1922357"/>
            </a:xfrm>
            <a:prstGeom prst="round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280041" y="1800659"/>
              <a:ext cx="2592665" cy="11980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u="sng" dirty="0" smtClean="0">
                  <a:solidFill>
                    <a:srgbClr val="FF0000"/>
                  </a:solidFill>
                </a:rPr>
                <a:t>Lund : </a:t>
              </a:r>
              <a:r>
                <a:rPr lang="fr-FR" sz="1200" b="1" u="sng" dirty="0" err="1" smtClean="0">
                  <a:solidFill>
                    <a:srgbClr val="FF0000"/>
                  </a:solidFill>
                </a:rPr>
                <a:t>mid</a:t>
              </a:r>
              <a:r>
                <a:rPr lang="fr-FR" sz="1200" b="1" u="sng" dirty="0" smtClean="0">
                  <a:solidFill>
                    <a:srgbClr val="FF0000"/>
                  </a:solidFill>
                </a:rPr>
                <a:t> 2018</a:t>
              </a:r>
            </a:p>
            <a:p>
              <a:pPr marL="285750" indent="-285750">
                <a:buFontTx/>
                <a:buChar char="-"/>
              </a:pPr>
              <a:r>
                <a:rPr lang="fr-FR" sz="1200" dirty="0" smtClean="0">
                  <a:solidFill>
                    <a:srgbClr val="FF0000"/>
                  </a:solidFill>
                </a:rPr>
                <a:t>RFQ &amp; </a:t>
              </a:r>
              <a:r>
                <a:rPr lang="fr-FR" sz="1200" dirty="0" err="1" smtClean="0">
                  <a:solidFill>
                    <a:srgbClr val="FF0000"/>
                  </a:solidFill>
                </a:rPr>
                <a:t>its</a:t>
              </a:r>
              <a:r>
                <a:rPr lang="fr-FR" sz="1200" dirty="0" smtClean="0">
                  <a:solidFill>
                    <a:srgbClr val="FF0000"/>
                  </a:solidFill>
                </a:rPr>
                <a:t> support </a:t>
              </a:r>
            </a:p>
            <a:p>
              <a:pPr marL="285750" indent="-285750">
                <a:buFontTx/>
                <a:buChar char="-"/>
              </a:pPr>
              <a:r>
                <a:rPr lang="fr-FR" sz="1200" dirty="0" err="1" smtClean="0">
                  <a:solidFill>
                    <a:srgbClr val="FF0000"/>
                  </a:solidFill>
                </a:rPr>
                <a:t>Cooling</a:t>
              </a:r>
              <a:r>
                <a:rPr lang="fr-FR" sz="1200" dirty="0" smtClean="0">
                  <a:solidFill>
                    <a:srgbClr val="FF0000"/>
                  </a:solidFill>
                </a:rPr>
                <a:t> system</a:t>
              </a:r>
            </a:p>
            <a:p>
              <a:pPr marL="285750" indent="-285750">
                <a:buFontTx/>
                <a:buChar char="-"/>
              </a:pPr>
              <a:r>
                <a:rPr lang="fr-FR" sz="1200" dirty="0" err="1" smtClean="0">
                  <a:solidFill>
                    <a:srgbClr val="FF0000"/>
                  </a:solidFill>
                </a:rPr>
                <a:t>Assemby</a:t>
              </a:r>
              <a:r>
                <a:rPr lang="fr-FR" sz="1200" dirty="0" smtClean="0">
                  <a:solidFill>
                    <a:srgbClr val="FF0000"/>
                  </a:solidFill>
                </a:rPr>
                <a:t> </a:t>
              </a:r>
              <a:r>
                <a:rPr lang="fr-FR" sz="1200" dirty="0" err="1" smtClean="0">
                  <a:solidFill>
                    <a:srgbClr val="FF0000"/>
                  </a:solidFill>
                </a:rPr>
                <a:t>tools</a:t>
              </a:r>
              <a:r>
                <a:rPr lang="fr-FR" sz="1200" dirty="0" smtClean="0">
                  <a:solidFill>
                    <a:srgbClr val="FF0000"/>
                  </a:solidFill>
                </a:rPr>
                <a:t> for the tunnel</a:t>
              </a:r>
            </a:p>
            <a:p>
              <a:pPr marL="285750" indent="-285750">
                <a:buFontTx/>
                <a:buChar char="-"/>
              </a:pPr>
              <a:r>
                <a:rPr lang="fr-FR" sz="1200" dirty="0" smtClean="0">
                  <a:solidFill>
                    <a:srgbClr val="00B050"/>
                  </a:solidFill>
                </a:rPr>
                <a:t>Vacuum &amp; </a:t>
              </a:r>
              <a:r>
                <a:rPr lang="fr-FR" sz="1200" dirty="0" err="1" smtClean="0">
                  <a:solidFill>
                    <a:srgbClr val="00B050"/>
                  </a:solidFill>
                </a:rPr>
                <a:t>cooling</a:t>
              </a:r>
              <a:r>
                <a:rPr lang="fr-FR" sz="1200" dirty="0" smtClean="0">
                  <a:solidFill>
                    <a:srgbClr val="00B050"/>
                  </a:solidFill>
                </a:rPr>
                <a:t> system control</a:t>
              </a:r>
            </a:p>
            <a:p>
              <a:pPr marL="285750" indent="-285750">
                <a:buFontTx/>
                <a:buChar char="-"/>
              </a:pPr>
              <a:endParaRPr lang="en-US" sz="1200" dirty="0"/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423637" y="1582201"/>
              <a:ext cx="6751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 smtClean="0">
                  <a:solidFill>
                    <a:srgbClr val="FF0000"/>
                  </a:solidFill>
                </a:rPr>
                <a:t>RFQ 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2" name="Connecteur droit 21"/>
          <p:cNvCxnSpPr>
            <a:stCxn id="13" idx="0"/>
            <a:endCxn id="14" idx="2"/>
          </p:cNvCxnSpPr>
          <p:nvPr/>
        </p:nvCxnSpPr>
        <p:spPr>
          <a:xfrm flipV="1">
            <a:off x="2011754" y="3358713"/>
            <a:ext cx="1239903" cy="5778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e 26"/>
          <p:cNvGrpSpPr/>
          <p:nvPr/>
        </p:nvGrpSpPr>
        <p:grpSpPr>
          <a:xfrm>
            <a:off x="2436247" y="5228939"/>
            <a:ext cx="2293484" cy="1275425"/>
            <a:chOff x="248981" y="5185994"/>
            <a:chExt cx="2360044" cy="1311064"/>
          </a:xfrm>
        </p:grpSpPr>
        <p:sp>
          <p:nvSpPr>
            <p:cNvPr id="23" name="ZoneTexte 22"/>
            <p:cNvSpPr txBox="1"/>
            <p:nvPr/>
          </p:nvSpPr>
          <p:spPr>
            <a:xfrm>
              <a:off x="290857" y="5263188"/>
              <a:ext cx="2318168" cy="1233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u="sng" dirty="0" smtClean="0">
                  <a:solidFill>
                    <a:srgbClr val="FF0000"/>
                  </a:solidFill>
                </a:rPr>
                <a:t>2017 : 352 MHz RF </a:t>
              </a:r>
              <a:r>
                <a:rPr lang="fr-FR" sz="1200" b="1" u="sng" dirty="0" err="1" smtClean="0">
                  <a:solidFill>
                    <a:srgbClr val="FF0000"/>
                  </a:solidFill>
                </a:rPr>
                <a:t>couplers</a:t>
              </a:r>
              <a:r>
                <a:rPr lang="fr-FR" sz="1200" b="1" u="sng" dirty="0" smtClean="0">
                  <a:solidFill>
                    <a:srgbClr val="FF0000"/>
                  </a:solidFill>
                </a:rPr>
                <a:t> </a:t>
              </a:r>
              <a:r>
                <a:rPr lang="fr-FR" sz="1200" dirty="0" err="1" smtClean="0">
                  <a:solidFill>
                    <a:srgbClr val="FF0000"/>
                  </a:solidFill>
                </a:rPr>
                <a:t>conditioning</a:t>
              </a:r>
              <a:r>
                <a:rPr lang="fr-FR" sz="1200" dirty="0" smtClean="0">
                  <a:solidFill>
                    <a:srgbClr val="FF0000"/>
                  </a:solidFill>
                </a:rPr>
                <a:t> : </a:t>
              </a:r>
            </a:p>
            <a:p>
              <a:pPr marL="628650" lvl="1" indent="-171450">
                <a:buFontTx/>
                <a:buChar char="-"/>
              </a:pPr>
              <a:r>
                <a:rPr lang="fr-FR" sz="1200" dirty="0" smtClean="0">
                  <a:solidFill>
                    <a:srgbClr val="FF0000"/>
                  </a:solidFill>
                </a:rPr>
                <a:t>Klystron &amp; </a:t>
              </a:r>
              <a:r>
                <a:rPr lang="fr-FR" sz="1200" dirty="0" err="1" smtClean="0">
                  <a:solidFill>
                    <a:srgbClr val="FF0000"/>
                  </a:solidFill>
                </a:rPr>
                <a:t>Modulator</a:t>
              </a:r>
              <a:r>
                <a:rPr lang="fr-FR" sz="1200" dirty="0" smtClean="0">
                  <a:solidFill>
                    <a:srgbClr val="FF0000"/>
                  </a:solidFill>
                </a:rPr>
                <a:t> 352 MHz</a:t>
              </a:r>
            </a:p>
            <a:p>
              <a:pPr marL="628650" lvl="1" indent="-171450">
                <a:buFontTx/>
                <a:buChar char="-"/>
              </a:pPr>
              <a:r>
                <a:rPr lang="fr-FR" sz="1200" dirty="0" smtClean="0">
                  <a:solidFill>
                    <a:srgbClr val="00B050"/>
                  </a:solidFill>
                </a:rPr>
                <a:t>Control system</a:t>
              </a:r>
            </a:p>
            <a:p>
              <a:pPr marL="628650" lvl="1" indent="-171450">
                <a:buFontTx/>
                <a:buChar char="-"/>
              </a:pPr>
              <a:endParaRPr lang="fr-FR" sz="1200" dirty="0" smtClean="0"/>
            </a:p>
          </p:txBody>
        </p:sp>
        <p:sp>
          <p:nvSpPr>
            <p:cNvPr id="24" name="Rectangle à coins arrondis 23"/>
            <p:cNvSpPr/>
            <p:nvPr/>
          </p:nvSpPr>
          <p:spPr>
            <a:xfrm>
              <a:off x="248981" y="5185994"/>
              <a:ext cx="2318168" cy="1277962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cxnSp>
        <p:nvCxnSpPr>
          <p:cNvPr id="29" name="Connecteur droit 28"/>
          <p:cNvCxnSpPr>
            <a:stCxn id="13" idx="2"/>
            <a:endCxn id="24" idx="0"/>
          </p:cNvCxnSpPr>
          <p:nvPr/>
        </p:nvCxnSpPr>
        <p:spPr>
          <a:xfrm>
            <a:off x="2011754" y="4714224"/>
            <a:ext cx="1550888" cy="5147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5021003" y="1045319"/>
            <a:ext cx="316625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u="sng" dirty="0" smtClean="0">
                <a:solidFill>
                  <a:srgbClr val="0070C0"/>
                </a:solidFill>
              </a:rPr>
              <a:t>CRYOMODULES </a:t>
            </a:r>
          </a:p>
          <a:p>
            <a:r>
              <a:rPr lang="fr-FR" sz="1200" b="1" dirty="0" smtClean="0">
                <a:solidFill>
                  <a:srgbClr val="6699FF"/>
                </a:solidFill>
              </a:rPr>
              <a:t>2 </a:t>
            </a:r>
            <a:r>
              <a:rPr lang="fr-FR" sz="1200" b="1" dirty="0" err="1" smtClean="0">
                <a:solidFill>
                  <a:srgbClr val="6699FF"/>
                </a:solidFill>
              </a:rPr>
              <a:t>demonstrators</a:t>
            </a:r>
            <a:r>
              <a:rPr lang="fr-FR" sz="1200" b="1" dirty="0" smtClean="0">
                <a:solidFill>
                  <a:srgbClr val="6699FF"/>
                </a:solidFill>
              </a:rPr>
              <a:t> : M-ECCTD &amp; H-ECCTD </a:t>
            </a:r>
          </a:p>
          <a:p>
            <a:r>
              <a:rPr lang="fr-FR" sz="1200" b="1" dirty="0" smtClean="0">
                <a:solidFill>
                  <a:srgbClr val="6699FF"/>
                </a:solidFill>
              </a:rPr>
              <a:t>30 </a:t>
            </a:r>
            <a:r>
              <a:rPr lang="fr-FR" sz="1200" b="1" dirty="0" err="1" smtClean="0">
                <a:solidFill>
                  <a:srgbClr val="6699FF"/>
                </a:solidFill>
              </a:rPr>
              <a:t>Cryomodules</a:t>
            </a:r>
            <a:r>
              <a:rPr lang="fr-FR" sz="1200" b="1" dirty="0" smtClean="0">
                <a:solidFill>
                  <a:srgbClr val="6699FF"/>
                </a:solidFill>
              </a:rPr>
              <a:t> </a:t>
            </a:r>
            <a:r>
              <a:rPr lang="fr-FR" sz="1200" b="1" dirty="0" err="1" smtClean="0">
                <a:solidFill>
                  <a:srgbClr val="6699FF"/>
                </a:solidFill>
              </a:rPr>
              <a:t>assemblied</a:t>
            </a:r>
            <a:endParaRPr lang="en-US" sz="1200" b="1" dirty="0">
              <a:solidFill>
                <a:srgbClr val="6699FF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7249973" y="2021032"/>
            <a:ext cx="1773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>
                <a:solidFill>
                  <a:srgbClr val="6699FF"/>
                </a:solidFill>
              </a:rPr>
              <a:t>2018-19 : 9 CM Med </a:t>
            </a:r>
            <a:r>
              <a:rPr lang="fr-FR" sz="1200" b="1" dirty="0" smtClean="0">
                <a:solidFill>
                  <a:srgbClr val="6699FF"/>
                </a:solidFill>
                <a:latin typeface="Symbol" panose="05050102010706020507" pitchFamily="18" charset="2"/>
              </a:rPr>
              <a:t>b</a:t>
            </a:r>
          </a:p>
          <a:p>
            <a:r>
              <a:rPr lang="fr-FR" sz="1200" b="1" dirty="0" smtClean="0"/>
              <a:t> </a:t>
            </a:r>
            <a:endParaRPr lang="en-US" sz="1200" b="1" dirty="0"/>
          </a:p>
        </p:txBody>
      </p:sp>
      <p:pic>
        <p:nvPicPr>
          <p:cNvPr id="34" name="Image 33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4852" y="1771071"/>
            <a:ext cx="2092682" cy="1288299"/>
          </a:xfrm>
          <a:prstGeom prst="rect">
            <a:avLst/>
          </a:prstGeom>
        </p:spPr>
      </p:pic>
      <p:sp>
        <p:nvSpPr>
          <p:cNvPr id="33" name="ZoneTexte 32"/>
          <p:cNvSpPr txBox="1"/>
          <p:nvPr/>
        </p:nvSpPr>
        <p:spPr>
          <a:xfrm>
            <a:off x="7223820" y="2597705"/>
            <a:ext cx="1850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>
                <a:solidFill>
                  <a:srgbClr val="6699FF"/>
                </a:solidFill>
              </a:rPr>
              <a:t>2019-21 : 21 CM High </a:t>
            </a:r>
            <a:r>
              <a:rPr lang="fr-FR" sz="1200" b="1" dirty="0" smtClean="0">
                <a:solidFill>
                  <a:srgbClr val="6699FF"/>
                </a:solidFill>
                <a:latin typeface="Symbol" panose="05050102010706020507" pitchFamily="18" charset="2"/>
              </a:rPr>
              <a:t>b</a:t>
            </a:r>
          </a:p>
          <a:p>
            <a:r>
              <a:rPr lang="fr-FR" sz="1200" b="1" dirty="0" smtClean="0"/>
              <a:t> </a:t>
            </a:r>
            <a:endParaRPr lang="en-US" sz="1200" b="1" dirty="0"/>
          </a:p>
        </p:txBody>
      </p:sp>
      <p:sp>
        <p:nvSpPr>
          <p:cNvPr id="35" name="Rectangle à coins arrondis 34"/>
          <p:cNvSpPr/>
          <p:nvPr/>
        </p:nvSpPr>
        <p:spPr>
          <a:xfrm>
            <a:off x="4992413" y="1024069"/>
            <a:ext cx="4030388" cy="2528941"/>
          </a:xfrm>
          <a:prstGeom prst="roundRect">
            <a:avLst/>
          </a:prstGeom>
          <a:noFill/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à coins arrondis 35"/>
          <p:cNvSpPr/>
          <p:nvPr/>
        </p:nvSpPr>
        <p:spPr>
          <a:xfrm>
            <a:off x="4769764" y="3914651"/>
            <a:ext cx="1995983" cy="833379"/>
          </a:xfrm>
          <a:prstGeom prst="roundRect">
            <a:avLst/>
          </a:prstGeom>
          <a:noFill/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Connecteur droit 37"/>
          <p:cNvCxnSpPr>
            <a:stCxn id="36" idx="0"/>
          </p:cNvCxnSpPr>
          <p:nvPr/>
        </p:nvCxnSpPr>
        <p:spPr>
          <a:xfrm flipV="1">
            <a:off x="5767756" y="3567826"/>
            <a:ext cx="1168604" cy="346825"/>
          </a:xfrm>
          <a:prstGeom prst="line">
            <a:avLst/>
          </a:prstGeom>
          <a:ln w="22225"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4966810" y="5248382"/>
            <a:ext cx="4081593" cy="138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b="1" dirty="0" smtClean="0">
                <a:solidFill>
                  <a:srgbClr val="6699FF"/>
                </a:solidFill>
              </a:rPr>
              <a:t>Mi 2017 : Tests stand 704 MHz </a:t>
            </a:r>
            <a:r>
              <a:rPr lang="fr-FR" sz="1200" b="1" dirty="0" err="1" smtClean="0">
                <a:solidFill>
                  <a:srgbClr val="6699FF"/>
                </a:solidFill>
              </a:rPr>
              <a:t>ready</a:t>
            </a:r>
            <a:r>
              <a:rPr lang="fr-FR" sz="1200" b="1" dirty="0" smtClean="0">
                <a:solidFill>
                  <a:srgbClr val="6699FF"/>
                </a:solidFill>
              </a:rPr>
              <a:t> </a:t>
            </a:r>
            <a:r>
              <a:rPr lang="fr-FR" sz="1200" b="1" dirty="0">
                <a:solidFill>
                  <a:srgbClr val="6699FF"/>
                </a:solidFill>
              </a:rPr>
              <a:t>for RF </a:t>
            </a:r>
            <a:r>
              <a:rPr lang="fr-FR" sz="1200" b="1" dirty="0" err="1">
                <a:solidFill>
                  <a:srgbClr val="6699FF"/>
                </a:solidFill>
              </a:rPr>
              <a:t>couplers</a:t>
            </a:r>
            <a:r>
              <a:rPr lang="fr-FR" sz="1200" b="1" dirty="0">
                <a:solidFill>
                  <a:srgbClr val="6699FF"/>
                </a:solidFill>
              </a:rPr>
              <a:t> </a:t>
            </a:r>
            <a:r>
              <a:rPr lang="fr-FR" sz="1200" b="1" dirty="0" err="1" smtClean="0">
                <a:solidFill>
                  <a:srgbClr val="6699FF"/>
                </a:solidFill>
              </a:rPr>
              <a:t>conditioning</a:t>
            </a:r>
            <a:r>
              <a:rPr lang="fr-FR" sz="1200" b="1" dirty="0" smtClean="0">
                <a:solidFill>
                  <a:srgbClr val="6699FF"/>
                </a:solidFill>
              </a:rPr>
              <a:t> phase of</a:t>
            </a:r>
          </a:p>
          <a:p>
            <a:pPr marL="171450" indent="-171450">
              <a:buFontTx/>
              <a:buChar char="-"/>
            </a:pPr>
            <a:r>
              <a:rPr lang="fr-FR" sz="1200" b="1" dirty="0" smtClean="0">
                <a:solidFill>
                  <a:srgbClr val="6699FF"/>
                </a:solidFill>
              </a:rPr>
              <a:t>Infrastructures and tests </a:t>
            </a:r>
            <a:r>
              <a:rPr lang="fr-FR" sz="1200" b="1" dirty="0" err="1" smtClean="0">
                <a:solidFill>
                  <a:srgbClr val="6699FF"/>
                </a:solidFill>
              </a:rPr>
              <a:t>facilities</a:t>
            </a:r>
            <a:r>
              <a:rPr lang="fr-FR" sz="1200" b="1" dirty="0" smtClean="0">
                <a:solidFill>
                  <a:srgbClr val="6699FF"/>
                </a:solidFill>
              </a:rPr>
              <a:t> </a:t>
            </a:r>
            <a:r>
              <a:rPr lang="fr-FR" sz="1200" b="1" dirty="0" err="1" smtClean="0">
                <a:solidFill>
                  <a:srgbClr val="6699FF"/>
                </a:solidFill>
              </a:rPr>
              <a:t>customed</a:t>
            </a:r>
            <a:r>
              <a:rPr lang="fr-FR" sz="1200" b="1" dirty="0" smtClean="0">
                <a:solidFill>
                  <a:srgbClr val="6699FF"/>
                </a:solidFill>
              </a:rPr>
              <a:t> </a:t>
            </a:r>
          </a:p>
          <a:p>
            <a:pPr lvl="0"/>
            <a:r>
              <a:rPr lang="fr-FR" sz="1200" b="1" dirty="0" smtClean="0">
                <a:solidFill>
                  <a:srgbClr val="6699FF"/>
                </a:solidFill>
              </a:rPr>
              <a:t>RF tests of 8 </a:t>
            </a:r>
            <a:r>
              <a:rPr lang="fr-FR" sz="1200" b="1" dirty="0" err="1" smtClean="0">
                <a:solidFill>
                  <a:srgbClr val="6699FF"/>
                </a:solidFill>
              </a:rPr>
              <a:t>Cryomodules</a:t>
            </a:r>
            <a:r>
              <a:rPr lang="fr-FR" sz="1200" b="1" dirty="0" smtClean="0">
                <a:solidFill>
                  <a:srgbClr val="6699FF"/>
                </a:solidFill>
              </a:rPr>
              <a:t> (M-ECCTD / H-ECCTD / 3 </a:t>
            </a:r>
            <a:r>
              <a:rPr lang="fr-FR" sz="1200" b="1" dirty="0">
                <a:solidFill>
                  <a:srgbClr val="6699FF"/>
                </a:solidFill>
              </a:rPr>
              <a:t>CM Med </a:t>
            </a:r>
            <a:r>
              <a:rPr lang="fr-FR" sz="1200" b="1" dirty="0" smtClean="0">
                <a:solidFill>
                  <a:srgbClr val="6699FF"/>
                </a:solidFill>
                <a:latin typeface="Symbol" panose="05050102010706020507" pitchFamily="18" charset="2"/>
              </a:rPr>
              <a:t>b, 3 </a:t>
            </a:r>
            <a:r>
              <a:rPr lang="fr-FR" sz="1200" b="1" dirty="0" smtClean="0">
                <a:solidFill>
                  <a:srgbClr val="6699FF"/>
                </a:solidFill>
              </a:rPr>
              <a:t>CM </a:t>
            </a:r>
            <a:r>
              <a:rPr lang="fr-FR" sz="1200" b="1" dirty="0">
                <a:solidFill>
                  <a:srgbClr val="6699FF"/>
                </a:solidFill>
              </a:rPr>
              <a:t>Med </a:t>
            </a:r>
            <a:r>
              <a:rPr lang="fr-FR" sz="1200" b="1" dirty="0" smtClean="0">
                <a:solidFill>
                  <a:srgbClr val="6699FF"/>
                </a:solidFill>
                <a:latin typeface="Symbol" panose="05050102010706020507" pitchFamily="18" charset="2"/>
              </a:rPr>
              <a:t>b)</a:t>
            </a:r>
            <a:endParaRPr lang="fr-FR" sz="1200" b="1" dirty="0">
              <a:solidFill>
                <a:srgbClr val="6699FF"/>
              </a:solidFill>
              <a:latin typeface="Symbol" panose="05050102010706020507" pitchFamily="18" charset="2"/>
            </a:endParaRPr>
          </a:p>
          <a:p>
            <a:pPr lvl="0"/>
            <a:endParaRPr lang="fr-FR" sz="1200" b="1" dirty="0">
              <a:solidFill>
                <a:srgbClr val="6699FF"/>
              </a:solidFill>
              <a:latin typeface="Symbol" panose="05050102010706020507" pitchFamily="18" charset="2"/>
            </a:endParaRPr>
          </a:p>
          <a:p>
            <a:pPr marL="171450" indent="-171450">
              <a:buFontTx/>
              <a:buChar char="-"/>
            </a:pPr>
            <a:endParaRPr lang="fr-FR" sz="1200" b="1" dirty="0">
              <a:solidFill>
                <a:srgbClr val="6699FF"/>
              </a:solidFill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5023540" y="5228939"/>
            <a:ext cx="4040899" cy="1145028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rgbClr val="6699FF"/>
              </a:solidFill>
            </a:endParaRPr>
          </a:p>
        </p:txBody>
      </p:sp>
      <p:cxnSp>
        <p:nvCxnSpPr>
          <p:cNvPr id="44" name="Connecteur droit 43"/>
          <p:cNvCxnSpPr>
            <a:stCxn id="36" idx="2"/>
            <a:endCxn id="41" idx="0"/>
          </p:cNvCxnSpPr>
          <p:nvPr/>
        </p:nvCxnSpPr>
        <p:spPr>
          <a:xfrm>
            <a:off x="5767756" y="4748030"/>
            <a:ext cx="1276234" cy="480909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à coins arrondis 51"/>
          <p:cNvSpPr/>
          <p:nvPr/>
        </p:nvSpPr>
        <p:spPr>
          <a:xfrm>
            <a:off x="33443" y="3914651"/>
            <a:ext cx="1624166" cy="833379"/>
          </a:xfrm>
          <a:prstGeom prst="roundRect">
            <a:avLst/>
          </a:prstGeom>
          <a:noFill/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Connecteur droit 53"/>
          <p:cNvCxnSpPr>
            <a:stCxn id="51" idx="2"/>
          </p:cNvCxnSpPr>
          <p:nvPr/>
        </p:nvCxnSpPr>
        <p:spPr>
          <a:xfrm flipH="1">
            <a:off x="783771" y="3327764"/>
            <a:ext cx="176924" cy="58688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ZoneTexte 55"/>
          <p:cNvSpPr txBox="1"/>
          <p:nvPr/>
        </p:nvSpPr>
        <p:spPr>
          <a:xfrm>
            <a:off x="156165" y="1108963"/>
            <a:ext cx="16996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7030A0"/>
                </a:solidFill>
              </a:rPr>
              <a:t>Diagnostics </a:t>
            </a:r>
          </a:p>
          <a:p>
            <a:r>
              <a:rPr lang="fr-FR" sz="1400" b="1" u="sng" dirty="0" smtClean="0">
                <a:solidFill>
                  <a:srgbClr val="7030A0"/>
                </a:solidFill>
              </a:rPr>
              <a:t>LEBT </a:t>
            </a:r>
          </a:p>
          <a:p>
            <a:r>
              <a:rPr lang="fr-FR" sz="1200" dirty="0" smtClean="0">
                <a:solidFill>
                  <a:srgbClr val="7030A0"/>
                </a:solidFill>
              </a:rPr>
              <a:t>- </a:t>
            </a:r>
            <a:r>
              <a:rPr lang="fr-FR" sz="1200" dirty="0" err="1" smtClean="0">
                <a:solidFill>
                  <a:srgbClr val="7030A0"/>
                </a:solidFill>
              </a:rPr>
              <a:t>M</a:t>
            </a:r>
            <a:r>
              <a:rPr lang="fr-FR" sz="1200" u="sng" dirty="0" err="1" smtClean="0">
                <a:solidFill>
                  <a:srgbClr val="7030A0"/>
                </a:solidFill>
              </a:rPr>
              <a:t>id</a:t>
            </a:r>
            <a:r>
              <a:rPr lang="fr-FR" sz="1200" u="sng" dirty="0" smtClean="0">
                <a:solidFill>
                  <a:srgbClr val="7030A0"/>
                </a:solidFill>
              </a:rPr>
              <a:t> 2016 </a:t>
            </a:r>
            <a:r>
              <a:rPr lang="fr-FR" sz="1200" dirty="0" smtClean="0">
                <a:solidFill>
                  <a:srgbClr val="7030A0"/>
                </a:solidFill>
              </a:rPr>
              <a:t>: </a:t>
            </a:r>
            <a:r>
              <a:rPr lang="fr-FR" sz="1200" dirty="0" err="1" smtClean="0">
                <a:solidFill>
                  <a:srgbClr val="7030A0"/>
                </a:solidFill>
              </a:rPr>
              <a:t>Emittancemeter</a:t>
            </a:r>
            <a:r>
              <a:rPr lang="fr-FR" sz="1200" dirty="0" smtClean="0">
                <a:solidFill>
                  <a:srgbClr val="7030A0"/>
                </a:solidFill>
              </a:rPr>
              <a:t> &amp; doppler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57" name="Rectangle à coins arrondis 56"/>
          <p:cNvSpPr/>
          <p:nvPr/>
        </p:nvSpPr>
        <p:spPr>
          <a:xfrm>
            <a:off x="76349" y="1107702"/>
            <a:ext cx="1697059" cy="1039103"/>
          </a:xfrm>
          <a:prstGeom prst="roundRect">
            <a:avLst/>
          </a:prstGeom>
          <a:noFill/>
          <a:ln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à coins arrondis 57"/>
          <p:cNvSpPr/>
          <p:nvPr/>
        </p:nvSpPr>
        <p:spPr>
          <a:xfrm>
            <a:off x="890637" y="3968971"/>
            <a:ext cx="703680" cy="753714"/>
          </a:xfrm>
          <a:prstGeom prst="roundRect">
            <a:avLst/>
          </a:prstGeom>
          <a:noFill/>
          <a:ln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ZoneTexte 41"/>
          <p:cNvSpPr txBox="1"/>
          <p:nvPr/>
        </p:nvSpPr>
        <p:spPr>
          <a:xfrm>
            <a:off x="79280" y="2354587"/>
            <a:ext cx="1694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u="sng" dirty="0" smtClean="0">
                <a:solidFill>
                  <a:srgbClr val="00B050"/>
                </a:solidFill>
              </a:rPr>
              <a:t>Control System –</a:t>
            </a:r>
          </a:p>
          <a:p>
            <a:r>
              <a:rPr lang="fr-FR" sz="1200" dirty="0" smtClean="0">
                <a:solidFill>
                  <a:srgbClr val="00B050"/>
                </a:solidFill>
              </a:rPr>
              <a:t>mid-2016 : Proton Source &amp; LEBT</a:t>
            </a:r>
          </a:p>
        </p:txBody>
      </p:sp>
      <p:sp>
        <p:nvSpPr>
          <p:cNvPr id="51" name="Rectangle à coins arrondis 50"/>
          <p:cNvSpPr/>
          <p:nvPr/>
        </p:nvSpPr>
        <p:spPr>
          <a:xfrm>
            <a:off x="92599" y="2310530"/>
            <a:ext cx="1736192" cy="1017234"/>
          </a:xfrm>
          <a:prstGeom prst="roundRect">
            <a:avLst/>
          </a:prstGeom>
          <a:noFill/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à coins arrondis 67"/>
          <p:cNvSpPr/>
          <p:nvPr/>
        </p:nvSpPr>
        <p:spPr>
          <a:xfrm>
            <a:off x="644318" y="5194438"/>
            <a:ext cx="1401121" cy="746442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ZoneTexte 65"/>
          <p:cNvSpPr txBox="1"/>
          <p:nvPr/>
        </p:nvSpPr>
        <p:spPr>
          <a:xfrm>
            <a:off x="632940" y="5225650"/>
            <a:ext cx="150949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u="sng" dirty="0" smtClean="0">
                <a:solidFill>
                  <a:srgbClr val="7030A0"/>
                </a:solidFill>
              </a:rPr>
              <a:t>Mi 2016 </a:t>
            </a:r>
            <a:r>
              <a:rPr lang="fr-FR" sz="1100" dirty="0" smtClean="0">
                <a:solidFill>
                  <a:srgbClr val="7030A0"/>
                </a:solidFill>
              </a:rPr>
              <a:t>: </a:t>
            </a:r>
            <a:r>
              <a:rPr lang="fr-FR" sz="1100" dirty="0" err="1">
                <a:solidFill>
                  <a:srgbClr val="7030A0"/>
                </a:solidFill>
              </a:rPr>
              <a:t>A</a:t>
            </a:r>
            <a:r>
              <a:rPr lang="fr-FR" sz="1100" dirty="0" err="1" smtClean="0">
                <a:solidFill>
                  <a:srgbClr val="7030A0"/>
                </a:solidFill>
              </a:rPr>
              <a:t>cceptance</a:t>
            </a:r>
            <a:r>
              <a:rPr lang="fr-FR" sz="1100" dirty="0" smtClean="0">
                <a:solidFill>
                  <a:srgbClr val="7030A0"/>
                </a:solidFill>
              </a:rPr>
              <a:t> tests </a:t>
            </a:r>
          </a:p>
          <a:p>
            <a:r>
              <a:rPr lang="fr-FR" sz="1100" dirty="0" smtClean="0">
                <a:solidFill>
                  <a:srgbClr val="00B050"/>
                </a:solidFill>
              </a:rPr>
              <a:t>Control system</a:t>
            </a:r>
            <a:endParaRPr lang="en-US" sz="1100" dirty="0">
              <a:solidFill>
                <a:srgbClr val="00B050"/>
              </a:solidFill>
            </a:endParaRPr>
          </a:p>
        </p:txBody>
      </p:sp>
      <p:cxnSp>
        <p:nvCxnSpPr>
          <p:cNvPr id="70" name="Connecteur droit 69"/>
          <p:cNvCxnSpPr>
            <a:stCxn id="68" idx="0"/>
            <a:endCxn id="58" idx="2"/>
          </p:cNvCxnSpPr>
          <p:nvPr/>
        </p:nvCxnSpPr>
        <p:spPr>
          <a:xfrm flipH="1" flipV="1">
            <a:off x="1242477" y="4722685"/>
            <a:ext cx="102402" cy="471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54284" y="4945971"/>
            <a:ext cx="782587" cy="2616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1050" dirty="0" smtClean="0"/>
              <a:t>SACLAY </a:t>
            </a:r>
            <a:endParaRPr lang="en-US" sz="1050" dirty="0"/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3370" y="2856212"/>
            <a:ext cx="463786" cy="299862"/>
          </a:xfrm>
          <a:prstGeom prst="rect">
            <a:avLst/>
          </a:prstGeom>
        </p:spPr>
      </p:pic>
      <p:sp>
        <p:nvSpPr>
          <p:cNvPr id="6" name="AutoShape 2" descr="P1050002.JPG"/>
          <p:cNvSpPr>
            <a:spLocks noChangeAspect="1" noChangeArrowheads="1"/>
          </p:cNvSpPr>
          <p:nvPr/>
        </p:nvSpPr>
        <p:spPr bwMode="auto">
          <a:xfrm>
            <a:off x="3171628" y="147126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à coins arrondis 16"/>
          <p:cNvSpPr/>
          <p:nvPr/>
        </p:nvSpPr>
        <p:spPr>
          <a:xfrm>
            <a:off x="3833329" y="3156074"/>
            <a:ext cx="2902135" cy="4117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ZoneTexte 7"/>
          <p:cNvSpPr txBox="1"/>
          <p:nvPr/>
        </p:nvSpPr>
        <p:spPr>
          <a:xfrm>
            <a:off x="3830953" y="3141447"/>
            <a:ext cx="2904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rgbClr val="7030A0"/>
                </a:solidFill>
              </a:rPr>
              <a:t>Non Invasive Profile Monitors</a:t>
            </a:r>
          </a:p>
          <a:p>
            <a:r>
              <a:rPr lang="fr-FR" sz="1200" dirty="0" smtClean="0">
                <a:solidFill>
                  <a:srgbClr val="7030A0"/>
                </a:solidFill>
              </a:rPr>
              <a:t>Neutrons </a:t>
            </a:r>
            <a:r>
              <a:rPr lang="fr-FR" sz="1200" dirty="0" err="1" smtClean="0">
                <a:solidFill>
                  <a:srgbClr val="7030A0"/>
                </a:solidFill>
              </a:rPr>
              <a:t>Beam</a:t>
            </a:r>
            <a:r>
              <a:rPr lang="fr-FR" sz="1200" dirty="0" smtClean="0">
                <a:solidFill>
                  <a:srgbClr val="7030A0"/>
                </a:solidFill>
              </a:rPr>
              <a:t> </a:t>
            </a:r>
            <a:r>
              <a:rPr lang="fr-FR" sz="1200" dirty="0" err="1" smtClean="0">
                <a:solidFill>
                  <a:srgbClr val="7030A0"/>
                </a:solidFill>
              </a:rPr>
              <a:t>Loss</a:t>
            </a:r>
            <a:r>
              <a:rPr lang="fr-FR" sz="1200" dirty="0" smtClean="0">
                <a:solidFill>
                  <a:srgbClr val="7030A0"/>
                </a:solidFill>
              </a:rPr>
              <a:t> Monitors </a:t>
            </a:r>
            <a:endParaRPr lang="en-US" sz="1200" dirty="0">
              <a:solidFill>
                <a:srgbClr val="7030A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035" y="3137876"/>
            <a:ext cx="419495" cy="401517"/>
          </a:xfrm>
          <a:prstGeom prst="rect">
            <a:avLst/>
          </a:prstGeom>
        </p:spPr>
      </p:pic>
      <p:pic>
        <p:nvPicPr>
          <p:cNvPr id="47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158" y="2881174"/>
            <a:ext cx="405899" cy="366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013" y="6090434"/>
            <a:ext cx="334339" cy="301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854" y="2180942"/>
            <a:ext cx="334339" cy="301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504" y="5366060"/>
            <a:ext cx="334339" cy="301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220" y="5602444"/>
            <a:ext cx="334339" cy="301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17"/>
          <p:cNvSpPr txBox="1"/>
          <p:nvPr/>
        </p:nvSpPr>
        <p:spPr>
          <a:xfrm>
            <a:off x="63243" y="6037558"/>
            <a:ext cx="15536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1100" b="1" dirty="0" smtClean="0">
                <a:solidFill>
                  <a:srgbClr val="7030A0"/>
                </a:solidFill>
              </a:rPr>
              <a:t>Diagnostics</a:t>
            </a:r>
          </a:p>
          <a:p>
            <a:pPr marL="285750" indent="-285750">
              <a:buFontTx/>
              <a:buChar char="-"/>
            </a:pPr>
            <a:r>
              <a:rPr lang="fr-FR" sz="1100" b="1" dirty="0" smtClean="0">
                <a:solidFill>
                  <a:srgbClr val="00B050"/>
                </a:solidFill>
              </a:rPr>
              <a:t>Control System </a:t>
            </a:r>
          </a:p>
          <a:p>
            <a:pPr marL="285750" indent="-285750">
              <a:buFontTx/>
              <a:buChar char="-"/>
            </a:pPr>
            <a:r>
              <a:rPr lang="fr-FR" sz="1100" b="1" dirty="0" smtClean="0">
                <a:solidFill>
                  <a:srgbClr val="FF0000"/>
                </a:solidFill>
              </a:rPr>
              <a:t>RFQ </a:t>
            </a:r>
          </a:p>
          <a:p>
            <a:pPr marL="285750" indent="-285750">
              <a:buFontTx/>
              <a:buChar char="-"/>
            </a:pPr>
            <a:r>
              <a:rPr lang="fr-FR" sz="1100" b="1" dirty="0" err="1" smtClean="0">
                <a:solidFill>
                  <a:srgbClr val="6699FF"/>
                </a:solidFill>
              </a:rPr>
              <a:t>Cryomodules</a:t>
            </a:r>
            <a:r>
              <a:rPr lang="fr-FR" sz="1100" b="1" dirty="0" smtClean="0"/>
              <a:t>  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59319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/>
          <a:srcRect t="32672"/>
          <a:stretch/>
        </p:blipFill>
        <p:spPr>
          <a:xfrm>
            <a:off x="0" y="475799"/>
            <a:ext cx="9144000" cy="642969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18484" y="0"/>
            <a:ext cx="7162803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chemeClr val="bg1"/>
                </a:solidFill>
              </a:rPr>
              <a:t>CEA ESS </a:t>
            </a:r>
            <a:r>
              <a:rPr lang="fr-FR" sz="1600" b="1" dirty="0" err="1" smtClean="0">
                <a:solidFill>
                  <a:schemeClr val="bg1"/>
                </a:solidFill>
              </a:rPr>
              <a:t>Inkind</a:t>
            </a:r>
            <a:r>
              <a:rPr lang="fr-FR" sz="1600" b="1" dirty="0" smtClean="0">
                <a:solidFill>
                  <a:schemeClr val="bg1"/>
                </a:solidFill>
              </a:rPr>
              <a:t> @ </a:t>
            </a:r>
            <a:r>
              <a:rPr lang="fr-FR" sz="1600" b="1" dirty="0" err="1" smtClean="0">
                <a:solidFill>
                  <a:schemeClr val="bg1"/>
                </a:solidFill>
              </a:rPr>
              <a:t>Irfu</a:t>
            </a:r>
            <a:r>
              <a:rPr lang="fr-FR" sz="1600" b="1" dirty="0" smtClean="0">
                <a:solidFill>
                  <a:schemeClr val="bg1"/>
                </a:solidFill>
              </a:rPr>
              <a:t> : 4 </a:t>
            </a:r>
            <a:r>
              <a:rPr lang="fr-FR" sz="1600" b="1" dirty="0" err="1" smtClean="0">
                <a:solidFill>
                  <a:schemeClr val="bg1"/>
                </a:solidFill>
              </a:rPr>
              <a:t>technical</a:t>
            </a:r>
            <a:r>
              <a:rPr lang="fr-FR" sz="1600" b="1" dirty="0" smtClean="0">
                <a:solidFill>
                  <a:schemeClr val="bg1"/>
                </a:solidFill>
              </a:rPr>
              <a:t> </a:t>
            </a:r>
            <a:r>
              <a:rPr lang="fr-FR" sz="1600" b="1" dirty="0" err="1" smtClean="0">
                <a:solidFill>
                  <a:schemeClr val="bg1"/>
                </a:solidFill>
              </a:rPr>
              <a:t>systems</a:t>
            </a:r>
            <a:r>
              <a:rPr lang="fr-FR" sz="1600" b="1" dirty="0" smtClean="0">
                <a:solidFill>
                  <a:schemeClr val="bg1"/>
                </a:solidFill>
              </a:rPr>
              <a:t> to </a:t>
            </a:r>
            <a:r>
              <a:rPr lang="fr-FR" sz="1600" b="1" dirty="0" err="1" smtClean="0">
                <a:solidFill>
                  <a:schemeClr val="bg1"/>
                </a:solidFill>
              </a:rPr>
              <a:t>develop</a:t>
            </a:r>
            <a:r>
              <a:rPr lang="fr-FR" sz="1600" b="1" dirty="0" smtClean="0">
                <a:solidFill>
                  <a:schemeClr val="bg1"/>
                </a:solidFill>
              </a:rPr>
              <a:t> and </a:t>
            </a:r>
            <a:r>
              <a:rPr lang="fr-FR" sz="1600" b="1" dirty="0" err="1" smtClean="0">
                <a:solidFill>
                  <a:schemeClr val="bg1"/>
                </a:solidFill>
              </a:rPr>
              <a:t>deliver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23635" y="5101636"/>
            <a:ext cx="396769" cy="529026"/>
          </a:xfrm>
          <a:prstGeom prst="rect">
            <a:avLst/>
          </a:prstGeom>
        </p:spPr>
      </p:pic>
      <p:pic>
        <p:nvPicPr>
          <p:cNvPr id="12" name="Picture 10" descr="http://irfu-i.cea.fr/Images/Trombinoscope/sberry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3635" y="4613251"/>
            <a:ext cx="357034" cy="4429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1873" y="262883"/>
            <a:ext cx="433805" cy="64868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431629" y="729155"/>
            <a:ext cx="429570" cy="573772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4595932" y="1287813"/>
            <a:ext cx="397634" cy="54752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66708" y="3003298"/>
            <a:ext cx="396794" cy="5358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6278" y="5853777"/>
            <a:ext cx="408741" cy="5595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214" y="3016237"/>
            <a:ext cx="408741" cy="5595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1219" y="4766169"/>
            <a:ext cx="400136" cy="53351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38595" y="1268181"/>
            <a:ext cx="401219" cy="58678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4756" y="2423517"/>
            <a:ext cx="406329" cy="541773"/>
          </a:xfrm>
          <a:prstGeom prst="rect">
            <a:avLst/>
          </a:prstGeom>
        </p:spPr>
      </p:pic>
      <p:pic>
        <p:nvPicPr>
          <p:cNvPr id="31" name="Picture 92" descr="http://irfu-i.cea.fr/Images/Trombinoscope/tjoannem.jp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4756" y="1894192"/>
            <a:ext cx="385058" cy="5040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64311" y="267151"/>
            <a:ext cx="431967" cy="575957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98807" y="843108"/>
            <a:ext cx="401219" cy="58678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5965" y="729155"/>
            <a:ext cx="459411" cy="61254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3380" y="248396"/>
            <a:ext cx="482015" cy="642686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3858" y="327122"/>
            <a:ext cx="476250" cy="649082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8146" y="646798"/>
            <a:ext cx="434688" cy="641015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22540" y="1268181"/>
            <a:ext cx="411759" cy="528021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4440" y="2406182"/>
            <a:ext cx="326620" cy="481652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8809359" y="1827908"/>
            <a:ext cx="334633" cy="531476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251" y="2967493"/>
            <a:ext cx="343903" cy="476402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385083" y="6326217"/>
            <a:ext cx="397634" cy="547521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006" y="4002144"/>
            <a:ext cx="376291" cy="507993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437" y="2448471"/>
            <a:ext cx="419657" cy="538000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756" y="3003298"/>
            <a:ext cx="456346" cy="608461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932" y="1864997"/>
            <a:ext cx="362835" cy="563461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932" y="3547556"/>
            <a:ext cx="402766" cy="56071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142" y="4151422"/>
            <a:ext cx="373213" cy="59417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396" y="3452773"/>
            <a:ext cx="385008" cy="498245"/>
          </a:xfrm>
          <a:prstGeom prst="rect">
            <a:avLst/>
          </a:prstGeom>
        </p:spPr>
      </p:pic>
      <p:sp>
        <p:nvSpPr>
          <p:cNvPr id="42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5319779" y="6566663"/>
            <a:ext cx="3834536" cy="365125"/>
          </a:xfrm>
          <a:prstGeom prst="rect">
            <a:avLst/>
          </a:prstGeo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F. ARDELLIER -  </a:t>
            </a:r>
            <a:r>
              <a:rPr lang="en-US" sz="900" dirty="0" err="1" smtClean="0">
                <a:solidFill>
                  <a:schemeClr val="bg1">
                    <a:lumMod val="50000"/>
                  </a:schemeClr>
                </a:solidFill>
              </a:rPr>
              <a:t>Saclay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, 30</a:t>
            </a:r>
            <a:r>
              <a:rPr lang="en-US" sz="900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900" dirty="0" err="1" smtClean="0">
                <a:solidFill>
                  <a:schemeClr val="bg1">
                    <a:lumMod val="50000"/>
                  </a:schemeClr>
                </a:solidFill>
              </a:rPr>
              <a:t>june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 2016 – ESS QA / QC Workshop </a:t>
            </a:r>
            <a:endParaRPr lang="fr-FR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084" y="1744905"/>
            <a:ext cx="396477" cy="49064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22" y="1143780"/>
            <a:ext cx="403032" cy="537376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057" y="2862343"/>
            <a:ext cx="400639" cy="525505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084" y="2296456"/>
            <a:ext cx="376612" cy="4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6050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 2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95945" y="1351947"/>
            <a:ext cx="6089089" cy="3481779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992335" y="62232"/>
            <a:ext cx="7173470" cy="908720"/>
          </a:xfrm>
        </p:spPr>
        <p:txBody>
          <a:bodyPr/>
          <a:lstStyle/>
          <a:p>
            <a:r>
              <a:rPr lang="fr-FR" sz="1800" dirty="0" smtClean="0"/>
              <a:t>CEA ESSI Organisation – Project Management office </a:t>
            </a:r>
            <a:endParaRPr lang="en-US" sz="18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02511" y="4669180"/>
            <a:ext cx="475576" cy="71114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1211" y="5113445"/>
            <a:ext cx="449238" cy="600042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92157" y="4715247"/>
            <a:ext cx="520348" cy="693797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2571" y="5136555"/>
            <a:ext cx="432699" cy="57693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4993" y="4754603"/>
            <a:ext cx="487292" cy="672171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7053" y="5135598"/>
            <a:ext cx="395791" cy="578846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5976" y="4734226"/>
            <a:ext cx="457484" cy="672171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1603" y="5131237"/>
            <a:ext cx="395200" cy="582784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1216" y="2395507"/>
            <a:ext cx="376136" cy="50151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2285" y="2117464"/>
            <a:ext cx="400559" cy="51019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0301" y="3060298"/>
            <a:ext cx="397966" cy="502675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2285" y="2812857"/>
            <a:ext cx="400559" cy="494882"/>
          </a:xfrm>
          <a:prstGeom prst="rect">
            <a:avLst/>
          </a:prstGeom>
        </p:spPr>
      </p:pic>
      <p:sp>
        <p:nvSpPr>
          <p:cNvPr id="21" name="Double flèche horizontale 20"/>
          <p:cNvSpPr/>
          <p:nvPr/>
        </p:nvSpPr>
        <p:spPr>
          <a:xfrm>
            <a:off x="789623" y="4475911"/>
            <a:ext cx="553250" cy="82573"/>
          </a:xfrm>
          <a:prstGeom prst="leftRightArrow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ZoneTexte 21"/>
          <p:cNvSpPr txBox="1"/>
          <p:nvPr/>
        </p:nvSpPr>
        <p:spPr>
          <a:xfrm>
            <a:off x="2269" y="4169828"/>
            <a:ext cx="12875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ESS liaison </a:t>
            </a:r>
          </a:p>
          <a:p>
            <a:r>
              <a:rPr lang="fr-FR" sz="1600" dirty="0" err="1" smtClean="0"/>
              <a:t>Officer</a:t>
            </a:r>
            <a:r>
              <a:rPr lang="fr-FR" sz="1600" dirty="0" smtClean="0"/>
              <a:t> </a:t>
            </a:r>
            <a:endParaRPr lang="en-US" sz="1600" dirty="0"/>
          </a:p>
        </p:txBody>
      </p:sp>
      <p:sp>
        <p:nvSpPr>
          <p:cNvPr id="24" name="ZoneTexte 23"/>
          <p:cNvSpPr txBox="1"/>
          <p:nvPr/>
        </p:nvSpPr>
        <p:spPr>
          <a:xfrm>
            <a:off x="47077" y="2211424"/>
            <a:ext cx="16193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ESS Head of </a:t>
            </a:r>
          </a:p>
          <a:p>
            <a:r>
              <a:rPr lang="fr-FR" sz="1600" dirty="0" smtClean="0"/>
              <a:t>ACCSYS </a:t>
            </a:r>
          </a:p>
          <a:p>
            <a:r>
              <a:rPr lang="fr-FR" sz="1600" dirty="0" smtClean="0"/>
              <a:t>&amp; ICS divisions </a:t>
            </a:r>
            <a:endParaRPr lang="en-US" sz="1600" dirty="0"/>
          </a:p>
        </p:txBody>
      </p:sp>
      <p:sp>
        <p:nvSpPr>
          <p:cNvPr id="26" name="Accolade ouvrante 25"/>
          <p:cNvSpPr/>
          <p:nvPr/>
        </p:nvSpPr>
        <p:spPr>
          <a:xfrm>
            <a:off x="1707282" y="1353444"/>
            <a:ext cx="243083" cy="2585643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2285" y="3441146"/>
            <a:ext cx="400559" cy="47024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5403" y="944676"/>
            <a:ext cx="501041" cy="69006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2076" y="967812"/>
            <a:ext cx="462442" cy="6437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7445" y="1387033"/>
            <a:ext cx="412984" cy="550646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3206676" y="6442409"/>
            <a:ext cx="5939824" cy="365125"/>
          </a:xfrm>
        </p:spPr>
        <p:txBody>
          <a:bodyPr/>
          <a:lstStyle/>
          <a:p>
            <a:r>
              <a:rPr lang="en-US" dirty="0" smtClean="0"/>
              <a:t>F. ARDELLIER -  </a:t>
            </a:r>
            <a:r>
              <a:rPr lang="en-US" dirty="0" err="1" smtClean="0"/>
              <a:t>Saclay</a:t>
            </a:r>
            <a:r>
              <a:rPr lang="en-US" dirty="0" smtClean="0"/>
              <a:t>, 30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june</a:t>
            </a:r>
            <a:r>
              <a:rPr lang="en-US" dirty="0" smtClean="0"/>
              <a:t> 2016 – ESS QA / QC Workshop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356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463482" y="1982"/>
            <a:ext cx="6784822" cy="908720"/>
          </a:xfrm>
        </p:spPr>
        <p:txBody>
          <a:bodyPr/>
          <a:lstStyle/>
          <a:p>
            <a:r>
              <a:rPr lang="fr-FR" dirty="0" smtClean="0"/>
              <a:t>CEA ESSI - QA / QC Organisation </a:t>
            </a:r>
            <a:endParaRPr lang="en-US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6900" y="1351947"/>
            <a:ext cx="6089089" cy="3481779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222" y="2430143"/>
            <a:ext cx="376136" cy="501515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3240" y="2117464"/>
            <a:ext cx="400559" cy="51019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222" y="3077642"/>
            <a:ext cx="397966" cy="502675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3240" y="2812857"/>
            <a:ext cx="400559" cy="49488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3240" y="3441146"/>
            <a:ext cx="400559" cy="470247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58400" y="1387033"/>
            <a:ext cx="412984" cy="550646"/>
          </a:xfrm>
          <a:prstGeom prst="rect">
            <a:avLst/>
          </a:prstGeom>
        </p:spPr>
      </p:pic>
      <p:sp>
        <p:nvSpPr>
          <p:cNvPr id="24" name="Ellipse 23"/>
          <p:cNvSpPr/>
          <p:nvPr/>
        </p:nvSpPr>
        <p:spPr>
          <a:xfrm>
            <a:off x="2074105" y="2358639"/>
            <a:ext cx="4634345" cy="12216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ZoneTexte 24"/>
          <p:cNvSpPr txBox="1"/>
          <p:nvPr/>
        </p:nvSpPr>
        <p:spPr>
          <a:xfrm>
            <a:off x="-7093" y="5254384"/>
            <a:ext cx="2186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rgbClr val="6699FF"/>
                </a:solidFill>
              </a:rPr>
              <a:t>QA / QC ESSI </a:t>
            </a:r>
            <a:r>
              <a:rPr lang="fr-FR" sz="1200" dirty="0" err="1" smtClean="0">
                <a:solidFill>
                  <a:srgbClr val="6699FF"/>
                </a:solidFill>
              </a:rPr>
              <a:t>Workpackage</a:t>
            </a:r>
            <a:r>
              <a:rPr lang="fr-FR" sz="1200" dirty="0" smtClean="0">
                <a:solidFill>
                  <a:srgbClr val="6699FF"/>
                </a:solidFill>
              </a:rPr>
              <a:t> </a:t>
            </a:r>
            <a:r>
              <a:rPr lang="fr-FR" sz="1200" dirty="0" err="1" smtClean="0">
                <a:solidFill>
                  <a:srgbClr val="6699FF"/>
                </a:solidFill>
              </a:rPr>
              <a:t>level</a:t>
            </a:r>
            <a:r>
              <a:rPr lang="fr-FR" sz="1200" dirty="0" smtClean="0">
                <a:solidFill>
                  <a:srgbClr val="6699FF"/>
                </a:solidFill>
              </a:rPr>
              <a:t>  </a:t>
            </a:r>
            <a:r>
              <a:rPr lang="fr-FR" sz="1200" dirty="0" smtClean="0">
                <a:solidFill>
                  <a:srgbClr val="6699FF"/>
                </a:solidFill>
                <a:sym typeface="Wingdings" panose="05000000000000000000" pitchFamily="2" charset="2"/>
              </a:rPr>
              <a:t> interface </a:t>
            </a:r>
            <a:r>
              <a:rPr lang="fr-FR" sz="1200" dirty="0" err="1" smtClean="0">
                <a:solidFill>
                  <a:srgbClr val="6699FF"/>
                </a:solidFill>
                <a:sym typeface="Wingdings" panose="05000000000000000000" pitchFamily="2" charset="2"/>
              </a:rPr>
              <a:t>with</a:t>
            </a:r>
            <a:r>
              <a:rPr lang="fr-FR" sz="1200" dirty="0" smtClean="0">
                <a:solidFill>
                  <a:srgbClr val="6699FF"/>
                </a:solidFill>
                <a:sym typeface="Wingdings" panose="05000000000000000000" pitchFamily="2" charset="2"/>
              </a:rPr>
              <a:t> ESS WP QA / QC </a:t>
            </a:r>
            <a:endParaRPr lang="fr-FR" sz="1200" dirty="0" smtClean="0">
              <a:solidFill>
                <a:srgbClr val="6699FF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138704" y="2536016"/>
            <a:ext cx="1935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QA / QC coordination &amp; standardisation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224" y="5086309"/>
            <a:ext cx="865662" cy="1071256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960" y="5089980"/>
            <a:ext cx="865601" cy="1109701"/>
          </a:xfrm>
          <a:prstGeom prst="rect">
            <a:avLst/>
          </a:prstGeom>
        </p:spPr>
      </p:pic>
      <p:sp>
        <p:nvSpPr>
          <p:cNvPr id="2" name="Ellipse 1"/>
          <p:cNvSpPr/>
          <p:nvPr/>
        </p:nvSpPr>
        <p:spPr>
          <a:xfrm>
            <a:off x="2169735" y="4887600"/>
            <a:ext cx="1440641" cy="1504059"/>
          </a:xfrm>
          <a:prstGeom prst="ellipse">
            <a:avLst/>
          </a:prstGeom>
          <a:noFill/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e 20"/>
          <p:cNvSpPr/>
          <p:nvPr/>
        </p:nvSpPr>
        <p:spPr>
          <a:xfrm>
            <a:off x="3799676" y="4917854"/>
            <a:ext cx="1440641" cy="1504059"/>
          </a:xfrm>
          <a:prstGeom prst="ellipse">
            <a:avLst/>
          </a:prstGeom>
          <a:noFill/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e 28"/>
          <p:cNvSpPr/>
          <p:nvPr/>
        </p:nvSpPr>
        <p:spPr>
          <a:xfrm>
            <a:off x="5633198" y="4917854"/>
            <a:ext cx="1440641" cy="1504059"/>
          </a:xfrm>
          <a:prstGeom prst="ellipse">
            <a:avLst/>
          </a:prstGeom>
          <a:noFill/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e 29"/>
          <p:cNvSpPr/>
          <p:nvPr/>
        </p:nvSpPr>
        <p:spPr>
          <a:xfrm>
            <a:off x="7527984" y="4849610"/>
            <a:ext cx="1440641" cy="1504059"/>
          </a:xfrm>
          <a:prstGeom prst="ellipse">
            <a:avLst/>
          </a:prstGeom>
          <a:noFill/>
          <a:ln>
            <a:solidFill>
              <a:srgbClr val="66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onnecteur droit 6"/>
          <p:cNvCxnSpPr>
            <a:stCxn id="24" idx="4"/>
            <a:endCxn id="2" idx="0"/>
          </p:cNvCxnSpPr>
          <p:nvPr/>
        </p:nvCxnSpPr>
        <p:spPr>
          <a:xfrm flipH="1">
            <a:off x="2890056" y="3580317"/>
            <a:ext cx="1501222" cy="1307283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24" idx="4"/>
          </p:cNvCxnSpPr>
          <p:nvPr/>
        </p:nvCxnSpPr>
        <p:spPr>
          <a:xfrm>
            <a:off x="4391278" y="3580317"/>
            <a:ext cx="114625" cy="1332814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>
            <a:stCxn id="24" idx="4"/>
            <a:endCxn id="29" idx="0"/>
          </p:cNvCxnSpPr>
          <p:nvPr/>
        </p:nvCxnSpPr>
        <p:spPr>
          <a:xfrm>
            <a:off x="4391278" y="3580317"/>
            <a:ext cx="1962241" cy="1337537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stCxn id="24" idx="4"/>
            <a:endCxn id="30" idx="0"/>
          </p:cNvCxnSpPr>
          <p:nvPr/>
        </p:nvCxnSpPr>
        <p:spPr>
          <a:xfrm>
            <a:off x="4391278" y="3580317"/>
            <a:ext cx="3857027" cy="1269293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Image 4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544" y="5134257"/>
            <a:ext cx="731520" cy="97536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065" y="5151949"/>
            <a:ext cx="731520" cy="975360"/>
          </a:xfrm>
          <a:prstGeom prst="rect">
            <a:avLst/>
          </a:prstGeom>
        </p:spPr>
      </p:pic>
      <p:sp>
        <p:nvSpPr>
          <p:cNvPr id="5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5319779" y="6566663"/>
            <a:ext cx="3834536" cy="365125"/>
          </a:xfrm>
          <a:prstGeom prst="rect">
            <a:avLst/>
          </a:prstGeo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F. ARDELLIER -  </a:t>
            </a:r>
            <a:r>
              <a:rPr lang="en-US" sz="900" dirty="0" err="1" smtClean="0">
                <a:solidFill>
                  <a:schemeClr val="bg1">
                    <a:lumMod val="50000"/>
                  </a:schemeClr>
                </a:solidFill>
              </a:rPr>
              <a:t>Saclay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, 30</a:t>
            </a:r>
            <a:r>
              <a:rPr lang="en-US" sz="900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900" dirty="0" err="1" smtClean="0">
                <a:solidFill>
                  <a:schemeClr val="bg1">
                    <a:lumMod val="50000"/>
                  </a:schemeClr>
                </a:solidFill>
              </a:rPr>
              <a:t>june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 2016 – ESS QA / QC Workshop </a:t>
            </a:r>
            <a:endParaRPr lang="fr-FR" sz="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777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Acceptance of components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before </a:t>
            </a:r>
            <a:r>
              <a:rPr lang="en-US" dirty="0"/>
              <a:t>assembly on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cryomodules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r>
              <a:rPr lang="fr-FR" smtClean="0"/>
              <a:t>CEA Saclay/Irfu projet ESS | DATE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3284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FLOW CHART for </a:t>
            </a:r>
            <a:r>
              <a:rPr lang="fr-FR" dirty="0" err="1" smtClean="0"/>
              <a:t>cavities</a:t>
            </a:r>
            <a:r>
              <a:rPr lang="fr-FR" dirty="0" smtClean="0"/>
              <a:t> </a:t>
            </a:r>
            <a:r>
              <a:rPr lang="fr-FR" dirty="0" err="1" smtClean="0"/>
              <a:t>incoming</a:t>
            </a:r>
            <a:r>
              <a:rPr lang="fr-FR" dirty="0" smtClean="0"/>
              <a:t> </a:t>
            </a:r>
            <a:r>
              <a:rPr lang="fr-FR" dirty="0" err="1" smtClean="0"/>
              <a:t>acceptance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</a:t>
            </a:r>
            <a:r>
              <a:rPr lang="fr-FR" dirty="0" err="1" smtClean="0"/>
              <a:t>assembly</a:t>
            </a:r>
            <a:r>
              <a:rPr lang="fr-FR" dirty="0" smtClean="0"/>
              <a:t> </a:t>
            </a:r>
            <a:endParaRPr lang="en-US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437" y="1145136"/>
            <a:ext cx="4584207" cy="556758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2559" y="1461331"/>
            <a:ext cx="39481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 smtClean="0"/>
              <a:t>Acceptance</a:t>
            </a:r>
            <a:r>
              <a:rPr lang="fr-FR" dirty="0" smtClean="0"/>
              <a:t> tests </a:t>
            </a:r>
            <a:r>
              <a:rPr lang="fr-FR" dirty="0" err="1" smtClean="0"/>
              <a:t>criteria</a:t>
            </a:r>
            <a:r>
              <a:rPr lang="fr-FR" dirty="0" smtClean="0"/>
              <a:t> are </a:t>
            </a:r>
            <a:r>
              <a:rPr lang="fr-FR" dirty="0" err="1" smtClean="0"/>
              <a:t>defined</a:t>
            </a:r>
            <a:r>
              <a:rPr lang="fr-FR" dirty="0" smtClean="0"/>
              <a:t> by ESS,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 smtClean="0"/>
              <a:t>Shared</a:t>
            </a:r>
            <a:r>
              <a:rPr lang="fr-FR" dirty="0" smtClean="0"/>
              <a:t> </a:t>
            </a:r>
            <a:r>
              <a:rPr lang="fr-FR" dirty="0" err="1" smtClean="0"/>
              <a:t>database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required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ESS, LASA, STFC and CEA. ESS has to </a:t>
            </a:r>
            <a:r>
              <a:rPr lang="fr-FR" dirty="0" err="1" smtClean="0"/>
              <a:t>fix</a:t>
            </a:r>
            <a:r>
              <a:rPr lang="fr-FR" dirty="0" smtClean="0"/>
              <a:t> the </a:t>
            </a:r>
            <a:r>
              <a:rPr lang="fr-FR" dirty="0" err="1" smtClean="0"/>
              <a:t>used</a:t>
            </a:r>
            <a:r>
              <a:rPr lang="fr-FR" dirty="0" smtClean="0"/>
              <a:t> </a:t>
            </a:r>
            <a:r>
              <a:rPr lang="fr-FR" dirty="0" err="1" smtClean="0"/>
              <a:t>rules</a:t>
            </a:r>
            <a:r>
              <a:rPr lang="fr-FR" dirty="0" smtClean="0"/>
              <a:t>,</a:t>
            </a:r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CEA-ESSI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provide</a:t>
            </a:r>
            <a:r>
              <a:rPr lang="fr-FR" dirty="0" smtClean="0"/>
              <a:t> minor NC / CR </a:t>
            </a:r>
            <a:r>
              <a:rPr lang="fr-FR" dirty="0" err="1" smtClean="0"/>
              <a:t>list</a:t>
            </a:r>
            <a:r>
              <a:rPr lang="fr-FR" dirty="0" smtClean="0"/>
              <a:t> to ESS </a:t>
            </a:r>
            <a:r>
              <a:rPr lang="fr-FR" dirty="0" err="1" smtClean="0"/>
              <a:t>every</a:t>
            </a:r>
            <a:r>
              <a:rPr lang="fr-FR" dirty="0" smtClean="0"/>
              <a:t> </a:t>
            </a:r>
            <a:r>
              <a:rPr lang="fr-FR" dirty="0" err="1" smtClean="0"/>
              <a:t>semester</a:t>
            </a:r>
            <a:r>
              <a:rPr lang="fr-FR" dirty="0" smtClean="0"/>
              <a:t>, Major NC / CR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managed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ESS in real time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If </a:t>
            </a:r>
            <a:r>
              <a:rPr lang="fr-FR" dirty="0" err="1" smtClean="0"/>
              <a:t>incoming</a:t>
            </a:r>
            <a:r>
              <a:rPr lang="fr-FR" dirty="0" smtClean="0"/>
              <a:t> </a:t>
            </a:r>
            <a:r>
              <a:rPr lang="fr-FR" dirty="0" err="1" smtClean="0"/>
              <a:t>checks</a:t>
            </a:r>
            <a:r>
              <a:rPr lang="fr-FR" dirty="0" smtClean="0"/>
              <a:t> are OK, CEA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assembly</a:t>
            </a:r>
            <a:r>
              <a:rPr lang="fr-FR" dirty="0" smtClean="0"/>
              <a:t> </a:t>
            </a:r>
            <a:r>
              <a:rPr lang="fr-FR" dirty="0" err="1" smtClean="0"/>
              <a:t>cavities</a:t>
            </a:r>
            <a:r>
              <a:rPr lang="fr-FR" dirty="0" smtClean="0"/>
              <a:t> </a:t>
            </a:r>
            <a:r>
              <a:rPr lang="fr-FR" dirty="0" err="1" smtClean="0"/>
              <a:t>without</a:t>
            </a:r>
            <a:r>
              <a:rPr lang="fr-FR" dirty="0" smtClean="0"/>
              <a:t> </a:t>
            </a:r>
            <a:r>
              <a:rPr lang="fr-FR" dirty="0" err="1" smtClean="0"/>
              <a:t>waiting</a:t>
            </a:r>
            <a:r>
              <a:rPr lang="fr-FR" dirty="0" smtClean="0"/>
              <a:t> for </a:t>
            </a:r>
            <a:r>
              <a:rPr lang="fr-FR" dirty="0" err="1" smtClean="0"/>
              <a:t>any</a:t>
            </a:r>
            <a:r>
              <a:rPr lang="fr-FR" dirty="0" smtClean="0"/>
              <a:t> ESS </a:t>
            </a:r>
            <a:r>
              <a:rPr lang="fr-FR" dirty="0" err="1" smtClean="0"/>
              <a:t>approval</a:t>
            </a:r>
            <a:endParaRPr lang="en-US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5319779" y="6566663"/>
            <a:ext cx="3834536" cy="365125"/>
          </a:xfrm>
          <a:prstGeom prst="rect">
            <a:avLst/>
          </a:prstGeom>
        </p:spPr>
        <p:txBody>
          <a:bodyPr/>
          <a:lstStyle/>
          <a:p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F. ARDELLIER -  </a:t>
            </a:r>
            <a:r>
              <a:rPr lang="en-US" sz="900" dirty="0" err="1" smtClean="0">
                <a:solidFill>
                  <a:schemeClr val="bg1">
                    <a:lumMod val="50000"/>
                  </a:schemeClr>
                </a:solidFill>
              </a:rPr>
              <a:t>Saclay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, 30</a:t>
            </a:r>
            <a:r>
              <a:rPr lang="en-US" sz="900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900" dirty="0" err="1" smtClean="0">
                <a:solidFill>
                  <a:schemeClr val="bg1">
                    <a:lumMod val="50000"/>
                  </a:schemeClr>
                </a:solidFill>
              </a:rPr>
              <a:t>june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 2016 – ESS QA / QC Workshop </a:t>
            </a:r>
            <a:endParaRPr lang="fr-FR" sz="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62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1115618" y="52752"/>
            <a:ext cx="6727983" cy="908720"/>
          </a:xfrm>
          <a:prstGeom prst="rect">
            <a:avLst/>
          </a:prstGeom>
        </p:spPr>
        <p:txBody>
          <a:bodyPr/>
          <a:lstStyle>
            <a:lvl1pPr algn="l" defTabSz="914377" rtl="0" eaLnBrk="1" latinLnBrk="0" hangingPunct="1">
              <a:spcBef>
                <a:spcPct val="0"/>
              </a:spcBef>
              <a:buNone/>
              <a:defRPr sz="2200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FLOW CHART for </a:t>
            </a:r>
            <a:r>
              <a:rPr lang="fr-FR" dirty="0" err="1" smtClean="0"/>
              <a:t>cavities</a:t>
            </a:r>
            <a:r>
              <a:rPr lang="fr-FR" dirty="0" smtClean="0"/>
              <a:t> </a:t>
            </a:r>
            <a:r>
              <a:rPr lang="fr-FR" dirty="0" err="1" smtClean="0"/>
              <a:t>incoming</a:t>
            </a:r>
            <a:r>
              <a:rPr lang="fr-FR" dirty="0" smtClean="0"/>
              <a:t> </a:t>
            </a:r>
            <a:r>
              <a:rPr lang="fr-FR" dirty="0" err="1" smtClean="0"/>
              <a:t>acceptance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</a:t>
            </a:r>
            <a:r>
              <a:rPr lang="fr-FR" dirty="0" err="1" smtClean="0"/>
              <a:t>assembly</a:t>
            </a:r>
            <a:r>
              <a:rPr lang="fr-FR" dirty="0" smtClean="0"/>
              <a:t> </a:t>
            </a:r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5" y="1110804"/>
            <a:ext cx="3589932" cy="574719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862559" y="1461331"/>
            <a:ext cx="39481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 smtClean="0"/>
              <a:t>Acceptance</a:t>
            </a:r>
            <a:r>
              <a:rPr lang="fr-FR" dirty="0" smtClean="0"/>
              <a:t> tests </a:t>
            </a:r>
            <a:r>
              <a:rPr lang="fr-FR" dirty="0" err="1" smtClean="0"/>
              <a:t>criteria</a:t>
            </a:r>
            <a:r>
              <a:rPr lang="fr-FR" dirty="0" smtClean="0"/>
              <a:t> are </a:t>
            </a:r>
            <a:r>
              <a:rPr lang="fr-FR" dirty="0" err="1" smtClean="0"/>
              <a:t>defined</a:t>
            </a:r>
            <a:r>
              <a:rPr lang="fr-FR" dirty="0" smtClean="0"/>
              <a:t> by ESS,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CEA-ESSI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provide</a:t>
            </a:r>
            <a:r>
              <a:rPr lang="fr-FR" dirty="0" smtClean="0"/>
              <a:t> minor NC / CR </a:t>
            </a:r>
            <a:r>
              <a:rPr lang="fr-FR" dirty="0" err="1" smtClean="0"/>
              <a:t>list</a:t>
            </a:r>
            <a:r>
              <a:rPr lang="fr-FR" dirty="0" smtClean="0"/>
              <a:t> to ESS </a:t>
            </a:r>
            <a:r>
              <a:rPr lang="fr-FR" dirty="0" err="1" smtClean="0"/>
              <a:t>every</a:t>
            </a:r>
            <a:r>
              <a:rPr lang="fr-FR" dirty="0" smtClean="0"/>
              <a:t> </a:t>
            </a:r>
            <a:r>
              <a:rPr lang="fr-FR" dirty="0" err="1" smtClean="0"/>
              <a:t>semester</a:t>
            </a:r>
            <a:r>
              <a:rPr lang="fr-FR" dirty="0" smtClean="0"/>
              <a:t>, Major NC / CR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managed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ESS in real time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If </a:t>
            </a:r>
            <a:r>
              <a:rPr lang="fr-FR" dirty="0" err="1" smtClean="0"/>
              <a:t>incoming</a:t>
            </a:r>
            <a:r>
              <a:rPr lang="fr-FR" dirty="0" smtClean="0"/>
              <a:t> </a:t>
            </a:r>
            <a:r>
              <a:rPr lang="fr-FR" dirty="0" err="1" smtClean="0"/>
              <a:t>checks</a:t>
            </a:r>
            <a:r>
              <a:rPr lang="fr-FR" dirty="0" smtClean="0"/>
              <a:t> are OK, CEA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assembly</a:t>
            </a:r>
            <a:r>
              <a:rPr lang="fr-FR" dirty="0" smtClean="0"/>
              <a:t> </a:t>
            </a:r>
            <a:r>
              <a:rPr lang="fr-FR" dirty="0" err="1" smtClean="0"/>
              <a:t>cavities</a:t>
            </a:r>
            <a:r>
              <a:rPr lang="fr-FR" dirty="0" smtClean="0"/>
              <a:t> </a:t>
            </a:r>
            <a:r>
              <a:rPr lang="fr-FR" dirty="0" err="1" smtClean="0"/>
              <a:t>without</a:t>
            </a:r>
            <a:r>
              <a:rPr lang="fr-FR" dirty="0" smtClean="0"/>
              <a:t> </a:t>
            </a:r>
            <a:r>
              <a:rPr lang="fr-FR" dirty="0" err="1" smtClean="0"/>
              <a:t>waiting</a:t>
            </a:r>
            <a:r>
              <a:rPr lang="fr-FR" dirty="0" smtClean="0"/>
              <a:t> for </a:t>
            </a:r>
            <a:r>
              <a:rPr lang="fr-FR" dirty="0" err="1" smtClean="0"/>
              <a:t>any</a:t>
            </a:r>
            <a:r>
              <a:rPr lang="fr-FR" dirty="0" smtClean="0"/>
              <a:t> ESS </a:t>
            </a:r>
            <a:r>
              <a:rPr lang="fr-FR" dirty="0" err="1" smtClean="0"/>
              <a:t>approval</a:t>
            </a:r>
            <a:endParaRPr lang="en-US" dirty="0"/>
          </a:p>
        </p:txBody>
      </p:sp>
      <p:sp>
        <p:nvSpPr>
          <p:cNvPr id="5" name="Espace réservé du pied de page 3"/>
          <p:cNvSpPr txBox="1">
            <a:spLocks/>
          </p:cNvSpPr>
          <p:nvPr/>
        </p:nvSpPr>
        <p:spPr>
          <a:xfrm>
            <a:off x="5319779" y="6566663"/>
            <a:ext cx="383453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10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smtClean="0">
                <a:solidFill>
                  <a:schemeClr val="bg1">
                    <a:lumMod val="50000"/>
                  </a:schemeClr>
                </a:solidFill>
              </a:rPr>
              <a:t>F. ARDELLIER -  Saclay, 30</a:t>
            </a:r>
            <a:r>
              <a:rPr lang="en-US" sz="900" baseline="3000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900" smtClean="0">
                <a:solidFill>
                  <a:schemeClr val="bg1">
                    <a:lumMod val="50000"/>
                  </a:schemeClr>
                </a:solidFill>
              </a:rPr>
              <a:t> june 2016 – ESS QA / QC Workshop </a:t>
            </a:r>
            <a:endParaRPr lang="fr-FR" sz="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72422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od_powerpoint_CEA_Irfu (1)">
  <a:themeElements>
    <a:clrScheme name="CEA">
      <a:dk1>
        <a:sysClr val="windowText" lastClr="000000"/>
      </a:dk1>
      <a:lt1>
        <a:sysClr val="window" lastClr="FFFFFF"/>
      </a:lt1>
      <a:dk2>
        <a:srgbClr val="DC0528"/>
      </a:dk2>
      <a:lt2>
        <a:srgbClr val="96C31E"/>
      </a:lt2>
      <a:accent1>
        <a:srgbClr val="781469"/>
      </a:accent1>
      <a:accent2>
        <a:srgbClr val="F08728"/>
      </a:accent2>
      <a:accent3>
        <a:srgbClr val="FAB45F"/>
      </a:accent3>
      <a:accent4>
        <a:srgbClr val="0091C3"/>
      </a:accent4>
      <a:accent5>
        <a:srgbClr val="006937"/>
      </a:accent5>
      <a:accent6>
        <a:srgbClr val="87000A"/>
      </a:accent6>
      <a:hlink>
        <a:srgbClr val="0000FF"/>
      </a:hlink>
      <a:folHlink>
        <a:srgbClr val="800080"/>
      </a:folHlink>
    </a:clrScheme>
    <a:fontScheme name="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6_IPHI_CP">
  <a:themeElements>
    <a:clrScheme name="IPHI_C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>
          <a:buNone/>
          <a:defRPr dirty="0" smtClean="0">
            <a:solidFill>
              <a:srgbClr val="FF0000"/>
            </a:solidFill>
          </a:defRPr>
        </a:defPPr>
      </a:lstStyle>
    </a:spDef>
    <a:lnDef>
      <a:spPr>
        <a:ln w="3175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50800">
          <a:solidFill>
            <a:srgbClr val="92D050"/>
          </a:solidFill>
        </a:ln>
      </a:spPr>
      <a:bodyPr wrap="square" rtlCol="0">
        <a:noAutofit/>
      </a:bodyPr>
      <a:lstStyle>
        <a:defPPr algn="ctr" fontAlgn="auto">
          <a:lnSpc>
            <a:spcPct val="100000"/>
          </a:lnSpc>
          <a:spcBef>
            <a:spcPts val="0"/>
          </a:spcBef>
          <a:spcAft>
            <a:spcPts val="0"/>
          </a:spcAft>
          <a:buFontTx/>
          <a:buNone/>
          <a:defRPr sz="1000" dirty="0" smtClean="0">
            <a:solidFill>
              <a:prstClr val="white"/>
            </a:solidFill>
            <a:latin typeface="Arial"/>
          </a:defRPr>
        </a:defPPr>
      </a:lstStyle>
    </a:txDef>
  </a:objectDefaults>
  <a:extraClrSchemeLst>
    <a:extraClrScheme>
      <a:clrScheme name="IPHI_C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HI_C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HI_C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HI_C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HI_C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HI_C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HI_C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HI_C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HI_C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HI_C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HI_C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HI_C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Mod_powerpoint_CEA_Irfu (1)</Template>
  <TotalTime>50419</TotalTime>
  <Words>860</Words>
  <Application>Microsoft Office PowerPoint</Application>
  <PresentationFormat>Affichage à l'écran (4:3)</PresentationFormat>
  <Paragraphs>116</Paragraphs>
  <Slides>10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ＭＳ Ｐゴシック</vt:lpstr>
      <vt:lpstr>Arial</vt:lpstr>
      <vt:lpstr>Calibri</vt:lpstr>
      <vt:lpstr>Comic Sans MS</vt:lpstr>
      <vt:lpstr>Gill Sans</vt:lpstr>
      <vt:lpstr>Symbol</vt:lpstr>
      <vt:lpstr>Wingdings</vt:lpstr>
      <vt:lpstr>ヒラギノ角ゴ ProN W3</vt:lpstr>
      <vt:lpstr>Mod_powerpoint_CEA_Irfu (1)</vt:lpstr>
      <vt:lpstr>6_IPHI_CP</vt:lpstr>
      <vt:lpstr>ESS QA / QC WORKSHOP  Acceptance of components before assembly on the cryomodules </vt:lpstr>
      <vt:lpstr>WELCOMe  Presentation of CEA-essi scope    and organisation </vt:lpstr>
      <vt:lpstr>CEA-ESSI = IRFU contributions for ESS to  accelerator &amp; ics construction </vt:lpstr>
      <vt:lpstr>Présentation PowerPoint</vt:lpstr>
      <vt:lpstr>CEA ESSI Organisation – Project Management office </vt:lpstr>
      <vt:lpstr>CEA ESSI - QA / QC Organisation </vt:lpstr>
      <vt:lpstr>Acceptance of components   before assembly on the   cryomodules </vt:lpstr>
      <vt:lpstr>FLOW CHART for cavities incoming acceptance before assembly </vt:lpstr>
      <vt:lpstr>Présentation PowerPoint</vt:lpstr>
      <vt:lpstr>Open DISCUSSIONS </vt:lpstr>
    </vt:vector>
  </TitlesOfParts>
  <Company>CEA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BRUNIQUEL Anais</dc:creator>
  <cp:lastModifiedBy>Ardellier-Desages Florence</cp:lastModifiedBy>
  <cp:revision>366</cp:revision>
  <cp:lastPrinted>2015-10-22T13:57:23Z</cp:lastPrinted>
  <dcterms:created xsi:type="dcterms:W3CDTF">2014-11-05T13:53:23Z</dcterms:created>
  <dcterms:modified xsi:type="dcterms:W3CDTF">2016-06-29T15:15:59Z</dcterms:modified>
</cp:coreProperties>
</file>