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3" r:id="rId3"/>
    <p:sldId id="264" r:id="rId4"/>
    <p:sldId id="262" r:id="rId5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4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826" autoAdjust="0"/>
    <p:restoredTop sz="93251" autoAdjust="0"/>
  </p:normalViewPr>
  <p:slideViewPr>
    <p:cSldViewPr>
      <p:cViewPr>
        <p:scale>
          <a:sx n="161" d="100"/>
          <a:sy n="161" d="100"/>
        </p:scale>
        <p:origin x="-2064" y="-9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A50F54-24E3-2047-87F9-9F2D0CC663EC}" type="datetimeFigureOut">
              <a:rPr lang="en-US" smtClean="0"/>
              <a:t>29/06/16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7D3EFB-EA99-E341-9B83-3DA78A437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196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F57FC-B3FF-4DF2-9417-962901C07B3B}" type="datetimeFigureOut">
              <a:rPr lang="sv-SE" smtClean="0"/>
              <a:t>29/06/16</a:t>
            </a:fld>
            <a:endParaRPr lang="sv-S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A53A7-64CD-4D0E-AAE8-1AC9C79D708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84655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7AC81-318B-4D49-A602-9E30227C87EC}" type="datetime1">
              <a:rPr lang="sv-SE" smtClean="0"/>
              <a:t>29/06/16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7" name="Bildobjekt 7" descr="ESS-vit-logg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260648"/>
            <a:ext cx="1656184" cy="88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884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1434354"/>
          </a:xfrm>
          <a:prstGeom prst="rect">
            <a:avLst/>
          </a:prstGeom>
          <a:solidFill>
            <a:srgbClr val="0094CA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rgbClr val="0094CA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99CB0-346B-43FA-9EE6-F90C3F3BC0BA}" type="datetime1">
              <a:rPr lang="sv-SE" smtClean="0"/>
              <a:t>29/06/16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8" name="Bildobjekt 5" descr="ESS-vit-logg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4008" y="319530"/>
            <a:ext cx="1370480" cy="73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099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6"/>
          <p:cNvSpPr/>
          <p:nvPr userDrawn="1"/>
        </p:nvSpPr>
        <p:spPr>
          <a:xfrm>
            <a:off x="0" y="0"/>
            <a:ext cx="9144000" cy="1434354"/>
          </a:xfrm>
          <a:prstGeom prst="rect">
            <a:avLst/>
          </a:prstGeom>
          <a:solidFill>
            <a:srgbClr val="0094CA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rgbClr val="0094CA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66B7F-8271-49DA-A25A-F4BB9F476347}" type="datetime1">
              <a:rPr lang="sv-SE" smtClean="0"/>
              <a:t>29/06/16</a:t>
            </a:fld>
            <a:endParaRPr lang="sv-S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9" name="Bildobjekt 7" descr="ESS-vit-logg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4662" y="260648"/>
            <a:ext cx="1359826" cy="727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8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D23FA-05C4-4CC1-B281-2F815585BC1C}" type="datetime1">
              <a:rPr lang="sv-SE" smtClean="0"/>
              <a:t>29/06/16</a:t>
            </a:fld>
            <a:endParaRPr lang="sv-S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Rektangel 6"/>
          <p:cNvSpPr/>
          <p:nvPr userDrawn="1"/>
        </p:nvSpPr>
        <p:spPr>
          <a:xfrm>
            <a:off x="0" y="0"/>
            <a:ext cx="9144000" cy="1434354"/>
          </a:xfrm>
          <a:prstGeom prst="rect">
            <a:avLst/>
          </a:prstGeom>
          <a:solidFill>
            <a:srgbClr val="0094CA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rgbClr val="0094C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740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391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Click to edit Master title style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3233B-D569-4A6E-878F-CDE152514C47}" type="datetime1">
              <a:rPr lang="sv-SE" smtClean="0"/>
              <a:t>29/06/16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115BC-487E-4422-894C-CB7CD3E79223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06408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 baseline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baseline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 baseline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 baseline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noProof="0" dirty="0" smtClean="0"/>
              <a:t>Activity flow and Quality document inputs/outputs in the relation</a:t>
            </a:r>
            <a:endParaRPr lang="en-GB" sz="4000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GB" sz="2000" noProof="0" dirty="0" smtClean="0">
                <a:solidFill>
                  <a:schemeClr val="bg1"/>
                </a:solidFill>
              </a:rPr>
              <a:t>Cecilia Lowe</a:t>
            </a:r>
          </a:p>
          <a:p>
            <a:r>
              <a:rPr lang="en-GB" sz="2000" noProof="0" dirty="0" smtClean="0">
                <a:solidFill>
                  <a:schemeClr val="bg1"/>
                </a:solidFill>
              </a:rPr>
              <a:t>Quality Control Officer</a:t>
            </a:r>
            <a:endParaRPr lang="en-GB" sz="2000" noProof="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5949280"/>
            <a:ext cx="4572000" cy="60324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GB" sz="1600" dirty="0" err="1" smtClean="0">
                <a:solidFill>
                  <a:srgbClr val="FFFFFF"/>
                </a:solidFill>
              </a:rPr>
              <a:t>www.europeanspallationsource.se</a:t>
            </a:r>
            <a:endParaRPr lang="en-GB" sz="1600" dirty="0" smtClean="0">
              <a:solidFill>
                <a:srgbClr val="FFFFFF"/>
              </a:solidFill>
            </a:endParaRPr>
          </a:p>
          <a:p>
            <a:pPr algn="ctr"/>
            <a:fld id="{656E358F-28A8-D04A-99E6-206C49444CD4}" type="datetime3">
              <a:rPr lang="sv-SE" sz="1400" smtClean="0">
                <a:solidFill>
                  <a:srgbClr val="FFFFFF"/>
                </a:solidFill>
              </a:rPr>
              <a:t>29 June 2016</a:t>
            </a:fld>
            <a:endParaRPr lang="en-GB" sz="14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6133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val 31"/>
          <p:cNvSpPr/>
          <p:nvPr/>
        </p:nvSpPr>
        <p:spPr>
          <a:xfrm>
            <a:off x="3923928" y="2132856"/>
            <a:ext cx="864096" cy="2160240"/>
          </a:xfrm>
          <a:prstGeom prst="ellipse">
            <a:avLst/>
          </a:prstGeom>
          <a:solidFill>
            <a:srgbClr val="FFFFFF"/>
          </a:solidFill>
          <a:ln w="12700" cmpd="sng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*</a:t>
            </a:r>
            <a:endParaRPr lang="en-US" dirty="0" smtClean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a)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7308304" y="3212976"/>
            <a:ext cx="864096" cy="2232248"/>
          </a:xfrm>
          <a:prstGeom prst="ellipse">
            <a:avLst/>
          </a:prstGeom>
          <a:solidFill>
            <a:srgbClr val="FFFFFF"/>
          </a:solidFill>
          <a:ln w="12700" cmpd="sng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*</a:t>
            </a:r>
            <a:endParaRPr lang="en-US" dirty="0" smtClean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d)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5940152" y="3212976"/>
            <a:ext cx="864096" cy="2232248"/>
          </a:xfrm>
          <a:prstGeom prst="ellipse">
            <a:avLst/>
          </a:prstGeom>
          <a:solidFill>
            <a:srgbClr val="FFFFFF"/>
          </a:solidFill>
          <a:ln w="12700" cmpd="sng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*</a:t>
            </a:r>
            <a:endParaRPr lang="en-US" dirty="0" smtClean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c)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3923928" y="4437112"/>
            <a:ext cx="864096" cy="1944216"/>
          </a:xfrm>
          <a:prstGeom prst="ellipse">
            <a:avLst/>
          </a:prstGeom>
          <a:solidFill>
            <a:srgbClr val="FFFFFF"/>
          </a:solidFill>
          <a:ln w="12700" cmpd="sng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*</a:t>
            </a:r>
            <a:endParaRPr lang="en-US" dirty="0" smtClean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b)</a:t>
            </a:r>
            <a:endParaRPr lang="en-US" sz="1200" dirty="0">
              <a:solidFill>
                <a:srgbClr val="FF0000"/>
              </a:solidFill>
            </a:endParaRPr>
          </a:p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Map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2</a:t>
            </a:fld>
            <a:endParaRPr lang="sv-SE" dirty="0"/>
          </a:p>
        </p:txBody>
      </p:sp>
      <p:sp>
        <p:nvSpPr>
          <p:cNvPr id="6" name="Rounded Rectangle 5"/>
          <p:cNvSpPr/>
          <p:nvPr/>
        </p:nvSpPr>
        <p:spPr>
          <a:xfrm>
            <a:off x="251520" y="2564904"/>
            <a:ext cx="1224136" cy="64807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C3D69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2"/>
                </a:solidFill>
              </a:rPr>
              <a:t>INFN-LASA</a:t>
            </a:r>
            <a:endParaRPr lang="en-US" sz="1100" dirty="0" smtClean="0">
              <a:solidFill>
                <a:schemeClr val="tx2"/>
              </a:solidFill>
            </a:endParaRPr>
          </a:p>
          <a:p>
            <a:pPr algn="ctr"/>
            <a:r>
              <a:rPr lang="en-US" sz="1100" dirty="0" smtClean="0">
                <a:solidFill>
                  <a:schemeClr val="tx2"/>
                </a:solidFill>
              </a:rPr>
              <a:t>Procurement and Fabrication of </a:t>
            </a:r>
            <a:r>
              <a:rPr lang="en-US" sz="1100" dirty="0" err="1" smtClean="0">
                <a:solidFill>
                  <a:schemeClr val="tx2"/>
                </a:solidFill>
              </a:rPr>
              <a:t>Nobium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51520" y="3429000"/>
            <a:ext cx="1224136" cy="64807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C3D69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2"/>
                </a:solidFill>
              </a:rPr>
              <a:t>STFC</a:t>
            </a:r>
            <a:endParaRPr lang="en-US" sz="1100" dirty="0">
              <a:solidFill>
                <a:schemeClr val="tx2"/>
              </a:solidFill>
            </a:endParaRPr>
          </a:p>
          <a:p>
            <a:pPr algn="ctr"/>
            <a:r>
              <a:rPr lang="en-US" sz="1100" dirty="0">
                <a:solidFill>
                  <a:schemeClr val="tx2"/>
                </a:solidFill>
              </a:rPr>
              <a:t>Procurement and Fabrication of </a:t>
            </a:r>
            <a:r>
              <a:rPr lang="en-US" sz="1100" dirty="0" err="1">
                <a:solidFill>
                  <a:schemeClr val="tx2"/>
                </a:solidFill>
              </a:rPr>
              <a:t>Nobium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835696" y="2996952"/>
            <a:ext cx="792088" cy="648072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DESY</a:t>
            </a:r>
          </a:p>
          <a:p>
            <a:pPr algn="ctr"/>
            <a:r>
              <a:rPr lang="en-US" sz="1100" dirty="0" smtClean="0"/>
              <a:t>Scanning</a:t>
            </a:r>
            <a:endParaRPr lang="en-US" sz="1100" dirty="0"/>
          </a:p>
        </p:txBody>
      </p:sp>
      <p:sp>
        <p:nvSpPr>
          <p:cNvPr id="11" name="Rounded Rectangle 10"/>
          <p:cNvSpPr/>
          <p:nvPr/>
        </p:nvSpPr>
        <p:spPr>
          <a:xfrm>
            <a:off x="3059832" y="3429000"/>
            <a:ext cx="936104" cy="64807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C3D69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2"/>
                </a:solidFill>
              </a:rPr>
              <a:t>STFC</a:t>
            </a:r>
          </a:p>
          <a:p>
            <a:pPr algn="ctr"/>
            <a:r>
              <a:rPr lang="en-US" sz="1100" dirty="0">
                <a:solidFill>
                  <a:schemeClr val="tx2"/>
                </a:solidFill>
              </a:rPr>
              <a:t>Fabrication of Cavities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707904" y="1772816"/>
            <a:ext cx="1296144" cy="64807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ESS </a:t>
            </a:r>
          </a:p>
          <a:p>
            <a:pPr algn="ctr"/>
            <a:r>
              <a:rPr lang="en-US" sz="1100" dirty="0" smtClean="0"/>
              <a:t>ARR, Assembly Readiness Review</a:t>
            </a:r>
            <a:endParaRPr lang="en-US" sz="1100" dirty="0"/>
          </a:p>
        </p:txBody>
      </p:sp>
      <p:sp>
        <p:nvSpPr>
          <p:cNvPr id="13" name="Rounded Rectangle 12"/>
          <p:cNvSpPr/>
          <p:nvPr/>
        </p:nvSpPr>
        <p:spPr>
          <a:xfrm>
            <a:off x="4716016" y="2492896"/>
            <a:ext cx="1296144" cy="345638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rgbClr val="1F497D"/>
                </a:solidFill>
              </a:rPr>
              <a:t>CEA </a:t>
            </a:r>
          </a:p>
          <a:p>
            <a:pPr algn="ctr"/>
            <a:endParaRPr lang="en-US" sz="1100" dirty="0" smtClean="0">
              <a:solidFill>
                <a:srgbClr val="1F497D"/>
              </a:solidFill>
            </a:endParaRPr>
          </a:p>
          <a:p>
            <a:pPr algn="ctr"/>
            <a:r>
              <a:rPr lang="en-US" sz="1100" dirty="0" smtClean="0">
                <a:solidFill>
                  <a:srgbClr val="1F497D"/>
                </a:solidFill>
              </a:rPr>
              <a:t>Assembly of </a:t>
            </a:r>
            <a:r>
              <a:rPr lang="en-US" sz="1100" dirty="0" err="1" smtClean="0">
                <a:solidFill>
                  <a:srgbClr val="1F497D"/>
                </a:solidFill>
              </a:rPr>
              <a:t>Cryo</a:t>
            </a:r>
            <a:r>
              <a:rPr lang="en-US" sz="1100" dirty="0" smtClean="0">
                <a:solidFill>
                  <a:srgbClr val="1F497D"/>
                </a:solidFill>
              </a:rPr>
              <a:t>-Modules</a:t>
            </a:r>
          </a:p>
          <a:p>
            <a:pPr algn="ctr"/>
            <a:r>
              <a:rPr lang="en-US" sz="1100" dirty="0" err="1" smtClean="0">
                <a:solidFill>
                  <a:srgbClr val="1F497D"/>
                </a:solidFill>
              </a:rPr>
              <a:t>Incl</a:t>
            </a:r>
            <a:r>
              <a:rPr lang="en-US" sz="1100" dirty="0" smtClean="0">
                <a:solidFill>
                  <a:srgbClr val="1F497D"/>
                </a:solidFill>
              </a:rPr>
              <a:t> </a:t>
            </a:r>
          </a:p>
          <a:p>
            <a:pPr algn="ctr"/>
            <a:r>
              <a:rPr lang="en-US" sz="1100" dirty="0" smtClean="0">
                <a:solidFill>
                  <a:srgbClr val="1F497D"/>
                </a:solidFill>
              </a:rPr>
              <a:t>FAT</a:t>
            </a:r>
            <a:endParaRPr lang="en-US" sz="1100" dirty="0">
              <a:solidFill>
                <a:srgbClr val="1F497D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699792" y="4797152"/>
            <a:ext cx="1296144" cy="108012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rgbClr val="1F497D"/>
                </a:solidFill>
              </a:rPr>
              <a:t>CEA </a:t>
            </a:r>
          </a:p>
          <a:p>
            <a:pPr algn="ctr"/>
            <a:r>
              <a:rPr lang="en-US" sz="1100" dirty="0" smtClean="0">
                <a:solidFill>
                  <a:srgbClr val="1F497D"/>
                </a:solidFill>
              </a:rPr>
              <a:t>Procurement of </a:t>
            </a:r>
          </a:p>
          <a:p>
            <a:pPr algn="ctr"/>
            <a:r>
              <a:rPr lang="en-US" sz="1100" dirty="0" smtClean="0">
                <a:solidFill>
                  <a:srgbClr val="1F497D"/>
                </a:solidFill>
              </a:rPr>
              <a:t>sub-components</a:t>
            </a:r>
            <a:endParaRPr lang="en-US" sz="1100" dirty="0">
              <a:solidFill>
                <a:srgbClr val="1F497D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660232" y="4077072"/>
            <a:ext cx="792088" cy="64807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ESS</a:t>
            </a:r>
          </a:p>
          <a:p>
            <a:pPr algn="ctr"/>
            <a:r>
              <a:rPr lang="en-US" sz="1100" dirty="0" smtClean="0"/>
              <a:t>SAR</a:t>
            </a:r>
            <a:endParaRPr lang="en-US" sz="1100" dirty="0"/>
          </a:p>
        </p:txBody>
      </p:sp>
      <p:sp>
        <p:nvSpPr>
          <p:cNvPr id="17" name="Rounded Rectangle 16"/>
          <p:cNvSpPr/>
          <p:nvPr/>
        </p:nvSpPr>
        <p:spPr>
          <a:xfrm>
            <a:off x="8028384" y="4077072"/>
            <a:ext cx="936104" cy="648072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Installation of CM</a:t>
            </a:r>
            <a:endParaRPr lang="en-US" sz="1100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475656" y="3573016"/>
            <a:ext cx="41404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475656" y="3068960"/>
            <a:ext cx="41404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627784" y="3068960"/>
            <a:ext cx="41404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627784" y="3573016"/>
            <a:ext cx="41404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084168" y="1628800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* List </a:t>
            </a:r>
            <a:r>
              <a:rPr lang="en-US" sz="1200" dirty="0" smtClean="0">
                <a:solidFill>
                  <a:srgbClr val="FF0000"/>
                </a:solidFill>
              </a:rPr>
              <a:t>of </a:t>
            </a:r>
            <a:r>
              <a:rPr lang="en-US" sz="1200" dirty="0" smtClean="0">
                <a:solidFill>
                  <a:srgbClr val="FF0000"/>
                </a:solidFill>
              </a:rPr>
              <a:t>interaction for </a:t>
            </a:r>
            <a:r>
              <a:rPr lang="en-US" sz="1200" dirty="0" smtClean="0">
                <a:solidFill>
                  <a:srgbClr val="FF0000"/>
                </a:solidFill>
              </a:rPr>
              <a:t>tests/inspections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3059832" y="2564904"/>
            <a:ext cx="936104" cy="64807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C3D69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2"/>
                </a:solidFill>
              </a:rPr>
              <a:t>INFN-LASA</a:t>
            </a:r>
            <a:endParaRPr lang="en-US" sz="1100" dirty="0">
              <a:solidFill>
                <a:schemeClr val="tx2"/>
              </a:solidFill>
            </a:endParaRPr>
          </a:p>
          <a:p>
            <a:pPr algn="ctr"/>
            <a:r>
              <a:rPr lang="en-US" sz="1100" dirty="0">
                <a:solidFill>
                  <a:schemeClr val="tx2"/>
                </a:solidFill>
              </a:rPr>
              <a:t>Fabrication of Cavities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3707904" y="6093296"/>
            <a:ext cx="1296144" cy="64807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ESS </a:t>
            </a:r>
          </a:p>
          <a:p>
            <a:pPr algn="ctr"/>
            <a:r>
              <a:rPr lang="en-US" sz="1100" dirty="0" smtClean="0"/>
              <a:t>RFA, Ready for Assembly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116418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5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 </a:t>
            </a:r>
            <a:r>
              <a:rPr lang="en-US" dirty="0" smtClean="0"/>
              <a:t>of Interaction tests/inspections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How to ensure the right </a:t>
            </a:r>
            <a:r>
              <a:rPr lang="en-US" dirty="0"/>
              <a:t>quality between </a:t>
            </a:r>
            <a:r>
              <a:rPr lang="en-US" dirty="0" smtClean="0"/>
              <a:t>different </a:t>
            </a:r>
            <a:r>
              <a:rPr lang="en-US" dirty="0" smtClean="0"/>
              <a:t>suppliers in different process </a:t>
            </a:r>
            <a:r>
              <a:rPr lang="en-US" dirty="0" smtClean="0"/>
              <a:t>steps during the manufacturing of the </a:t>
            </a:r>
            <a:r>
              <a:rPr lang="en-US" dirty="0" err="1" smtClean="0"/>
              <a:t>Cryomodules</a:t>
            </a:r>
            <a:r>
              <a:rPr lang="en-US" dirty="0" smtClean="0"/>
              <a:t>;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charset="2"/>
              <a:buChar char="Ø"/>
            </a:pPr>
            <a:r>
              <a:rPr lang="en-US" dirty="0" smtClean="0"/>
              <a:t>Define what </a:t>
            </a:r>
            <a:r>
              <a:rPr lang="en-US" dirty="0" smtClean="0"/>
              <a:t>additional quality </a:t>
            </a:r>
            <a:r>
              <a:rPr lang="en-US" dirty="0" smtClean="0"/>
              <a:t>tests/inspections </a:t>
            </a:r>
            <a:r>
              <a:rPr lang="en-US" dirty="0" smtClean="0"/>
              <a:t>are needed and will be </a:t>
            </a:r>
            <a:r>
              <a:rPr lang="en-US" dirty="0" smtClean="0"/>
              <a:t>performed.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These tests/inspections shall be added in the Inspection </a:t>
            </a:r>
            <a:r>
              <a:rPr lang="en-US" dirty="0" smtClean="0"/>
              <a:t>plans. </a:t>
            </a:r>
            <a:endParaRPr lang="en-US" dirty="0" smtClean="0"/>
          </a:p>
          <a:p>
            <a:pPr>
              <a:buFont typeface="Wingdings" charset="2"/>
              <a:buChar char="Ø"/>
            </a:pPr>
            <a:r>
              <a:rPr lang="en-US" dirty="0" smtClean="0"/>
              <a:t>The result of the tests/inspections shall be documented in </a:t>
            </a:r>
            <a:r>
              <a:rPr lang="en-US" dirty="0" smtClean="0"/>
              <a:t>protocols/reports.</a:t>
            </a:r>
            <a:endParaRPr lang="en-US" dirty="0" smtClean="0"/>
          </a:p>
          <a:p>
            <a:pPr>
              <a:buFont typeface="Wingdings" charset="2"/>
              <a:buChar char="Ø"/>
            </a:pPr>
            <a:r>
              <a:rPr lang="en-US" dirty="0" smtClean="0"/>
              <a:t>Protocols/reports </a:t>
            </a:r>
            <a:r>
              <a:rPr lang="en-US" dirty="0" smtClean="0"/>
              <a:t>to be part of the Quality </a:t>
            </a:r>
            <a:r>
              <a:rPr lang="en-US" dirty="0"/>
              <a:t>C</a:t>
            </a:r>
            <a:r>
              <a:rPr lang="en-US" dirty="0" smtClean="0"/>
              <a:t>ontrol documentation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ESS reviewed Quality Control documentation shall be hand over together with the </a:t>
            </a:r>
            <a:r>
              <a:rPr lang="en-US" dirty="0" smtClean="0"/>
              <a:t>products.</a:t>
            </a:r>
            <a:endParaRPr lang="en-US" dirty="0" smtClean="0"/>
          </a:p>
          <a:p>
            <a:pPr>
              <a:buFont typeface="Wingdings" charset="2"/>
              <a:buChar char="Ø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Work </a:t>
            </a:r>
            <a:r>
              <a:rPr lang="en-US" dirty="0"/>
              <a:t>is ongoing to establish </a:t>
            </a:r>
            <a:r>
              <a:rPr lang="en-US" dirty="0" smtClean="0"/>
              <a:t>these </a:t>
            </a:r>
            <a:r>
              <a:rPr lang="en-US" dirty="0" smtClean="0"/>
              <a:t>lists and </a:t>
            </a:r>
          </a:p>
          <a:p>
            <a:pPr marL="0" indent="0" algn="ctr">
              <a:buNone/>
            </a:pPr>
            <a:r>
              <a:rPr lang="en-US" dirty="0" smtClean="0"/>
              <a:t>this workshop will put focus on it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35406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Handshake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sv-SE" smtClean="0"/>
              <a:t>4</a:t>
            </a:fld>
            <a:endParaRPr lang="sv-SE" dirty="0"/>
          </a:p>
        </p:txBody>
      </p:sp>
      <p:sp>
        <p:nvSpPr>
          <p:cNvPr id="5" name="Isosceles Triangle 4"/>
          <p:cNvSpPr/>
          <p:nvPr/>
        </p:nvSpPr>
        <p:spPr>
          <a:xfrm>
            <a:off x="1979712" y="1844824"/>
            <a:ext cx="4968552" cy="3960440"/>
          </a:xfrm>
          <a:prstGeom prst="triangl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716016" y="1556792"/>
            <a:ext cx="1008112" cy="43204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ESS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7092280" y="5589240"/>
            <a:ext cx="1008112" cy="43204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F497D"/>
                </a:solidFill>
              </a:rPr>
              <a:t>CEA</a:t>
            </a: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27584" y="5589240"/>
            <a:ext cx="1008112" cy="432048"/>
          </a:xfrm>
          <a:prstGeom prst="round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Partner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203848" y="4221088"/>
            <a:ext cx="0" cy="144016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635896" y="4221088"/>
            <a:ext cx="0" cy="144016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067944" y="4221088"/>
            <a:ext cx="0" cy="144016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499992" y="4221088"/>
            <a:ext cx="0" cy="144016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004048" y="4221088"/>
            <a:ext cx="0" cy="144016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508104" y="4221088"/>
            <a:ext cx="0" cy="144016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915816" y="4941168"/>
            <a:ext cx="3024336" cy="0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Screen Shot 2016-06-22 at 15.50.0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8490" y="2780928"/>
            <a:ext cx="1227565" cy="1288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794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SS Core Powerpoi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ESS Core Powerpoint" id="{F02C5803-D437-4A4B-B279-84472F47EB33}" vid="{77746F4A-52A9-724A-84EC-D1436FAAE3A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 Core Powerpoint.potx</Template>
  <TotalTime>2114</TotalTime>
  <Words>211</Words>
  <Application>Microsoft Macintosh PowerPoint</Application>
  <PresentationFormat>On-screen Show (4:3)</PresentationFormat>
  <Paragraphs>59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ESS Core Powerpoint</vt:lpstr>
      <vt:lpstr>Activity flow and Quality document inputs/outputs in the relation</vt:lpstr>
      <vt:lpstr>Activity Map</vt:lpstr>
      <vt:lpstr>List of Interaction tests/inspections</vt:lpstr>
      <vt:lpstr>Handshake</vt:lpstr>
    </vt:vector>
  </TitlesOfParts>
  <Company>ESS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Heléne Björkman</dc:creator>
  <cp:lastModifiedBy>Cecilia Lowe</cp:lastModifiedBy>
  <cp:revision>45</cp:revision>
  <cp:lastPrinted>2016-06-29T10:20:48Z</cp:lastPrinted>
  <dcterms:created xsi:type="dcterms:W3CDTF">2013-10-29T16:05:10Z</dcterms:created>
  <dcterms:modified xsi:type="dcterms:W3CDTF">2016-06-29T10:43:23Z</dcterms:modified>
</cp:coreProperties>
</file>