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1" r:id="rId2"/>
    <p:sldId id="283" r:id="rId3"/>
    <p:sldId id="306" r:id="rId4"/>
    <p:sldId id="310" r:id="rId5"/>
    <p:sldId id="311" r:id="rId6"/>
    <p:sldId id="309" r:id="rId7"/>
    <p:sldId id="314" r:id="rId8"/>
    <p:sldId id="316" r:id="rId9"/>
    <p:sldId id="315" r:id="rId10"/>
    <p:sldId id="313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OUE Christelle" initials="CC" lastIdx="1" clrIdx="0">
    <p:extLst>
      <p:ext uri="{19B8F6BF-5375-455C-9EA6-DF929625EA0E}">
        <p15:presenceInfo xmlns:p15="http://schemas.microsoft.com/office/powerpoint/2012/main" userId="S-1-5-21-343818398-2000478354-839522115-2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A17CE4"/>
    <a:srgbClr val="666666"/>
    <a:srgbClr val="BDE3FF"/>
    <a:srgbClr val="FED9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7" autoAdjust="0"/>
    <p:restoredTop sz="95405" autoAdjust="0"/>
  </p:normalViewPr>
  <p:slideViewPr>
    <p:cSldViewPr>
      <p:cViewPr varScale="1">
        <p:scale>
          <a:sx n="107" d="100"/>
          <a:sy n="107" d="100"/>
        </p:scale>
        <p:origin x="11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57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011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4FEB7E-ED88-4506-ACCE-8E29731B7F4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6FE317-B3B9-48E2-AE7E-0D5B6F57C305}">
      <dgm:prSet phldrT="[Texte]"/>
      <dgm:spPr/>
      <dgm:t>
        <a:bodyPr/>
        <a:lstStyle/>
        <a:p>
          <a:r>
            <a:rPr lang="fr-FR" dirty="0" err="1" smtClean="0"/>
            <a:t>definition</a:t>
          </a:r>
          <a:endParaRPr lang="fr-FR" dirty="0"/>
        </a:p>
      </dgm:t>
    </dgm:pt>
    <dgm:pt modelId="{2B460482-5A3B-410F-8014-8519248F673A}" type="parTrans" cxnId="{B53E40DC-1A8E-4514-866F-4C05DFEA9595}">
      <dgm:prSet/>
      <dgm:spPr/>
      <dgm:t>
        <a:bodyPr/>
        <a:lstStyle/>
        <a:p>
          <a:endParaRPr lang="fr-FR"/>
        </a:p>
      </dgm:t>
    </dgm:pt>
    <dgm:pt modelId="{DDF67D27-40A6-4974-900F-C9D5247F41A5}" type="sibTrans" cxnId="{B53E40DC-1A8E-4514-866F-4C05DFEA9595}">
      <dgm:prSet/>
      <dgm:spPr/>
      <dgm:t>
        <a:bodyPr/>
        <a:lstStyle/>
        <a:p>
          <a:endParaRPr lang="fr-FR"/>
        </a:p>
      </dgm:t>
    </dgm:pt>
    <dgm:pt modelId="{AF1E2A2E-624B-4550-A8CD-B4DD856962B2}">
      <dgm:prSet phldrT="[Texte]" custT="1"/>
      <dgm:spPr/>
      <dgm:t>
        <a:bodyPr/>
        <a:lstStyle/>
        <a:p>
          <a:r>
            <a:rPr lang="fr-FR" sz="1800" err="1" smtClean="0"/>
            <a:t>Technical</a:t>
          </a:r>
          <a:r>
            <a:rPr lang="fr-FR" sz="1800" smtClean="0"/>
            <a:t> meetings</a:t>
          </a:r>
          <a:endParaRPr lang="fr-FR" sz="1800" dirty="0"/>
        </a:p>
      </dgm:t>
    </dgm:pt>
    <dgm:pt modelId="{1F68C35E-A239-41D8-946A-6AA98EB801F4}" type="parTrans" cxnId="{0CEB9906-F216-4DB6-882D-BA305F823457}">
      <dgm:prSet/>
      <dgm:spPr/>
      <dgm:t>
        <a:bodyPr/>
        <a:lstStyle/>
        <a:p>
          <a:endParaRPr lang="fr-FR"/>
        </a:p>
      </dgm:t>
    </dgm:pt>
    <dgm:pt modelId="{CDFA8ABA-ED0C-4DBB-9AEC-4B9BB9B884A7}" type="sibTrans" cxnId="{0CEB9906-F216-4DB6-882D-BA305F823457}">
      <dgm:prSet/>
      <dgm:spPr/>
      <dgm:t>
        <a:bodyPr/>
        <a:lstStyle/>
        <a:p>
          <a:endParaRPr lang="fr-FR"/>
        </a:p>
      </dgm:t>
    </dgm:pt>
    <dgm:pt modelId="{4E3F8030-7896-470D-AAB9-3A863F6A74CC}">
      <dgm:prSet phldrT="[Texte]"/>
      <dgm:spPr/>
      <dgm:t>
        <a:bodyPr/>
        <a:lstStyle/>
        <a:p>
          <a:r>
            <a:rPr lang="fr-FR" dirty="0" err="1" smtClean="0"/>
            <a:t>verification</a:t>
          </a:r>
          <a:endParaRPr lang="fr-FR" dirty="0"/>
        </a:p>
      </dgm:t>
    </dgm:pt>
    <dgm:pt modelId="{A274FCFB-F631-4BEB-B140-12DE88D40E76}" type="parTrans" cxnId="{B5B0E2E8-0003-4134-AD20-89B820DB21E2}">
      <dgm:prSet/>
      <dgm:spPr/>
      <dgm:t>
        <a:bodyPr/>
        <a:lstStyle/>
        <a:p>
          <a:endParaRPr lang="fr-FR"/>
        </a:p>
      </dgm:t>
    </dgm:pt>
    <dgm:pt modelId="{02A625D8-4F06-4777-A0D1-94B8FF17523A}" type="sibTrans" cxnId="{B5B0E2E8-0003-4134-AD20-89B820DB21E2}">
      <dgm:prSet/>
      <dgm:spPr/>
      <dgm:t>
        <a:bodyPr/>
        <a:lstStyle/>
        <a:p>
          <a:endParaRPr lang="fr-FR"/>
        </a:p>
      </dgm:t>
    </dgm:pt>
    <dgm:pt modelId="{F188A8B4-E375-4626-BE87-E038239AD33D}">
      <dgm:prSet phldrT="[Texte]" custT="1"/>
      <dgm:spPr/>
      <dgm:t>
        <a:bodyPr/>
        <a:lstStyle/>
        <a:p>
          <a:r>
            <a:rPr lang="fr-FR" sz="1800" dirty="0" smtClean="0"/>
            <a:t>Digital </a:t>
          </a:r>
          <a:r>
            <a:rPr lang="fr-FR" sz="1800" dirty="0" err="1" smtClean="0"/>
            <a:t>Mock</a:t>
          </a:r>
          <a:r>
            <a:rPr lang="fr-FR" sz="1800" dirty="0" smtClean="0"/>
            <a:t>-up</a:t>
          </a:r>
          <a:endParaRPr lang="fr-FR" sz="1800" dirty="0"/>
        </a:p>
      </dgm:t>
    </dgm:pt>
    <dgm:pt modelId="{2B9F0375-0CCC-44C1-8154-E5035834C41F}" type="parTrans" cxnId="{1DA24B44-A69D-4379-B90E-B48EFEBA7EAD}">
      <dgm:prSet/>
      <dgm:spPr/>
      <dgm:t>
        <a:bodyPr/>
        <a:lstStyle/>
        <a:p>
          <a:endParaRPr lang="fr-FR"/>
        </a:p>
      </dgm:t>
    </dgm:pt>
    <dgm:pt modelId="{1C0FDDD9-B5F1-4E38-BE1D-381A2F6166FF}" type="sibTrans" cxnId="{1DA24B44-A69D-4379-B90E-B48EFEBA7EAD}">
      <dgm:prSet/>
      <dgm:spPr/>
      <dgm:t>
        <a:bodyPr/>
        <a:lstStyle/>
        <a:p>
          <a:endParaRPr lang="fr-FR"/>
        </a:p>
      </dgm:t>
    </dgm:pt>
    <dgm:pt modelId="{64BBB4B3-7833-4465-BBDA-E24DB8C79CFE}">
      <dgm:prSet phldrT="[Texte]"/>
      <dgm:spPr/>
      <dgm:t>
        <a:bodyPr/>
        <a:lstStyle/>
        <a:p>
          <a:r>
            <a:rPr lang="fr-FR" dirty="0" smtClean="0"/>
            <a:t>validation</a:t>
          </a:r>
          <a:endParaRPr lang="fr-FR" dirty="0"/>
        </a:p>
      </dgm:t>
    </dgm:pt>
    <dgm:pt modelId="{82C0D280-2352-4262-8DDB-34B29137590C}" type="parTrans" cxnId="{D8C6D456-6C71-4C7F-9384-7905366AC32E}">
      <dgm:prSet/>
      <dgm:spPr/>
      <dgm:t>
        <a:bodyPr/>
        <a:lstStyle/>
        <a:p>
          <a:endParaRPr lang="fr-FR"/>
        </a:p>
      </dgm:t>
    </dgm:pt>
    <dgm:pt modelId="{16C9EA35-C1FF-4011-A195-0026B576D4AC}" type="sibTrans" cxnId="{D8C6D456-6C71-4C7F-9384-7905366AC32E}">
      <dgm:prSet/>
      <dgm:spPr/>
      <dgm:t>
        <a:bodyPr/>
        <a:lstStyle/>
        <a:p>
          <a:endParaRPr lang="fr-FR"/>
        </a:p>
      </dgm:t>
    </dgm:pt>
    <dgm:pt modelId="{CDC9C06C-CBF3-4F9B-8973-37C6C05D567F}">
      <dgm:prSet phldrT="[Texte]" custT="1"/>
      <dgm:spPr/>
      <dgm:t>
        <a:bodyPr/>
        <a:lstStyle/>
        <a:p>
          <a:r>
            <a:rPr lang="fr-FR" sz="1800" dirty="0" smtClean="0"/>
            <a:t>CEA </a:t>
          </a:r>
          <a:r>
            <a:rPr lang="fr-FR" sz="1800" dirty="0" err="1" smtClean="0"/>
            <a:t>internal</a:t>
          </a:r>
          <a:r>
            <a:rPr lang="fr-FR" sz="1800" dirty="0" smtClean="0"/>
            <a:t> configuration audit</a:t>
          </a:r>
          <a:endParaRPr lang="fr-FR" sz="1800" dirty="0"/>
        </a:p>
      </dgm:t>
    </dgm:pt>
    <dgm:pt modelId="{B57923A9-1D11-49AA-BE2F-7246CA759B3D}" type="parTrans" cxnId="{5F6BE8DB-7F8B-4C6C-B53C-51088B2D334E}">
      <dgm:prSet/>
      <dgm:spPr/>
      <dgm:t>
        <a:bodyPr/>
        <a:lstStyle/>
        <a:p>
          <a:endParaRPr lang="fr-FR"/>
        </a:p>
      </dgm:t>
    </dgm:pt>
    <dgm:pt modelId="{7817BB9B-B2B2-49AE-A598-4DB3289B14AF}" type="sibTrans" cxnId="{5F6BE8DB-7F8B-4C6C-B53C-51088B2D334E}">
      <dgm:prSet/>
      <dgm:spPr/>
      <dgm:t>
        <a:bodyPr/>
        <a:lstStyle/>
        <a:p>
          <a:endParaRPr lang="fr-FR"/>
        </a:p>
      </dgm:t>
    </dgm:pt>
    <dgm:pt modelId="{D964250A-81A0-4F11-9F11-09CE06310555}">
      <dgm:prSet phldrT="[Texte]" custT="1"/>
      <dgm:spPr/>
      <dgm:t>
        <a:bodyPr/>
        <a:lstStyle/>
        <a:p>
          <a:r>
            <a:rPr lang="fr-FR" sz="1800" dirty="0" err="1" smtClean="0"/>
            <a:t>drawings</a:t>
          </a:r>
          <a:endParaRPr lang="fr-FR" sz="1800" dirty="0"/>
        </a:p>
      </dgm:t>
    </dgm:pt>
    <dgm:pt modelId="{9EE49BD0-19F7-42B8-9B78-BC47844EBA09}" type="parTrans" cxnId="{1D55D479-FE91-4C62-9392-6A2977EB69A9}">
      <dgm:prSet/>
      <dgm:spPr/>
      <dgm:t>
        <a:bodyPr/>
        <a:lstStyle/>
        <a:p>
          <a:endParaRPr lang="fr-FR"/>
        </a:p>
      </dgm:t>
    </dgm:pt>
    <dgm:pt modelId="{720E82E3-31AF-489C-AB46-7E6DB4BFE7B9}" type="sibTrans" cxnId="{1D55D479-FE91-4C62-9392-6A2977EB69A9}">
      <dgm:prSet/>
      <dgm:spPr/>
      <dgm:t>
        <a:bodyPr/>
        <a:lstStyle/>
        <a:p>
          <a:endParaRPr lang="fr-FR"/>
        </a:p>
      </dgm:t>
    </dgm:pt>
    <dgm:pt modelId="{C5D27369-FFA8-48FA-A24C-096379C55BBE}">
      <dgm:prSet phldrT="[Texte]" custT="1"/>
      <dgm:spPr/>
      <dgm:t>
        <a:bodyPr/>
        <a:lstStyle/>
        <a:p>
          <a:r>
            <a:rPr lang="fr-FR" sz="1800" dirty="0" err="1" smtClean="0"/>
            <a:t>lessons</a:t>
          </a:r>
          <a:r>
            <a:rPr lang="fr-FR" sz="1800" dirty="0" smtClean="0"/>
            <a:t> </a:t>
          </a:r>
          <a:r>
            <a:rPr lang="fr-FR" sz="1800" dirty="0" err="1" smtClean="0"/>
            <a:t>learnt</a:t>
          </a:r>
          <a:r>
            <a:rPr lang="fr-FR" sz="1800" dirty="0" smtClean="0"/>
            <a:t> </a:t>
          </a:r>
          <a:r>
            <a:rPr lang="fr-FR" sz="1800" dirty="0" err="1" smtClean="0"/>
            <a:t>from</a:t>
          </a:r>
          <a:r>
            <a:rPr lang="fr-FR" sz="1800" dirty="0" smtClean="0"/>
            <a:t> </a:t>
          </a:r>
          <a:r>
            <a:rPr lang="fr-FR" sz="1800" dirty="0" err="1" smtClean="0"/>
            <a:t>demonstrators</a:t>
          </a:r>
          <a:endParaRPr lang="fr-FR" sz="1800" dirty="0"/>
        </a:p>
      </dgm:t>
    </dgm:pt>
    <dgm:pt modelId="{657FF55D-76FE-4645-AAD6-B8C4C14B245D}" type="parTrans" cxnId="{9001E7FD-0DAD-419E-B4E2-CA82D36A025D}">
      <dgm:prSet/>
      <dgm:spPr/>
      <dgm:t>
        <a:bodyPr/>
        <a:lstStyle/>
        <a:p>
          <a:endParaRPr lang="fr-FR"/>
        </a:p>
      </dgm:t>
    </dgm:pt>
    <dgm:pt modelId="{F832F68B-F1D4-4B5C-AA59-A8CC6F0AA7B9}" type="sibTrans" cxnId="{9001E7FD-0DAD-419E-B4E2-CA82D36A025D}">
      <dgm:prSet/>
      <dgm:spPr/>
      <dgm:t>
        <a:bodyPr/>
        <a:lstStyle/>
        <a:p>
          <a:endParaRPr lang="fr-FR"/>
        </a:p>
      </dgm:t>
    </dgm:pt>
    <dgm:pt modelId="{2F913D3C-8BF0-4057-A661-691DA5991304}">
      <dgm:prSet phldrT="[Texte]" custT="1"/>
      <dgm:spPr/>
      <dgm:t>
        <a:bodyPr/>
        <a:lstStyle/>
        <a:p>
          <a:r>
            <a:rPr lang="fr-FR" sz="1800" dirty="0" smtClean="0"/>
            <a:t>Tests </a:t>
          </a:r>
          <a:r>
            <a:rPr lang="fr-FR" sz="1800" dirty="0" err="1" smtClean="0"/>
            <a:t>measurement</a:t>
          </a:r>
          <a:r>
            <a:rPr lang="fr-FR" sz="1800" dirty="0" smtClean="0"/>
            <a:t> </a:t>
          </a:r>
          <a:r>
            <a:rPr lang="fr-FR" sz="1800" dirty="0" err="1" smtClean="0"/>
            <a:t>results</a:t>
          </a:r>
          <a:endParaRPr lang="fr-FR" sz="1800" dirty="0"/>
        </a:p>
      </dgm:t>
    </dgm:pt>
    <dgm:pt modelId="{CD5D2239-FCD7-4AB4-BBA7-745D34890C13}" type="parTrans" cxnId="{A64F2707-9232-4FD2-B71F-B5B21BC31138}">
      <dgm:prSet/>
      <dgm:spPr/>
      <dgm:t>
        <a:bodyPr/>
        <a:lstStyle/>
        <a:p>
          <a:endParaRPr lang="fr-FR"/>
        </a:p>
      </dgm:t>
    </dgm:pt>
    <dgm:pt modelId="{29E98504-C696-42FE-8724-3C5D0C3EFBBB}" type="sibTrans" cxnId="{A64F2707-9232-4FD2-B71F-B5B21BC31138}">
      <dgm:prSet/>
      <dgm:spPr/>
      <dgm:t>
        <a:bodyPr/>
        <a:lstStyle/>
        <a:p>
          <a:endParaRPr lang="fr-FR"/>
        </a:p>
      </dgm:t>
    </dgm:pt>
    <dgm:pt modelId="{CBFFBD82-DB87-4F8C-A656-B2AB9E809AEE}">
      <dgm:prSet phldrT="[Texte]" custT="1"/>
      <dgm:spPr/>
      <dgm:t>
        <a:bodyPr/>
        <a:lstStyle/>
        <a:p>
          <a:r>
            <a:rPr lang="fr-FR" sz="1800" dirty="0" err="1" smtClean="0"/>
            <a:t>Preliminary</a:t>
          </a:r>
          <a:r>
            <a:rPr lang="fr-FR" sz="1800" dirty="0" smtClean="0"/>
            <a:t> configuration </a:t>
          </a:r>
          <a:r>
            <a:rPr lang="fr-FR" sz="1800" dirty="0" err="1" smtClean="0"/>
            <a:t>baseline</a:t>
          </a:r>
          <a:endParaRPr lang="fr-FR" sz="1800" dirty="0"/>
        </a:p>
      </dgm:t>
    </dgm:pt>
    <dgm:pt modelId="{0CEAA3AA-FAB6-4AD4-9B1E-F46EA9F1FC86}" type="parTrans" cxnId="{9C380E93-A697-4CFE-BC18-0A05D022EA4F}">
      <dgm:prSet/>
      <dgm:spPr/>
      <dgm:t>
        <a:bodyPr/>
        <a:lstStyle/>
        <a:p>
          <a:endParaRPr lang="fr-FR"/>
        </a:p>
      </dgm:t>
    </dgm:pt>
    <dgm:pt modelId="{32974F43-0BCE-4AEF-A32E-3F719FA90710}" type="sibTrans" cxnId="{9C380E93-A697-4CFE-BC18-0A05D022EA4F}">
      <dgm:prSet/>
      <dgm:spPr/>
      <dgm:t>
        <a:bodyPr/>
        <a:lstStyle/>
        <a:p>
          <a:endParaRPr lang="fr-FR"/>
        </a:p>
      </dgm:t>
    </dgm:pt>
    <dgm:pt modelId="{5884ADAF-2910-4A74-BB64-11161AB059EB}">
      <dgm:prSet phldrT="[Texte]" custT="1"/>
      <dgm:spPr/>
      <dgm:t>
        <a:bodyPr/>
        <a:lstStyle/>
        <a:p>
          <a:r>
            <a:rPr lang="fr-FR" sz="1800" dirty="0" smtClean="0"/>
            <a:t>Workshop </a:t>
          </a:r>
          <a:r>
            <a:rPr lang="fr-FR" sz="1800" dirty="0" err="1" smtClean="0"/>
            <a:t>with</a:t>
          </a:r>
          <a:r>
            <a:rPr lang="fr-FR" sz="1800" dirty="0" smtClean="0"/>
            <a:t> ESS and </a:t>
          </a:r>
          <a:r>
            <a:rPr lang="fr-FR" sz="1800" dirty="0" err="1" smtClean="0"/>
            <a:t>partners</a:t>
          </a:r>
          <a:endParaRPr lang="fr-FR" sz="1800" dirty="0"/>
        </a:p>
      </dgm:t>
    </dgm:pt>
    <dgm:pt modelId="{ED95A3F1-54E5-4643-B9DA-6FC8C6435385}" type="sibTrans" cxnId="{DA2F297C-A497-4810-9C47-6E987F8EC0F7}">
      <dgm:prSet/>
      <dgm:spPr/>
      <dgm:t>
        <a:bodyPr/>
        <a:lstStyle/>
        <a:p>
          <a:endParaRPr lang="fr-FR"/>
        </a:p>
      </dgm:t>
    </dgm:pt>
    <dgm:pt modelId="{4E653E3C-6CD5-4729-A53E-C3D73F174036}" type="parTrans" cxnId="{DA2F297C-A497-4810-9C47-6E987F8EC0F7}">
      <dgm:prSet/>
      <dgm:spPr/>
      <dgm:t>
        <a:bodyPr/>
        <a:lstStyle/>
        <a:p>
          <a:endParaRPr lang="fr-FR"/>
        </a:p>
      </dgm:t>
    </dgm:pt>
    <dgm:pt modelId="{8964E9A6-8FBD-44D8-8B72-EB52954BF90B}">
      <dgm:prSet phldrT="[Texte]" custT="1"/>
      <dgm:spPr/>
      <dgm:t>
        <a:bodyPr/>
        <a:lstStyle/>
        <a:p>
          <a:r>
            <a:rPr lang="fr-FR" sz="1800" dirty="0" err="1" smtClean="0"/>
            <a:t>Specifications</a:t>
          </a:r>
          <a:r>
            <a:rPr lang="fr-FR" sz="1800" dirty="0" smtClean="0"/>
            <a:t> to </a:t>
          </a:r>
          <a:r>
            <a:rPr lang="fr-FR" sz="1800" dirty="0" err="1" smtClean="0"/>
            <a:t>describe</a:t>
          </a:r>
          <a:r>
            <a:rPr lang="fr-FR" sz="1800" dirty="0" smtClean="0"/>
            <a:t> the interfaces</a:t>
          </a:r>
          <a:endParaRPr lang="fr-FR" sz="1800" dirty="0"/>
        </a:p>
      </dgm:t>
    </dgm:pt>
    <dgm:pt modelId="{87E37DB6-86BF-441B-9AB4-259A3E196CC6}" type="parTrans" cxnId="{59767ADD-D84B-4B1D-8D1A-B7ED7BFEDE98}">
      <dgm:prSet/>
      <dgm:spPr/>
      <dgm:t>
        <a:bodyPr/>
        <a:lstStyle/>
        <a:p>
          <a:endParaRPr lang="fr-FR"/>
        </a:p>
      </dgm:t>
    </dgm:pt>
    <dgm:pt modelId="{709FAF89-412B-4B36-8208-A2EFBD858C0D}" type="sibTrans" cxnId="{59767ADD-D84B-4B1D-8D1A-B7ED7BFEDE98}">
      <dgm:prSet/>
      <dgm:spPr/>
      <dgm:t>
        <a:bodyPr/>
        <a:lstStyle/>
        <a:p>
          <a:endParaRPr lang="fr-FR"/>
        </a:p>
      </dgm:t>
    </dgm:pt>
    <dgm:pt modelId="{6B76DA1C-7A68-4EAF-9A47-83C7C3087138}">
      <dgm:prSet phldrT="[Texte]" custT="1"/>
      <dgm:spPr/>
      <dgm:t>
        <a:bodyPr/>
        <a:lstStyle/>
        <a:p>
          <a:r>
            <a:rPr lang="fr-FR" sz="1800" dirty="0" smtClean="0"/>
            <a:t>Design </a:t>
          </a:r>
          <a:r>
            <a:rPr lang="fr-FR" sz="1800" dirty="0" err="1" smtClean="0"/>
            <a:t>review</a:t>
          </a:r>
          <a:r>
            <a:rPr lang="fr-FR" sz="1800" dirty="0" smtClean="0"/>
            <a:t> </a:t>
          </a:r>
          <a:r>
            <a:rPr lang="fr-FR" sz="1800" dirty="0" err="1" smtClean="0"/>
            <a:t>chaired</a:t>
          </a:r>
          <a:r>
            <a:rPr lang="fr-FR" sz="1800" dirty="0" smtClean="0"/>
            <a:t> by ESS</a:t>
          </a:r>
          <a:endParaRPr lang="fr-FR" sz="1800" dirty="0"/>
        </a:p>
      </dgm:t>
    </dgm:pt>
    <dgm:pt modelId="{79E9A77C-57FE-4621-B04E-660C66772678}" type="parTrans" cxnId="{F1DB6DEC-0EE1-4807-BE89-63BE7D9C39A3}">
      <dgm:prSet/>
      <dgm:spPr/>
      <dgm:t>
        <a:bodyPr/>
        <a:lstStyle/>
        <a:p>
          <a:endParaRPr lang="fr-FR"/>
        </a:p>
      </dgm:t>
    </dgm:pt>
    <dgm:pt modelId="{A43722B4-7F35-4406-B970-DA806970AFA8}" type="sibTrans" cxnId="{F1DB6DEC-0EE1-4807-BE89-63BE7D9C39A3}">
      <dgm:prSet/>
      <dgm:spPr/>
      <dgm:t>
        <a:bodyPr/>
        <a:lstStyle/>
        <a:p>
          <a:endParaRPr lang="fr-FR"/>
        </a:p>
      </dgm:t>
    </dgm:pt>
    <dgm:pt modelId="{88FEEB88-ADBC-4D22-B980-BCE633502780}">
      <dgm:prSet phldrT="[Texte]" custT="1"/>
      <dgm:spPr/>
      <dgm:t>
        <a:bodyPr/>
        <a:lstStyle/>
        <a:p>
          <a:r>
            <a:rPr lang="fr-FR" sz="1800" dirty="0" smtClean="0"/>
            <a:t>Tools </a:t>
          </a:r>
          <a:r>
            <a:rPr lang="fr-FR" sz="1800" dirty="0" err="1" smtClean="0"/>
            <a:t>optimization</a:t>
          </a:r>
          <a:endParaRPr lang="fr-FR" sz="1800" dirty="0"/>
        </a:p>
      </dgm:t>
    </dgm:pt>
    <dgm:pt modelId="{B777AFBE-3CC2-4BCE-955B-18550509854F}" type="parTrans" cxnId="{2512A2A2-8099-4A9E-976B-8826AC69B955}">
      <dgm:prSet/>
      <dgm:spPr/>
      <dgm:t>
        <a:bodyPr/>
        <a:lstStyle/>
        <a:p>
          <a:endParaRPr lang="fr-FR"/>
        </a:p>
      </dgm:t>
    </dgm:pt>
    <dgm:pt modelId="{6B33C156-8681-4749-B763-C4BBE1B004E9}" type="sibTrans" cxnId="{2512A2A2-8099-4A9E-976B-8826AC69B955}">
      <dgm:prSet/>
      <dgm:spPr/>
      <dgm:t>
        <a:bodyPr/>
        <a:lstStyle/>
        <a:p>
          <a:endParaRPr lang="fr-FR"/>
        </a:p>
      </dgm:t>
    </dgm:pt>
    <dgm:pt modelId="{1D1EB6E0-EC7F-431F-B880-0E8467246391}" type="pres">
      <dgm:prSet presAssocID="{A74FEB7E-ED88-4506-ACCE-8E29731B7F4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A9DE9CF1-393A-45B1-9D6F-A1344F4E723B}" type="pres">
      <dgm:prSet presAssocID="{736FE317-B3B9-48E2-AE7E-0D5B6F57C305}" presName="composite" presStyleCnt="0"/>
      <dgm:spPr/>
    </dgm:pt>
    <dgm:pt modelId="{205EEDF4-AAA3-45DA-BE74-99C8EFBE580A}" type="pres">
      <dgm:prSet presAssocID="{736FE317-B3B9-48E2-AE7E-0D5B6F57C305}" presName="bentUpArrow1" presStyleLbl="alignImgPlace1" presStyleIdx="0" presStyleCnt="2"/>
      <dgm:spPr/>
    </dgm:pt>
    <dgm:pt modelId="{7DEDE659-E1D8-4FDA-93AB-EB49C2090D80}" type="pres">
      <dgm:prSet presAssocID="{736FE317-B3B9-48E2-AE7E-0D5B6F57C305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8C7A87-7BFC-4C60-B26C-6057E9694EC2}" type="pres">
      <dgm:prSet presAssocID="{736FE317-B3B9-48E2-AE7E-0D5B6F57C305}" presName="ChildText" presStyleLbl="revTx" presStyleIdx="0" presStyleCnt="3" custScaleX="327177" custLinFactX="26030" custLinFactNeighborX="100000" custLinFactNeighborY="-17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8EDD95-BC6C-4B9C-AB03-E87F358F34AF}" type="pres">
      <dgm:prSet presAssocID="{DDF67D27-40A6-4974-900F-C9D5247F41A5}" presName="sibTrans" presStyleCnt="0"/>
      <dgm:spPr/>
    </dgm:pt>
    <dgm:pt modelId="{7B26FF39-1F9E-4930-B83C-FB914A90424C}" type="pres">
      <dgm:prSet presAssocID="{4E3F8030-7896-470D-AAB9-3A863F6A74CC}" presName="composite" presStyleCnt="0"/>
      <dgm:spPr/>
    </dgm:pt>
    <dgm:pt modelId="{BC5D83B4-AE89-4B1D-AAA7-C14D923C065A}" type="pres">
      <dgm:prSet presAssocID="{4E3F8030-7896-470D-AAB9-3A863F6A74CC}" presName="bentUpArrow1" presStyleLbl="alignImgPlace1" presStyleIdx="1" presStyleCnt="2" custLinFactNeighborX="-70018"/>
      <dgm:spPr/>
      <dgm:t>
        <a:bodyPr/>
        <a:lstStyle/>
        <a:p>
          <a:endParaRPr lang="fr-FR"/>
        </a:p>
      </dgm:t>
    </dgm:pt>
    <dgm:pt modelId="{E4062942-6DA2-4725-A687-F28F98F96BFA}" type="pres">
      <dgm:prSet presAssocID="{4E3F8030-7896-470D-AAB9-3A863F6A74CC}" presName="ParentText" presStyleLbl="node1" presStyleIdx="1" presStyleCnt="3" custLinFactNeighborX="-424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41D846-D891-4DE7-A742-A22C0446A5E9}" type="pres">
      <dgm:prSet presAssocID="{4E3F8030-7896-470D-AAB9-3A863F6A74CC}" presName="ChildText" presStyleLbl="revTx" presStyleIdx="1" presStyleCnt="3" custScaleX="318437" custLinFactNeighborX="59099" custLinFactNeighborY="-33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55CCC5-BC0F-4EF7-99B1-DB847186C300}" type="pres">
      <dgm:prSet presAssocID="{02A625D8-4F06-4777-A0D1-94B8FF17523A}" presName="sibTrans" presStyleCnt="0"/>
      <dgm:spPr/>
    </dgm:pt>
    <dgm:pt modelId="{4FACB6ED-C1E0-48D0-B75C-9E971C54E468}" type="pres">
      <dgm:prSet presAssocID="{64BBB4B3-7833-4465-BBDA-E24DB8C79CFE}" presName="composite" presStyleCnt="0"/>
      <dgm:spPr/>
    </dgm:pt>
    <dgm:pt modelId="{A1FB9EB5-27B5-49FA-990E-F7E533F9336A}" type="pres">
      <dgm:prSet presAssocID="{64BBB4B3-7833-4465-BBDA-E24DB8C79CFE}" presName="ParentText" presStyleLbl="node1" presStyleIdx="2" presStyleCnt="3" custLinFactNeighborX="-87106" custLinFactNeighborY="-221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8AE13B-52C9-42B4-9928-159B7D55233F}" type="pres">
      <dgm:prSet presAssocID="{64BBB4B3-7833-4465-BBDA-E24DB8C79CFE}" presName="FinalChildText" presStyleLbl="revTx" presStyleIdx="2" presStyleCnt="3" custScaleX="284139" custLinFactNeighborX="-20530" custLinFactNeighborY="-82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70259D7-CEC2-4E1D-B264-D1434AFC1730}" type="presOf" srcId="{88FEEB88-ADBC-4D22-B980-BCE633502780}" destId="{A18AE13B-52C9-42B4-9928-159B7D55233F}" srcOrd="0" destOrd="1" presId="urn:microsoft.com/office/officeart/2005/8/layout/StepDownProcess"/>
    <dgm:cxn modelId="{256A0FA2-EFDF-46F2-9248-0D42073C2D99}" type="presOf" srcId="{AF1E2A2E-624B-4550-A8CD-B4DD856962B2}" destId="{A78C7A87-7BFC-4C60-B26C-6057E9694EC2}" srcOrd="0" destOrd="0" presId="urn:microsoft.com/office/officeart/2005/8/layout/StepDownProcess"/>
    <dgm:cxn modelId="{9001E7FD-0DAD-419E-B4E2-CA82D36A025D}" srcId="{4E3F8030-7896-470D-AAB9-3A863F6A74CC}" destId="{C5D27369-FFA8-48FA-A24C-096379C55BBE}" srcOrd="2" destOrd="0" parTransId="{657FF55D-76FE-4645-AAD6-B8C4C14B245D}" sibTransId="{F832F68B-F1D4-4B5C-AA59-A8CC6F0AA7B9}"/>
    <dgm:cxn modelId="{9DEAB945-CD52-4DE2-BF29-09DD3FD554E3}" type="presOf" srcId="{736FE317-B3B9-48E2-AE7E-0D5B6F57C305}" destId="{7DEDE659-E1D8-4FDA-93AB-EB49C2090D80}" srcOrd="0" destOrd="0" presId="urn:microsoft.com/office/officeart/2005/8/layout/StepDownProcess"/>
    <dgm:cxn modelId="{66391FC0-D86D-4794-AA7A-54F1200D138A}" type="presOf" srcId="{CBFFBD82-DB87-4F8C-A656-B2AB9E809AEE}" destId="{A78C7A87-7BFC-4C60-B26C-6057E9694EC2}" srcOrd="0" destOrd="3" presId="urn:microsoft.com/office/officeart/2005/8/layout/StepDownProcess"/>
    <dgm:cxn modelId="{1988564A-38F4-4E9D-B136-B64074777A46}" type="presOf" srcId="{D964250A-81A0-4F11-9F11-09CE06310555}" destId="{6B41D846-D891-4DE7-A742-A22C0446A5E9}" srcOrd="0" destOrd="1" presId="urn:microsoft.com/office/officeart/2005/8/layout/StepDownProcess"/>
    <dgm:cxn modelId="{B53E40DC-1A8E-4514-866F-4C05DFEA9595}" srcId="{A74FEB7E-ED88-4506-ACCE-8E29731B7F4A}" destId="{736FE317-B3B9-48E2-AE7E-0D5B6F57C305}" srcOrd="0" destOrd="0" parTransId="{2B460482-5A3B-410F-8014-8519248F673A}" sibTransId="{DDF67D27-40A6-4974-900F-C9D5247F41A5}"/>
    <dgm:cxn modelId="{9C380E93-A697-4CFE-BC18-0A05D022EA4F}" srcId="{736FE317-B3B9-48E2-AE7E-0D5B6F57C305}" destId="{CBFFBD82-DB87-4F8C-A656-B2AB9E809AEE}" srcOrd="3" destOrd="0" parTransId="{0CEAA3AA-FAB6-4AD4-9B1E-F46EA9F1FC86}" sibTransId="{32974F43-0BCE-4AEF-A32E-3F719FA90710}"/>
    <dgm:cxn modelId="{2512A2A2-8099-4A9E-976B-8826AC69B955}" srcId="{64BBB4B3-7833-4465-BBDA-E24DB8C79CFE}" destId="{88FEEB88-ADBC-4D22-B980-BCE633502780}" srcOrd="1" destOrd="0" parTransId="{B777AFBE-3CC2-4BCE-955B-18550509854F}" sibTransId="{6B33C156-8681-4749-B763-C4BBE1B004E9}"/>
    <dgm:cxn modelId="{1D55D479-FE91-4C62-9392-6A2977EB69A9}" srcId="{4E3F8030-7896-470D-AAB9-3A863F6A74CC}" destId="{D964250A-81A0-4F11-9F11-09CE06310555}" srcOrd="1" destOrd="0" parTransId="{9EE49BD0-19F7-42B8-9B78-BC47844EBA09}" sibTransId="{720E82E3-31AF-489C-AB46-7E6DB4BFE7B9}"/>
    <dgm:cxn modelId="{D8C6D456-6C71-4C7F-9384-7905366AC32E}" srcId="{A74FEB7E-ED88-4506-ACCE-8E29731B7F4A}" destId="{64BBB4B3-7833-4465-BBDA-E24DB8C79CFE}" srcOrd="2" destOrd="0" parTransId="{82C0D280-2352-4262-8DDB-34B29137590C}" sibTransId="{16C9EA35-C1FF-4011-A195-0026B576D4AC}"/>
    <dgm:cxn modelId="{B5B0E2E8-0003-4134-AD20-89B820DB21E2}" srcId="{A74FEB7E-ED88-4506-ACCE-8E29731B7F4A}" destId="{4E3F8030-7896-470D-AAB9-3A863F6A74CC}" srcOrd="1" destOrd="0" parTransId="{A274FCFB-F631-4BEB-B140-12DE88D40E76}" sibTransId="{02A625D8-4F06-4777-A0D1-94B8FF17523A}"/>
    <dgm:cxn modelId="{78E70D37-617E-4350-ABD5-FD583A5D512D}" type="presOf" srcId="{2F913D3C-8BF0-4057-A661-691DA5991304}" destId="{6B41D846-D891-4DE7-A742-A22C0446A5E9}" srcOrd="0" destOrd="3" presId="urn:microsoft.com/office/officeart/2005/8/layout/StepDownProcess"/>
    <dgm:cxn modelId="{F1DB6DEC-0EE1-4807-BE89-63BE7D9C39A3}" srcId="{64BBB4B3-7833-4465-BBDA-E24DB8C79CFE}" destId="{6B76DA1C-7A68-4EAF-9A47-83C7C3087138}" srcOrd="2" destOrd="0" parTransId="{79E9A77C-57FE-4621-B04E-660C66772678}" sibTransId="{A43722B4-7F35-4406-B970-DA806970AFA8}"/>
    <dgm:cxn modelId="{0CEB9906-F216-4DB6-882D-BA305F823457}" srcId="{736FE317-B3B9-48E2-AE7E-0D5B6F57C305}" destId="{AF1E2A2E-624B-4550-A8CD-B4DD856962B2}" srcOrd="0" destOrd="0" parTransId="{1F68C35E-A239-41D8-946A-6AA98EB801F4}" sibTransId="{CDFA8ABA-ED0C-4DBB-9AEC-4B9BB9B884A7}"/>
    <dgm:cxn modelId="{4291B423-687B-4282-A50C-57B8241D18D5}" type="presOf" srcId="{F188A8B4-E375-4626-BE87-E038239AD33D}" destId="{6B41D846-D891-4DE7-A742-A22C0446A5E9}" srcOrd="0" destOrd="0" presId="urn:microsoft.com/office/officeart/2005/8/layout/StepDownProcess"/>
    <dgm:cxn modelId="{7A397A2F-3172-4A22-8E2D-532A72B32C6B}" type="presOf" srcId="{4E3F8030-7896-470D-AAB9-3A863F6A74CC}" destId="{E4062942-6DA2-4725-A687-F28F98F96BFA}" srcOrd="0" destOrd="0" presId="urn:microsoft.com/office/officeart/2005/8/layout/StepDownProcess"/>
    <dgm:cxn modelId="{4EE4378B-B889-4C9F-AD2D-97EAD97E4A2B}" type="presOf" srcId="{8964E9A6-8FBD-44D8-8B72-EB52954BF90B}" destId="{A78C7A87-7BFC-4C60-B26C-6057E9694EC2}" srcOrd="0" destOrd="2" presId="urn:microsoft.com/office/officeart/2005/8/layout/StepDownProcess"/>
    <dgm:cxn modelId="{DA2F297C-A497-4810-9C47-6E987F8EC0F7}" srcId="{736FE317-B3B9-48E2-AE7E-0D5B6F57C305}" destId="{5884ADAF-2910-4A74-BB64-11161AB059EB}" srcOrd="1" destOrd="0" parTransId="{4E653E3C-6CD5-4729-A53E-C3D73F174036}" sibTransId="{ED95A3F1-54E5-4643-B9DA-6FC8C6435385}"/>
    <dgm:cxn modelId="{A64F2707-9232-4FD2-B71F-B5B21BC31138}" srcId="{4E3F8030-7896-470D-AAB9-3A863F6A74CC}" destId="{2F913D3C-8BF0-4057-A661-691DA5991304}" srcOrd="3" destOrd="0" parTransId="{CD5D2239-FCD7-4AB4-BBA7-745D34890C13}" sibTransId="{29E98504-C696-42FE-8724-3C5D0C3EFBBB}"/>
    <dgm:cxn modelId="{90A2939B-AB90-46C6-9E84-0A12F6D54AD8}" type="presOf" srcId="{A74FEB7E-ED88-4506-ACCE-8E29731B7F4A}" destId="{1D1EB6E0-EC7F-431F-B880-0E8467246391}" srcOrd="0" destOrd="0" presId="urn:microsoft.com/office/officeart/2005/8/layout/StepDownProcess"/>
    <dgm:cxn modelId="{59767ADD-D84B-4B1D-8D1A-B7ED7BFEDE98}" srcId="{736FE317-B3B9-48E2-AE7E-0D5B6F57C305}" destId="{8964E9A6-8FBD-44D8-8B72-EB52954BF90B}" srcOrd="2" destOrd="0" parTransId="{87E37DB6-86BF-441B-9AB4-259A3E196CC6}" sibTransId="{709FAF89-412B-4B36-8208-A2EFBD858C0D}"/>
    <dgm:cxn modelId="{3A679841-3E6F-49D8-8567-525B06487C84}" type="presOf" srcId="{5884ADAF-2910-4A74-BB64-11161AB059EB}" destId="{A78C7A87-7BFC-4C60-B26C-6057E9694EC2}" srcOrd="0" destOrd="1" presId="urn:microsoft.com/office/officeart/2005/8/layout/StepDownProcess"/>
    <dgm:cxn modelId="{B7D52302-65D5-41A3-9F91-E1EC7923D614}" type="presOf" srcId="{6B76DA1C-7A68-4EAF-9A47-83C7C3087138}" destId="{A18AE13B-52C9-42B4-9928-159B7D55233F}" srcOrd="0" destOrd="2" presId="urn:microsoft.com/office/officeart/2005/8/layout/StepDownProcess"/>
    <dgm:cxn modelId="{5F6BE8DB-7F8B-4C6C-B53C-51088B2D334E}" srcId="{64BBB4B3-7833-4465-BBDA-E24DB8C79CFE}" destId="{CDC9C06C-CBF3-4F9B-8973-37C6C05D567F}" srcOrd="0" destOrd="0" parTransId="{B57923A9-1D11-49AA-BE2F-7246CA759B3D}" sibTransId="{7817BB9B-B2B2-49AE-A598-4DB3289B14AF}"/>
    <dgm:cxn modelId="{8615C12C-8B49-44AB-9162-F23EE257AFF9}" type="presOf" srcId="{CDC9C06C-CBF3-4F9B-8973-37C6C05D567F}" destId="{A18AE13B-52C9-42B4-9928-159B7D55233F}" srcOrd="0" destOrd="0" presId="urn:microsoft.com/office/officeart/2005/8/layout/StepDownProcess"/>
    <dgm:cxn modelId="{556A879C-89D3-435D-8018-131C709DDC0A}" type="presOf" srcId="{64BBB4B3-7833-4465-BBDA-E24DB8C79CFE}" destId="{A1FB9EB5-27B5-49FA-990E-F7E533F9336A}" srcOrd="0" destOrd="0" presId="urn:microsoft.com/office/officeart/2005/8/layout/StepDownProcess"/>
    <dgm:cxn modelId="{26B82223-D832-42E3-AFAF-2AEB63459361}" type="presOf" srcId="{C5D27369-FFA8-48FA-A24C-096379C55BBE}" destId="{6B41D846-D891-4DE7-A742-A22C0446A5E9}" srcOrd="0" destOrd="2" presId="urn:microsoft.com/office/officeart/2005/8/layout/StepDownProcess"/>
    <dgm:cxn modelId="{1DA24B44-A69D-4379-B90E-B48EFEBA7EAD}" srcId="{4E3F8030-7896-470D-AAB9-3A863F6A74CC}" destId="{F188A8B4-E375-4626-BE87-E038239AD33D}" srcOrd="0" destOrd="0" parTransId="{2B9F0375-0CCC-44C1-8154-E5035834C41F}" sibTransId="{1C0FDDD9-B5F1-4E38-BE1D-381A2F6166FF}"/>
    <dgm:cxn modelId="{7FD133A1-3909-4BC6-A3BB-68B6CB8BAD4D}" type="presParOf" srcId="{1D1EB6E0-EC7F-431F-B880-0E8467246391}" destId="{A9DE9CF1-393A-45B1-9D6F-A1344F4E723B}" srcOrd="0" destOrd="0" presId="urn:microsoft.com/office/officeart/2005/8/layout/StepDownProcess"/>
    <dgm:cxn modelId="{FD30B2B9-F125-408A-BD93-4634B9B9C5BA}" type="presParOf" srcId="{A9DE9CF1-393A-45B1-9D6F-A1344F4E723B}" destId="{205EEDF4-AAA3-45DA-BE74-99C8EFBE580A}" srcOrd="0" destOrd="0" presId="urn:microsoft.com/office/officeart/2005/8/layout/StepDownProcess"/>
    <dgm:cxn modelId="{89304998-34CE-4815-8659-A7371AF8B372}" type="presParOf" srcId="{A9DE9CF1-393A-45B1-9D6F-A1344F4E723B}" destId="{7DEDE659-E1D8-4FDA-93AB-EB49C2090D80}" srcOrd="1" destOrd="0" presId="urn:microsoft.com/office/officeart/2005/8/layout/StepDownProcess"/>
    <dgm:cxn modelId="{7AF08E67-AF9D-4EDF-B9F0-CEE3A7A5391D}" type="presParOf" srcId="{A9DE9CF1-393A-45B1-9D6F-A1344F4E723B}" destId="{A78C7A87-7BFC-4C60-B26C-6057E9694EC2}" srcOrd="2" destOrd="0" presId="urn:microsoft.com/office/officeart/2005/8/layout/StepDownProcess"/>
    <dgm:cxn modelId="{0462FABF-000D-4B67-A8AF-FAAA9AE22652}" type="presParOf" srcId="{1D1EB6E0-EC7F-431F-B880-0E8467246391}" destId="{DA8EDD95-BC6C-4B9C-AB03-E87F358F34AF}" srcOrd="1" destOrd="0" presId="urn:microsoft.com/office/officeart/2005/8/layout/StepDownProcess"/>
    <dgm:cxn modelId="{0518FF15-6D8E-400E-9D1A-4E589C5AB623}" type="presParOf" srcId="{1D1EB6E0-EC7F-431F-B880-0E8467246391}" destId="{7B26FF39-1F9E-4930-B83C-FB914A90424C}" srcOrd="2" destOrd="0" presId="urn:microsoft.com/office/officeart/2005/8/layout/StepDownProcess"/>
    <dgm:cxn modelId="{985E0A36-A31C-450C-A07C-4B75D48BA6C1}" type="presParOf" srcId="{7B26FF39-1F9E-4930-B83C-FB914A90424C}" destId="{BC5D83B4-AE89-4B1D-AAA7-C14D923C065A}" srcOrd="0" destOrd="0" presId="urn:microsoft.com/office/officeart/2005/8/layout/StepDownProcess"/>
    <dgm:cxn modelId="{15FB26B1-F314-4BFB-AB5F-C0DE556241DF}" type="presParOf" srcId="{7B26FF39-1F9E-4930-B83C-FB914A90424C}" destId="{E4062942-6DA2-4725-A687-F28F98F96BFA}" srcOrd="1" destOrd="0" presId="urn:microsoft.com/office/officeart/2005/8/layout/StepDownProcess"/>
    <dgm:cxn modelId="{0FE92381-D3D3-45AA-84B8-E12020199FA5}" type="presParOf" srcId="{7B26FF39-1F9E-4930-B83C-FB914A90424C}" destId="{6B41D846-D891-4DE7-A742-A22C0446A5E9}" srcOrd="2" destOrd="0" presId="urn:microsoft.com/office/officeart/2005/8/layout/StepDownProcess"/>
    <dgm:cxn modelId="{32E657E6-60E2-4A91-A3BD-1C68DD26FB20}" type="presParOf" srcId="{1D1EB6E0-EC7F-431F-B880-0E8467246391}" destId="{8D55CCC5-BC0F-4EF7-99B1-DB847186C300}" srcOrd="3" destOrd="0" presId="urn:microsoft.com/office/officeart/2005/8/layout/StepDownProcess"/>
    <dgm:cxn modelId="{ACDE5DC1-B542-4599-9CDA-13AD072F49FF}" type="presParOf" srcId="{1D1EB6E0-EC7F-431F-B880-0E8467246391}" destId="{4FACB6ED-C1E0-48D0-B75C-9E971C54E468}" srcOrd="4" destOrd="0" presId="urn:microsoft.com/office/officeart/2005/8/layout/StepDownProcess"/>
    <dgm:cxn modelId="{4D029660-6FC5-4731-8E51-D389D0B902B3}" type="presParOf" srcId="{4FACB6ED-C1E0-48D0-B75C-9E971C54E468}" destId="{A1FB9EB5-27B5-49FA-990E-F7E533F9336A}" srcOrd="0" destOrd="0" presId="urn:microsoft.com/office/officeart/2005/8/layout/StepDownProcess"/>
    <dgm:cxn modelId="{8F3CC43E-C414-42EF-AFC5-FAAA6AEAF7F2}" type="presParOf" srcId="{4FACB6ED-C1E0-48D0-B75C-9E971C54E468}" destId="{A18AE13B-52C9-42B4-9928-159B7D55233F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EEDF4-AAA3-45DA-BE74-99C8EFBE580A}">
      <dsp:nvSpPr>
        <dsp:cNvPr id="0" name=""/>
        <dsp:cNvSpPr/>
      </dsp:nvSpPr>
      <dsp:spPr>
        <a:xfrm rot="5400000">
          <a:off x="298377" y="1602556"/>
          <a:ext cx="1096452" cy="124827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EDE659-E1D8-4FDA-93AB-EB49C2090D80}">
      <dsp:nvSpPr>
        <dsp:cNvPr id="0" name=""/>
        <dsp:cNvSpPr/>
      </dsp:nvSpPr>
      <dsp:spPr>
        <a:xfrm>
          <a:off x="7884" y="387117"/>
          <a:ext cx="1845779" cy="12919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err="1" smtClean="0"/>
            <a:t>definition</a:t>
          </a:r>
          <a:endParaRPr lang="fr-FR" sz="2500" kern="1200" dirty="0"/>
        </a:p>
      </dsp:txBody>
      <dsp:txXfrm>
        <a:off x="70965" y="450198"/>
        <a:ext cx="1719617" cy="1165824"/>
      </dsp:txXfrm>
    </dsp:sp>
    <dsp:sp modelId="{A78C7A87-7BFC-4C60-B26C-6057E9694EC2}">
      <dsp:nvSpPr>
        <dsp:cNvPr id="0" name=""/>
        <dsp:cNvSpPr/>
      </dsp:nvSpPr>
      <dsp:spPr>
        <a:xfrm>
          <a:off x="2020684" y="491750"/>
          <a:ext cx="4392169" cy="104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err="1" smtClean="0"/>
            <a:t>Technical</a:t>
          </a:r>
          <a:r>
            <a:rPr lang="fr-FR" sz="1800" kern="1200" smtClean="0"/>
            <a:t> meetings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Workshop </a:t>
          </a:r>
          <a:r>
            <a:rPr lang="fr-FR" sz="1800" kern="1200" dirty="0" err="1" smtClean="0"/>
            <a:t>with</a:t>
          </a:r>
          <a:r>
            <a:rPr lang="fr-FR" sz="1800" kern="1200" dirty="0" smtClean="0"/>
            <a:t> ESS and </a:t>
          </a:r>
          <a:r>
            <a:rPr lang="fr-FR" sz="1800" kern="1200" dirty="0" err="1" smtClean="0"/>
            <a:t>partners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err="1" smtClean="0"/>
            <a:t>Specifications</a:t>
          </a:r>
          <a:r>
            <a:rPr lang="fr-FR" sz="1800" kern="1200" dirty="0" smtClean="0"/>
            <a:t> to </a:t>
          </a:r>
          <a:r>
            <a:rPr lang="fr-FR" sz="1800" kern="1200" dirty="0" err="1" smtClean="0"/>
            <a:t>describe</a:t>
          </a:r>
          <a:r>
            <a:rPr lang="fr-FR" sz="1800" kern="1200" dirty="0" smtClean="0"/>
            <a:t> the interfaces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err="1" smtClean="0"/>
            <a:t>Preliminary</a:t>
          </a:r>
          <a:r>
            <a:rPr lang="fr-FR" sz="1800" kern="1200" dirty="0" smtClean="0"/>
            <a:t> configuration </a:t>
          </a:r>
          <a:r>
            <a:rPr lang="fr-FR" sz="1800" kern="1200" dirty="0" err="1" smtClean="0"/>
            <a:t>baseline</a:t>
          </a:r>
          <a:endParaRPr lang="fr-FR" sz="1800" kern="1200" dirty="0"/>
        </a:p>
      </dsp:txBody>
      <dsp:txXfrm>
        <a:off x="2020684" y="491750"/>
        <a:ext cx="4392169" cy="1044240"/>
      </dsp:txXfrm>
    </dsp:sp>
    <dsp:sp modelId="{BC5D83B4-AE89-4B1D-AAA7-C14D923C065A}">
      <dsp:nvSpPr>
        <dsp:cNvPr id="0" name=""/>
        <dsp:cNvSpPr/>
      </dsp:nvSpPr>
      <dsp:spPr>
        <a:xfrm rot="5400000">
          <a:off x="1686643" y="3053883"/>
          <a:ext cx="1096452" cy="124827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062942-6DA2-4725-A687-F28F98F96BFA}">
      <dsp:nvSpPr>
        <dsp:cNvPr id="0" name=""/>
        <dsp:cNvSpPr/>
      </dsp:nvSpPr>
      <dsp:spPr>
        <a:xfrm>
          <a:off x="1486872" y="1838444"/>
          <a:ext cx="1845779" cy="12919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err="1" smtClean="0"/>
            <a:t>verification</a:t>
          </a:r>
          <a:endParaRPr lang="fr-FR" sz="2500" kern="1200" dirty="0"/>
        </a:p>
      </dsp:txBody>
      <dsp:txXfrm>
        <a:off x="1549953" y="1901525"/>
        <a:ext cx="1719617" cy="1165824"/>
      </dsp:txXfrm>
    </dsp:sp>
    <dsp:sp modelId="{6B41D846-D891-4DE7-A742-A22C0446A5E9}">
      <dsp:nvSpPr>
        <dsp:cNvPr id="0" name=""/>
        <dsp:cNvSpPr/>
      </dsp:nvSpPr>
      <dsp:spPr>
        <a:xfrm>
          <a:off x="3443119" y="1926171"/>
          <a:ext cx="4274839" cy="104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Digital </a:t>
          </a:r>
          <a:r>
            <a:rPr lang="fr-FR" sz="1800" kern="1200" dirty="0" err="1" smtClean="0"/>
            <a:t>Mock</a:t>
          </a:r>
          <a:r>
            <a:rPr lang="fr-FR" sz="1800" kern="1200" dirty="0" smtClean="0"/>
            <a:t>-up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err="1" smtClean="0"/>
            <a:t>drawings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err="1" smtClean="0"/>
            <a:t>lessons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learnt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from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demonstrators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Tests </a:t>
          </a:r>
          <a:r>
            <a:rPr lang="fr-FR" sz="1800" kern="1200" dirty="0" err="1" smtClean="0"/>
            <a:t>measurement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results</a:t>
          </a:r>
          <a:endParaRPr lang="fr-FR" sz="1800" kern="1200" dirty="0"/>
        </a:p>
      </dsp:txBody>
      <dsp:txXfrm>
        <a:off x="3443119" y="1926171"/>
        <a:ext cx="4274839" cy="1044240"/>
      </dsp:txXfrm>
    </dsp:sp>
    <dsp:sp modelId="{A1FB9EB5-27B5-49FA-990E-F7E533F9336A}">
      <dsp:nvSpPr>
        <dsp:cNvPr id="0" name=""/>
        <dsp:cNvSpPr/>
      </dsp:nvSpPr>
      <dsp:spPr>
        <a:xfrm>
          <a:off x="2924662" y="3261166"/>
          <a:ext cx="1845779" cy="129198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validation</a:t>
          </a:r>
          <a:endParaRPr lang="fr-FR" sz="2500" kern="1200" dirty="0"/>
        </a:p>
      </dsp:txBody>
      <dsp:txXfrm>
        <a:off x="2987743" y="3324247"/>
        <a:ext cx="1719617" cy="1165824"/>
      </dsp:txXfrm>
    </dsp:sp>
    <dsp:sp modelId="{A18AE13B-52C9-42B4-9928-159B7D55233F}">
      <dsp:nvSpPr>
        <dsp:cNvPr id="0" name=""/>
        <dsp:cNvSpPr/>
      </dsp:nvSpPr>
      <dsp:spPr>
        <a:xfrm>
          <a:off x="4866641" y="3327269"/>
          <a:ext cx="3814408" cy="104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CEA </a:t>
          </a:r>
          <a:r>
            <a:rPr lang="fr-FR" sz="1800" kern="1200" dirty="0" err="1" smtClean="0"/>
            <a:t>internal</a:t>
          </a:r>
          <a:r>
            <a:rPr lang="fr-FR" sz="1800" kern="1200" dirty="0" smtClean="0"/>
            <a:t> configuration audit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Tools </a:t>
          </a:r>
          <a:r>
            <a:rPr lang="fr-FR" sz="1800" kern="1200" dirty="0" err="1" smtClean="0"/>
            <a:t>optimization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Design </a:t>
          </a:r>
          <a:r>
            <a:rPr lang="fr-FR" sz="1800" kern="1200" dirty="0" err="1" smtClean="0"/>
            <a:t>review</a:t>
          </a:r>
          <a:r>
            <a:rPr lang="fr-FR" sz="1800" kern="1200" dirty="0" smtClean="0"/>
            <a:t> </a:t>
          </a:r>
          <a:r>
            <a:rPr lang="fr-FR" sz="1800" kern="1200" dirty="0" err="1" smtClean="0"/>
            <a:t>chaired</a:t>
          </a:r>
          <a:r>
            <a:rPr lang="fr-FR" sz="1800" kern="1200" dirty="0" smtClean="0"/>
            <a:t> by ESS</a:t>
          </a:r>
          <a:endParaRPr lang="fr-FR" sz="1800" kern="1200" dirty="0"/>
        </a:p>
      </dsp:txBody>
      <dsp:txXfrm>
        <a:off x="4866641" y="3327269"/>
        <a:ext cx="3814408" cy="104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29/06/2016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985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8" y="32420"/>
            <a:ext cx="1009994" cy="1092324"/>
          </a:xfrm>
          <a:prstGeom prst="rect">
            <a:avLst/>
          </a:prstGeom>
          <a:noFill/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" name="Image 11"/>
          <p:cNvPicPr/>
          <p:nvPr userDrawn="1"/>
        </p:nvPicPr>
        <p:blipFill rotWithShape="1">
          <a:blip r:embed="rId5"/>
          <a:srcRect r="44000"/>
          <a:stretch/>
        </p:blipFill>
        <p:spPr bwMode="auto">
          <a:xfrm>
            <a:off x="7186736" y="37753"/>
            <a:ext cx="1057672" cy="10869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CEA Saclay/Irfu projet ESS | 27/05/2016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mtClean="0"/>
              <a:t>CEA Saclay/Irfu projet ESS | 27/05/2016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8" y="32420"/>
            <a:ext cx="1009994" cy="1092324"/>
          </a:xfrm>
          <a:prstGeom prst="rect">
            <a:avLst/>
          </a:prstGeom>
          <a:noFill/>
        </p:spPr>
      </p:pic>
      <p:pic>
        <p:nvPicPr>
          <p:cNvPr id="11" name="Image 10"/>
          <p:cNvPicPr/>
          <p:nvPr userDrawn="1"/>
        </p:nvPicPr>
        <p:blipFill rotWithShape="1">
          <a:blip r:embed="rId4"/>
          <a:srcRect r="44000"/>
          <a:stretch/>
        </p:blipFill>
        <p:spPr bwMode="auto">
          <a:xfrm>
            <a:off x="1115616" y="32420"/>
            <a:ext cx="1008112" cy="10923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 algn="just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projet ESS | 27/05/2016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7" y="-830"/>
            <a:ext cx="9144000" cy="955548"/>
          </a:xfrm>
          <a:prstGeom prst="rect">
            <a:avLst/>
          </a:prstGeom>
        </p:spPr>
      </p:pic>
      <p:pic>
        <p:nvPicPr>
          <p:cNvPr id="9" name="Image 8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599" y="56782"/>
            <a:ext cx="574541" cy="645439"/>
          </a:xfrm>
          <a:prstGeom prst="rect">
            <a:avLst/>
          </a:prstGeom>
          <a:noFill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CEA Saclay/</a:t>
            </a:r>
            <a:r>
              <a:rPr lang="fr-FR" dirty="0" err="1" smtClean="0"/>
              <a:t>Irfu</a:t>
            </a:r>
            <a:r>
              <a:rPr lang="fr-FR" dirty="0" smtClean="0"/>
              <a:t> projet ESS | 02/06/2016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/>
          <p:nvPr userDrawn="1"/>
        </p:nvPicPr>
        <p:blipFill rotWithShape="1">
          <a:blip r:embed="rId14"/>
          <a:srcRect r="44000"/>
          <a:stretch/>
        </p:blipFill>
        <p:spPr bwMode="auto">
          <a:xfrm>
            <a:off x="8479317" y="63256"/>
            <a:ext cx="636905" cy="6470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50" r:id="rId4"/>
    <p:sldLayoutId id="2147483662" r:id="rId5"/>
    <p:sldLayoutId id="2147483663" r:id="rId6"/>
    <p:sldLayoutId id="2147483664" r:id="rId7"/>
    <p:sldLayoutId id="2147483667" r:id="rId8"/>
    <p:sldLayoutId id="2147483654" r:id="rId9"/>
    <p:sldLayoutId id="2147483668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5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069656"/>
          </a:xfrm>
        </p:spPr>
        <p:txBody>
          <a:bodyPr/>
          <a:lstStyle/>
          <a:p>
            <a:pPr algn="ctr"/>
            <a:r>
              <a:rPr lang="fr-FR" sz="1600" dirty="0" smtClean="0"/>
              <a:t>configuration management</a:t>
            </a:r>
            <a:br>
              <a:rPr lang="fr-FR" sz="1600" dirty="0" smtClean="0"/>
            </a:br>
            <a:r>
              <a:rPr lang="fr-FR" sz="1600" dirty="0" smtClean="0"/>
              <a:t>and control plan</a:t>
            </a:r>
            <a:endParaRPr lang="fr-FR" sz="1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 dirty="0" smtClean="0"/>
              <a:t>ESS </a:t>
            </a:r>
            <a:r>
              <a:rPr lang="fr-FR" sz="1050" dirty="0" err="1" smtClean="0"/>
              <a:t>Quality</a:t>
            </a:r>
            <a:r>
              <a:rPr lang="fr-FR" sz="1050" dirty="0" smtClean="0"/>
              <a:t> Assurance and Control workshop (30June)</a:t>
            </a:r>
            <a:endParaRPr lang="fr-FR" sz="1050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923928" y="5805264"/>
            <a:ext cx="3060272" cy="504056"/>
          </a:xfrm>
        </p:spPr>
        <p:txBody>
          <a:bodyPr/>
          <a:lstStyle/>
          <a:p>
            <a:r>
              <a:rPr lang="fr-FR" sz="1200" dirty="0" smtClean="0"/>
              <a:t>V. </a:t>
            </a:r>
            <a:r>
              <a:rPr lang="fr-FR" sz="1200" dirty="0" err="1" smtClean="0"/>
              <a:t>Hennion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28013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DRF	</a:t>
            </a:r>
            <a:br>
              <a:rPr lang="fr-FR" dirty="0" smtClean="0"/>
            </a:br>
            <a:r>
              <a:rPr lang="fr-FR" dirty="0" err="1" smtClean="0"/>
              <a:t>Irfu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Commissariat à l’énergie atomique et aux énergies alternatives</a:t>
            </a:r>
          </a:p>
          <a:p>
            <a:r>
              <a:rPr lang="fr-FR" dirty="0" smtClean="0"/>
              <a:t>Centre de Saclay</a:t>
            </a:r>
            <a:r>
              <a:rPr lang="fr-FR" sz="950" b="1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 </a:t>
            </a:r>
            <a:r>
              <a:rPr lang="fr-FR" dirty="0" smtClean="0"/>
              <a:t>91191 Gif-sur-Yvette Cedex</a:t>
            </a:r>
          </a:p>
          <a:p>
            <a:r>
              <a:rPr lang="fr-FR" dirty="0" smtClean="0"/>
              <a:t>T. +33 (0)1 69 08 xx </a:t>
            </a:r>
            <a:r>
              <a:rPr lang="fr-FR" dirty="0" err="1" smtClean="0"/>
              <a:t>xx</a:t>
            </a:r>
            <a:r>
              <a:rPr lang="fr-FR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F. +33 (0)1 69 08 99 89</a:t>
            </a:r>
          </a:p>
          <a:p>
            <a:pPr lvl="1"/>
            <a:r>
              <a:rPr lang="fr-FR" dirty="0" smtClean="0"/>
              <a:t>Etablissement public à caractère industriel et commercial </a:t>
            </a:r>
            <a:r>
              <a:rPr lang="fr-FR" sz="80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RCS Paris B 775 685 019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Saclay/ESSI Project| 8 Feb16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4860032" y="1988840"/>
            <a:ext cx="34563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err="1" smtClean="0">
                <a:solidFill>
                  <a:schemeClr val="bg1"/>
                </a:solidFill>
              </a:rPr>
              <a:t>Thank</a:t>
            </a:r>
            <a:r>
              <a:rPr lang="fr-FR" sz="2000" dirty="0" smtClean="0">
                <a:solidFill>
                  <a:schemeClr val="bg1"/>
                </a:solidFill>
              </a:rPr>
              <a:t> </a:t>
            </a:r>
            <a:r>
              <a:rPr lang="fr-FR" sz="2000" dirty="0" err="1" smtClean="0">
                <a:solidFill>
                  <a:schemeClr val="bg1"/>
                </a:solidFill>
              </a:rPr>
              <a:t>you</a:t>
            </a:r>
            <a:r>
              <a:rPr lang="fr-FR" sz="2000" dirty="0" smtClean="0">
                <a:solidFill>
                  <a:schemeClr val="bg1"/>
                </a:solidFill>
              </a:rPr>
              <a:t> for </a:t>
            </a:r>
            <a:r>
              <a:rPr lang="fr-FR" sz="2000" dirty="0" err="1" smtClean="0">
                <a:solidFill>
                  <a:schemeClr val="bg1"/>
                </a:solidFill>
              </a:rPr>
              <a:t>your</a:t>
            </a:r>
            <a:r>
              <a:rPr lang="fr-FR" sz="2000" dirty="0" smtClean="0">
                <a:solidFill>
                  <a:schemeClr val="bg1"/>
                </a:solidFill>
              </a:rPr>
              <a:t> attention!</a:t>
            </a:r>
          </a:p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endParaRPr lang="fr-FR" sz="2000" dirty="0">
              <a:solidFill>
                <a:schemeClr val="bg1"/>
              </a:solidFill>
            </a:endParaRPr>
          </a:p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r>
              <a:rPr lang="fr-FR" sz="2000" dirty="0" smtClean="0">
                <a:solidFill>
                  <a:schemeClr val="bg1"/>
                </a:solidFill>
              </a:rPr>
              <a:t>QUESTIONS?</a:t>
            </a:r>
            <a:endParaRPr lang="fr-F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71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291632"/>
            <a:ext cx="8172464" cy="4968552"/>
          </a:xfrm>
        </p:spPr>
        <p:txBody>
          <a:bodyPr/>
          <a:lstStyle/>
          <a:p>
            <a:pPr marL="0" lvl="1" indent="0" algn="just">
              <a:buNone/>
            </a:pPr>
            <a:r>
              <a:rPr lang="fr-FR" sz="1800" dirty="0" err="1" smtClean="0">
                <a:solidFill>
                  <a:srgbClr val="C00000"/>
                </a:solidFill>
              </a:rPr>
              <a:t>Extract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 err="1" smtClean="0">
                <a:solidFill>
                  <a:srgbClr val="C00000"/>
                </a:solidFill>
              </a:rPr>
              <a:t>from</a:t>
            </a:r>
            <a:r>
              <a:rPr lang="fr-FR" sz="1800" dirty="0" smtClean="0">
                <a:solidFill>
                  <a:srgbClr val="C00000"/>
                </a:solidFill>
              </a:rPr>
              <a:t> CMP, doc n° ESS-0003688, §1.2:</a:t>
            </a:r>
          </a:p>
          <a:p>
            <a:pPr marL="0" lvl="1" indent="0" algn="just">
              <a:buNone/>
            </a:pPr>
            <a:endParaRPr lang="fr-FR" sz="1800" dirty="0"/>
          </a:p>
          <a:p>
            <a:pPr marL="0" lvl="1" indent="0" algn="just">
              <a:buNone/>
            </a:pPr>
            <a:r>
              <a:rPr lang="fr-FR" dirty="0" smtClean="0"/>
              <a:t>« the CMP </a:t>
            </a:r>
            <a:r>
              <a:rPr lang="fr-FR" dirty="0" err="1" smtClean="0"/>
              <a:t>provides</a:t>
            </a:r>
            <a:r>
              <a:rPr lang="fr-FR" dirty="0" smtClean="0"/>
              <a:t> guidance for all personnel on configuration management </a:t>
            </a:r>
            <a:r>
              <a:rPr lang="fr-FR" dirty="0" err="1" smtClean="0"/>
              <a:t>activities</a:t>
            </a:r>
            <a:r>
              <a:rPr lang="fr-FR" dirty="0" smtClean="0"/>
              <a:t> in support of the ESS programme, </a:t>
            </a:r>
            <a:r>
              <a:rPr lang="fr-FR" dirty="0" err="1" smtClean="0"/>
              <a:t>including</a:t>
            </a:r>
            <a:r>
              <a:rPr lang="fr-FR" dirty="0" smtClean="0"/>
              <a:t> all </a:t>
            </a:r>
            <a:r>
              <a:rPr lang="fr-FR" dirty="0" err="1" smtClean="0"/>
              <a:t>subsystem</a:t>
            </a:r>
            <a:r>
              <a:rPr lang="fr-FR" dirty="0" smtClean="0"/>
              <a:t> teams and </a:t>
            </a:r>
            <a:r>
              <a:rPr lang="fr-FR" dirty="0" err="1" smtClean="0"/>
              <a:t>subcontractors</a:t>
            </a:r>
            <a:r>
              <a:rPr lang="fr-FR" dirty="0" smtClean="0"/>
              <a:t>. CM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 to items </a:t>
            </a:r>
            <a:r>
              <a:rPr lang="fr-FR" dirty="0" err="1" smtClean="0"/>
              <a:t>selected</a:t>
            </a:r>
            <a:r>
              <a:rPr lang="fr-FR" dirty="0" smtClean="0"/>
              <a:t> as a </a:t>
            </a:r>
            <a:r>
              <a:rPr lang="fr-FR" dirty="0" err="1" smtClean="0"/>
              <a:t>specific</a:t>
            </a:r>
            <a:r>
              <a:rPr lang="fr-FR" dirty="0" smtClean="0"/>
              <a:t> </a:t>
            </a:r>
            <a:r>
              <a:rPr lang="fr-FR" dirty="0" err="1" smtClean="0"/>
              <a:t>subset</a:t>
            </a:r>
            <a:r>
              <a:rPr lang="fr-FR" dirty="0" smtClean="0"/>
              <a:t> of the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products</a:t>
            </a:r>
            <a:r>
              <a:rPr lang="fr-FR" dirty="0" smtClean="0"/>
              <a:t>,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constitutes</a:t>
            </a:r>
            <a:r>
              <a:rPr lang="fr-FR" dirty="0" smtClean="0"/>
              <a:t> the configuration. Once </a:t>
            </a:r>
            <a:r>
              <a:rPr lang="fr-FR" dirty="0" err="1" smtClean="0"/>
              <a:t>approved</a:t>
            </a:r>
            <a:r>
              <a:rPr lang="fr-FR" dirty="0" smtClean="0"/>
              <a:t>, the items </a:t>
            </a:r>
            <a:r>
              <a:rPr lang="fr-FR" dirty="0" err="1" smtClean="0"/>
              <a:t>under</a:t>
            </a:r>
            <a:r>
              <a:rPr lang="fr-FR" dirty="0" smtClean="0"/>
              <a:t> configuration control </a:t>
            </a:r>
            <a:r>
              <a:rPr lang="fr-FR" dirty="0" err="1" smtClean="0"/>
              <a:t>establish</a:t>
            </a:r>
            <a:r>
              <a:rPr lang="fr-FR" dirty="0" smtClean="0"/>
              <a:t> the </a:t>
            </a:r>
            <a:r>
              <a:rPr lang="fr-FR" dirty="0" err="1" smtClean="0"/>
              <a:t>baseline</a:t>
            </a:r>
            <a:r>
              <a:rPr lang="fr-FR" dirty="0" smtClean="0"/>
              <a:t>. In </a:t>
            </a:r>
            <a:r>
              <a:rPr lang="fr-FR" dirty="0" err="1" smtClean="0"/>
              <a:t>this</a:t>
            </a:r>
            <a:r>
              <a:rPr lang="fr-FR" dirty="0" smtClean="0"/>
              <a:t> respect, the </a:t>
            </a:r>
            <a:r>
              <a:rPr lang="fr-FR" dirty="0" err="1" smtClean="0"/>
              <a:t>baseline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subset</a:t>
            </a:r>
            <a:r>
              <a:rPr lang="fr-FR" dirty="0" smtClean="0"/>
              <a:t> of the configuration. »</a:t>
            </a:r>
          </a:p>
          <a:p>
            <a:pPr marL="0" lvl="1" indent="0" algn="just">
              <a:buNone/>
            </a:pPr>
            <a:endParaRPr lang="fr-FR" sz="1800" dirty="0" smtClean="0"/>
          </a:p>
          <a:p>
            <a:pPr marL="0" lvl="1" indent="0" algn="just">
              <a:buNone/>
            </a:pPr>
            <a:r>
              <a:rPr lang="fr-FR" sz="1800" dirty="0" smtClean="0">
                <a:solidFill>
                  <a:srgbClr val="C00000"/>
                </a:solidFill>
              </a:rPr>
              <a:t>This doc </a:t>
            </a:r>
            <a:r>
              <a:rPr lang="fr-FR" sz="1800" dirty="0" err="1" smtClean="0">
                <a:solidFill>
                  <a:srgbClr val="C00000"/>
                </a:solidFill>
              </a:rPr>
              <a:t>also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 err="1" smtClean="0">
                <a:solidFill>
                  <a:srgbClr val="C00000"/>
                </a:solidFill>
              </a:rPr>
              <a:t>says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 err="1" smtClean="0">
                <a:solidFill>
                  <a:srgbClr val="C00000"/>
                </a:solidFill>
              </a:rPr>
              <a:t>that</a:t>
            </a:r>
            <a:r>
              <a:rPr lang="fr-FR" sz="1800" dirty="0" smtClean="0">
                <a:solidFill>
                  <a:srgbClr val="C00000"/>
                </a:solidFill>
              </a:rPr>
              <a:t> CMP </a:t>
            </a:r>
            <a:r>
              <a:rPr lang="fr-FR" sz="1800" dirty="0" err="1" smtClean="0">
                <a:solidFill>
                  <a:srgbClr val="C00000"/>
                </a:solidFill>
              </a:rPr>
              <a:t>is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 err="1" smtClean="0">
                <a:solidFill>
                  <a:srgbClr val="C00000"/>
                </a:solidFill>
              </a:rPr>
              <a:t>designed</a:t>
            </a:r>
            <a:r>
              <a:rPr lang="fr-FR" sz="1800" dirty="0" smtClean="0">
                <a:solidFill>
                  <a:srgbClr val="C00000"/>
                </a:solidFill>
              </a:rPr>
              <a:t> to </a:t>
            </a:r>
            <a:r>
              <a:rPr lang="fr-FR" sz="1800" dirty="0" err="1" smtClean="0">
                <a:solidFill>
                  <a:srgbClr val="C00000"/>
                </a:solidFill>
              </a:rPr>
              <a:t>ensure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 err="1" smtClean="0">
                <a:solidFill>
                  <a:srgbClr val="C00000"/>
                </a:solidFill>
              </a:rPr>
              <a:t>that</a:t>
            </a:r>
            <a:r>
              <a:rPr lang="fr-FR" sz="1800" dirty="0" smtClean="0">
                <a:solidFill>
                  <a:srgbClr val="C00000"/>
                </a:solidFill>
              </a:rPr>
              <a:t>:</a:t>
            </a:r>
          </a:p>
          <a:p>
            <a:pPr marL="0" lvl="1" indent="0" algn="just">
              <a:buNone/>
            </a:pPr>
            <a:endParaRPr lang="fr-FR" sz="1800" dirty="0" smtClean="0"/>
          </a:p>
          <a:p>
            <a:pPr lvl="1" algn="just"/>
            <a:r>
              <a:rPr lang="fr-FR" dirty="0"/>
              <a:t>Configuration identification and versions are </a:t>
            </a:r>
            <a:r>
              <a:rPr lang="fr-FR" dirty="0" err="1"/>
              <a:t>defined</a:t>
            </a:r>
            <a:r>
              <a:rPr lang="fr-FR" dirty="0"/>
              <a:t> and </a:t>
            </a:r>
            <a:r>
              <a:rPr lang="fr-FR" dirty="0" err="1"/>
              <a:t>documented</a:t>
            </a:r>
            <a:endParaRPr lang="fr-FR" dirty="0"/>
          </a:p>
          <a:p>
            <a:pPr lvl="1" algn="just"/>
            <a:r>
              <a:rPr lang="fr-FR" dirty="0" err="1"/>
              <a:t>Which</a:t>
            </a:r>
            <a:r>
              <a:rPr lang="fr-FR" dirty="0"/>
              <a:t> part of the configuration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baseline</a:t>
            </a:r>
            <a:endParaRPr lang="fr-FR" dirty="0"/>
          </a:p>
          <a:p>
            <a:pPr lvl="1" algn="just"/>
            <a:r>
              <a:rPr lang="fr-FR" dirty="0"/>
              <a:t>Documentation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identified</a:t>
            </a:r>
            <a:r>
              <a:rPr lang="fr-FR" dirty="0"/>
              <a:t>, </a:t>
            </a:r>
            <a:r>
              <a:rPr lang="fr-FR" dirty="0" err="1"/>
              <a:t>released</a:t>
            </a:r>
            <a:r>
              <a:rPr lang="fr-FR" dirty="0"/>
              <a:t> and </a:t>
            </a:r>
            <a:r>
              <a:rPr lang="fr-FR" dirty="0" err="1"/>
              <a:t>controlled</a:t>
            </a:r>
            <a:endParaRPr lang="fr-FR" dirty="0"/>
          </a:p>
          <a:p>
            <a:pPr lvl="1" algn="just"/>
            <a:r>
              <a:rPr lang="fr-FR" dirty="0"/>
              <a:t>The change control </a:t>
            </a:r>
            <a:r>
              <a:rPr lang="fr-FR" dirty="0" err="1"/>
              <a:t>board</a:t>
            </a:r>
            <a:r>
              <a:rPr lang="fr-FR" dirty="0"/>
              <a:t> (CCB)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established</a:t>
            </a:r>
            <a:endParaRPr lang="fr-FR" dirty="0"/>
          </a:p>
          <a:p>
            <a:pPr lvl="1" algn="just"/>
            <a:r>
              <a:rPr lang="fr-FR" dirty="0"/>
              <a:t>Changes to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baseline</a:t>
            </a:r>
            <a:r>
              <a:rPr lang="fr-FR" dirty="0"/>
              <a:t> are </a:t>
            </a:r>
            <a:r>
              <a:rPr lang="fr-FR" dirty="0" err="1"/>
              <a:t>evaluated</a:t>
            </a:r>
            <a:r>
              <a:rPr lang="fr-FR" dirty="0"/>
              <a:t> and </a:t>
            </a:r>
            <a:r>
              <a:rPr lang="fr-FR" dirty="0" err="1"/>
              <a:t>controlled</a:t>
            </a:r>
            <a:endParaRPr lang="fr-FR" dirty="0"/>
          </a:p>
          <a:p>
            <a:pPr lvl="1" algn="just"/>
            <a:r>
              <a:rPr lang="fr-FR" dirty="0" err="1"/>
              <a:t>Approved</a:t>
            </a:r>
            <a:r>
              <a:rPr lang="fr-FR" dirty="0"/>
              <a:t> </a:t>
            </a:r>
            <a:r>
              <a:rPr lang="fr-FR" dirty="0" err="1"/>
              <a:t>baseline</a:t>
            </a:r>
            <a:r>
              <a:rPr lang="fr-FR" dirty="0"/>
              <a:t> changes are </a:t>
            </a:r>
            <a:r>
              <a:rPr lang="fr-FR" dirty="0" err="1"/>
              <a:t>implemented</a:t>
            </a:r>
            <a:r>
              <a:rPr lang="fr-FR" dirty="0"/>
              <a:t> and </a:t>
            </a:r>
            <a:r>
              <a:rPr lang="fr-FR" dirty="0" err="1"/>
              <a:t>tracked</a:t>
            </a:r>
            <a:endParaRPr lang="fr-FR" dirty="0"/>
          </a:p>
          <a:p>
            <a:pPr lvl="1" algn="just"/>
            <a:r>
              <a:rPr lang="fr-FR" dirty="0"/>
              <a:t>Configuration </a:t>
            </a:r>
            <a:r>
              <a:rPr lang="fr-FR" dirty="0" err="1"/>
              <a:t>status</a:t>
            </a:r>
            <a:r>
              <a:rPr lang="fr-FR" dirty="0"/>
              <a:t> </a:t>
            </a:r>
            <a:r>
              <a:rPr lang="fr-FR" dirty="0" err="1"/>
              <a:t>accounting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accomplished</a:t>
            </a:r>
            <a:endParaRPr lang="fr-FR" dirty="0"/>
          </a:p>
          <a:p>
            <a:pPr lvl="1" algn="just"/>
            <a:r>
              <a:rPr lang="fr-FR" dirty="0" err="1"/>
              <a:t>Principles</a:t>
            </a:r>
            <a:r>
              <a:rPr lang="fr-FR" dirty="0"/>
              <a:t> for a configuration audit are </a:t>
            </a:r>
            <a:r>
              <a:rPr lang="fr-FR" dirty="0" err="1"/>
              <a:t>established</a:t>
            </a:r>
            <a:endParaRPr lang="fr-FR" dirty="0"/>
          </a:p>
          <a:p>
            <a:pPr lvl="1"/>
            <a:endParaRPr lang="fr-FR" sz="1800" dirty="0"/>
          </a:p>
          <a:p>
            <a:pPr marL="0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fr-FR" sz="1800" dirty="0">
              <a:solidFill>
                <a:prstClr val="black"/>
              </a:solidFill>
              <a:latin typeface="Calibri" panose="020F0502020204030204"/>
            </a:endParaRPr>
          </a:p>
          <a:p>
            <a:pPr marL="0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fr-FR" sz="18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CEA Saclay/</a:t>
            </a:r>
            <a:r>
              <a:rPr lang="fr-FR" dirty="0" err="1" smtClean="0"/>
              <a:t>Irfu</a:t>
            </a:r>
            <a:r>
              <a:rPr lang="fr-FR" dirty="0" smtClean="0"/>
              <a:t> projet ESS | 02/06/2016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requirements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42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Configuration management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3858" y="1124743"/>
            <a:ext cx="8334606" cy="5543979"/>
          </a:xfrm>
        </p:spPr>
        <p:txBody>
          <a:bodyPr/>
          <a:lstStyle/>
          <a:p>
            <a:pPr lvl="1"/>
            <a:r>
              <a:rPr lang="en-US" b="1" dirty="0" smtClean="0"/>
              <a:t>Identification</a:t>
            </a:r>
            <a:endParaRPr lang="en-US" b="1" dirty="0"/>
          </a:p>
          <a:p>
            <a:pPr lvl="3"/>
            <a:r>
              <a:rPr lang="en-US" dirty="0" smtClean="0"/>
              <a:t>Certification (safety rules, …)</a:t>
            </a:r>
          </a:p>
          <a:p>
            <a:pPr lvl="3"/>
            <a:r>
              <a:rPr lang="en-US" dirty="0" err="1" smtClean="0"/>
              <a:t>Criticity</a:t>
            </a:r>
            <a:r>
              <a:rPr lang="en-US" dirty="0" smtClean="0"/>
              <a:t> (including prototypes qualification and associated documentation)</a:t>
            </a:r>
          </a:p>
          <a:p>
            <a:pPr lvl="3"/>
            <a:r>
              <a:rPr lang="en-US" dirty="0" smtClean="0"/>
              <a:t>Interfaces</a:t>
            </a:r>
          </a:p>
          <a:p>
            <a:pPr lvl="3"/>
            <a:r>
              <a:rPr lang="en-US" dirty="0"/>
              <a:t>Appropriate PBS level (purchased component with </a:t>
            </a:r>
            <a:r>
              <a:rPr lang="en-US" dirty="0" err="1"/>
              <a:t>SoW</a:t>
            </a:r>
            <a:r>
              <a:rPr lang="en-US" dirty="0" smtClean="0"/>
              <a:t>)</a:t>
            </a:r>
          </a:p>
          <a:p>
            <a:pPr marL="0" lvl="1" indent="0">
              <a:buNone/>
            </a:pPr>
            <a:endParaRPr lang="en-US" dirty="0" smtClean="0"/>
          </a:p>
          <a:p>
            <a:pPr lvl="1"/>
            <a:r>
              <a:rPr lang="fr-FR" b="1" dirty="0" smtClean="0"/>
              <a:t>Change control</a:t>
            </a:r>
          </a:p>
          <a:p>
            <a:pPr lvl="3"/>
            <a:r>
              <a:rPr lang="fr-FR" dirty="0"/>
              <a:t>Description</a:t>
            </a:r>
          </a:p>
          <a:p>
            <a:pPr lvl="3"/>
            <a:r>
              <a:rPr lang="fr-FR" dirty="0" smtClean="0"/>
              <a:t>Classification </a:t>
            </a:r>
            <a:r>
              <a:rPr lang="fr-FR" dirty="0"/>
              <a:t>/ impact</a:t>
            </a:r>
          </a:p>
          <a:p>
            <a:pPr lvl="3"/>
            <a:r>
              <a:rPr lang="fr-FR" dirty="0" err="1" smtClean="0"/>
              <a:t>Decision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endParaRPr lang="fr-FR" dirty="0" smtClean="0"/>
          </a:p>
          <a:p>
            <a:pPr marL="771525" lvl="3" indent="0">
              <a:buNone/>
            </a:pPr>
            <a:endParaRPr lang="fr-FR" dirty="0"/>
          </a:p>
          <a:p>
            <a:pPr lvl="1"/>
            <a:r>
              <a:rPr lang="fr-FR" b="1" dirty="0" smtClean="0"/>
              <a:t>Configuration </a:t>
            </a:r>
            <a:r>
              <a:rPr lang="fr-FR" b="1" dirty="0" err="1" smtClean="0"/>
              <a:t>status</a:t>
            </a:r>
            <a:endParaRPr lang="fr-FR" b="1" dirty="0" smtClean="0"/>
          </a:p>
          <a:p>
            <a:pPr lvl="3"/>
            <a:r>
              <a:rPr lang="fr-FR" dirty="0" smtClean="0"/>
              <a:t>Reports</a:t>
            </a:r>
          </a:p>
          <a:p>
            <a:pPr lvl="3"/>
            <a:r>
              <a:rPr lang="fr-FR" dirty="0" smtClean="0"/>
              <a:t>Documentation system</a:t>
            </a:r>
          </a:p>
          <a:p>
            <a:pPr marL="771525" lvl="3" indent="0">
              <a:buNone/>
            </a:pPr>
            <a:endParaRPr lang="fr-FR" dirty="0" smtClean="0"/>
          </a:p>
          <a:p>
            <a:pPr lvl="1"/>
            <a:r>
              <a:rPr lang="fr-FR" b="1" dirty="0" smtClean="0"/>
              <a:t>Configuration audit</a:t>
            </a:r>
          </a:p>
          <a:p>
            <a:pPr lvl="3"/>
            <a:r>
              <a:rPr lang="fr-FR" dirty="0" smtClean="0"/>
              <a:t>PMO meetings</a:t>
            </a:r>
          </a:p>
          <a:p>
            <a:pPr lvl="3"/>
            <a:r>
              <a:rPr lang="fr-FR" dirty="0" smtClean="0"/>
              <a:t>Change control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optimization</a:t>
            </a:r>
            <a:endParaRPr lang="fr-FR" dirty="0" smtClean="0"/>
          </a:p>
          <a:p>
            <a:pPr lvl="3"/>
            <a:r>
              <a:rPr lang="fr-FR" dirty="0" smtClean="0"/>
              <a:t>Tests and </a:t>
            </a:r>
            <a:r>
              <a:rPr lang="fr-FR" dirty="0" err="1" smtClean="0"/>
              <a:t>controls</a:t>
            </a:r>
            <a:r>
              <a:rPr lang="fr-FR" dirty="0" smtClean="0"/>
              <a:t> on prototype and </a:t>
            </a:r>
            <a:r>
              <a:rPr lang="fr-FR" dirty="0" err="1" smtClean="0"/>
              <a:t>mock</a:t>
            </a:r>
            <a:r>
              <a:rPr lang="fr-FR" dirty="0" smtClean="0"/>
              <a:t>-up at Saclay</a:t>
            </a:r>
            <a:endParaRPr lang="fr-FR" dirty="0"/>
          </a:p>
          <a:p>
            <a:pPr lvl="2"/>
            <a:endParaRPr lang="fr-FR" b="1" dirty="0" smtClean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040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Objectives and contraints for interfaces identification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3858" y="1124744"/>
            <a:ext cx="8334606" cy="4968552"/>
          </a:xfrm>
        </p:spPr>
        <p:txBody>
          <a:bodyPr/>
          <a:lstStyle/>
          <a:p>
            <a:pPr lvl="1"/>
            <a:r>
              <a:rPr lang="en-US" b="1" dirty="0" smtClean="0"/>
              <a:t>Definition of the external interfaces</a:t>
            </a:r>
          </a:p>
          <a:p>
            <a:pPr lvl="3"/>
            <a:r>
              <a:rPr lang="en-US" dirty="0" smtClean="0"/>
              <a:t>Technical interfaces: limit of the responsibility</a:t>
            </a:r>
          </a:p>
          <a:p>
            <a:pPr lvl="3"/>
            <a:r>
              <a:rPr lang="en-US" dirty="0"/>
              <a:t> </a:t>
            </a:r>
            <a:r>
              <a:rPr lang="en-US" dirty="0" smtClean="0"/>
              <a:t>Physical interfaces: connections (services, electronics, ICS…)</a:t>
            </a:r>
          </a:p>
          <a:p>
            <a:pPr marL="771525" lvl="3" indent="0">
              <a:buNone/>
            </a:pPr>
            <a:endParaRPr lang="fr-FR" dirty="0" smtClean="0"/>
          </a:p>
          <a:p>
            <a:pPr lvl="1"/>
            <a:r>
              <a:rPr lang="en-US" b="1" dirty="0"/>
              <a:t>Definition of the </a:t>
            </a:r>
            <a:r>
              <a:rPr lang="en-US" b="1" dirty="0" smtClean="0"/>
              <a:t>internal </a:t>
            </a:r>
            <a:r>
              <a:rPr lang="en-US" b="1" dirty="0"/>
              <a:t>interfaces</a:t>
            </a:r>
          </a:p>
          <a:p>
            <a:pPr lvl="3"/>
            <a:r>
              <a:rPr lang="en-US" dirty="0"/>
              <a:t>Functional interfaces: integration success and global performances achievement</a:t>
            </a:r>
          </a:p>
          <a:p>
            <a:pPr lvl="3"/>
            <a:r>
              <a:rPr lang="en-US" dirty="0" smtClean="0"/>
              <a:t>PBS</a:t>
            </a:r>
            <a:endParaRPr lang="en-US" dirty="0"/>
          </a:p>
          <a:p>
            <a:pPr marL="0" lvl="1" indent="0">
              <a:buNone/>
            </a:pPr>
            <a:endParaRPr lang="en-US" dirty="0" smtClean="0"/>
          </a:p>
          <a:p>
            <a:pPr lvl="1"/>
            <a:r>
              <a:rPr lang="fr-FR" b="1" dirty="0" err="1" smtClean="0"/>
              <a:t>Unavoidable</a:t>
            </a:r>
            <a:r>
              <a:rPr lang="fr-FR" b="1" dirty="0" smtClean="0"/>
              <a:t> contraints</a:t>
            </a:r>
          </a:p>
          <a:p>
            <a:pPr lvl="3"/>
            <a:r>
              <a:rPr lang="fr-FR" dirty="0" smtClean="0"/>
              <a:t>International collaboration: </a:t>
            </a:r>
            <a:r>
              <a:rPr lang="en-US" dirty="0" err="1" smtClean="0"/>
              <a:t>multilabs</a:t>
            </a:r>
            <a:r>
              <a:rPr lang="en-US" dirty="0" smtClean="0"/>
              <a:t> </a:t>
            </a:r>
            <a:r>
              <a:rPr lang="en-US" dirty="0"/>
              <a:t>contributions </a:t>
            </a:r>
            <a:r>
              <a:rPr lang="fr-FR" dirty="0"/>
              <a:t>(ESS, CEA, IPNO, LASA, STFC</a:t>
            </a:r>
            <a:r>
              <a:rPr lang="fr-FR" dirty="0" smtClean="0"/>
              <a:t>)</a:t>
            </a:r>
            <a:r>
              <a:rPr lang="en-US" dirty="0"/>
              <a:t> for </a:t>
            </a:r>
            <a:r>
              <a:rPr lang="en-US" dirty="0" err="1"/>
              <a:t>interdependant</a:t>
            </a:r>
            <a:r>
              <a:rPr lang="en-US" dirty="0"/>
              <a:t> components </a:t>
            </a:r>
            <a:r>
              <a:rPr lang="en-US" dirty="0" smtClean="0"/>
              <a:t>require </a:t>
            </a:r>
            <a:r>
              <a:rPr lang="en-US" dirty="0"/>
              <a:t>to be very formal</a:t>
            </a:r>
            <a:endParaRPr lang="fr-FR" dirty="0"/>
          </a:p>
          <a:p>
            <a:pPr lvl="3"/>
            <a:r>
              <a:rPr lang="fr-FR" dirty="0" err="1" smtClean="0"/>
              <a:t>Complex</a:t>
            </a:r>
            <a:r>
              <a:rPr lang="fr-FR" dirty="0" smtClean="0"/>
              <a:t> </a:t>
            </a:r>
            <a:r>
              <a:rPr lang="fr-FR" dirty="0" err="1" smtClean="0"/>
              <a:t>technical</a:t>
            </a:r>
            <a:r>
              <a:rPr lang="fr-FR" dirty="0" smtClean="0"/>
              <a:t> system</a:t>
            </a:r>
          </a:p>
          <a:p>
            <a:pPr lvl="3"/>
            <a:r>
              <a:rPr lang="fr-FR" dirty="0" smtClean="0"/>
              <a:t>Multi-site</a:t>
            </a:r>
          </a:p>
          <a:p>
            <a:pPr lvl="3"/>
            <a:r>
              <a:rPr lang="fr-FR" dirty="0"/>
              <a:t>ESS </a:t>
            </a:r>
            <a:r>
              <a:rPr lang="fr-FR" dirty="0" err="1" smtClean="0"/>
              <a:t>Specific</a:t>
            </a:r>
            <a:r>
              <a:rPr lang="fr-FR" dirty="0" smtClean="0"/>
              <a:t> </a:t>
            </a:r>
            <a:r>
              <a:rPr lang="fr-FR" dirty="0" err="1" smtClean="0"/>
              <a:t>requirements</a:t>
            </a:r>
            <a:r>
              <a:rPr lang="fr-FR" dirty="0" smtClean="0"/>
              <a:t> in </a:t>
            </a:r>
            <a:r>
              <a:rPr lang="fr-FR" dirty="0" err="1" smtClean="0"/>
              <a:t>terms</a:t>
            </a:r>
            <a:r>
              <a:rPr lang="fr-FR" dirty="0" smtClean="0"/>
              <a:t> of massive </a:t>
            </a:r>
            <a:r>
              <a:rPr lang="fr-FR" dirty="0"/>
              <a:t>COTS </a:t>
            </a:r>
            <a:r>
              <a:rPr lang="fr-FR" dirty="0" err="1" smtClean="0"/>
              <a:t>procurements</a:t>
            </a:r>
            <a:r>
              <a:rPr lang="fr-FR" dirty="0" smtClean="0"/>
              <a:t> (</a:t>
            </a:r>
            <a:r>
              <a:rPr lang="fr-FR" dirty="0" err="1" smtClean="0"/>
              <a:t>pumps</a:t>
            </a:r>
            <a:r>
              <a:rPr lang="fr-FR" dirty="0" smtClean="0"/>
              <a:t>, valves…)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 rot="20367509">
            <a:off x="-20890" y="3008855"/>
            <a:ext cx="90009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/>
              <a:t>See</a:t>
            </a:r>
            <a:r>
              <a:rPr lang="fr-FR" sz="3600" b="1" dirty="0" smtClean="0"/>
              <a:t> Anaïs and </a:t>
            </a:r>
            <a:r>
              <a:rPr lang="fr-FR" sz="3600" b="1" dirty="0" err="1" smtClean="0"/>
              <a:t>Louise’s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presentations</a:t>
            </a:r>
            <a:r>
              <a:rPr lang="fr-FR" sz="3600" b="1" dirty="0" smtClean="0"/>
              <a:t> for PBS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88501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err="1" smtClean="0"/>
              <a:t>Tasks</a:t>
            </a:r>
            <a:r>
              <a:rPr lang="fr-FR" dirty="0" smtClean="0"/>
              <a:t> and </a:t>
            </a:r>
            <a:r>
              <a:rPr lang="fr-FR" dirty="0" err="1" smtClean="0"/>
              <a:t>associated</a:t>
            </a:r>
            <a:r>
              <a:rPr lang="fr-FR" dirty="0" smtClean="0"/>
              <a:t> goals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2188" y="980728"/>
            <a:ext cx="8552300" cy="5887266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US" b="1" dirty="0" smtClean="0"/>
              <a:t>Elliptical Cavities</a:t>
            </a:r>
          </a:p>
          <a:p>
            <a:pPr lvl="3">
              <a:lnSpc>
                <a:spcPct val="150000"/>
              </a:lnSpc>
            </a:pPr>
            <a:r>
              <a:rPr lang="en-US" dirty="0"/>
              <a:t>CEA to provide to ESS </a:t>
            </a:r>
            <a:r>
              <a:rPr lang="en-US" dirty="0" smtClean="0"/>
              <a:t>(for LASA/STFC) </a:t>
            </a:r>
            <a:r>
              <a:rPr lang="en-US" dirty="0"/>
              <a:t>interface drawings to be </a:t>
            </a:r>
            <a:r>
              <a:rPr lang="en-US" dirty="0" smtClean="0"/>
              <a:t>approved </a:t>
            </a:r>
            <a:r>
              <a:rPr lang="en-US" dirty="0"/>
              <a:t>by ESS</a:t>
            </a:r>
          </a:p>
          <a:p>
            <a:pPr lvl="1">
              <a:lnSpc>
                <a:spcPct val="150000"/>
              </a:lnSpc>
            </a:pPr>
            <a:r>
              <a:rPr lang="en-US" b="1" dirty="0" err="1" smtClean="0"/>
              <a:t>Cryomodules</a:t>
            </a:r>
            <a:r>
              <a:rPr lang="en-US" b="1" dirty="0" smtClean="0"/>
              <a:t> (called MBL or HBL EMR)</a:t>
            </a:r>
            <a:endParaRPr lang="en-US" b="1" dirty="0"/>
          </a:p>
          <a:p>
            <a:pPr lvl="3">
              <a:lnSpc>
                <a:spcPct val="150000"/>
              </a:lnSpc>
            </a:pPr>
            <a:r>
              <a:rPr lang="en-US" dirty="0"/>
              <a:t>CEA to provide to ESS </a:t>
            </a:r>
            <a:r>
              <a:rPr lang="en-US" dirty="0" smtClean="0"/>
              <a:t>interface </a:t>
            </a:r>
            <a:r>
              <a:rPr lang="en-US" dirty="0"/>
              <a:t>drawings to be approved by ESS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RFQ</a:t>
            </a:r>
            <a:endParaRPr lang="en-US" b="1" dirty="0"/>
          </a:p>
          <a:p>
            <a:pPr lvl="3">
              <a:lnSpc>
                <a:spcPct val="150000"/>
              </a:lnSpc>
            </a:pPr>
            <a:r>
              <a:rPr lang="en-US" dirty="0"/>
              <a:t>CEA to provide to ESS interface drawings to be approved by ESS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Vacuum interfaces: definition under ESS responsibility</a:t>
            </a:r>
          </a:p>
          <a:p>
            <a:pPr lvl="3">
              <a:lnSpc>
                <a:spcPct val="150000"/>
              </a:lnSpc>
            </a:pPr>
            <a:r>
              <a:rPr lang="en-US" dirty="0" smtClean="0"/>
              <a:t>Standardization of gaskets, </a:t>
            </a:r>
            <a:r>
              <a:rPr lang="en-US" dirty="0"/>
              <a:t>type of </a:t>
            </a:r>
            <a:r>
              <a:rPr lang="en-US" dirty="0" smtClean="0"/>
              <a:t>valves, </a:t>
            </a:r>
            <a:r>
              <a:rPr lang="en-US" dirty="0"/>
              <a:t>type of pumping system </a:t>
            </a:r>
            <a:r>
              <a:rPr lang="en-US" dirty="0" smtClean="0"/>
              <a:t>equipment?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He cryogenic interfaces</a:t>
            </a:r>
          </a:p>
          <a:p>
            <a:pPr lvl="3">
              <a:lnSpc>
                <a:spcPct val="150000"/>
              </a:lnSpc>
            </a:pPr>
            <a:r>
              <a:rPr lang="en-US" dirty="0" smtClean="0"/>
              <a:t>Lessons learnt from demonstrators for design simplification? (flexible parts, number of </a:t>
            </a:r>
            <a:r>
              <a:rPr lang="en-US" dirty="0" err="1" smtClean="0"/>
              <a:t>weldings</a:t>
            </a:r>
            <a:r>
              <a:rPr lang="en-US" dirty="0" smtClean="0"/>
              <a:t> vs complex geometry…)</a:t>
            </a:r>
            <a:endParaRPr lang="en-US" b="1" dirty="0" smtClean="0"/>
          </a:p>
          <a:p>
            <a:pPr lvl="1">
              <a:lnSpc>
                <a:spcPct val="150000"/>
              </a:lnSpc>
            </a:pPr>
            <a:r>
              <a:rPr lang="en-US" b="1" dirty="0" smtClean="0"/>
              <a:t>RF line interfaces</a:t>
            </a:r>
            <a:endParaRPr lang="en-US" b="1" dirty="0"/>
          </a:p>
          <a:p>
            <a:pPr lvl="1">
              <a:lnSpc>
                <a:spcPct val="150000"/>
              </a:lnSpc>
            </a:pPr>
            <a:r>
              <a:rPr lang="fr-FR" b="1" dirty="0" smtClean="0"/>
              <a:t>Handling </a:t>
            </a:r>
            <a:r>
              <a:rPr lang="fr-FR" b="1" dirty="0"/>
              <a:t>and Accelerator building interfaces</a:t>
            </a:r>
            <a:endParaRPr lang="fr-FR" b="1" dirty="0" smtClean="0"/>
          </a:p>
          <a:p>
            <a:pPr lvl="1">
              <a:lnSpc>
                <a:spcPct val="150000"/>
              </a:lnSpc>
            </a:pPr>
            <a:r>
              <a:rPr lang="fr-FR" b="1" dirty="0" err="1" smtClean="0"/>
              <a:t>Alignment</a:t>
            </a:r>
            <a:r>
              <a:rPr lang="fr-FR" b="1" dirty="0" smtClean="0"/>
              <a:t> interfaces</a:t>
            </a:r>
          </a:p>
          <a:p>
            <a:pPr lvl="1">
              <a:lnSpc>
                <a:spcPct val="150000"/>
              </a:lnSpc>
            </a:pPr>
            <a:r>
              <a:rPr lang="fr-FR" b="1" dirty="0" err="1" smtClean="0"/>
              <a:t>Electrical</a:t>
            </a:r>
            <a:r>
              <a:rPr lang="fr-FR" b="1" dirty="0" smtClean="0"/>
              <a:t> interfaces</a:t>
            </a:r>
          </a:p>
          <a:p>
            <a:pPr lvl="1">
              <a:lnSpc>
                <a:spcPct val="150000"/>
              </a:lnSpc>
            </a:pPr>
            <a:r>
              <a:rPr lang="fr-FR" b="1" dirty="0" smtClean="0"/>
              <a:t>Test stand interfaces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151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à angle droit 4"/>
          <p:cNvSpPr/>
          <p:nvPr/>
        </p:nvSpPr>
        <p:spPr>
          <a:xfrm rot="5400000">
            <a:off x="3383868" y="5337212"/>
            <a:ext cx="1080120" cy="1440160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Interfaces identification</a:t>
            </a:r>
            <a:br>
              <a:rPr lang="fr-FR" dirty="0" smtClean="0"/>
            </a:br>
            <a:r>
              <a:rPr lang="fr-FR" dirty="0" err="1" smtClean="0"/>
              <a:t>example</a:t>
            </a:r>
            <a:r>
              <a:rPr lang="fr-FR" dirty="0" smtClean="0"/>
              <a:t> for design phase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938774"/>
              </p:ext>
            </p:extLst>
          </p:nvPr>
        </p:nvGraphicFramePr>
        <p:xfrm>
          <a:off x="107504" y="965830"/>
          <a:ext cx="8964538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4624212" y="5841933"/>
            <a:ext cx="396044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Baseline Configuration </a:t>
            </a:r>
            <a:r>
              <a:rPr lang="en-US" b="1" dirty="0">
                <a:solidFill>
                  <a:srgbClr val="FF0000"/>
                </a:solidFill>
              </a:rPr>
              <a:t>to be approved by </a:t>
            </a:r>
            <a:r>
              <a:rPr lang="en-US" b="1" dirty="0" smtClean="0">
                <a:solidFill>
                  <a:srgbClr val="FF0000"/>
                </a:solidFill>
              </a:rPr>
              <a:t>ESS for </a:t>
            </a:r>
            <a:r>
              <a:rPr lang="en-US" b="1" dirty="0">
                <a:solidFill>
                  <a:srgbClr val="FF0000"/>
                </a:solidFill>
              </a:rPr>
              <a:t>configuration management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9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Change control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3858" y="836712"/>
            <a:ext cx="8334606" cy="5832011"/>
          </a:xfrm>
        </p:spPr>
        <p:txBody>
          <a:bodyPr/>
          <a:lstStyle/>
          <a:p>
            <a:pPr marL="0" lvl="1" indent="0">
              <a:buNone/>
            </a:pPr>
            <a:endParaRPr lang="en-US" dirty="0" smtClean="0"/>
          </a:p>
          <a:p>
            <a:pPr lvl="1"/>
            <a:r>
              <a:rPr lang="fr-FR" b="1" dirty="0"/>
              <a:t>A </a:t>
            </a:r>
            <a:r>
              <a:rPr lang="fr-FR" b="1" dirty="0" err="1"/>
              <a:t>detailed</a:t>
            </a:r>
            <a:r>
              <a:rPr lang="fr-FR" b="1" dirty="0"/>
              <a:t> </a:t>
            </a:r>
            <a:r>
              <a:rPr lang="fr-FR" b="1" dirty="0" err="1"/>
              <a:t>procedure</a:t>
            </a:r>
            <a:r>
              <a:rPr lang="fr-FR" b="1" dirty="0"/>
              <a:t> has been </a:t>
            </a:r>
            <a:r>
              <a:rPr lang="fr-FR" b="1" dirty="0" err="1"/>
              <a:t>already</a:t>
            </a:r>
            <a:r>
              <a:rPr lang="fr-FR" b="1" dirty="0"/>
              <a:t> </a:t>
            </a:r>
            <a:r>
              <a:rPr lang="fr-FR" b="1" dirty="0" err="1"/>
              <a:t>prepared</a:t>
            </a:r>
            <a:r>
              <a:rPr lang="fr-FR" b="1" dirty="0"/>
              <a:t> and </a:t>
            </a:r>
            <a:r>
              <a:rPr lang="fr-FR" b="1" dirty="0" err="1" smtClean="0"/>
              <a:t>approved</a:t>
            </a:r>
            <a:endParaRPr lang="fr-FR" b="1" dirty="0" smtClean="0"/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CC </a:t>
            </a:r>
            <a:r>
              <a:rPr lang="fr-FR" b="1" dirty="0" err="1" smtClean="0"/>
              <a:t>implementation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deeply</a:t>
            </a:r>
            <a:r>
              <a:rPr lang="fr-FR" b="1" dirty="0" smtClean="0"/>
              <a:t> </a:t>
            </a:r>
            <a:r>
              <a:rPr lang="fr-FR" b="1" dirty="0" err="1" smtClean="0"/>
              <a:t>inspired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X-FEL </a:t>
            </a:r>
            <a:r>
              <a:rPr lang="fr-FR" b="1" dirty="0" err="1" smtClean="0"/>
              <a:t>project</a:t>
            </a:r>
            <a:r>
              <a:rPr lang="fr-FR" b="1" dirty="0" smtClean="0"/>
              <a:t> </a:t>
            </a:r>
            <a:r>
              <a:rPr lang="fr-FR" b="1" dirty="0" err="1" smtClean="0"/>
              <a:t>lessons</a:t>
            </a:r>
            <a:r>
              <a:rPr lang="fr-FR" b="1" dirty="0" smtClean="0"/>
              <a:t> </a:t>
            </a:r>
            <a:r>
              <a:rPr lang="fr-FR" b="1" dirty="0" err="1" smtClean="0"/>
              <a:t>learnt</a:t>
            </a:r>
            <a:endParaRPr lang="fr-FR" b="1" dirty="0"/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CC </a:t>
            </a:r>
            <a:r>
              <a:rPr lang="fr-FR" b="1" dirty="0" err="1" smtClean="0"/>
              <a:t>needed</a:t>
            </a:r>
            <a:r>
              <a:rPr lang="fr-FR" b="1" dirty="0" smtClean="0"/>
              <a:t> for ESS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even</a:t>
            </a:r>
            <a:r>
              <a:rPr lang="fr-FR" b="1" dirty="0" smtClean="0"/>
              <a:t> </a:t>
            </a:r>
            <a:r>
              <a:rPr lang="fr-FR" b="1" dirty="0" err="1" smtClean="0"/>
              <a:t>larger</a:t>
            </a:r>
            <a:r>
              <a:rPr lang="fr-FR" b="1" dirty="0" smtClean="0"/>
              <a:t> </a:t>
            </a:r>
            <a:r>
              <a:rPr lang="fr-FR" b="1" dirty="0" err="1" smtClean="0"/>
              <a:t>than</a:t>
            </a:r>
            <a:r>
              <a:rPr lang="fr-FR" b="1" dirty="0" smtClean="0"/>
              <a:t> </a:t>
            </a:r>
            <a:r>
              <a:rPr lang="fr-FR" b="1" dirty="0" err="1" smtClean="0"/>
              <a:t>integration</a:t>
            </a:r>
            <a:r>
              <a:rPr lang="fr-FR" b="1" dirty="0" smtClean="0"/>
              <a:t> </a:t>
            </a:r>
            <a:r>
              <a:rPr lang="fr-FR" b="1" dirty="0" err="1" smtClean="0"/>
              <a:t>activities</a:t>
            </a:r>
            <a:r>
              <a:rPr lang="fr-FR" b="1" dirty="0" smtClean="0"/>
              <a:t> </a:t>
            </a:r>
            <a:r>
              <a:rPr lang="fr-FR" b="1" dirty="0" err="1" smtClean="0"/>
              <a:t>covered</a:t>
            </a:r>
            <a:r>
              <a:rPr lang="fr-FR" b="1" dirty="0" smtClean="0"/>
              <a:t> for X-FEL</a:t>
            </a:r>
          </a:p>
          <a:p>
            <a:pPr lvl="1"/>
            <a:endParaRPr lang="fr-FR" b="1" dirty="0"/>
          </a:p>
          <a:p>
            <a:pPr lvl="1"/>
            <a:r>
              <a:rPr lang="fr-FR" b="1" dirty="0" err="1" smtClean="0"/>
              <a:t>Probably</a:t>
            </a:r>
            <a:r>
              <a:rPr lang="fr-FR" b="1" dirty="0" smtClean="0"/>
              <a:t> the </a:t>
            </a:r>
            <a:r>
              <a:rPr lang="fr-FR" b="1" dirty="0" err="1" smtClean="0"/>
              <a:t>most</a:t>
            </a:r>
            <a:r>
              <a:rPr lang="fr-FR" b="1" dirty="0" smtClean="0"/>
              <a:t> </a:t>
            </a:r>
            <a:r>
              <a:rPr lang="fr-FR" b="1" dirty="0" err="1" smtClean="0"/>
              <a:t>critical</a:t>
            </a:r>
            <a:r>
              <a:rPr lang="fr-FR" b="1" dirty="0" smtClean="0"/>
              <a:t> </a:t>
            </a:r>
            <a:r>
              <a:rPr lang="fr-FR" b="1" dirty="0" err="1" smtClean="0"/>
              <a:t>activity</a:t>
            </a:r>
            <a:r>
              <a:rPr lang="fr-FR" b="1" dirty="0" smtClean="0"/>
              <a:t> in configuration management</a:t>
            </a:r>
          </a:p>
          <a:p>
            <a:pPr lvl="1"/>
            <a:endParaRPr lang="fr-FR" b="1" dirty="0"/>
          </a:p>
          <a:p>
            <a:pPr lvl="1"/>
            <a:r>
              <a:rPr lang="fr-FR" b="1" dirty="0" smtClean="0"/>
              <a:t>CEA </a:t>
            </a:r>
            <a:r>
              <a:rPr lang="fr-FR" b="1" dirty="0" err="1" smtClean="0"/>
              <a:t>procedure</a:t>
            </a:r>
            <a:r>
              <a:rPr lang="fr-FR" b="1" dirty="0" smtClean="0"/>
              <a:t> </a:t>
            </a:r>
            <a:r>
              <a:rPr lang="fr-FR" b="1" dirty="0" err="1" smtClean="0"/>
              <a:t>includes</a:t>
            </a:r>
            <a:r>
              <a:rPr lang="fr-FR" b="1" dirty="0" smtClean="0"/>
              <a:t> the </a:t>
            </a:r>
            <a:r>
              <a:rPr lang="fr-FR" b="1" dirty="0" err="1" smtClean="0"/>
              <a:t>following</a:t>
            </a:r>
            <a:r>
              <a:rPr lang="fr-FR" b="1" dirty="0" smtClean="0"/>
              <a:t> </a:t>
            </a:r>
            <a:r>
              <a:rPr lang="fr-FR" b="1" dirty="0" err="1" smtClean="0"/>
              <a:t>processes</a:t>
            </a:r>
            <a:r>
              <a:rPr lang="fr-FR" b="1" dirty="0" smtClean="0"/>
              <a:t>:</a:t>
            </a:r>
            <a:endParaRPr lang="fr-FR" b="1" dirty="0"/>
          </a:p>
          <a:p>
            <a:pPr lvl="3"/>
            <a:r>
              <a:rPr lang="fr-FR" dirty="0" smtClean="0"/>
              <a:t>Description</a:t>
            </a:r>
            <a:endParaRPr lang="fr-FR" dirty="0"/>
          </a:p>
          <a:p>
            <a:pPr lvl="3"/>
            <a:r>
              <a:rPr lang="fr-FR" dirty="0" err="1" smtClean="0"/>
              <a:t>Decision</a:t>
            </a:r>
            <a:r>
              <a:rPr lang="fr-FR" dirty="0" smtClean="0"/>
              <a:t> to record / 3 </a:t>
            </a:r>
            <a:r>
              <a:rPr lang="fr-FR" dirty="0" err="1" smtClean="0"/>
              <a:t>levels</a:t>
            </a:r>
            <a:r>
              <a:rPr lang="fr-FR" dirty="0" smtClean="0"/>
              <a:t> classification </a:t>
            </a:r>
            <a:r>
              <a:rPr lang="fr-FR" dirty="0"/>
              <a:t>/ impact</a:t>
            </a:r>
          </a:p>
          <a:p>
            <a:pPr lvl="3"/>
            <a:r>
              <a:rPr lang="fr-FR" dirty="0" err="1" smtClean="0"/>
              <a:t>Decision</a:t>
            </a:r>
            <a:r>
              <a:rPr lang="fr-FR" dirty="0" smtClean="0"/>
              <a:t> </a:t>
            </a:r>
            <a:r>
              <a:rPr lang="fr-FR" dirty="0" err="1" smtClean="0"/>
              <a:t>authority</a:t>
            </a:r>
            <a:endParaRPr lang="fr-FR" dirty="0" smtClean="0"/>
          </a:p>
          <a:p>
            <a:pPr marL="771525" lvl="3" indent="0">
              <a:buNone/>
            </a:pPr>
            <a:endParaRPr lang="fr-FR" dirty="0" smtClean="0"/>
          </a:p>
          <a:p>
            <a:pPr lvl="1"/>
            <a:r>
              <a:rPr lang="fr-FR" b="1" dirty="0"/>
              <a:t>CEA </a:t>
            </a:r>
            <a:r>
              <a:rPr lang="fr-FR" b="1" dirty="0" err="1"/>
              <a:t>procedure</a:t>
            </a:r>
            <a:r>
              <a:rPr lang="fr-FR" b="1" dirty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supported</a:t>
            </a:r>
            <a:r>
              <a:rPr lang="fr-FR" b="1" dirty="0" smtClean="0"/>
              <a:t> by the </a:t>
            </a:r>
            <a:r>
              <a:rPr lang="fr-FR" b="1" dirty="0" err="1"/>
              <a:t>following</a:t>
            </a:r>
            <a:r>
              <a:rPr lang="fr-FR" b="1" dirty="0"/>
              <a:t> </a:t>
            </a:r>
            <a:r>
              <a:rPr lang="fr-FR" b="1" dirty="0" err="1" smtClean="0"/>
              <a:t>tools</a:t>
            </a:r>
            <a:r>
              <a:rPr lang="fr-FR" b="1" dirty="0" smtClean="0"/>
              <a:t>:</a:t>
            </a:r>
            <a:endParaRPr lang="fr-FR" b="1" dirty="0"/>
          </a:p>
          <a:p>
            <a:pPr lvl="3"/>
            <a:r>
              <a:rPr lang="fr-FR" dirty="0" smtClean="0"/>
              <a:t>CR / NCR </a:t>
            </a:r>
            <a:r>
              <a:rPr lang="fr-FR" dirty="0" err="1" smtClean="0"/>
              <a:t>template</a:t>
            </a:r>
            <a:r>
              <a:rPr lang="fr-FR" dirty="0" smtClean="0"/>
              <a:t> documents</a:t>
            </a:r>
            <a:endParaRPr lang="fr-FR" dirty="0"/>
          </a:p>
          <a:p>
            <a:pPr lvl="3"/>
            <a:r>
              <a:rPr lang="fr-FR" dirty="0" err="1" smtClean="0"/>
              <a:t>Naming</a:t>
            </a:r>
            <a:r>
              <a:rPr lang="fr-FR" dirty="0" smtClean="0"/>
              <a:t> </a:t>
            </a:r>
            <a:r>
              <a:rPr lang="fr-FR" dirty="0" err="1" smtClean="0"/>
              <a:t>procedure</a:t>
            </a:r>
            <a:endParaRPr lang="fr-FR" dirty="0"/>
          </a:p>
          <a:p>
            <a:pPr lvl="3"/>
            <a:r>
              <a:rPr lang="fr-FR" dirty="0" smtClean="0"/>
              <a:t>CEA documentation system</a:t>
            </a:r>
            <a:endParaRPr lang="fr-FR" dirty="0"/>
          </a:p>
          <a:p>
            <a:pPr marL="771525" lvl="3" indent="0">
              <a:buNone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 rot="20367509">
            <a:off x="20992" y="3283139"/>
            <a:ext cx="900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/>
              <a:t>See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Christelle’s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presentation</a:t>
            </a:r>
            <a:r>
              <a:rPr lang="fr-FR" sz="3600" b="1" dirty="0" smtClean="0"/>
              <a:t> for CC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86442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Configuration </a:t>
            </a:r>
            <a:r>
              <a:rPr lang="fr-FR" dirty="0" err="1" smtClean="0"/>
              <a:t>status</a:t>
            </a:r>
            <a:r>
              <a:rPr lang="fr-FR" dirty="0" smtClean="0"/>
              <a:t> and audit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3858" y="836712"/>
            <a:ext cx="8550630" cy="5832011"/>
          </a:xfrm>
        </p:spPr>
        <p:txBody>
          <a:bodyPr/>
          <a:lstStyle/>
          <a:p>
            <a:pPr marL="0" lvl="1" indent="0">
              <a:buNone/>
            </a:pPr>
            <a:endParaRPr lang="en-US" dirty="0" smtClean="0"/>
          </a:p>
          <a:p>
            <a:pPr lvl="1"/>
            <a:r>
              <a:rPr lang="fr-FR" b="1" dirty="0" err="1" smtClean="0"/>
              <a:t>Tracking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performed</a:t>
            </a:r>
            <a:r>
              <a:rPr lang="fr-FR" b="1" dirty="0" smtClean="0"/>
              <a:t> on Excel</a:t>
            </a:r>
          </a:p>
          <a:p>
            <a:pPr lvl="3"/>
            <a:r>
              <a:rPr lang="fr-FR" dirty="0" smtClean="0"/>
              <a:t>By QA/QC </a:t>
            </a:r>
            <a:r>
              <a:rPr lang="fr-FR" dirty="0" err="1" smtClean="0"/>
              <a:t>engineers</a:t>
            </a:r>
            <a:endParaRPr lang="fr-FR" dirty="0" smtClean="0"/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Template documents are </a:t>
            </a:r>
            <a:r>
              <a:rPr lang="fr-FR" b="1" dirty="0" err="1" smtClean="0"/>
              <a:t>used</a:t>
            </a:r>
            <a:endParaRPr lang="fr-FR" b="1" dirty="0" smtClean="0"/>
          </a:p>
          <a:p>
            <a:pPr lvl="3"/>
            <a:r>
              <a:rPr lang="fr-FR" dirty="0" err="1" smtClean="0"/>
              <a:t>Directly</a:t>
            </a:r>
            <a:r>
              <a:rPr lang="fr-FR" dirty="0" smtClean="0"/>
              <a:t> by </a:t>
            </a:r>
            <a:r>
              <a:rPr lang="fr-FR" dirty="0" err="1" smtClean="0"/>
              <a:t>subcontractors</a:t>
            </a:r>
            <a:r>
              <a:rPr lang="fr-FR" dirty="0" smtClean="0"/>
              <a:t> in </a:t>
            </a:r>
            <a:r>
              <a:rPr lang="fr-FR" dirty="0" err="1" smtClean="0"/>
              <a:t>companies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QAP</a:t>
            </a:r>
          </a:p>
          <a:p>
            <a:pPr lvl="3"/>
            <a:r>
              <a:rPr lang="fr-FR" dirty="0" smtClean="0"/>
              <a:t>By CEA/</a:t>
            </a:r>
            <a:r>
              <a:rPr lang="fr-FR" dirty="0" err="1" smtClean="0"/>
              <a:t>Irfu</a:t>
            </a:r>
            <a:r>
              <a:rPr lang="fr-FR" dirty="0" smtClean="0"/>
              <a:t> team</a:t>
            </a:r>
          </a:p>
          <a:p>
            <a:pPr lvl="3"/>
            <a:r>
              <a:rPr lang="fr-FR" dirty="0" smtClean="0"/>
              <a:t>To </a:t>
            </a:r>
            <a:r>
              <a:rPr lang="fr-FR" dirty="0" err="1" smtClean="0"/>
              <a:t>create</a:t>
            </a:r>
            <a:r>
              <a:rPr lang="fr-FR" dirty="0" smtClean="0"/>
              <a:t> a </a:t>
            </a:r>
            <a:r>
              <a:rPr lang="fr-FR" dirty="0" err="1" smtClean="0"/>
              <a:t>referenced</a:t>
            </a:r>
            <a:r>
              <a:rPr lang="fr-FR" dirty="0" smtClean="0"/>
              <a:t> CR/NCR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ones</a:t>
            </a:r>
            <a:r>
              <a:rPr lang="fr-FR" dirty="0" smtClean="0"/>
              <a:t> </a:t>
            </a:r>
            <a:r>
              <a:rPr lang="fr-FR" dirty="0" err="1" smtClean="0"/>
              <a:t>issued</a:t>
            </a:r>
            <a:r>
              <a:rPr lang="fr-FR" dirty="0" smtClean="0"/>
              <a:t> by </a:t>
            </a:r>
            <a:r>
              <a:rPr lang="fr-FR" dirty="0" err="1" smtClean="0"/>
              <a:t>subcontractors</a:t>
            </a:r>
            <a:r>
              <a:rPr lang="fr-FR" dirty="0" smtClean="0"/>
              <a:t> </a:t>
            </a:r>
            <a:r>
              <a:rPr lang="fr-FR" dirty="0" err="1" smtClean="0"/>
              <a:t>prior</a:t>
            </a:r>
            <a:r>
              <a:rPr lang="fr-FR" dirty="0" smtClean="0"/>
              <a:t> </a:t>
            </a:r>
            <a:r>
              <a:rPr lang="fr-FR" dirty="0" err="1" smtClean="0"/>
              <a:t>recording</a:t>
            </a:r>
            <a:endParaRPr lang="fr-FR" dirty="0"/>
          </a:p>
          <a:p>
            <a:pPr lvl="1"/>
            <a:endParaRPr lang="fr-FR" b="1" dirty="0" smtClean="0"/>
          </a:p>
          <a:p>
            <a:pPr lvl="1"/>
            <a:r>
              <a:rPr lang="fr-FR" b="1" dirty="0" smtClean="0"/>
              <a:t>Record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performed</a:t>
            </a:r>
            <a:r>
              <a:rPr lang="fr-FR" b="1" dirty="0" smtClean="0"/>
              <a:t> on I2I</a:t>
            </a:r>
          </a:p>
          <a:p>
            <a:pPr lvl="3"/>
            <a:r>
              <a:rPr lang="fr-FR" dirty="0" smtClean="0"/>
              <a:t>Collaborative documentation management </a:t>
            </a:r>
            <a:r>
              <a:rPr lang="fr-FR" dirty="0" err="1" smtClean="0"/>
              <a:t>tool</a:t>
            </a:r>
            <a:endParaRPr lang="fr-FR" dirty="0" smtClean="0"/>
          </a:p>
          <a:p>
            <a:pPr lvl="3"/>
            <a:r>
              <a:rPr lang="fr-FR" dirty="0" err="1" smtClean="0"/>
              <a:t>Developed</a:t>
            </a:r>
            <a:r>
              <a:rPr lang="fr-FR" dirty="0" smtClean="0"/>
              <a:t> and </a:t>
            </a:r>
            <a:r>
              <a:rPr lang="fr-FR" dirty="0" err="1" smtClean="0"/>
              <a:t>maintained</a:t>
            </a:r>
            <a:r>
              <a:rPr lang="fr-FR" dirty="0" smtClean="0"/>
              <a:t> by CEA</a:t>
            </a:r>
          </a:p>
          <a:p>
            <a:pPr lvl="3"/>
            <a:r>
              <a:rPr lang="fr-FR" dirty="0" smtClean="0"/>
              <a:t>Not </a:t>
            </a:r>
            <a:r>
              <a:rPr lang="fr-FR" dirty="0" err="1" smtClean="0"/>
              <a:t>fully</a:t>
            </a:r>
            <a:r>
              <a:rPr lang="fr-FR" dirty="0" smtClean="0"/>
              <a:t> intuitive and </a:t>
            </a:r>
            <a:r>
              <a:rPr lang="fr-FR" dirty="0" err="1" smtClean="0"/>
              <a:t>inadapted</a:t>
            </a:r>
            <a:r>
              <a:rPr lang="fr-FR" dirty="0" smtClean="0"/>
              <a:t> to manage </a:t>
            </a:r>
            <a:r>
              <a:rPr lang="fr-FR" dirty="0" err="1" smtClean="0"/>
              <a:t>much</a:t>
            </a:r>
            <a:r>
              <a:rPr lang="fr-FR" dirty="0" smtClean="0"/>
              <a:t> more documents (in </a:t>
            </a:r>
            <a:r>
              <a:rPr lang="fr-FR" dirty="0" err="1" smtClean="0"/>
              <a:t>series</a:t>
            </a:r>
            <a:r>
              <a:rPr lang="fr-FR" dirty="0" smtClean="0"/>
              <a:t>)</a:t>
            </a:r>
          </a:p>
          <a:p>
            <a:pPr marL="771525" lvl="3" indent="0">
              <a:buNone/>
            </a:pPr>
            <a:endParaRPr lang="fr-FR" dirty="0" smtClean="0"/>
          </a:p>
          <a:p>
            <a:pPr lvl="1"/>
            <a:r>
              <a:rPr lang="fr-FR" b="1" dirty="0" smtClean="0"/>
              <a:t>Audit </a:t>
            </a:r>
            <a:r>
              <a:rPr lang="fr-FR" b="1" dirty="0" err="1"/>
              <a:t>is</a:t>
            </a:r>
            <a:r>
              <a:rPr lang="fr-FR" b="1" dirty="0"/>
              <a:t> </a:t>
            </a:r>
            <a:r>
              <a:rPr lang="fr-FR" b="1" dirty="0" err="1"/>
              <a:t>performed</a:t>
            </a:r>
            <a:r>
              <a:rPr lang="fr-FR" b="1" dirty="0"/>
              <a:t> </a:t>
            </a:r>
            <a:r>
              <a:rPr lang="fr-FR" b="1" dirty="0" smtClean="0"/>
              <a:t>by </a:t>
            </a:r>
            <a:r>
              <a:rPr lang="fr-FR" b="1" dirty="0" err="1" smtClean="0"/>
              <a:t>checking</a:t>
            </a:r>
            <a:endParaRPr lang="fr-FR" b="1" dirty="0" smtClean="0"/>
          </a:p>
          <a:p>
            <a:pPr lvl="3"/>
            <a:r>
              <a:rPr lang="fr-FR" dirty="0" smtClean="0"/>
              <a:t>Configuration management </a:t>
            </a:r>
            <a:r>
              <a:rPr lang="fr-FR" dirty="0" err="1" smtClean="0"/>
              <a:t>efficiency</a:t>
            </a:r>
            <a:r>
              <a:rPr lang="fr-FR" dirty="0" smtClean="0"/>
              <a:t> </a:t>
            </a:r>
            <a:r>
              <a:rPr lang="fr-FR" dirty="0" err="1" smtClean="0"/>
              <a:t>internally</a:t>
            </a:r>
            <a:r>
              <a:rPr lang="fr-FR" dirty="0" smtClean="0"/>
              <a:t> at PMO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3"/>
            <a:r>
              <a:rPr lang="fr-FR" dirty="0" smtClean="0"/>
              <a:t>Compliance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technical</a:t>
            </a:r>
            <a:r>
              <a:rPr lang="fr-FR" dirty="0" smtClean="0"/>
              <a:t> </a:t>
            </a:r>
            <a:r>
              <a:rPr lang="fr-FR" dirty="0" err="1" smtClean="0"/>
              <a:t>specifications</a:t>
            </a:r>
            <a:r>
              <a:rPr lang="fr-FR" dirty="0" smtClean="0"/>
              <a:t>, tests plan…</a:t>
            </a:r>
          </a:p>
          <a:p>
            <a:pPr lvl="3"/>
            <a:r>
              <a:rPr lang="fr-FR" dirty="0" smtClean="0"/>
              <a:t>Compliance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procedures</a:t>
            </a:r>
            <a:r>
              <a:rPr lang="fr-FR" dirty="0" smtClean="0"/>
              <a:t> (</a:t>
            </a:r>
            <a:r>
              <a:rPr lang="fr-FR" dirty="0" err="1" smtClean="0"/>
              <a:t>manufacturing</a:t>
            </a:r>
            <a:r>
              <a:rPr lang="fr-FR" dirty="0" smtClean="0"/>
              <a:t>, </a:t>
            </a:r>
            <a:r>
              <a:rPr lang="fr-FR" dirty="0" err="1" smtClean="0"/>
              <a:t>assembly</a:t>
            </a:r>
            <a:r>
              <a:rPr lang="fr-FR" dirty="0" smtClean="0"/>
              <a:t>, control, test, </a:t>
            </a:r>
            <a:r>
              <a:rPr lang="fr-FR" dirty="0" err="1" smtClean="0"/>
              <a:t>alignment</a:t>
            </a:r>
            <a:r>
              <a:rPr lang="fr-FR" dirty="0" smtClean="0"/>
              <a:t>…)</a:t>
            </a:r>
          </a:p>
          <a:p>
            <a:pPr lvl="3"/>
            <a:r>
              <a:rPr lang="fr-FR" dirty="0" smtClean="0"/>
              <a:t>Compliance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aimed</a:t>
            </a:r>
            <a:r>
              <a:rPr lang="fr-FR" dirty="0" smtClean="0"/>
              <a:t> performances and </a:t>
            </a:r>
            <a:r>
              <a:rPr lang="fr-FR" dirty="0" err="1" smtClean="0"/>
              <a:t>acceptance</a:t>
            </a:r>
            <a:r>
              <a:rPr lang="fr-FR" dirty="0" smtClean="0"/>
              <a:t> </a:t>
            </a:r>
            <a:r>
              <a:rPr lang="fr-FR" dirty="0" err="1" smtClean="0"/>
              <a:t>criteria</a:t>
            </a:r>
            <a:endParaRPr lang="fr-FR" dirty="0"/>
          </a:p>
          <a:p>
            <a:pPr lvl="1"/>
            <a:endParaRPr lang="fr-FR" b="1" dirty="0"/>
          </a:p>
          <a:p>
            <a:pPr lvl="1"/>
            <a:endParaRPr lang="fr-FR" b="1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 rot="20367509">
            <a:off x="246328" y="3304046"/>
            <a:ext cx="900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err="1" smtClean="0"/>
              <a:t>See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Anaïs’s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presentation</a:t>
            </a:r>
            <a:r>
              <a:rPr lang="fr-FR" sz="3600" b="1" dirty="0" smtClean="0"/>
              <a:t> for I2I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83610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413858" y="909357"/>
            <a:ext cx="8334606" cy="5832011"/>
          </a:xfrm>
        </p:spPr>
        <p:txBody>
          <a:bodyPr/>
          <a:lstStyle/>
          <a:p>
            <a:pPr marL="0" lvl="1" indent="0">
              <a:buNone/>
            </a:pPr>
            <a:endParaRPr lang="en-US" dirty="0" smtClean="0"/>
          </a:p>
          <a:p>
            <a:pPr lvl="1"/>
            <a:r>
              <a:rPr lang="fr-FR" b="1" dirty="0" smtClean="0"/>
              <a:t>Configuration management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being</a:t>
            </a:r>
            <a:r>
              <a:rPr lang="fr-FR" b="1" dirty="0" smtClean="0"/>
              <a:t> </a:t>
            </a:r>
            <a:r>
              <a:rPr lang="fr-FR" b="1" dirty="0" err="1" smtClean="0"/>
              <a:t>implemented</a:t>
            </a:r>
            <a:r>
              <a:rPr lang="fr-FR" b="1" dirty="0" smtClean="0"/>
              <a:t> at </a:t>
            </a:r>
            <a:r>
              <a:rPr lang="fr-FR" b="1" dirty="0" err="1" smtClean="0"/>
              <a:t>Irfu</a:t>
            </a:r>
            <a:endParaRPr lang="fr-FR" b="1" dirty="0"/>
          </a:p>
          <a:p>
            <a:pPr lvl="3"/>
            <a:r>
              <a:rPr lang="fr-FR" dirty="0" err="1" smtClean="0"/>
              <a:t>Lessons</a:t>
            </a:r>
            <a:r>
              <a:rPr lang="fr-FR" dirty="0" smtClean="0"/>
              <a:t> </a:t>
            </a:r>
            <a:r>
              <a:rPr lang="fr-FR" dirty="0" err="1" smtClean="0"/>
              <a:t>learnt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X-FEL </a:t>
            </a:r>
            <a:r>
              <a:rPr lang="fr-FR" dirty="0" err="1" smtClean="0"/>
              <a:t>project</a:t>
            </a:r>
            <a:r>
              <a:rPr lang="fr-FR" dirty="0" smtClean="0"/>
              <a:t> are a </a:t>
            </a:r>
            <a:r>
              <a:rPr lang="fr-FR" dirty="0" err="1" smtClean="0"/>
              <a:t>tremandous</a:t>
            </a:r>
            <a:r>
              <a:rPr lang="fr-FR" dirty="0" smtClean="0"/>
              <a:t> </a:t>
            </a:r>
            <a:r>
              <a:rPr lang="fr-FR" dirty="0" err="1" smtClean="0"/>
              <a:t>advantage</a:t>
            </a:r>
            <a:r>
              <a:rPr lang="fr-FR" dirty="0" smtClean="0"/>
              <a:t> for ESS</a:t>
            </a:r>
            <a:endParaRPr lang="fr-FR" dirty="0"/>
          </a:p>
          <a:p>
            <a:pPr lvl="3"/>
            <a:r>
              <a:rPr lang="fr-FR" dirty="0" err="1" smtClean="0"/>
              <a:t>Prototyping</a:t>
            </a:r>
            <a:r>
              <a:rPr lang="fr-FR" dirty="0" smtClean="0"/>
              <a:t> phase </a:t>
            </a:r>
            <a:r>
              <a:rPr lang="fr-FR" dirty="0" err="1" smtClean="0"/>
              <a:t>is</a:t>
            </a:r>
            <a:r>
              <a:rPr lang="fr-FR" dirty="0" smtClean="0"/>
              <a:t> consistent to set up and test the configuration management </a:t>
            </a:r>
            <a:r>
              <a:rPr lang="fr-FR" dirty="0" err="1" smtClean="0"/>
              <a:t>implementation</a:t>
            </a:r>
            <a:r>
              <a:rPr lang="fr-FR" dirty="0" smtClean="0"/>
              <a:t> at </a:t>
            </a:r>
            <a:r>
              <a:rPr lang="fr-FR" dirty="0" err="1" smtClean="0"/>
              <a:t>Irfu</a:t>
            </a:r>
            <a:endParaRPr lang="fr-FR" dirty="0" smtClean="0"/>
          </a:p>
          <a:p>
            <a:pPr lvl="3"/>
            <a:r>
              <a:rPr lang="fr-FR" dirty="0" err="1" smtClean="0"/>
              <a:t>Sensibilization</a:t>
            </a:r>
            <a:r>
              <a:rPr lang="fr-FR" dirty="0" smtClean="0"/>
              <a:t> and training of the team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well</a:t>
            </a:r>
            <a:r>
              <a:rPr lang="fr-FR" dirty="0" smtClean="0"/>
              <a:t> </a:t>
            </a:r>
            <a:r>
              <a:rPr lang="fr-FR" dirty="0" err="1" smtClean="0"/>
              <a:t>advanced</a:t>
            </a:r>
            <a:endParaRPr lang="fr-FR" dirty="0" smtClean="0"/>
          </a:p>
          <a:p>
            <a:pPr lvl="3"/>
            <a:r>
              <a:rPr lang="fr-FR" dirty="0" err="1" smtClean="0"/>
              <a:t>Traceability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ensured</a:t>
            </a:r>
            <a:r>
              <a:rPr lang="fr-FR" dirty="0" smtClean="0"/>
              <a:t>, CR and NCR are </a:t>
            </a:r>
            <a:r>
              <a:rPr lang="fr-FR" dirty="0" err="1" smtClean="0"/>
              <a:t>recorded</a:t>
            </a: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lvl="1"/>
            <a:r>
              <a:rPr lang="fr-FR" b="1" dirty="0" err="1"/>
              <a:t>Still</a:t>
            </a:r>
            <a:r>
              <a:rPr lang="fr-FR" b="1" dirty="0"/>
              <a:t> open questions/issues</a:t>
            </a:r>
          </a:p>
          <a:p>
            <a:pPr lvl="3"/>
            <a:r>
              <a:rPr lang="fr-FR" dirty="0" err="1"/>
              <a:t>Optimization</a:t>
            </a:r>
            <a:r>
              <a:rPr lang="fr-FR" dirty="0"/>
              <a:t> of the </a:t>
            </a:r>
            <a:r>
              <a:rPr lang="fr-FR" dirty="0" err="1"/>
              <a:t>implementation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the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prototyping</a:t>
            </a:r>
            <a:r>
              <a:rPr lang="fr-FR" dirty="0"/>
              <a:t> phase</a:t>
            </a:r>
          </a:p>
          <a:p>
            <a:pPr lvl="3"/>
            <a:r>
              <a:rPr lang="fr-FR" dirty="0"/>
              <a:t>Validation </a:t>
            </a:r>
            <a:r>
              <a:rPr lang="fr-FR" dirty="0" err="1"/>
              <a:t>process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ESS </a:t>
            </a:r>
            <a:r>
              <a:rPr lang="fr-FR" dirty="0" err="1"/>
              <a:t>regarding</a:t>
            </a:r>
            <a:r>
              <a:rPr lang="fr-FR" dirty="0"/>
              <a:t> </a:t>
            </a:r>
            <a:r>
              <a:rPr lang="fr-FR" dirty="0" smtClean="0"/>
              <a:t>major CR/NCR</a:t>
            </a:r>
          </a:p>
          <a:p>
            <a:pPr lvl="3"/>
            <a:r>
              <a:rPr lang="fr-FR" dirty="0" smtClean="0"/>
              <a:t>ESS has to </a:t>
            </a:r>
            <a:r>
              <a:rPr lang="fr-FR" dirty="0" err="1" smtClean="0"/>
              <a:t>alert</a:t>
            </a:r>
            <a:r>
              <a:rPr lang="fr-FR" dirty="0" smtClean="0"/>
              <a:t> CEA for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smtClean="0"/>
              <a:t>change in </a:t>
            </a:r>
            <a:r>
              <a:rPr lang="fr-FR" dirty="0" smtClean="0"/>
              <a:t>DOORS about CEA contribution</a:t>
            </a:r>
            <a:endParaRPr lang="fr-FR" dirty="0"/>
          </a:p>
          <a:p>
            <a:pPr lvl="3"/>
            <a:r>
              <a:rPr lang="fr-FR" dirty="0" err="1" smtClean="0"/>
              <a:t>Proposal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ESS for a </a:t>
            </a:r>
            <a:r>
              <a:rPr lang="fr-FR" dirty="0" err="1" smtClean="0"/>
              <a:t>dedicated</a:t>
            </a:r>
            <a:r>
              <a:rPr lang="fr-FR" dirty="0" smtClean="0"/>
              <a:t> </a:t>
            </a:r>
            <a:r>
              <a:rPr lang="fr-FR" dirty="0"/>
              <a:t>documentation management system </a:t>
            </a:r>
            <a:r>
              <a:rPr lang="fr-FR" dirty="0" err="1" smtClean="0"/>
              <a:t>used</a:t>
            </a:r>
            <a:r>
              <a:rPr lang="fr-FR" dirty="0" smtClean="0"/>
              <a:t> by all </a:t>
            </a:r>
            <a:r>
              <a:rPr lang="fr-FR" dirty="0" err="1" smtClean="0"/>
              <a:t>partners</a:t>
            </a:r>
            <a:r>
              <a:rPr lang="fr-FR" dirty="0" smtClean="0"/>
              <a:t> </a:t>
            </a:r>
            <a:r>
              <a:rPr lang="fr-FR" dirty="0" err="1" smtClean="0"/>
              <a:t>seems</a:t>
            </a:r>
            <a:r>
              <a:rPr lang="fr-FR" dirty="0" smtClean="0"/>
              <a:t> </a:t>
            </a:r>
            <a:r>
              <a:rPr lang="fr-FR" dirty="0" err="1"/>
              <a:t>unavoidable</a:t>
            </a: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marL="771525" lvl="3" indent="0">
              <a:buNone/>
            </a:pPr>
            <a:endParaRPr lang="fr-FR" dirty="0"/>
          </a:p>
          <a:p>
            <a:pPr lvl="1"/>
            <a:endParaRPr lang="fr-FR" b="1" dirty="0" smtClean="0"/>
          </a:p>
          <a:p>
            <a:pPr marL="0" lvl="1" indent="0">
              <a:buNone/>
            </a:pPr>
            <a:endParaRPr lang="fr-FR" b="1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276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_powerpoint_CEA_Irfu (1)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</TotalTime>
  <Words>742</Words>
  <Application>Microsoft Office PowerPoint</Application>
  <PresentationFormat>Affichage à l'écran (4:3)</PresentationFormat>
  <Paragraphs>167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Mod_powerpoint_CEA_Irfu (1)</vt:lpstr>
      <vt:lpstr>configuration management and control plan</vt:lpstr>
      <vt:lpstr>requirements</vt:lpstr>
      <vt:lpstr>Configuration management process activities</vt:lpstr>
      <vt:lpstr>Objectives and contraints for interfaces identification</vt:lpstr>
      <vt:lpstr>Tasks and associated goals</vt:lpstr>
      <vt:lpstr>Interfaces identification example for design phase</vt:lpstr>
      <vt:lpstr>Change control</vt:lpstr>
      <vt:lpstr>Configuration status and audit</vt:lpstr>
      <vt:lpstr>conclusions</vt:lpstr>
      <vt:lpstr>DRF  Irfu </vt:lpstr>
    </vt:vector>
  </TitlesOfParts>
  <Company>CEA Saclay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CLOUE Christelle</dc:creator>
  <cp:lastModifiedBy>HENNION Vincent</cp:lastModifiedBy>
  <cp:revision>163</cp:revision>
  <dcterms:created xsi:type="dcterms:W3CDTF">2016-03-14T15:21:45Z</dcterms:created>
  <dcterms:modified xsi:type="dcterms:W3CDTF">2016-06-29T13:15:44Z</dcterms:modified>
</cp:coreProperties>
</file>