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691" r:id="rId2"/>
    <p:sldMasterId id="2147483750" r:id="rId3"/>
    <p:sldMasterId id="2147483814" r:id="rId4"/>
    <p:sldMasterId id="2147483830" r:id="rId5"/>
  </p:sldMasterIdLst>
  <p:notesMasterIdLst>
    <p:notesMasterId r:id="rId18"/>
  </p:notesMasterIdLst>
  <p:sldIdLst>
    <p:sldId id="389" r:id="rId6"/>
    <p:sldId id="284" r:id="rId7"/>
    <p:sldId id="400" r:id="rId8"/>
    <p:sldId id="398" r:id="rId9"/>
    <p:sldId id="394" r:id="rId10"/>
    <p:sldId id="391" r:id="rId11"/>
    <p:sldId id="397" r:id="rId12"/>
    <p:sldId id="402" r:id="rId13"/>
    <p:sldId id="403" r:id="rId14"/>
    <p:sldId id="358" r:id="rId15"/>
    <p:sldId id="401" r:id="rId16"/>
    <p:sldId id="387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11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114" algn="l" defTabSz="45711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229" algn="l" defTabSz="45711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344" algn="l" defTabSz="45711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458" algn="l" defTabSz="45711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5573" algn="l" defTabSz="45711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2688" algn="l" defTabSz="45711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199801" algn="l" defTabSz="45711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6917" algn="l" defTabSz="45711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Default Section" id="{031BD2B8-F27D-7346-8C43-E9CA4C2C7F71}">
          <p14:sldIdLst>
            <p14:sldId id="389"/>
            <p14:sldId id="284"/>
            <p14:sldId id="400"/>
            <p14:sldId id="398"/>
            <p14:sldId id="394"/>
            <p14:sldId id="391"/>
            <p14:sldId id="397"/>
            <p14:sldId id="402"/>
            <p14:sldId id="403"/>
            <p14:sldId id="358"/>
            <p14:sldId id="401"/>
            <p14:sldId id="3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7382" autoAdjust="0"/>
  </p:normalViewPr>
  <p:slideViewPr>
    <p:cSldViewPr snapToGrid="0" snapToObjects="1">
      <p:cViewPr varScale="1">
        <p:scale>
          <a:sx n="111" d="100"/>
          <a:sy n="111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7" name="Shape 4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64938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61A53A7-64CD-4D0E-AAE8-1AC9C79D7085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3295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fld id="{161A53A7-64CD-4D0E-AAE8-1AC9C79D708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626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81895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6FA8-2747-8B48-B875-7188D7D52357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44164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1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81D5-AA54-714D-95DB-FC2D521B139D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68087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EBA-003E-894C-98C0-8C1EF1E9C0CE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422652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01DC-9CB6-C94C-A035-AE4D557374BC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08192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B0AE-5A3A-F04D-A9F3-EAE846CBBB6B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7207263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äng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0"/>
            <a:ext cx="9144000" cy="168274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sv-SE" kern="1200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11" name="Bildobjekt 10" descr="ESS-logga-blå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6902756" y="362809"/>
            <a:ext cx="1728000" cy="92448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9773-FC84-AC4D-9D28-F5B786E3C95F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22143" y="130722"/>
            <a:ext cx="6290083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4000">
                <a:solidFill>
                  <a:srgbClr val="0094CA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293604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152672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8" y="1955801"/>
            <a:ext cx="4766944" cy="3780620"/>
          </a:xfrm>
        </p:spPr>
        <p:txBody>
          <a:bodyPr lIns="0" tIns="0" rIns="0" bIns="0">
            <a:noAutofit/>
          </a:bodyPr>
          <a:lstStyle>
            <a:lvl1pPr marL="342900" indent="-34290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med rundade hörn 5"/>
          <p:cNvSpPr/>
          <p:nvPr userDrawn="1"/>
        </p:nvSpPr>
        <p:spPr>
          <a:xfrm>
            <a:off x="6205862" y="1955801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sv-SE" kern="12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793703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8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defRPr sz="2400" b="0">
                <a:solidFill>
                  <a:schemeClr val="bg1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defRPr sz="1800" baseline="0">
                <a:solidFill>
                  <a:srgbClr val="FFFFFF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</a:p>
          <a:p>
            <a:pPr lvl="1"/>
            <a:r>
              <a:rPr lang="sv-SE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Blue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63578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8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</a:p>
          <a:p>
            <a:pPr lvl="1"/>
            <a:r>
              <a:rPr lang="sv-SE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971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8" y="1955801"/>
            <a:ext cx="4766944" cy="3780620"/>
          </a:xfrm>
        </p:spPr>
        <p:txBody>
          <a:bodyPr lIns="0" tIns="0" rIns="0" bIns="0">
            <a:noAutofit/>
          </a:bodyPr>
          <a:lstStyle>
            <a:lvl1pPr marL="342900" indent="-34290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med rundade hörn 5"/>
          <p:cNvSpPr/>
          <p:nvPr userDrawn="1"/>
        </p:nvSpPr>
        <p:spPr>
          <a:xfrm>
            <a:off x="6205862" y="1955801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sv-SE" kern="12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504134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917" y="10"/>
            <a:ext cx="6067426" cy="1441531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998" y="1964948"/>
            <a:ext cx="6536399" cy="4038981"/>
          </a:xfrm>
        </p:spPr>
        <p:txBody>
          <a:bodyPr/>
          <a:lstStyle>
            <a:lvl1pPr marL="0" indent="0">
              <a:buNone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6A15-A2C2-0E41-9DE4-010C0B0B3333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383859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B1DA-B944-6140-B7F5-AB5049DAE69B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937078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9FA7-588D-F242-B226-5AB564D508AA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129682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DC82-EAE6-AF49-8201-FFCF32064398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10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220616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DCD4-91F4-4C4C-B804-E8D3D9779EF3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6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634656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6FA8-2747-8B48-B875-7188D7D52357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51104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1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81D5-AA54-714D-95DB-FC2D521B139D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995552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EBA-003E-894C-98C0-8C1EF1E9C0CE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757298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01DC-9CB6-C94C-A035-AE4D557374BC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5603210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B0AE-5A3A-F04D-A9F3-EAE846CBBB6B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219549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8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defRPr sz="2400" b="0">
                <a:solidFill>
                  <a:schemeClr val="bg1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defRPr sz="1800" baseline="0">
                <a:solidFill>
                  <a:srgbClr val="FFFFFF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</a:p>
          <a:p>
            <a:pPr lvl="1"/>
            <a:r>
              <a:rPr lang="sv-SE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Blue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377988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äng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0"/>
            <a:ext cx="9144000" cy="168274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sv-SE" kern="1200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11" name="Bildobjekt 10" descr="ESS-logga-blå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6902756" y="362809"/>
            <a:ext cx="1728000" cy="92448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9773-FC84-AC4D-9D28-F5B786E3C95F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22143" y="130722"/>
            <a:ext cx="6290083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4000">
                <a:solidFill>
                  <a:srgbClr val="0094CA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647535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7410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783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717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798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274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014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957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5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8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</a:p>
          <a:p>
            <a:pPr lvl="1"/>
            <a:r>
              <a:rPr lang="sv-SE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927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261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CFF-5DB3-AD48-A168-D6A70DDC78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13/09/16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4E92-0610-FF46-BF23-562FBAC8DB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076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04492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42900" indent="-34290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med rundade hörn 5"/>
          <p:cNvSpPr/>
          <p:nvPr userDrawn="1"/>
        </p:nvSpPr>
        <p:spPr>
          <a:xfrm>
            <a:off x="6205857" y="1955801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sv-SE" kern="12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407524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defRPr sz="2400" b="0">
                <a:solidFill>
                  <a:schemeClr val="bg1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defRPr sz="1800" baseline="0">
                <a:solidFill>
                  <a:srgbClr val="FFFFFF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</a:p>
          <a:p>
            <a:pPr lvl="1"/>
            <a:r>
              <a:rPr lang="sv-SE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Blue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292924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</a:p>
          <a:p>
            <a:pPr lvl="1"/>
            <a:r>
              <a:rPr lang="sv-SE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526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913" y="0"/>
            <a:ext cx="6067426" cy="1441531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993" y="1964945"/>
            <a:ext cx="6536399" cy="4038981"/>
          </a:xfrm>
        </p:spPr>
        <p:txBody>
          <a:bodyPr/>
          <a:lstStyle>
            <a:lvl1pPr marL="0" indent="0">
              <a:buNone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6A15-A2C2-0E41-9DE4-010C0B0B3333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354144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B1DA-B944-6140-B7F5-AB5049DAE69B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962193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9FA7-588D-F242-B226-5AB564D508AA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843381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DC82-EAE6-AF49-8201-FFCF32064398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19565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917" y="10"/>
            <a:ext cx="6067426" cy="1441531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998" y="1964948"/>
            <a:ext cx="6536399" cy="4038981"/>
          </a:xfrm>
        </p:spPr>
        <p:txBody>
          <a:bodyPr/>
          <a:lstStyle>
            <a:lvl1pPr marL="0" indent="0">
              <a:buNone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6A15-A2C2-0E41-9DE4-010C0B0B3333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899806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DCD4-91F4-4C4C-B804-E8D3D9779EF3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6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0820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6FA8-2747-8B48-B875-7188D7D52357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832700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81D5-AA54-714D-95DB-FC2D521B139D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609857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EBA-003E-894C-98C0-8C1EF1E9C0CE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475347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01DC-9CB6-C94C-A035-AE4D557374BC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9247252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B0AE-5A3A-F04D-A9F3-EAE846CBBB6B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637100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äng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68274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sv-SE" kern="1200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11" name="Bildobjekt 10" descr="ESS-logga-blå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02756" y="362809"/>
            <a:ext cx="1728000" cy="92448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9773-FC84-AC4D-9D28-F5B786E3C95F}" type="datetime1">
              <a:rPr lang="sv-SE" smtClean="0"/>
              <a:pPr/>
              <a:t>13/09/16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22138" y="130718"/>
            <a:ext cx="6290083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4000">
                <a:solidFill>
                  <a:srgbClr val="0094CA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0744249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C8AF-8001-1E43-8EF9-7E94DB65C1E0}" type="datetime1">
              <a:rPr lang="en-GB" smtClean="0"/>
              <a:t>13/09/16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41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13/09/16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9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574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 defTabSz="914319" hangingPunct="1"/>
            <a:endParaRPr lang="sv-SE" kern="1200" dirty="0">
              <a:solidFill>
                <a:srgbClr val="0094CA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13/09/16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6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B1DA-B944-6140-B7F5-AB5049DAE69B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395777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 defTabSz="914319" hangingPunct="1"/>
            <a:endParaRPr lang="sv-SE" kern="1200" dirty="0">
              <a:solidFill>
                <a:srgbClr val="0094CA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13/09/16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9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352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13/09/16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 defTabSz="914319" hangingPunct="1"/>
            <a:endParaRPr lang="sv-SE" kern="1200" dirty="0">
              <a:solidFill>
                <a:srgbClr val="0094CA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87020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8491145"/>
      </p:ext>
    </p:extLst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9FA7-588D-F242-B226-5AB564D508AA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82568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DC82-EAE6-AF49-8201-FFCF32064398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10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27124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DCD4-91F4-4C4C-B804-E8D3D9779EF3}" type="datetime1">
              <a:rPr lang="sv-SE" smtClean="0">
                <a:latin typeface="Calibri"/>
              </a:rPr>
              <a:pPr/>
              <a:t>13/09/16</a:t>
            </a:fld>
            <a:endParaRPr lang="sv-SE">
              <a:latin typeface="Calibri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6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32227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0.xml"/><Relationship Id="rId16" Type="http://schemas.openxmlformats.org/officeDocument/2006/relationships/theme" Target="../theme/theme2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2.xml"/><Relationship Id="rId3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6.xml"/><Relationship Id="rId7" Type="http://schemas.openxmlformats.org/officeDocument/2006/relationships/slideLayout" Target="../slideLayouts/slideLayout37.xml"/><Relationship Id="rId8" Type="http://schemas.openxmlformats.org/officeDocument/2006/relationships/slideLayout" Target="../slideLayouts/slideLayout38.xml"/><Relationship Id="rId9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57.xml"/><Relationship Id="rId17" Type="http://schemas.openxmlformats.org/officeDocument/2006/relationships/theme" Target="../theme/theme4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3.xml"/><Relationship Id="rId3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6.xml"/><Relationship Id="rId6" Type="http://schemas.openxmlformats.org/officeDocument/2006/relationships/slideLayout" Target="../slideLayouts/slideLayout47.xml"/><Relationship Id="rId7" Type="http://schemas.openxmlformats.org/officeDocument/2006/relationships/slideLayout" Target="../slideLayouts/slideLayout48.xml"/><Relationship Id="rId8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theme" Target="../theme/theme5.xml"/><Relationship Id="rId1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3516" y="1964948"/>
            <a:ext cx="6536399" cy="4038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94CA"/>
                </a:solidFill>
              </a:defRPr>
            </a:lvl1pPr>
          </a:lstStyle>
          <a:p>
            <a:pPr defTabSz="457200" hangingPunct="1"/>
            <a:fld id="{536FF277-5E8C-C849-958D-3EBBE89D3841}" type="datetime1">
              <a:rPr lang="sv-SE" kern="1200" smtClean="0">
                <a:ea typeface="+mn-ea"/>
                <a:cs typeface="+mn-cs"/>
              </a:rPr>
              <a:pPr defTabSz="457200" hangingPunct="1"/>
              <a:t>13/09/16</a:t>
            </a:fld>
            <a:endParaRPr lang="sv-SE" kern="1200"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4CA"/>
                </a:solidFill>
              </a:defRPr>
            </a:lvl1pPr>
          </a:lstStyle>
          <a:p>
            <a:pPr defTabSz="457200" hangingPunct="1"/>
            <a:endParaRPr lang="sv-SE" kern="1200"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94CA"/>
                </a:solidFill>
              </a:defRPr>
            </a:lvl1pPr>
          </a:lstStyle>
          <a:p>
            <a:pPr defTabSz="457200" hangingPunct="1"/>
            <a:fld id="{038C62C7-F79B-CD4A-A5DF-5683BBEC4A65}" type="slidenum">
              <a:rPr lang="sv-SE" kern="1200" smtClean="0">
                <a:ea typeface="+mn-ea"/>
                <a:cs typeface="+mn-cs"/>
              </a:rPr>
              <a:pPr defTabSz="457200" hangingPunct="1"/>
              <a:t>‹#›</a:t>
            </a:fld>
            <a:endParaRPr lang="sv-SE" kern="1200"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sv-SE" kern="1200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8" name="Bildobjekt 7" descr="ESS-vit-logga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326974" y="378769"/>
            <a:ext cx="1359826" cy="727507"/>
          </a:xfrm>
          <a:prstGeom prst="rect">
            <a:avLst/>
          </a:prstGeom>
        </p:spPr>
      </p:pic>
      <p:sp>
        <p:nvSpPr>
          <p:cNvPr id="11" name="Platshållare för rubrik 10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82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ransition xmlns:p14="http://schemas.microsoft.com/office/powerpoint/2010/main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400"/>
        </a:lnSpc>
        <a:spcBef>
          <a:spcPct val="20000"/>
        </a:spcBef>
        <a:spcAft>
          <a:spcPts val="1200"/>
        </a:spcAft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3516" y="1964948"/>
            <a:ext cx="6536399" cy="4038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94CA"/>
                </a:solidFill>
              </a:defRPr>
            </a:lvl1pPr>
          </a:lstStyle>
          <a:p>
            <a:pPr defTabSz="457200" hangingPunct="1"/>
            <a:fld id="{536FF277-5E8C-C849-958D-3EBBE89D3841}" type="datetime1">
              <a:rPr lang="sv-SE" kern="1200" smtClean="0">
                <a:ea typeface="+mn-ea"/>
                <a:cs typeface="+mn-cs"/>
              </a:rPr>
              <a:pPr defTabSz="457200" hangingPunct="1"/>
              <a:t>13/09/16</a:t>
            </a:fld>
            <a:endParaRPr lang="sv-SE" kern="1200"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4CA"/>
                </a:solidFill>
              </a:defRPr>
            </a:lvl1pPr>
          </a:lstStyle>
          <a:p>
            <a:pPr defTabSz="457200" hangingPunct="1"/>
            <a:endParaRPr lang="sv-SE" kern="1200"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94CA"/>
                </a:solidFill>
              </a:defRPr>
            </a:lvl1pPr>
          </a:lstStyle>
          <a:p>
            <a:pPr defTabSz="457200" hangingPunct="1"/>
            <a:fld id="{038C62C7-F79B-CD4A-A5DF-5683BBEC4A65}" type="slidenum">
              <a:rPr lang="sv-SE" kern="1200" smtClean="0">
                <a:ea typeface="+mn-ea"/>
                <a:cs typeface="+mn-cs"/>
              </a:rPr>
              <a:pPr defTabSz="457200" hangingPunct="1"/>
              <a:t>‹#›</a:t>
            </a:fld>
            <a:endParaRPr lang="sv-SE" kern="1200"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sv-SE" kern="1200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8" name="Bildobjekt 7" descr="ESS-vit-logga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326974" y="378769"/>
            <a:ext cx="1359826" cy="727507"/>
          </a:xfrm>
          <a:prstGeom prst="rect">
            <a:avLst/>
          </a:prstGeom>
        </p:spPr>
      </p:pic>
      <p:sp>
        <p:nvSpPr>
          <p:cNvPr id="11" name="Platshållare för rubrik 10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08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</p:sldLayoutIdLst>
  <p:transition xmlns:p14="http://schemas.microsoft.com/office/powerpoint/2010/main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400"/>
        </a:lnSpc>
        <a:spcBef>
          <a:spcPct val="20000"/>
        </a:spcBef>
        <a:spcAft>
          <a:spcPts val="1200"/>
        </a:spcAft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hangingPunct="1"/>
            <a:fld id="{E9E84CFF-5DB3-AD48-A168-D6A70DDC789D}" type="datetimeFigureOut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defTabSz="457200" hangingPunct="1"/>
              <a:t>13/09/16</a:t>
            </a:fld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hangingPunct="1"/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hangingPunct="1"/>
            <a:fld id="{FC8C4E92-0610-FF46-BF23-562FBAC8DB5F}" type="slidenum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defTabSz="457200" hangingPunct="1"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0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3511" y="1964945"/>
            <a:ext cx="6536399" cy="4038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94CA"/>
                </a:solidFill>
              </a:defRPr>
            </a:lvl1pPr>
          </a:lstStyle>
          <a:p>
            <a:pPr defTabSz="457200" hangingPunct="1"/>
            <a:fld id="{536FF277-5E8C-C849-958D-3EBBE89D3841}" type="datetime1">
              <a:rPr lang="sv-SE" kern="1200" smtClean="0"/>
              <a:pPr defTabSz="457200" hangingPunct="1"/>
              <a:t>13/09/16</a:t>
            </a:fld>
            <a:endParaRPr lang="sv-SE" kern="120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4CA"/>
                </a:solidFill>
              </a:defRPr>
            </a:lvl1pPr>
          </a:lstStyle>
          <a:p>
            <a:pPr defTabSz="457200" hangingPunct="1"/>
            <a:endParaRPr lang="sv-SE" kern="120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94CA"/>
                </a:solidFill>
              </a:defRPr>
            </a:lvl1pPr>
          </a:lstStyle>
          <a:p>
            <a:pPr defTabSz="457200" hangingPunct="1"/>
            <a:fld id="{038C62C7-F79B-CD4A-A5DF-5683BBEC4A65}" type="slidenum">
              <a:rPr lang="sv-SE" kern="1200" smtClean="0"/>
              <a:pPr defTabSz="457200" hangingPunct="1"/>
              <a:t>‹#›</a:t>
            </a:fld>
            <a:endParaRPr lang="sv-SE" kern="1200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sv-SE" kern="1200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8" name="Bildobjekt 7" descr="ESS-vit-logga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326974" y="378759"/>
            <a:ext cx="1359826" cy="727507"/>
          </a:xfrm>
          <a:prstGeom prst="rect">
            <a:avLst/>
          </a:prstGeom>
        </p:spPr>
      </p:pic>
      <p:sp>
        <p:nvSpPr>
          <p:cNvPr id="11" name="Platshållare för rubrik 10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9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6" r:id="rId16"/>
  </p:sldLayoutIdLst>
  <p:transition xmlns:p14="http://schemas.microsoft.com/office/powerpoint/2010/main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400"/>
        </a:lnSpc>
        <a:spcBef>
          <a:spcPct val="20000"/>
        </a:spcBef>
        <a:spcAft>
          <a:spcPts val="1200"/>
        </a:spcAft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7139136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19" hangingPunct="1"/>
            <a:fld id="{7103233B-D569-4A6E-878F-CDE152514C47}" type="datetime1">
              <a:rPr lang="sv-SE" kern="120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 defTabSz="914319" hangingPunct="1"/>
              <a:t>13/09/16</a:t>
            </a:fld>
            <a:endParaRPr lang="sv-SE" kern="1200" dirty="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19" hangingPunct="1"/>
            <a:endParaRPr lang="sv-SE" kern="1200" dirty="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19" hangingPunct="1"/>
            <a:fld id="{551115BC-487E-4422-894C-CB7CD3E79223}" type="slidenum">
              <a:rPr lang="sv-SE" kern="120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 defTabSz="914319" hangingPunct="1"/>
              <a:t>‹#›</a:t>
            </a:fld>
            <a:endParaRPr lang="sv-SE" kern="1200" dirty="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45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</p:sldLayoutIdLst>
  <p:hf hdr="0" ftr="0" dt="0"/>
  <p:txStyles>
    <p:titleStyle>
      <a:lvl1pPr algn="l" defTabSz="914319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884" indent="-285725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2899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05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21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6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hyperlink" Target="http://www.europeanspallationsource.s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86" y="1254016"/>
            <a:ext cx="7395306" cy="237626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sv-SE" sz="4000" dirty="0" err="1" smtClean="0"/>
              <a:t>Lessons</a:t>
            </a:r>
            <a:r>
              <a:rPr lang="sv-SE" sz="4000" dirty="0" smtClean="0"/>
              <a:t> </a:t>
            </a:r>
            <a:r>
              <a:rPr lang="sv-SE" sz="4000" dirty="0" err="1" smtClean="0"/>
              <a:t>learnt</a:t>
            </a:r>
            <a:r>
              <a:rPr lang="sv-SE" sz="4000" dirty="0" smtClean="0"/>
              <a:t> from NSS </a:t>
            </a:r>
            <a:r>
              <a:rPr lang="sv-SE" sz="4000" dirty="0" err="1" smtClean="0"/>
              <a:t>scope</a:t>
            </a:r>
            <a:r>
              <a:rPr lang="sv-SE" sz="4000" dirty="0" smtClean="0"/>
              <a:t> </a:t>
            </a:r>
            <a:r>
              <a:rPr lang="sv-SE" sz="4000" dirty="0" err="1" smtClean="0"/>
              <a:t>setting</a:t>
            </a:r>
            <a:r>
              <a:rPr lang="sv-SE" sz="4000" dirty="0" smtClean="0"/>
              <a:t> </a:t>
            </a: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&amp; </a:t>
            </a:r>
            <a:r>
              <a:rPr lang="sv-SE" sz="4000" dirty="0" err="1" smtClean="0"/>
              <a:t>notes</a:t>
            </a:r>
            <a:r>
              <a:rPr lang="sv-SE" sz="4000" dirty="0" smtClean="0"/>
              <a:t> on </a:t>
            </a:r>
            <a:r>
              <a:rPr lang="sv-SE" sz="4000" dirty="0" err="1" smtClean="0"/>
              <a:t>delivery</a:t>
            </a:r>
            <a:r>
              <a:rPr lang="sv-SE" sz="4000" dirty="0" smtClean="0"/>
              <a:t> </a:t>
            </a:r>
            <a:r>
              <a:rPr lang="sv-SE" sz="4000" dirty="0" err="1" smtClean="0"/>
              <a:t>schedule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4168356"/>
            <a:ext cx="5400600" cy="13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sv-SE" sz="2400" dirty="0" smtClean="0">
                <a:solidFill>
                  <a:schemeClr val="bg1"/>
                </a:solidFill>
              </a:rPr>
              <a:t>Shane Kennedy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sv-SE" sz="2400" dirty="0" smtClean="0">
                <a:solidFill>
                  <a:schemeClr val="bg1"/>
                </a:solidFill>
              </a:rPr>
              <a:t>NSS Project </a:t>
            </a:r>
            <a:r>
              <a:rPr lang="sv-SE" sz="2400" dirty="0" err="1" smtClean="0">
                <a:solidFill>
                  <a:schemeClr val="bg1"/>
                </a:solidFill>
              </a:rPr>
              <a:t>Leader</a:t>
            </a:r>
            <a:endParaRPr lang="sv-SE" sz="24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sv-SE" sz="2400" dirty="0" err="1" smtClean="0">
                <a:solidFill>
                  <a:schemeClr val="bg1"/>
                </a:solidFill>
              </a:rPr>
              <a:t>European</a:t>
            </a:r>
            <a:r>
              <a:rPr lang="sv-SE" sz="2400" dirty="0" smtClean="0">
                <a:solidFill>
                  <a:schemeClr val="bg1"/>
                </a:solidFill>
              </a:rPr>
              <a:t> </a:t>
            </a:r>
            <a:r>
              <a:rPr lang="sv-SE" sz="2400" dirty="0" err="1" smtClean="0">
                <a:solidFill>
                  <a:schemeClr val="bg1"/>
                </a:solidFill>
              </a:rPr>
              <a:t>Spallation</a:t>
            </a:r>
            <a:r>
              <a:rPr lang="sv-SE" sz="2400" dirty="0" smtClean="0">
                <a:solidFill>
                  <a:schemeClr val="bg1"/>
                </a:solidFill>
              </a:rPr>
              <a:t> Source ERIC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IKON-11, 14 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400138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Screen Shot 2016-04-07 at 19.22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1844824"/>
            <a:ext cx="6480720" cy="46805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6" y="-27384"/>
            <a:ext cx="7488832" cy="1224136"/>
          </a:xfrm>
        </p:spPr>
        <p:txBody>
          <a:bodyPr>
            <a:normAutofit/>
          </a:bodyPr>
          <a:lstStyle/>
          <a:p>
            <a:pPr algn="ctr">
              <a:lnSpc>
                <a:spcPts val="3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Neutron Beam Instrument Draft Schedule   </a:t>
            </a:r>
            <a:br>
              <a:rPr lang="en-US" sz="2800" dirty="0" smtClean="0"/>
            </a:br>
            <a:r>
              <a:rPr lang="en-US" sz="2000" dirty="0" smtClean="0"/>
              <a:t>V1.6,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April 2016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496" y="2754891"/>
            <a:ext cx="1926000" cy="22006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rIns="72000" rtlCol="0">
            <a:spAutoFit/>
          </a:bodyPr>
          <a:lstStyle/>
          <a:p>
            <a:r>
              <a:rPr lang="en-US" sz="1400" b="1" dirty="0" smtClean="0"/>
              <a:t>Notes; </a:t>
            </a:r>
          </a:p>
          <a:p>
            <a:pPr marL="177800" indent="-177800">
              <a:spcAft>
                <a:spcPts val="600"/>
              </a:spcAft>
              <a:buFont typeface="Arial"/>
              <a:buChar char="•"/>
            </a:pPr>
            <a:r>
              <a:rPr lang="en-US" sz="1200" dirty="0" smtClean="0"/>
              <a:t>The </a:t>
            </a:r>
            <a:r>
              <a:rPr lang="en-US" sz="1200" dirty="0"/>
              <a:t>order of completion </a:t>
            </a:r>
            <a:r>
              <a:rPr lang="en-US" sz="1200" dirty="0" smtClean="0"/>
              <a:t>1- 8 chosen for science and deliverability</a:t>
            </a:r>
            <a:endParaRPr lang="en-US" sz="1200" dirty="0"/>
          </a:p>
          <a:p>
            <a:pPr marL="177800" indent="-177800">
              <a:spcAft>
                <a:spcPts val="600"/>
              </a:spcAft>
              <a:buFont typeface="Arial"/>
              <a:buChar char="•"/>
            </a:pPr>
            <a:r>
              <a:rPr lang="en-US" sz="1200" dirty="0" smtClean="0"/>
              <a:t>Shift 9-16 to focus on 1-8 for early science success</a:t>
            </a:r>
          </a:p>
          <a:p>
            <a:pPr marL="177800" indent="-177800">
              <a:spcAft>
                <a:spcPts val="600"/>
              </a:spcAft>
              <a:buFont typeface="Arial"/>
              <a:buChar char="•"/>
            </a:pPr>
            <a:r>
              <a:rPr lang="en-US" sz="1200" dirty="0" smtClean="0"/>
              <a:t>Hot Commissioning start;</a:t>
            </a:r>
          </a:p>
          <a:p>
            <a:pPr marL="635000" lvl="1" indent="-177800">
              <a:buFont typeface="Wingdings" charset="2"/>
              <a:buChar char="Ø"/>
            </a:pPr>
            <a:r>
              <a:rPr lang="en-US" sz="1200" dirty="0" smtClean="0"/>
              <a:t> E  ≥ 200 MeV </a:t>
            </a:r>
          </a:p>
          <a:p>
            <a:pPr marL="635000" lvl="1" indent="-177800">
              <a:buFont typeface="Wingdings" charset="2"/>
              <a:buChar char="Ø"/>
            </a:pPr>
            <a:r>
              <a:rPr lang="en-US" sz="1200" dirty="0" smtClean="0"/>
              <a:t>P ≥ 200 kW </a:t>
            </a:r>
          </a:p>
          <a:p>
            <a:pPr marL="635000" lvl="1" indent="-177800">
              <a:buFont typeface="Wingdings" charset="2"/>
              <a:buChar char="Ø"/>
            </a:pPr>
            <a:r>
              <a:rPr lang="en-US" sz="1200" dirty="0" smtClean="0"/>
              <a:t>January 2021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36512" y="5445224"/>
            <a:ext cx="2016224" cy="1374698"/>
            <a:chOff x="-25024" y="3212975"/>
            <a:chExt cx="2052000" cy="1374698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12000" y="3276000"/>
              <a:ext cx="474880" cy="1296144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-25024" y="3212975"/>
              <a:ext cx="2052000" cy="1374698"/>
              <a:chOff x="0" y="4869160"/>
              <a:chExt cx="2052000" cy="162000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0" y="4941167"/>
                <a:ext cx="1619672" cy="1432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en-US" sz="800" dirty="0" smtClean="0"/>
                  <a:t>Preliminary Design</a:t>
                </a:r>
              </a:p>
              <a:p>
                <a:pPr algn="r">
                  <a:spcAft>
                    <a:spcPts val="600"/>
                  </a:spcAft>
                </a:pPr>
                <a:r>
                  <a:rPr lang="en-US" sz="800" dirty="0" smtClean="0"/>
                  <a:t>Detailed Design</a:t>
                </a:r>
              </a:p>
              <a:p>
                <a:pPr algn="r">
                  <a:spcAft>
                    <a:spcPts val="600"/>
                  </a:spcAft>
                </a:pPr>
                <a:r>
                  <a:rPr lang="en-US" sz="800" dirty="0" smtClean="0"/>
                  <a:t>Manufacturing &amp; Procurement</a:t>
                </a:r>
              </a:p>
              <a:p>
                <a:pPr algn="r">
                  <a:spcAft>
                    <a:spcPts val="600"/>
                  </a:spcAft>
                </a:pPr>
                <a:r>
                  <a:rPr lang="en-US" sz="800" dirty="0" smtClean="0"/>
                  <a:t>Installation &amp; Integration</a:t>
                </a:r>
              </a:p>
              <a:p>
                <a:pPr algn="r">
                  <a:spcAft>
                    <a:spcPts val="600"/>
                  </a:spcAft>
                </a:pPr>
                <a:r>
                  <a:rPr lang="en-US" sz="800" dirty="0" smtClean="0"/>
                  <a:t>Hot Commissioning</a:t>
                </a:r>
              </a:p>
              <a:p>
                <a:pPr algn="r">
                  <a:spcAft>
                    <a:spcPts val="600"/>
                  </a:spcAft>
                </a:pPr>
                <a:r>
                  <a:rPr lang="en-US" sz="800" dirty="0" smtClean="0"/>
                  <a:t>Operation</a:t>
                </a:r>
                <a:endParaRPr lang="en-US" sz="8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2000" y="4869160"/>
                <a:ext cx="1980000" cy="162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1979712" y="1362834"/>
            <a:ext cx="5868928" cy="5018494"/>
            <a:chOff x="1979712" y="1362834"/>
            <a:chExt cx="5868928" cy="5018494"/>
          </a:xfrm>
        </p:grpSpPr>
        <p:sp>
          <p:nvSpPr>
            <p:cNvPr id="11" name="TextBox 10"/>
            <p:cNvSpPr txBox="1"/>
            <p:nvPr/>
          </p:nvSpPr>
          <p:spPr>
            <a:xfrm>
              <a:off x="1979712" y="3409836"/>
              <a:ext cx="792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West sector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79712" y="4777988"/>
              <a:ext cx="792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North sector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51720" y="5427221"/>
              <a:ext cx="72008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East and South sectors</a:t>
              </a:r>
              <a:endParaRPr lang="en-US" sz="1400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131840" y="1362834"/>
              <a:ext cx="4716800" cy="553998"/>
              <a:chOff x="3131840" y="1362834"/>
              <a:chExt cx="4716800" cy="55399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3131840" y="1485945"/>
                <a:ext cx="64807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rgbClr val="1F497D">
                        <a:lumMod val="60000"/>
                        <a:lumOff val="40000"/>
                      </a:srgbClr>
                    </a:solidFill>
                  </a:rPr>
                  <a:t>Current  date</a:t>
                </a:r>
                <a:endParaRPr lang="en-US" sz="1100" dirty="0">
                  <a:solidFill>
                    <a:srgbClr val="1F497D">
                      <a:lumMod val="60000"/>
                      <a:lumOff val="40000"/>
                    </a:srgbClr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995936" y="1409001"/>
                <a:ext cx="72008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Early Access D01/D03</a:t>
                </a:r>
                <a:endParaRPr lang="en-US" sz="9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499992" y="1409001"/>
                <a:ext cx="648072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Full Access D01/D03</a:t>
                </a:r>
                <a:endParaRPr lang="en-US" sz="9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860032" y="1362834"/>
                <a:ext cx="91453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rgbClr val="FF0000"/>
                    </a:solidFill>
                  </a:rPr>
                  <a:t>Beam on Target / 1</a:t>
                </a:r>
                <a:r>
                  <a:rPr lang="en-US" sz="1000" baseline="30000" dirty="0" smtClean="0">
                    <a:solidFill>
                      <a:srgbClr val="FF0000"/>
                    </a:solidFill>
                  </a:rPr>
                  <a:t>st</a:t>
                </a:r>
                <a:r>
                  <a:rPr lang="en-US" sz="1000" dirty="0" smtClean="0">
                    <a:solidFill>
                      <a:srgbClr val="FF0000"/>
                    </a:solidFill>
                  </a:rPr>
                  <a:t> spectrum</a:t>
                </a:r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020272" y="1412776"/>
                <a:ext cx="82836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rgbClr val="008000"/>
                    </a:solidFill>
                  </a:rPr>
                  <a:t>Start User Program</a:t>
                </a:r>
                <a:endParaRPr lang="en-US" sz="1100" dirty="0">
                  <a:solidFill>
                    <a:srgbClr val="008000"/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35496" y="1512000"/>
            <a:ext cx="5400600" cy="1242000"/>
            <a:chOff x="35496" y="1512000"/>
            <a:chExt cx="5400600" cy="1242000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5148096" y="2466000"/>
              <a:ext cx="288000" cy="288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7" name="Straight Arrow Connector 6"/>
            <p:cNvCxnSpPr>
              <a:stCxn id="27" idx="3"/>
              <a:endCxn id="4" idx="1"/>
            </p:cNvCxnSpPr>
            <p:nvPr/>
          </p:nvCxnSpPr>
          <p:spPr>
            <a:xfrm>
              <a:off x="2267744" y="1835166"/>
              <a:ext cx="2922529" cy="67301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5496" y="1512000"/>
              <a:ext cx="2232248" cy="6463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 smtClean="0"/>
                <a:t>Commissioning of test beam       – to demonstrate performance and inform instrument projects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-220135" y="148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580112" y="1362834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Start Hot Commission 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User instruments</a:t>
            </a:r>
            <a:endParaRPr lang="en-US" sz="10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283200" y="6392367"/>
            <a:ext cx="5609280" cy="276999"/>
            <a:chOff x="3283200" y="6392361"/>
            <a:chExt cx="5609280" cy="276999"/>
          </a:xfrm>
        </p:grpSpPr>
        <p:sp>
          <p:nvSpPr>
            <p:cNvPr id="34" name="TextBox 33"/>
            <p:cNvSpPr txBox="1"/>
            <p:nvPr/>
          </p:nvSpPr>
          <p:spPr>
            <a:xfrm>
              <a:off x="3347864" y="6392361"/>
              <a:ext cx="55446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2016       2017       2018      2019       2020       2021       2022      2023       2024       2025</a:t>
              </a:r>
              <a:endParaRPr lang="en-US" sz="1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283200" y="6408000"/>
              <a:ext cx="5432400" cy="180000"/>
              <a:chOff x="3283200" y="6408000"/>
              <a:chExt cx="5432400" cy="1800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32832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8304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3776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9176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4612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0048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65484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0884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76320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81724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8715600" y="6408000"/>
                <a:ext cx="0" cy="18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>
          <a:xfrm>
            <a:off x="6902896" y="6525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683905">
            <a:off x="3082339" y="3126389"/>
            <a:ext cx="60601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dirty="0" smtClean="0">
                <a:solidFill>
                  <a:schemeClr val="tx1">
                    <a:alpha val="15000"/>
                  </a:schemeClr>
                </a:solidFill>
              </a:rPr>
              <a:t>DRAFT</a:t>
            </a:r>
            <a:endParaRPr lang="en-US" sz="16000" dirty="0">
              <a:solidFill>
                <a:schemeClr val="tx1">
                  <a:alpha val="1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09782" y="692783"/>
            <a:ext cx="3093114" cy="1277358"/>
            <a:chOff x="3809782" y="692783"/>
            <a:chExt cx="3093114" cy="1277358"/>
          </a:xfrm>
        </p:grpSpPr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3809782" y="1312828"/>
              <a:ext cx="1964786" cy="657313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81061" y="692783"/>
              <a:ext cx="15218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Currently under review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600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6" y="10"/>
            <a:ext cx="6343497" cy="1441531"/>
          </a:xfrm>
        </p:spPr>
        <p:txBody>
          <a:bodyPr>
            <a:normAutofit/>
          </a:bodyPr>
          <a:lstStyle/>
          <a:p>
            <a:r>
              <a:rPr lang="en-US" dirty="0" smtClean="0"/>
              <a:t>Conventional </a:t>
            </a:r>
            <a:r>
              <a:rPr lang="en-US" dirty="0" smtClean="0"/>
              <a:t>F</a:t>
            </a:r>
            <a:r>
              <a:rPr lang="en-US" dirty="0" smtClean="0"/>
              <a:t>acilities - Target </a:t>
            </a:r>
            <a:br>
              <a:rPr lang="en-US" dirty="0" smtClean="0"/>
            </a:br>
            <a:r>
              <a:rPr lang="en-US" dirty="0" smtClean="0"/>
              <a:t>construction  plans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108" y="1600201"/>
            <a:ext cx="6760107" cy="40994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1800" dirty="0" smtClean="0">
                <a:solidFill>
                  <a:srgbClr val="000000"/>
                </a:solidFill>
              </a:rPr>
              <a:t>Access </a:t>
            </a:r>
            <a:r>
              <a:rPr lang="sv-SE" sz="1800" dirty="0" err="1" smtClean="0">
                <a:solidFill>
                  <a:srgbClr val="000000"/>
                </a:solidFill>
              </a:rPr>
              <a:t>to</a:t>
            </a:r>
            <a:r>
              <a:rPr lang="sv-SE" sz="1800" dirty="0" smtClean="0">
                <a:solidFill>
                  <a:srgbClr val="000000"/>
                </a:solidFill>
              </a:rPr>
              <a:t> NSS </a:t>
            </a:r>
            <a:r>
              <a:rPr lang="sv-SE" sz="1800" dirty="0" err="1" smtClean="0">
                <a:solidFill>
                  <a:srgbClr val="000000"/>
                </a:solidFill>
              </a:rPr>
              <a:t>construction</a:t>
            </a:r>
            <a:r>
              <a:rPr lang="sv-SE" sz="1800" dirty="0" smtClean="0">
                <a:solidFill>
                  <a:srgbClr val="000000"/>
                </a:solidFill>
              </a:rPr>
              <a:t> areas </a:t>
            </a:r>
            <a:r>
              <a:rPr lang="sv-SE" sz="1800" dirty="0" err="1" smtClean="0">
                <a:solidFill>
                  <a:srgbClr val="000000"/>
                </a:solidFill>
              </a:rPr>
              <a:t>will</a:t>
            </a:r>
            <a:r>
              <a:rPr lang="sv-SE" sz="1800" dirty="0" smtClean="0">
                <a:solidFill>
                  <a:srgbClr val="000000"/>
                </a:solidFill>
              </a:rPr>
              <a:t> be later </a:t>
            </a:r>
            <a:r>
              <a:rPr lang="sv-SE" sz="1800" dirty="0" err="1" smtClean="0">
                <a:solidFill>
                  <a:srgbClr val="000000"/>
                </a:solidFill>
              </a:rPr>
              <a:t>than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current</a:t>
            </a:r>
            <a:r>
              <a:rPr lang="sv-SE" sz="1800" dirty="0" smtClean="0">
                <a:solidFill>
                  <a:srgbClr val="000000"/>
                </a:solidFill>
              </a:rPr>
              <a:t> plan:</a:t>
            </a:r>
            <a:r>
              <a:rPr lang="sv-SE" sz="1800" dirty="0">
                <a:solidFill>
                  <a:srgbClr val="000000"/>
                </a:solidFill>
              </a:rPr>
              <a:t>	</a:t>
            </a:r>
            <a:endParaRPr lang="sv-SE" sz="1800" dirty="0" smtClean="0">
              <a:solidFill>
                <a:srgbClr val="000000"/>
              </a:solidFill>
            </a:endParaRPr>
          </a:p>
          <a:p>
            <a:pPr algn="ctr"/>
            <a:endParaRPr lang="sv-SE" sz="1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lvl="1" algn="ctr"/>
            <a:endParaRPr lang="sv-SE" sz="1400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/>
          </a:p>
        </p:txBody>
      </p:sp>
      <p:pic>
        <p:nvPicPr>
          <p:cNvPr id="5" name="Picture 4" descr="Screen Shot 2016-09-06 at 14.49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109" y="3491787"/>
            <a:ext cx="7834379" cy="33575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17851" y="4906931"/>
            <a:ext cx="1006231" cy="11136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848" y="3596363"/>
            <a:ext cx="2921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Lifting zone for Target installation should not restrict access to bunker work area 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93648" y="2090155"/>
            <a:ext cx="6260096" cy="13016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 smtClean="0">
                <a:solidFill>
                  <a:srgbClr val="000000"/>
                </a:solidFill>
              </a:rPr>
              <a:t>NSS </a:t>
            </a:r>
            <a:r>
              <a:rPr lang="sv-SE" sz="1800" dirty="0" err="1" smtClean="0">
                <a:solidFill>
                  <a:srgbClr val="000000"/>
                </a:solidFill>
              </a:rPr>
              <a:t>priorities</a:t>
            </a:r>
            <a:r>
              <a:rPr lang="sv-SE" sz="1800" dirty="0" smtClean="0">
                <a:solidFill>
                  <a:srgbClr val="000000"/>
                </a:solidFill>
              </a:rPr>
              <a:t>;</a:t>
            </a:r>
            <a:endParaRPr lang="sv-SE" sz="1800" b="1" dirty="0" smtClean="0">
              <a:solidFill>
                <a:srgbClr val="000000"/>
              </a:solidFill>
            </a:endParaRP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AutoNum type="alphaLcPeriod"/>
            </a:pPr>
            <a:r>
              <a:rPr lang="sv-SE" sz="1800" dirty="0" smtClean="0">
                <a:solidFill>
                  <a:srgbClr val="000000"/>
                </a:solidFill>
              </a:rPr>
              <a:t>full Bunker </a:t>
            </a:r>
            <a:r>
              <a:rPr lang="sv-SE" sz="1800" dirty="0" err="1" smtClean="0">
                <a:solidFill>
                  <a:srgbClr val="000000"/>
                </a:solidFill>
              </a:rPr>
              <a:t>construction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before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Beam</a:t>
            </a:r>
            <a:r>
              <a:rPr lang="sv-SE" sz="1800" dirty="0" smtClean="0">
                <a:solidFill>
                  <a:srgbClr val="000000"/>
                </a:solidFill>
              </a:rPr>
              <a:t> On Target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AutoNum type="alphaLcPeriod"/>
            </a:pPr>
            <a:r>
              <a:rPr lang="sv-SE" sz="1800" dirty="0" err="1" smtClean="0">
                <a:solidFill>
                  <a:srgbClr val="000000"/>
                </a:solidFill>
              </a:rPr>
              <a:t>Early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Success</a:t>
            </a:r>
            <a:r>
              <a:rPr lang="sv-SE" sz="1800" dirty="0" smtClean="0">
                <a:solidFill>
                  <a:srgbClr val="000000"/>
                </a:solidFill>
              </a:rPr>
              <a:t> (</a:t>
            </a:r>
            <a:r>
              <a:rPr lang="sv-SE" sz="1800" dirty="0" err="1" smtClean="0">
                <a:solidFill>
                  <a:srgbClr val="000000"/>
                </a:solidFill>
              </a:rPr>
              <a:t>first</a:t>
            </a:r>
            <a:r>
              <a:rPr lang="sv-SE" sz="1800" dirty="0" smtClean="0">
                <a:solidFill>
                  <a:srgbClr val="000000"/>
                </a:solidFill>
              </a:rPr>
              <a:t> 8 neutron Instruments)</a:t>
            </a:r>
          </a:p>
          <a:p>
            <a:r>
              <a:rPr lang="sv-SE" sz="1800" dirty="0" smtClean="0">
                <a:solidFill>
                  <a:srgbClr val="000000"/>
                </a:solidFill>
              </a:rPr>
              <a:t>	</a:t>
            </a:r>
          </a:p>
          <a:p>
            <a:endParaRPr lang="sv-SE" sz="1800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lvl="1"/>
            <a:endParaRPr lang="sv-SE" sz="1400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77848" y="4329723"/>
            <a:ext cx="1562290" cy="790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75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schedule;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17968"/>
            <a:ext cx="8229600" cy="348956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s-IS" sz="1800" dirty="0" smtClean="0"/>
              <a:t>There is schedule pressure on preparation of our (NSS) workspaces.</a:t>
            </a:r>
          </a:p>
          <a:p>
            <a:pPr>
              <a:spcBef>
                <a:spcPts val="1200"/>
              </a:spcBef>
            </a:pPr>
            <a:r>
              <a:rPr lang="is-IS" sz="1800" dirty="0" smtClean="0"/>
              <a:t>There is pressure on date for Beam on Target - toward early 2020</a:t>
            </a:r>
          </a:p>
          <a:p>
            <a:pPr>
              <a:spcBef>
                <a:spcPts val="1200"/>
              </a:spcBef>
            </a:pPr>
            <a:r>
              <a:rPr lang="is-IS" sz="1800" dirty="0" smtClean="0"/>
              <a:t>Bunker </a:t>
            </a:r>
            <a:r>
              <a:rPr lang="is-IS" sz="1800" dirty="0" smtClean="0"/>
              <a:t>must </a:t>
            </a:r>
            <a:r>
              <a:rPr lang="is-IS" sz="1800" dirty="0" smtClean="0"/>
              <a:t>be complete for Beam on Target </a:t>
            </a:r>
            <a:endParaRPr lang="is-IS" sz="1800" dirty="0" smtClean="0"/>
          </a:p>
          <a:p>
            <a:pPr>
              <a:spcBef>
                <a:spcPts val="1200"/>
              </a:spcBef>
            </a:pPr>
            <a:r>
              <a:rPr lang="is-IS" sz="1800" dirty="0" smtClean="0"/>
              <a:t>Target/Bunker installation </a:t>
            </a:r>
            <a:r>
              <a:rPr lang="is-IS" sz="1800" dirty="0" smtClean="0"/>
              <a:t>to </a:t>
            </a:r>
            <a:r>
              <a:rPr lang="is-IS" sz="1800" dirty="0" smtClean="0"/>
              <a:t>include as many “beam-inserts” as </a:t>
            </a:r>
            <a:r>
              <a:rPr lang="is-IS" sz="1800" dirty="0" smtClean="0"/>
              <a:t>possible –</a:t>
            </a:r>
            <a:r>
              <a:rPr lang="is-IS" sz="1800" i="1" dirty="0" smtClean="0"/>
              <a:t>message for instrument teams is to prioritize design of optical inserts to the can be manufactured in time for installation in 2019</a:t>
            </a:r>
            <a:endParaRPr lang="is-IS" sz="1800" i="1" dirty="0" smtClean="0"/>
          </a:p>
          <a:p>
            <a:pPr>
              <a:spcBef>
                <a:spcPts val="1200"/>
              </a:spcBef>
            </a:pPr>
            <a:r>
              <a:rPr lang="is-IS" sz="1800" i="1" dirty="0" smtClean="0"/>
              <a:t>Instrument access to site unlikely before mid – late 2019</a:t>
            </a:r>
          </a:p>
          <a:p>
            <a:pPr>
              <a:spcBef>
                <a:spcPts val="1200"/>
              </a:spcBef>
            </a:pPr>
            <a:r>
              <a:rPr lang="en-US" sz="1800" i="1" dirty="0" smtClean="0"/>
              <a:t>Early instruments </a:t>
            </a:r>
            <a:r>
              <a:rPr lang="en-US" sz="1800" i="1" dirty="0" smtClean="0"/>
              <a:t>should plan </a:t>
            </a:r>
            <a:r>
              <a:rPr lang="en-US" sz="1800" i="1" dirty="0" smtClean="0"/>
              <a:t>for parallel installations in 2020 </a:t>
            </a:r>
            <a:r>
              <a:rPr lang="en-US" sz="1800" i="1" dirty="0" smtClean="0"/>
              <a:t>and for </a:t>
            </a:r>
            <a:r>
              <a:rPr lang="en-US" sz="1800" i="1" dirty="0" smtClean="0"/>
              <a:t>start of Hot Commissioning in 2021</a:t>
            </a:r>
          </a:p>
          <a:p>
            <a:pPr>
              <a:spcBef>
                <a:spcPts val="1200"/>
              </a:spcBef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72031"/>
            <a:ext cx="2133600" cy="365125"/>
          </a:xfrm>
        </p:spPr>
        <p:txBody>
          <a:bodyPr/>
          <a:lstStyle/>
          <a:p>
            <a:r>
              <a:rPr lang="sv-S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Final        </a:t>
            </a:r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040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4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3600" dirty="0" smtClean="0"/>
              <a:t>NSS</a:t>
            </a:r>
            <a:r>
              <a:rPr lang="en-AU" sz="3600" dirty="0" smtClean="0"/>
              <a:t> Project</a:t>
            </a:r>
            <a:r>
              <a:rPr lang="x-none" sz="3600" dirty="0" smtClean="0"/>
              <a:t>: Priorities for 2016</a:t>
            </a:r>
            <a:endParaRPr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78916" y="1681020"/>
            <a:ext cx="776160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To establish a robust </a:t>
            </a:r>
            <a:r>
              <a:rPr lang="en-US" sz="2800" dirty="0"/>
              <a:t>plan for early science </a:t>
            </a:r>
            <a:r>
              <a:rPr lang="en-US" sz="2800" dirty="0" smtClean="0"/>
              <a:t>success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Key steps;</a:t>
            </a:r>
            <a:endParaRPr lang="en-US" sz="20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Align the instrument budgets with the NSS budget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Align all other infrastructure (such as bunker, services and labs) and support activities with the NSS budget  </a:t>
            </a:r>
            <a:r>
              <a:rPr lang="en-US" sz="2000" dirty="0" smtClean="0">
                <a:solidFill>
                  <a:srgbClr val="FF0000"/>
                </a:solidFill>
              </a:rPr>
              <a:t>(Completed on 6 Sept)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Develop a realistic </a:t>
            </a:r>
            <a:r>
              <a:rPr lang="en-US" sz="2000" dirty="0" smtClean="0"/>
              <a:t>schedule for all instruments in line with ESS dependencies, available in-kind resources and partner capabilities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Match NSS scope to ring-fenced budget of </a:t>
            </a:r>
            <a:r>
              <a:rPr lang="en-US" sz="2000" dirty="0"/>
              <a:t>350 M</a:t>
            </a:r>
            <a:r>
              <a:rPr lang="en-US" sz="2000" dirty="0" smtClean="0"/>
              <a:t>€</a:t>
            </a: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71037" y="6434924"/>
            <a:ext cx="2133600" cy="365125"/>
          </a:xfrm>
        </p:spPr>
        <p:txBody>
          <a:bodyPr/>
          <a:lstStyle/>
          <a:p>
            <a:fld id="{038C62C7-F79B-CD4A-A5DF-5683BBEC4A65}" type="slidenum">
              <a:rPr lang="sv-SE" sz="1800" smtClean="0">
                <a:solidFill>
                  <a:schemeClr val="tx1"/>
                </a:solidFill>
                <a:latin typeface="Calibri"/>
              </a:rPr>
              <a:pPr/>
              <a:t>2</a:t>
            </a:fld>
            <a:endParaRPr lang="sv-SE" sz="18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7552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629" y="10"/>
            <a:ext cx="7258760" cy="12242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 smtClean="0"/>
              <a:t>NSS Internal WP scope </a:t>
            </a:r>
            <a:r>
              <a:rPr lang="en-US" sz="3600" dirty="0" smtClean="0"/>
              <a:t>setting</a:t>
            </a:r>
            <a:br>
              <a:rPr lang="en-US" sz="3600" dirty="0" smtClean="0"/>
            </a:br>
            <a:r>
              <a:rPr lang="en-US" sz="2400" dirty="0" smtClean="0"/>
              <a:t>C</a:t>
            </a:r>
            <a:r>
              <a:rPr lang="en-US" sz="2400" dirty="0" smtClean="0"/>
              <a:t>hanges since selection of instruments </a:t>
            </a:r>
            <a:r>
              <a:rPr lang="en-US" sz="2400" i="1" dirty="0" smtClean="0"/>
              <a:t>(2015 &amp; 2016)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1455" y="6474206"/>
            <a:ext cx="2133600" cy="365125"/>
          </a:xfrm>
        </p:spPr>
        <p:txBody>
          <a:bodyPr/>
          <a:lstStyle/>
          <a:p>
            <a:fld id="{038C62C7-F79B-CD4A-A5DF-5683BBEC4A65}" type="slidenum">
              <a:rPr lang="sv-SE" sz="1800" smtClean="0">
                <a:solidFill>
                  <a:schemeClr val="tx1"/>
                </a:solidFill>
                <a:latin typeface="Calibri"/>
              </a:rPr>
              <a:pPr/>
              <a:t>3</a:t>
            </a:fld>
            <a:endParaRPr lang="sv-SE" sz="1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481" y="3751068"/>
            <a:ext cx="7873999" cy="13899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indent="-2730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dirty="0" err="1" smtClean="0">
                <a:solidFill>
                  <a:schemeClr val="tx1"/>
                </a:solidFill>
              </a:rPr>
              <a:t>Nett</a:t>
            </a:r>
            <a:r>
              <a:rPr lang="en-AU" sz="1800" dirty="0" smtClean="0">
                <a:solidFill>
                  <a:schemeClr val="tx1"/>
                </a:solidFill>
              </a:rPr>
              <a:t> budget changes;</a:t>
            </a:r>
          </a:p>
          <a:p>
            <a:pPr marL="449263" indent="-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from internal NSS work packages; 	- 32 M</a:t>
            </a:r>
            <a:r>
              <a:rPr lang="en-US" sz="1600" dirty="0" smtClean="0">
                <a:solidFill>
                  <a:schemeClr val="tx1"/>
                </a:solidFill>
              </a:rPr>
              <a:t>€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</a:p>
          <a:p>
            <a:pPr marL="449263" indent="-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to neutron instruments/bunker; 		+ 29 M</a:t>
            </a:r>
            <a:r>
              <a:rPr lang="en-US" sz="1600" dirty="0" smtClean="0">
                <a:solidFill>
                  <a:schemeClr val="tx1"/>
                </a:solidFill>
              </a:rPr>
              <a:t>€</a:t>
            </a:r>
          </a:p>
          <a:p>
            <a:pPr marL="449263" indent="-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to contingency; 					 </a:t>
            </a:r>
            <a:r>
              <a:rPr lang="en-AU" sz="1600" dirty="0" smtClean="0">
                <a:solidFill>
                  <a:schemeClr val="tx1"/>
                </a:solidFill>
              </a:rPr>
              <a:t>+  3 M</a:t>
            </a:r>
            <a:r>
              <a:rPr lang="en-US" sz="1600" dirty="0" smtClean="0">
                <a:solidFill>
                  <a:schemeClr val="tx1"/>
                </a:solidFill>
              </a:rPr>
              <a:t>€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481" y="1591966"/>
            <a:ext cx="787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AU" sz="2400" dirty="0">
                <a:solidFill>
                  <a:schemeClr val="tx1"/>
                </a:solidFill>
              </a:rPr>
              <a:t>NSS has shifted </a:t>
            </a:r>
            <a:r>
              <a:rPr lang="en-AU" sz="2400" dirty="0" smtClean="0">
                <a:solidFill>
                  <a:schemeClr val="tx1"/>
                </a:solidFill>
              </a:rPr>
              <a:t>budget and </a:t>
            </a:r>
            <a:r>
              <a:rPr lang="en-AU" sz="2400" dirty="0">
                <a:solidFill>
                  <a:schemeClr val="tx1"/>
                </a:solidFill>
              </a:rPr>
              <a:t>resources into priority areas for early science success;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481" y="2595589"/>
            <a:ext cx="7873999" cy="11233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>
                <a:solidFill>
                  <a:schemeClr val="tx1"/>
                </a:solidFill>
              </a:rPr>
              <a:t>Major scope changes;</a:t>
            </a:r>
          </a:p>
          <a:p>
            <a:pPr marL="361950" indent="-274638">
              <a:spcBef>
                <a:spcPts val="600"/>
              </a:spcBef>
              <a:buFont typeface="Arial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scope is limited to the first 16 instruments, </a:t>
            </a:r>
          </a:p>
          <a:p>
            <a:pPr marL="361950" indent="-274638">
              <a:spcBef>
                <a:spcPts val="600"/>
              </a:spcBef>
              <a:buFont typeface="Arial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emphasis is on success with first 8 instruments –including essential sample environment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1481" y="5292816"/>
            <a:ext cx="7873999" cy="11813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Notes;</a:t>
            </a:r>
          </a:p>
          <a:p>
            <a:pPr marL="449263" lvl="1" indent="-273050">
              <a:spcBef>
                <a:spcPts val="600"/>
              </a:spcBef>
              <a:buFont typeface="Arial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NSS contingency now at </a:t>
            </a:r>
            <a:r>
              <a:rPr lang="en-AU" sz="1600" dirty="0" smtClean="0">
                <a:solidFill>
                  <a:schemeClr val="tx1"/>
                </a:solidFill>
              </a:rPr>
              <a:t>10 </a:t>
            </a:r>
            <a:r>
              <a:rPr lang="en-AU" sz="1600" dirty="0">
                <a:solidFill>
                  <a:schemeClr val="tx1"/>
                </a:solidFill>
              </a:rPr>
              <a:t>% of cost to </a:t>
            </a:r>
            <a:r>
              <a:rPr lang="en-AU" sz="1600" dirty="0" smtClean="0">
                <a:solidFill>
                  <a:schemeClr val="tx1"/>
                </a:solidFill>
              </a:rPr>
              <a:t>complete. </a:t>
            </a:r>
            <a:r>
              <a:rPr lang="en-AU" sz="1600" b="1" dirty="0" smtClean="0">
                <a:solidFill>
                  <a:schemeClr val="tx1"/>
                </a:solidFill>
              </a:rPr>
              <a:t>(This is a minimum acceptable level)</a:t>
            </a:r>
            <a:endParaRPr lang="en-AU" sz="1600" b="1" dirty="0">
              <a:solidFill>
                <a:schemeClr val="tx1"/>
              </a:solidFill>
            </a:endParaRPr>
          </a:p>
          <a:p>
            <a:pPr marL="449263" lvl="1" indent="-273050">
              <a:spcBef>
                <a:spcPts val="600"/>
              </a:spcBef>
              <a:buFont typeface="Arial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Bunker provisional budget set in Aug 2015 – currently being re-costed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60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Scope-Setting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1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1800" dirty="0" smtClean="0"/>
              <a:t>2 months before TG2 review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Small meeting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instrument team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NSS project management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partners and technical groups, as required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Instrument team presents scope and budget for 1-3 options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1: within cost category (9/12/15M€) minus 10% contingency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2: configuration 2 (optional)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3: configuration 3 (optional)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For each configuration, describe: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degree of achieving requirements and impact on science case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upgradability through staging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72031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57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2" y="10"/>
            <a:ext cx="7258760" cy="1441531"/>
          </a:xfrm>
        </p:spPr>
        <p:txBody>
          <a:bodyPr/>
          <a:lstStyle/>
          <a:p>
            <a:r>
              <a:rPr lang="en-US" sz="3600" dirty="0" smtClean="0"/>
              <a:t>Objectives for scope setting meetings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47" y="2348496"/>
            <a:ext cx="7561384" cy="27901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Agree on the scope for the instrument within the NSS budget (including essential Sample Environment)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Agree on the cost book value for that scope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Agree on the key delivery </a:t>
            </a:r>
            <a:r>
              <a:rPr lang="en-US" dirty="0" smtClean="0">
                <a:solidFill>
                  <a:schemeClr val="tx1"/>
                </a:solidFill>
              </a:rPr>
              <a:t>dates (Toll gates) 							– </a:t>
            </a:r>
            <a:r>
              <a:rPr lang="en-US" i="1" dirty="0" smtClean="0">
                <a:solidFill>
                  <a:schemeClr val="tx1"/>
                </a:solidFill>
              </a:rPr>
              <a:t>particularly TG4 (installation) &amp; TG5 (hot commissioning)</a:t>
            </a:r>
            <a:endParaRPr lang="en-US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Evaluate upgrade options; including paths, scope, strategy &amp; timing</a:t>
            </a:r>
          </a:p>
          <a:p>
            <a:pPr marL="342900" indent="-342900">
              <a:buFont typeface="Symbol" charset="0"/>
              <a:buChar char="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1455" y="6474206"/>
            <a:ext cx="2133600" cy="365125"/>
          </a:xfrm>
        </p:spPr>
        <p:txBody>
          <a:bodyPr/>
          <a:lstStyle/>
          <a:p>
            <a:fld id="{038C62C7-F79B-CD4A-A5DF-5683BBEC4A65}" type="slidenum">
              <a:rPr lang="sv-SE" sz="1800" smtClean="0">
                <a:solidFill>
                  <a:schemeClr val="tx1"/>
                </a:solidFill>
                <a:latin typeface="Calibri"/>
              </a:rPr>
              <a:pPr/>
              <a:t>5</a:t>
            </a:fld>
            <a:endParaRPr lang="sv-SE" sz="18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42894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6</a:t>
            </a:fld>
            <a:endParaRPr sz="1200">
              <a:solidFill>
                <a:srgbClr val="888888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2000" y="76155"/>
            <a:ext cx="9054000" cy="6685093"/>
            <a:chOff x="72000" y="76155"/>
            <a:chExt cx="9054000" cy="6685093"/>
          </a:xfrm>
        </p:grpSpPr>
        <p:grpSp>
          <p:nvGrpSpPr>
            <p:cNvPr id="15" name="Group 14"/>
            <p:cNvGrpSpPr/>
            <p:nvPr/>
          </p:nvGrpSpPr>
          <p:grpSpPr>
            <a:xfrm>
              <a:off x="72000" y="557940"/>
              <a:ext cx="8997584" cy="4506360"/>
              <a:chOff x="72000" y="491790"/>
              <a:chExt cx="8997584" cy="450636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72000" y="498150"/>
                <a:ext cx="3168000" cy="4500000"/>
                <a:chOff x="72000" y="432000"/>
                <a:chExt cx="3168000" cy="4500000"/>
              </a:xfrm>
            </p:grpSpPr>
            <p:sp>
              <p:nvSpPr>
                <p:cNvPr id="2" name="Rounded Rectangle 1"/>
                <p:cNvSpPr/>
                <p:nvPr/>
              </p:nvSpPr>
              <p:spPr>
                <a:xfrm>
                  <a:off x="72000" y="432000"/>
                  <a:ext cx="3168000" cy="4500000"/>
                </a:xfrm>
                <a:prstGeom prst="roundRect">
                  <a:avLst/>
                </a:prstGeom>
                <a:gradFill flip="none" rotWithShape="1">
                  <a:gsLst>
                    <a:gs pos="8000">
                      <a:schemeClr val="accent4">
                        <a:lumMod val="60000"/>
                        <a:lumOff val="40000"/>
                      </a:schemeClr>
                    </a:gs>
                    <a:gs pos="100000">
                      <a:srgbClr val="FFFFFF"/>
                    </a:gs>
                    <a:gs pos="58000">
                      <a:schemeClr val="accent4"/>
                    </a:gs>
                  </a:gsLst>
                  <a:lin ang="16200000" scaled="0"/>
                  <a:tileRect/>
                </a:gradFill>
                <a:ln w="25400" cap="flat">
                  <a:solidFill>
                    <a:srgbClr val="4F81BD"/>
                  </a:solidFill>
                  <a:prstDash val="solid"/>
                  <a:bevel/>
                </a:ln>
                <a:effectLst>
                  <a:glow rad="63500">
                    <a:schemeClr val="accent4">
                      <a:lumMod val="20000"/>
                      <a:lumOff val="80000"/>
                      <a:alpha val="75000"/>
                    </a:schemeClr>
                  </a:glow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chemeClr val="accent4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" name="Shape 54"/>
                <p:cNvSpPr/>
                <p:nvPr/>
              </p:nvSpPr>
              <p:spPr>
                <a:xfrm>
                  <a:off x="144000" y="1545076"/>
                  <a:ext cx="766800" cy="2906754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4F81BD"/>
                  </a:solidFill>
                </a:ln>
                <a:effectLst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lIns="36000" tIns="46800" rIns="36000" bIns="0"/>
                <a:lstStyle/>
                <a:p>
                  <a:pPr lvl="0" algn="ctr">
                    <a:spcBef>
                      <a:spcPts val="600"/>
                    </a:spcBef>
                  </a:pPr>
                  <a:r>
                    <a:rPr sz="1000" b="1" dirty="0"/>
                    <a:t>Deliverables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/>
                    <a:t>S</a:t>
                  </a:r>
                  <a:r>
                    <a:rPr sz="900" dirty="0" smtClean="0"/>
                    <a:t>cience </a:t>
                  </a:r>
                  <a:r>
                    <a:rPr sz="900" dirty="0"/>
                    <a:t>case covering scientific relevance, impact and usage</a:t>
                  </a:r>
                </a:p>
                <a:p>
                  <a:pPr marL="88900" lvl="0" indent="-90000">
                    <a:spcBef>
                      <a:spcPts val="600"/>
                    </a:spcBef>
                    <a:buSzPct val="100000"/>
                    <a:buChar char="•"/>
                  </a:pPr>
                  <a:r>
                    <a:rPr sz="900" dirty="0" smtClean="0"/>
                    <a:t> </a:t>
                  </a:r>
                  <a:r>
                    <a:rPr lang="en-AU" sz="900" dirty="0"/>
                    <a:t>C</a:t>
                  </a:r>
                  <a:r>
                    <a:rPr sz="900" dirty="0" smtClean="0"/>
                    <a:t>onceptual </a:t>
                  </a:r>
                  <a:r>
                    <a:rPr sz="900" dirty="0"/>
                    <a:t>design with credible estimates </a:t>
                  </a:r>
                  <a:r>
                    <a:rPr sz="900" dirty="0" smtClean="0"/>
                    <a:t>of performance</a:t>
                  </a:r>
                  <a:endParaRPr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/>
                    <a:t>P</a:t>
                  </a:r>
                  <a:r>
                    <a:rPr sz="900" dirty="0" smtClean="0"/>
                    <a:t>reliminary </a:t>
                  </a:r>
                  <a:r>
                    <a:rPr lang="en-AU" sz="900" dirty="0" smtClean="0"/>
                    <a:t>costing</a:t>
                  </a:r>
                  <a:r>
                    <a:rPr sz="900" dirty="0" smtClean="0"/>
                    <a:t>.</a:t>
                  </a:r>
                  <a:endParaRPr sz="900" dirty="0"/>
                </a:p>
              </p:txBody>
            </p:sp>
            <p:sp>
              <p:nvSpPr>
                <p:cNvPr id="55" name="Shape 55"/>
                <p:cNvSpPr/>
                <p:nvPr/>
              </p:nvSpPr>
              <p:spPr>
                <a:xfrm>
                  <a:off x="208758" y="4549230"/>
                  <a:ext cx="680631" cy="180000"/>
                </a:xfrm>
                <a:prstGeom prst="rightArrow">
                  <a:avLst>
                    <a:gd name="adj1" fmla="val 50060"/>
                    <a:gd name="adj2" fmla="val 96576"/>
                  </a:avLst>
                </a:prstGeom>
                <a:solidFill>
                  <a:srgbClr val="9BBB59"/>
                </a:solidFill>
                <a:ln w="25400">
                  <a:solidFill>
                    <a:srgbClr val="FFFFFF"/>
                  </a:solidFill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45719" rIns="45719" anchor="ctr"/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8" name="Shape 68"/>
                <p:cNvSpPr/>
                <p:nvPr/>
              </p:nvSpPr>
              <p:spPr>
                <a:xfrm>
                  <a:off x="583795" y="540198"/>
                  <a:ext cx="1900384" cy="215444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400" b="1" dirty="0" smtClean="0"/>
                    <a:t>Proposal </a:t>
                  </a:r>
                  <a:r>
                    <a:rPr lang="en-US" sz="1400" b="1" dirty="0"/>
                    <a:t>and </a:t>
                  </a:r>
                  <a:r>
                    <a:rPr lang="en-US" sz="1400" b="1" dirty="0" smtClean="0"/>
                    <a:t>Planning</a:t>
                  </a:r>
                  <a:endParaRPr sz="1400" dirty="0"/>
                </a:p>
              </p:txBody>
            </p:sp>
            <p:sp>
              <p:nvSpPr>
                <p:cNvPr id="47" name="Shape 68"/>
                <p:cNvSpPr/>
                <p:nvPr/>
              </p:nvSpPr>
              <p:spPr>
                <a:xfrm>
                  <a:off x="115596" y="1009573"/>
                  <a:ext cx="831792" cy="338554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100" b="1" dirty="0" smtClean="0"/>
                    <a:t>Instrument Proposal</a:t>
                  </a:r>
                  <a:endParaRPr sz="1100" dirty="0"/>
                </a:p>
              </p:txBody>
            </p:sp>
            <p:sp>
              <p:nvSpPr>
                <p:cNvPr id="48" name="Shape 68"/>
                <p:cNvSpPr/>
                <p:nvPr/>
              </p:nvSpPr>
              <p:spPr>
                <a:xfrm>
                  <a:off x="993021" y="972000"/>
                  <a:ext cx="864000" cy="477054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100" b="1" dirty="0" smtClean="0"/>
                    <a:t>Phase 0 </a:t>
                  </a:r>
                </a:p>
                <a:p>
                  <a:pPr lvl="0" algn="ctr"/>
                  <a:r>
                    <a:rPr lang="en-US" sz="1000" b="1" dirty="0" smtClean="0"/>
                    <a:t>Preparation for Design</a:t>
                  </a:r>
                  <a:endParaRPr sz="1000" dirty="0"/>
                </a:p>
              </p:txBody>
            </p:sp>
            <p:sp>
              <p:nvSpPr>
                <p:cNvPr id="49" name="Shape 54"/>
                <p:cNvSpPr/>
                <p:nvPr/>
              </p:nvSpPr>
              <p:spPr>
                <a:xfrm>
                  <a:off x="997200" y="1545076"/>
                  <a:ext cx="864000" cy="2906754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4F81BD"/>
                  </a:solidFill>
                </a:ln>
                <a:effectLst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lIns="36000" tIns="46800" rIns="36000" bIns="0"/>
                <a:lstStyle/>
                <a:p>
                  <a:pPr lvl="0" algn="ctr">
                    <a:spcBef>
                      <a:spcPts val="600"/>
                    </a:spcBef>
                  </a:pPr>
                  <a:r>
                    <a:rPr sz="1000" b="1" dirty="0"/>
                    <a:t>Deliverables</a:t>
                  </a:r>
                </a:p>
                <a:p>
                  <a:pPr marL="92075" indent="-92075">
                    <a:spcBef>
                      <a:spcPts val="600"/>
                    </a:spcBef>
                    <a:buSzPct val="100000"/>
                    <a:buFontTx/>
                    <a:buChar char="•"/>
                  </a:pPr>
                  <a:r>
                    <a:rPr lang="en-US" sz="900" dirty="0" smtClean="0"/>
                    <a:t>Conceptual </a:t>
                  </a:r>
                  <a:r>
                    <a:rPr lang="en-US" sz="900" dirty="0"/>
                    <a:t>design updates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Prototyping</a:t>
                  </a:r>
                  <a:endParaRPr sz="900" dirty="0" smtClean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Definition of facility requirements and interfaces</a:t>
                  </a:r>
                  <a:endParaRPr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US" sz="900" dirty="0" smtClean="0"/>
                    <a:t>C</a:t>
                  </a:r>
                  <a:r>
                    <a:rPr lang="en-AU" sz="900" dirty="0" err="1" smtClean="0"/>
                    <a:t>larification</a:t>
                  </a:r>
                  <a:r>
                    <a:rPr lang="en-AU" sz="900" dirty="0" smtClean="0"/>
                    <a:t> of institutional responsibilities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Resource planning</a:t>
                  </a:r>
                  <a:endParaRPr sz="900" dirty="0"/>
                </a:p>
              </p:txBody>
            </p:sp>
            <p:sp>
              <p:nvSpPr>
                <p:cNvPr id="50" name="Shape 54"/>
                <p:cNvSpPr/>
                <p:nvPr/>
              </p:nvSpPr>
              <p:spPr>
                <a:xfrm>
                  <a:off x="1944000" y="1542520"/>
                  <a:ext cx="1224000" cy="2909310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4F81BD"/>
                  </a:solidFill>
                </a:ln>
                <a:effectLst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lIns="36000" tIns="46800" rIns="36000" bIns="0"/>
                <a:lstStyle/>
                <a:p>
                  <a:pPr lvl="0" algn="ctr">
                    <a:spcBef>
                      <a:spcPts val="600"/>
                    </a:spcBef>
                  </a:pPr>
                  <a:r>
                    <a:rPr sz="1000" b="1" dirty="0"/>
                    <a:t>Deliverables</a:t>
                  </a:r>
                </a:p>
                <a:p>
                  <a:pPr marL="92075" indent="-92075">
                    <a:spcBef>
                      <a:spcPts val="600"/>
                    </a:spcBef>
                    <a:buSzPct val="100000"/>
                    <a:buFontTx/>
                    <a:buChar char="•"/>
                  </a:pPr>
                  <a:r>
                    <a:rPr lang="en-US" sz="900" dirty="0" smtClean="0"/>
                    <a:t>Scientific and technical requirements</a:t>
                  </a:r>
                  <a:endParaRPr lang="en-US"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Technical design concept</a:t>
                  </a:r>
                  <a:endParaRPr sz="900" dirty="0" smtClean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Delivery plan for all phases (including hot commissioning)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Delivery Schedule covering all phases</a:t>
                  </a:r>
                  <a:endParaRPr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Resource plan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Staging plan for later enhancements</a:t>
                  </a:r>
                </a:p>
                <a:p>
                  <a:pPr marL="92075" indent="-92075">
                    <a:spcBef>
                      <a:spcPts val="600"/>
                    </a:spcBef>
                    <a:buSzPct val="100000"/>
                    <a:buFontTx/>
                    <a:buChar char="•"/>
                  </a:pPr>
                  <a:r>
                    <a:rPr lang="en-AU" sz="900" dirty="0" smtClean="0"/>
                    <a:t>Budget </a:t>
                  </a:r>
                  <a:r>
                    <a:rPr lang="en-AU" sz="900" dirty="0"/>
                    <a:t>with contingency at 10% of cost to </a:t>
                  </a:r>
                  <a:r>
                    <a:rPr lang="en-AU" sz="900" dirty="0" smtClean="0"/>
                    <a:t>complete</a:t>
                  </a:r>
                  <a:endParaRPr lang="en-AU" sz="900" dirty="0"/>
                </a:p>
              </p:txBody>
            </p:sp>
            <p:sp>
              <p:nvSpPr>
                <p:cNvPr id="51" name="Shape 68"/>
                <p:cNvSpPr/>
                <p:nvPr/>
              </p:nvSpPr>
              <p:spPr>
                <a:xfrm>
                  <a:off x="2016605" y="972000"/>
                  <a:ext cx="1043999" cy="361637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100" b="1" dirty="0" smtClean="0"/>
                    <a:t>Phase 1 </a:t>
                  </a:r>
                </a:p>
                <a:p>
                  <a:pPr lvl="0" algn="ctr">
                    <a:spcBef>
                      <a:spcPts val="300"/>
                    </a:spcBef>
                  </a:pPr>
                  <a:r>
                    <a:rPr lang="en-US" sz="1000" b="1" dirty="0" smtClean="0"/>
                    <a:t>Preliminary Design</a:t>
                  </a:r>
                  <a:endParaRPr sz="1000" dirty="0"/>
                </a:p>
              </p:txBody>
            </p:sp>
            <p:sp>
              <p:nvSpPr>
                <p:cNvPr id="98" name="Shape 55"/>
                <p:cNvSpPr/>
                <p:nvPr/>
              </p:nvSpPr>
              <p:spPr>
                <a:xfrm>
                  <a:off x="1110332" y="4549230"/>
                  <a:ext cx="671917" cy="180000"/>
                </a:xfrm>
                <a:prstGeom prst="rightArrow">
                  <a:avLst>
                    <a:gd name="adj1" fmla="val 50060"/>
                    <a:gd name="adj2" fmla="val 96576"/>
                  </a:avLst>
                </a:prstGeom>
                <a:solidFill>
                  <a:srgbClr val="9BBB59"/>
                </a:solidFill>
                <a:ln w="25400">
                  <a:solidFill>
                    <a:srgbClr val="FFFFFF"/>
                  </a:solidFill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45719" rIns="45719" anchor="ctr"/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9" name="Shape 55"/>
                <p:cNvSpPr/>
                <p:nvPr/>
              </p:nvSpPr>
              <p:spPr>
                <a:xfrm>
                  <a:off x="2180295" y="4549230"/>
                  <a:ext cx="756000" cy="180000"/>
                </a:xfrm>
                <a:prstGeom prst="rightArrow">
                  <a:avLst>
                    <a:gd name="adj1" fmla="val 50060"/>
                    <a:gd name="adj2" fmla="val 96576"/>
                  </a:avLst>
                </a:prstGeom>
                <a:solidFill>
                  <a:srgbClr val="9BBB59"/>
                </a:solidFill>
                <a:ln w="25400">
                  <a:solidFill>
                    <a:srgbClr val="FFFFFF"/>
                  </a:solidFill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45719" rIns="45719" anchor="ctr"/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3345584" y="491790"/>
                <a:ext cx="2790000" cy="4500000"/>
                <a:chOff x="3381584" y="425640"/>
                <a:chExt cx="2790000" cy="4500000"/>
              </a:xfrm>
            </p:grpSpPr>
            <p:sp>
              <p:nvSpPr>
                <p:cNvPr id="52" name="Rounded Rectangle 51"/>
                <p:cNvSpPr/>
                <p:nvPr/>
              </p:nvSpPr>
              <p:spPr>
                <a:xfrm>
                  <a:off x="3381584" y="425640"/>
                  <a:ext cx="2790000" cy="4500000"/>
                </a:xfrm>
                <a:prstGeom prst="roundRect">
                  <a:avLst/>
                </a:prstGeom>
                <a:gradFill flip="none" rotWithShape="1">
                  <a:gsLst>
                    <a:gs pos="8000">
                      <a:schemeClr val="accent4">
                        <a:lumMod val="60000"/>
                        <a:lumOff val="40000"/>
                      </a:schemeClr>
                    </a:gs>
                    <a:gs pos="100000">
                      <a:srgbClr val="FFFFFF"/>
                    </a:gs>
                    <a:gs pos="58000">
                      <a:schemeClr val="accent4"/>
                    </a:gs>
                  </a:gsLst>
                  <a:lin ang="16200000" scaled="0"/>
                  <a:tileRect/>
                </a:gradFill>
                <a:ln w="25400" cap="flat">
                  <a:solidFill>
                    <a:srgbClr val="4F81BD"/>
                  </a:solidFill>
                  <a:prstDash val="solid"/>
                  <a:bevel/>
                </a:ln>
                <a:effectLst>
                  <a:glow rad="63500">
                    <a:schemeClr val="accent4">
                      <a:lumMod val="20000"/>
                      <a:lumOff val="80000"/>
                      <a:alpha val="75000"/>
                    </a:schemeClr>
                  </a:glow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chemeClr val="accent4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" name="Shape 68"/>
                <p:cNvSpPr/>
                <p:nvPr/>
              </p:nvSpPr>
              <p:spPr>
                <a:xfrm>
                  <a:off x="3785217" y="540000"/>
                  <a:ext cx="1900384" cy="215444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400" b="1" dirty="0" smtClean="0"/>
                    <a:t>Design </a:t>
                  </a:r>
                  <a:r>
                    <a:rPr lang="en-US" sz="1400" b="1" dirty="0"/>
                    <a:t>and </a:t>
                  </a:r>
                  <a:r>
                    <a:rPr lang="en-US" sz="1400" b="1" dirty="0" smtClean="0"/>
                    <a:t>Construction</a:t>
                  </a:r>
                  <a:endParaRPr sz="1400" dirty="0"/>
                </a:p>
              </p:txBody>
            </p:sp>
            <p:sp>
              <p:nvSpPr>
                <p:cNvPr id="71" name="Shape 68"/>
                <p:cNvSpPr/>
                <p:nvPr/>
              </p:nvSpPr>
              <p:spPr>
                <a:xfrm>
                  <a:off x="3453585" y="972000"/>
                  <a:ext cx="1261404" cy="361637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100" b="1" dirty="0" smtClean="0"/>
                    <a:t>Phase 2 </a:t>
                  </a:r>
                </a:p>
                <a:p>
                  <a:pPr lvl="0" algn="ctr">
                    <a:spcBef>
                      <a:spcPts val="300"/>
                    </a:spcBef>
                  </a:pPr>
                  <a:r>
                    <a:rPr lang="en-US" sz="1000" b="1" dirty="0" smtClean="0"/>
                    <a:t>Detailed Design</a:t>
                  </a:r>
                  <a:endParaRPr sz="1000" dirty="0"/>
                </a:p>
              </p:txBody>
            </p:sp>
            <p:sp>
              <p:nvSpPr>
                <p:cNvPr id="72" name="Shape 68"/>
                <p:cNvSpPr/>
                <p:nvPr/>
              </p:nvSpPr>
              <p:spPr>
                <a:xfrm>
                  <a:off x="4803585" y="972000"/>
                  <a:ext cx="1296000" cy="515526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100" b="1" dirty="0" smtClean="0"/>
                    <a:t>Phase 3 </a:t>
                  </a:r>
                </a:p>
                <a:p>
                  <a:pPr lvl="0" algn="ctr">
                    <a:spcBef>
                      <a:spcPts val="300"/>
                    </a:spcBef>
                  </a:pPr>
                  <a:r>
                    <a:rPr lang="en-US" sz="1000" b="1" dirty="0" smtClean="0"/>
                    <a:t>Manufacturing and Procurement</a:t>
                  </a:r>
                  <a:endParaRPr sz="1000" dirty="0"/>
                </a:p>
              </p:txBody>
            </p:sp>
            <p:sp>
              <p:nvSpPr>
                <p:cNvPr id="74" name="Shape 54"/>
                <p:cNvSpPr/>
                <p:nvPr/>
              </p:nvSpPr>
              <p:spPr>
                <a:xfrm>
                  <a:off x="3453584" y="1554774"/>
                  <a:ext cx="1261405" cy="2909310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4F81BD"/>
                  </a:solidFill>
                </a:ln>
                <a:effectLst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lIns="36000" tIns="46800" rIns="36000" bIns="0"/>
                <a:lstStyle/>
                <a:p>
                  <a:pPr lvl="0" algn="ctr">
                    <a:spcBef>
                      <a:spcPts val="600"/>
                    </a:spcBef>
                  </a:pPr>
                  <a:r>
                    <a:rPr sz="1000" b="1" dirty="0"/>
                    <a:t>Deliverables</a:t>
                  </a:r>
                </a:p>
                <a:p>
                  <a:pPr marL="92075" indent="-92075">
                    <a:spcBef>
                      <a:spcPts val="600"/>
                    </a:spcBef>
                    <a:buSzPct val="100000"/>
                    <a:buFontTx/>
                    <a:buChar char="•"/>
                  </a:pPr>
                  <a:r>
                    <a:rPr lang="en-US" sz="900" dirty="0" smtClean="0"/>
                    <a:t>Complete definition of all major technical components</a:t>
                  </a:r>
                  <a:endParaRPr lang="en-US"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Completion of detailed plan for Phase 3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Refined plan for phase 4</a:t>
                  </a:r>
                  <a:endParaRPr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Refined Resource plan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Refined delivery schedule, with critical path items and dependencies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Refined budget with contingency at 10% of cost to complete</a:t>
                  </a:r>
                </a:p>
                <a:p>
                  <a:pPr lvl="0">
                    <a:spcBef>
                      <a:spcPts val="600"/>
                    </a:spcBef>
                    <a:buSzPct val="100000"/>
                  </a:pPr>
                  <a:endParaRPr lang="en-AU" sz="900" dirty="0" smtClean="0"/>
                </a:p>
              </p:txBody>
            </p:sp>
            <p:sp>
              <p:nvSpPr>
                <p:cNvPr id="91" name="Shape 54"/>
                <p:cNvSpPr/>
                <p:nvPr/>
              </p:nvSpPr>
              <p:spPr>
                <a:xfrm>
                  <a:off x="4803584" y="1555029"/>
                  <a:ext cx="1296000" cy="2909310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4F81BD"/>
                  </a:solidFill>
                </a:ln>
                <a:effectLst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lIns="36000" tIns="46800" rIns="36000" bIns="0"/>
                <a:lstStyle/>
                <a:p>
                  <a:pPr lvl="0" algn="ctr">
                    <a:spcBef>
                      <a:spcPts val="600"/>
                    </a:spcBef>
                  </a:pPr>
                  <a:r>
                    <a:rPr sz="1000" b="1" dirty="0"/>
                    <a:t>Deliverables</a:t>
                  </a:r>
                </a:p>
                <a:p>
                  <a:pPr marL="92075" indent="-92075">
                    <a:spcBef>
                      <a:spcPts val="600"/>
                    </a:spcBef>
                    <a:buSzPct val="100000"/>
                    <a:buFontTx/>
                    <a:buChar char="•"/>
                  </a:pPr>
                  <a:r>
                    <a:rPr lang="en-US" sz="900" dirty="0" smtClean="0"/>
                    <a:t>Procurement and manufacture of all major technical components</a:t>
                  </a:r>
                  <a:endParaRPr lang="en-US"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Completion of detailed plan for phase 4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Site preparation</a:t>
                  </a:r>
                  <a:endParaRPr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Refined plans for phase 5 and for staging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Refined Resource plan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Refine instrument delivery schedule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Maintain budget with contingency at 10% of cost to complete</a:t>
                  </a:r>
                </a:p>
              </p:txBody>
            </p:sp>
            <p:sp>
              <p:nvSpPr>
                <p:cNvPr id="100" name="Shape 55"/>
                <p:cNvSpPr/>
                <p:nvPr/>
              </p:nvSpPr>
              <p:spPr>
                <a:xfrm>
                  <a:off x="3678022" y="4549230"/>
                  <a:ext cx="756000" cy="180000"/>
                </a:xfrm>
                <a:prstGeom prst="rightArrow">
                  <a:avLst>
                    <a:gd name="adj1" fmla="val 50060"/>
                    <a:gd name="adj2" fmla="val 96576"/>
                  </a:avLst>
                </a:prstGeom>
                <a:solidFill>
                  <a:srgbClr val="9BBB59"/>
                </a:solidFill>
                <a:ln w="25400">
                  <a:solidFill>
                    <a:srgbClr val="FFFFFF"/>
                  </a:solidFill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45719" rIns="45719" anchor="ctr"/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1" name="Shape 55"/>
                <p:cNvSpPr/>
                <p:nvPr/>
              </p:nvSpPr>
              <p:spPr>
                <a:xfrm>
                  <a:off x="5017192" y="4549230"/>
                  <a:ext cx="756000" cy="180000"/>
                </a:xfrm>
                <a:prstGeom prst="rightArrow">
                  <a:avLst>
                    <a:gd name="adj1" fmla="val 50060"/>
                    <a:gd name="adj2" fmla="val 96576"/>
                  </a:avLst>
                </a:prstGeom>
                <a:solidFill>
                  <a:srgbClr val="9BBB59"/>
                </a:solidFill>
                <a:ln w="25400">
                  <a:solidFill>
                    <a:srgbClr val="FFFFFF"/>
                  </a:solidFill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45719" rIns="45719" anchor="ctr"/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6243584" y="491790"/>
                <a:ext cx="2826000" cy="4500000"/>
                <a:chOff x="6315584" y="425640"/>
                <a:chExt cx="2826000" cy="4500000"/>
              </a:xfrm>
            </p:grpSpPr>
            <p:sp>
              <p:nvSpPr>
                <p:cNvPr id="92" name="Rounded Rectangle 91"/>
                <p:cNvSpPr/>
                <p:nvPr/>
              </p:nvSpPr>
              <p:spPr>
                <a:xfrm>
                  <a:off x="6315584" y="425640"/>
                  <a:ext cx="2826000" cy="4500000"/>
                </a:xfrm>
                <a:prstGeom prst="roundRect">
                  <a:avLst/>
                </a:prstGeom>
                <a:gradFill flip="none" rotWithShape="1">
                  <a:gsLst>
                    <a:gs pos="8000">
                      <a:schemeClr val="accent4">
                        <a:lumMod val="60000"/>
                        <a:lumOff val="40000"/>
                      </a:schemeClr>
                    </a:gs>
                    <a:gs pos="100000">
                      <a:srgbClr val="FFFFFF"/>
                    </a:gs>
                    <a:gs pos="58000">
                      <a:schemeClr val="accent4"/>
                    </a:gs>
                  </a:gsLst>
                  <a:lin ang="16200000" scaled="0"/>
                  <a:tileRect/>
                </a:gradFill>
                <a:ln w="25400" cap="flat">
                  <a:solidFill>
                    <a:srgbClr val="4F81BD"/>
                  </a:solidFill>
                  <a:prstDash val="solid"/>
                  <a:bevel/>
                </a:ln>
                <a:effectLst>
                  <a:glow rad="63500">
                    <a:schemeClr val="accent4">
                      <a:lumMod val="20000"/>
                      <a:lumOff val="80000"/>
                      <a:alpha val="75000"/>
                    </a:schemeClr>
                  </a:glow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chemeClr val="accent4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" name="Shape 68"/>
                <p:cNvSpPr/>
                <p:nvPr/>
              </p:nvSpPr>
              <p:spPr>
                <a:xfrm>
                  <a:off x="6470642" y="540000"/>
                  <a:ext cx="2473822" cy="215444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400" b="1" dirty="0" smtClean="0"/>
                    <a:t>Installation </a:t>
                  </a:r>
                  <a:r>
                    <a:rPr lang="en-US" sz="1400" b="1" dirty="0"/>
                    <a:t>and </a:t>
                  </a:r>
                  <a:r>
                    <a:rPr lang="en-US" sz="1400" b="1" dirty="0" smtClean="0"/>
                    <a:t>Commissioning</a:t>
                  </a:r>
                  <a:endParaRPr sz="1400" dirty="0"/>
                </a:p>
              </p:txBody>
            </p:sp>
            <p:sp>
              <p:nvSpPr>
                <p:cNvPr id="94" name="Shape 68"/>
                <p:cNvSpPr/>
                <p:nvPr/>
              </p:nvSpPr>
              <p:spPr>
                <a:xfrm>
                  <a:off x="6443671" y="972000"/>
                  <a:ext cx="1285215" cy="515526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100" b="1" dirty="0" smtClean="0"/>
                    <a:t>Phase 4 </a:t>
                  </a:r>
                </a:p>
                <a:p>
                  <a:pPr lvl="0" algn="ctr">
                    <a:spcBef>
                      <a:spcPts val="300"/>
                    </a:spcBef>
                  </a:pPr>
                  <a:r>
                    <a:rPr lang="en-US" sz="1000" b="1" dirty="0" smtClean="0"/>
                    <a:t>Installation and Integration</a:t>
                  </a:r>
                  <a:endParaRPr sz="1000" dirty="0"/>
                </a:p>
              </p:txBody>
            </p:sp>
            <p:sp>
              <p:nvSpPr>
                <p:cNvPr id="95" name="Shape 68"/>
                <p:cNvSpPr/>
                <p:nvPr/>
              </p:nvSpPr>
              <p:spPr>
                <a:xfrm>
                  <a:off x="7806333" y="972000"/>
                  <a:ext cx="1182038" cy="361637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 algn="ctr"/>
                  <a:r>
                    <a:rPr lang="en-US" sz="1100" b="1" dirty="0" smtClean="0"/>
                    <a:t>Phase 5 </a:t>
                  </a:r>
                </a:p>
                <a:p>
                  <a:pPr lvl="0" algn="ctr">
                    <a:spcBef>
                      <a:spcPts val="300"/>
                    </a:spcBef>
                  </a:pPr>
                  <a:r>
                    <a:rPr lang="en-US" sz="1000" b="1" dirty="0" smtClean="0"/>
                    <a:t>Hot Commissioning</a:t>
                  </a:r>
                  <a:endParaRPr sz="1000" dirty="0"/>
                </a:p>
              </p:txBody>
            </p:sp>
            <p:sp>
              <p:nvSpPr>
                <p:cNvPr id="96" name="Shape 54"/>
                <p:cNvSpPr/>
                <p:nvPr/>
              </p:nvSpPr>
              <p:spPr>
                <a:xfrm>
                  <a:off x="6387584" y="1555029"/>
                  <a:ext cx="1296000" cy="2909310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4F81BD"/>
                  </a:solidFill>
                </a:ln>
                <a:effectLst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lIns="36000" tIns="46800" rIns="36000" bIns="0"/>
                <a:lstStyle/>
                <a:p>
                  <a:pPr lvl="0" algn="ctr">
                    <a:spcBef>
                      <a:spcPts val="600"/>
                    </a:spcBef>
                  </a:pPr>
                  <a:r>
                    <a:rPr sz="1000" b="1" dirty="0"/>
                    <a:t>Deliverables</a:t>
                  </a:r>
                </a:p>
                <a:p>
                  <a:pPr marL="92075" indent="-92075">
                    <a:spcBef>
                      <a:spcPts val="600"/>
                    </a:spcBef>
                    <a:buSzPct val="100000"/>
                    <a:buFontTx/>
                    <a:buChar char="•"/>
                  </a:pPr>
                  <a:r>
                    <a:rPr lang="en-US" sz="900" dirty="0" smtClean="0"/>
                    <a:t>Construction of physical infrastructure on site.</a:t>
                  </a:r>
                  <a:endParaRPr lang="en-US"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Assembly and installation of technical components</a:t>
                  </a:r>
                  <a:endParaRPr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Integration and testing of technical components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Installation, integration and testing of Personnel Safety System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Submission of application for approval to hot commission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Formal project completion</a:t>
                  </a:r>
                </a:p>
              </p:txBody>
            </p:sp>
            <p:sp>
              <p:nvSpPr>
                <p:cNvPr id="97" name="Shape 54"/>
                <p:cNvSpPr/>
                <p:nvPr/>
              </p:nvSpPr>
              <p:spPr>
                <a:xfrm>
                  <a:off x="7773584" y="1555813"/>
                  <a:ext cx="1296000" cy="2909310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4F81BD"/>
                  </a:solidFill>
                </a:ln>
                <a:effectLst>
                  <a:outerShdw blurRad="38100" dist="23000" dir="5400000" rotWithShape="0">
                    <a:srgbClr val="000000">
                      <a:alpha val="35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lIns="36000" tIns="46800" rIns="36000" bIns="0"/>
                <a:lstStyle/>
                <a:p>
                  <a:pPr lvl="0" algn="ctr">
                    <a:spcBef>
                      <a:spcPts val="600"/>
                    </a:spcBef>
                  </a:pPr>
                  <a:r>
                    <a:rPr sz="1000" b="1" dirty="0"/>
                    <a:t>Deliverables</a:t>
                  </a:r>
                </a:p>
                <a:p>
                  <a:pPr marL="92075" indent="-92075">
                    <a:spcBef>
                      <a:spcPts val="600"/>
                    </a:spcBef>
                    <a:buSzPct val="100000"/>
                    <a:buFontTx/>
                    <a:buChar char="•"/>
                  </a:pPr>
                  <a:r>
                    <a:rPr lang="en-US" sz="900" dirty="0" smtClean="0"/>
                    <a:t>Verification of performance of </a:t>
                  </a:r>
                  <a:r>
                    <a:rPr lang="en-AU" sz="900" dirty="0" smtClean="0"/>
                    <a:t>Personnel </a:t>
                  </a:r>
                  <a:r>
                    <a:rPr lang="en-AU" sz="900" dirty="0"/>
                    <a:t>Safety </a:t>
                  </a:r>
                  <a:r>
                    <a:rPr lang="en-AU" sz="900" dirty="0" smtClean="0"/>
                    <a:t>System</a:t>
                  </a:r>
                </a:p>
                <a:p>
                  <a:pPr marL="92075" indent="-92075">
                    <a:spcBef>
                      <a:spcPts val="600"/>
                    </a:spcBef>
                    <a:buSzPct val="100000"/>
                    <a:buFontTx/>
                    <a:buChar char="•"/>
                  </a:pPr>
                  <a:r>
                    <a:rPr lang="en-US" sz="900" dirty="0" smtClean="0"/>
                    <a:t>Proof of compliance with radiation dose limits</a:t>
                  </a:r>
                  <a:endParaRPr lang="en-US"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Critical performance demonstration of basic functionality</a:t>
                  </a:r>
                  <a:endParaRPr sz="900" dirty="0"/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Scientific performance demonstration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Friendly user experiments</a:t>
                  </a:r>
                </a:p>
                <a:p>
                  <a:pPr marL="92075" lvl="0" indent="-92075">
                    <a:spcBef>
                      <a:spcPts val="600"/>
                    </a:spcBef>
                    <a:buSzPct val="100000"/>
                    <a:buChar char="•"/>
                  </a:pPr>
                  <a:r>
                    <a:rPr lang="en-AU" sz="900" dirty="0" smtClean="0"/>
                    <a:t>Completion of technical and user manuals</a:t>
                  </a:r>
                </a:p>
                <a:p>
                  <a:pPr lvl="0">
                    <a:spcBef>
                      <a:spcPts val="600"/>
                    </a:spcBef>
                    <a:buSzPct val="100000"/>
                  </a:pPr>
                  <a:endParaRPr lang="en-AU" sz="900" dirty="0" smtClean="0"/>
                </a:p>
              </p:txBody>
            </p:sp>
            <p:sp>
              <p:nvSpPr>
                <p:cNvPr id="102" name="Shape 55"/>
                <p:cNvSpPr/>
                <p:nvPr/>
              </p:nvSpPr>
              <p:spPr>
                <a:xfrm>
                  <a:off x="6743078" y="4549230"/>
                  <a:ext cx="756000" cy="180000"/>
                </a:xfrm>
                <a:prstGeom prst="rightArrow">
                  <a:avLst>
                    <a:gd name="adj1" fmla="val 50060"/>
                    <a:gd name="adj2" fmla="val 96576"/>
                  </a:avLst>
                </a:prstGeom>
                <a:solidFill>
                  <a:srgbClr val="9BBB59"/>
                </a:solidFill>
                <a:ln w="25400">
                  <a:solidFill>
                    <a:srgbClr val="FFFFFF"/>
                  </a:solidFill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45719" rIns="45719" anchor="ctr"/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3" name="Shape 55"/>
                <p:cNvSpPr/>
                <p:nvPr/>
              </p:nvSpPr>
              <p:spPr>
                <a:xfrm>
                  <a:off x="8051217" y="4549230"/>
                  <a:ext cx="756000" cy="180000"/>
                </a:xfrm>
                <a:prstGeom prst="rightArrow">
                  <a:avLst>
                    <a:gd name="adj1" fmla="val 50060"/>
                    <a:gd name="adj2" fmla="val 96576"/>
                  </a:avLst>
                </a:prstGeom>
                <a:solidFill>
                  <a:srgbClr val="9BBB59"/>
                </a:solidFill>
                <a:ln w="25400">
                  <a:solidFill>
                    <a:srgbClr val="FFFFFF"/>
                  </a:solidFill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45719" rIns="45719" anchor="ctr"/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  <p:grpSp>
          <p:nvGrpSpPr>
            <p:cNvPr id="16" name="Group 15"/>
            <p:cNvGrpSpPr/>
            <p:nvPr/>
          </p:nvGrpSpPr>
          <p:grpSpPr>
            <a:xfrm>
              <a:off x="562249" y="5134770"/>
              <a:ext cx="8563751" cy="1626478"/>
              <a:chOff x="562249" y="5134770"/>
              <a:chExt cx="8563751" cy="162647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62249" y="5134770"/>
                <a:ext cx="1122618" cy="1419321"/>
                <a:chOff x="562249" y="5068620"/>
                <a:chExt cx="1122618" cy="1419321"/>
              </a:xfrm>
            </p:grpSpPr>
            <p:sp>
              <p:nvSpPr>
                <p:cNvPr id="66" name="Shape 66"/>
                <p:cNvSpPr/>
                <p:nvPr/>
              </p:nvSpPr>
              <p:spPr>
                <a:xfrm flipV="1">
                  <a:off x="1050872" y="5068620"/>
                  <a:ext cx="3905" cy="478787"/>
                </a:xfrm>
                <a:prstGeom prst="line">
                  <a:avLst/>
                </a:prstGeom>
                <a:ln w="101600">
                  <a:solidFill>
                    <a:srgbClr val="8064A2"/>
                  </a:solidFill>
                  <a:tailEnd type="triangle"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0" tIns="0" rIns="0" bIns="0"/>
                <a:lstStyle/>
                <a:p>
                  <a:pPr lvl="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67" name="Shape 67"/>
                <p:cNvSpPr/>
                <p:nvPr/>
              </p:nvSpPr>
              <p:spPr>
                <a:xfrm>
                  <a:off x="562249" y="5580000"/>
                  <a:ext cx="1122618" cy="907941"/>
                </a:xfrm>
                <a:prstGeom prst="rect">
                  <a:avLst/>
                </a:prstGeom>
                <a:ln w="12700">
                  <a:solidFill>
                    <a:schemeClr val="accent4"/>
                  </a:solidFill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rIns="45719">
                  <a:spAutoFit/>
                </a:bodyPr>
                <a:lstStyle/>
                <a:p>
                  <a:pPr lvl="0" algn="ctr"/>
                  <a:r>
                    <a:rPr sz="1100" b="1" dirty="0"/>
                    <a:t>Tollgate 1</a:t>
                  </a:r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sz="800" dirty="0"/>
                    <a:t>STAP review</a:t>
                  </a:r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sz="800" dirty="0" smtClean="0"/>
                    <a:t>SAC</a:t>
                  </a:r>
                  <a:r>
                    <a:rPr lang="en-AU" sz="800" dirty="0" smtClean="0"/>
                    <a:t> </a:t>
                  </a:r>
                  <a:r>
                    <a:rPr sz="800" dirty="0" smtClean="0"/>
                    <a:t>recommendation</a:t>
                  </a:r>
                  <a:endParaRPr sz="800" dirty="0"/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lang="en-AU" sz="800" dirty="0" smtClean="0"/>
                    <a:t>NSS recommendation</a:t>
                  </a:r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lang="en-AU" sz="800" dirty="0" smtClean="0"/>
                    <a:t>STC</a:t>
                  </a:r>
                  <a:r>
                    <a:rPr sz="800" dirty="0" smtClean="0"/>
                    <a:t> </a:t>
                  </a:r>
                  <a:r>
                    <a:rPr lang="en-AU" sz="800" dirty="0" smtClean="0"/>
                    <a:t>approval</a:t>
                  </a:r>
                  <a:endParaRPr sz="800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2599267" y="5134770"/>
                <a:ext cx="1286317" cy="1626478"/>
                <a:chOff x="2645572" y="5068620"/>
                <a:chExt cx="1286317" cy="1626478"/>
              </a:xfrm>
            </p:grpSpPr>
            <p:sp>
              <p:nvSpPr>
                <p:cNvPr id="37" name="Shape 66"/>
                <p:cNvSpPr/>
                <p:nvPr/>
              </p:nvSpPr>
              <p:spPr>
                <a:xfrm flipV="1">
                  <a:off x="3330027" y="5068620"/>
                  <a:ext cx="3905" cy="478787"/>
                </a:xfrm>
                <a:prstGeom prst="line">
                  <a:avLst/>
                </a:prstGeom>
                <a:ln w="101600">
                  <a:solidFill>
                    <a:srgbClr val="8064A2"/>
                  </a:solidFill>
                  <a:tailEnd type="triangle"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0" tIns="0" rIns="0" bIns="0"/>
                <a:lstStyle/>
                <a:p>
                  <a:pPr lvl="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" name="Shape 67"/>
                <p:cNvSpPr/>
                <p:nvPr/>
              </p:nvSpPr>
              <p:spPr>
                <a:xfrm>
                  <a:off x="2645572" y="5579408"/>
                  <a:ext cx="1286317" cy="1115690"/>
                </a:xfrm>
                <a:prstGeom prst="rect">
                  <a:avLst/>
                </a:prstGeom>
                <a:ln w="12700">
                  <a:solidFill>
                    <a:schemeClr val="accent4"/>
                  </a:solidFill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rIns="45719">
                  <a:spAutoFit/>
                </a:bodyPr>
                <a:lstStyle/>
                <a:p>
                  <a:pPr lvl="0" algn="ctr"/>
                  <a:r>
                    <a:rPr sz="1100" b="1" dirty="0"/>
                    <a:t>Tollgate </a:t>
                  </a:r>
                  <a:r>
                    <a:rPr lang="en-AU" sz="1100" b="1" dirty="0" smtClean="0"/>
                    <a:t>2 (PDR)</a:t>
                  </a:r>
                </a:p>
                <a:p>
                  <a:pPr lvl="0" algn="ctr">
                    <a:spcBef>
                      <a:spcPts val="300"/>
                    </a:spcBef>
                  </a:pPr>
                  <a:r>
                    <a:rPr lang="en-AU" sz="800" dirty="0" smtClean="0"/>
                    <a:t>Preliminary Design Review</a:t>
                  </a:r>
                  <a:endParaRPr sz="800" dirty="0"/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sz="800" dirty="0"/>
                    <a:t>STAP review</a:t>
                  </a:r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lang="en-AU" sz="800" dirty="0" smtClean="0"/>
                    <a:t>NSS </a:t>
                  </a:r>
                </a:p>
                <a:p>
                  <a:pPr marL="271463" lvl="0" indent="-177800">
                    <a:buFont typeface="Wingdings" charset="2"/>
                    <a:buChar char="Ø"/>
                  </a:pPr>
                  <a:r>
                    <a:rPr lang="en-AU" sz="800" dirty="0" smtClean="0"/>
                    <a:t>scope review</a:t>
                  </a:r>
                </a:p>
                <a:p>
                  <a:pPr marL="271463" lvl="0" indent="-177800">
                    <a:buFont typeface="Wingdings" charset="2"/>
                    <a:buChar char="Ø"/>
                  </a:pPr>
                  <a:r>
                    <a:rPr lang="en-AU" sz="800" dirty="0" smtClean="0"/>
                    <a:t>assign cost book value </a:t>
                  </a:r>
                </a:p>
                <a:p>
                  <a:pPr marL="271463" lvl="0" indent="-177800">
                    <a:buFont typeface="Wingdings" charset="2"/>
                    <a:buChar char="Ø"/>
                  </a:pPr>
                  <a:r>
                    <a:rPr lang="en-AU" sz="800" dirty="0" smtClean="0"/>
                    <a:t>approval</a:t>
                  </a:r>
                  <a:endParaRPr sz="8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4140200" y="5134950"/>
                <a:ext cx="1092199" cy="1419141"/>
                <a:chOff x="4166660" y="5068800"/>
                <a:chExt cx="1092199" cy="1419141"/>
              </a:xfrm>
            </p:grpSpPr>
            <p:sp>
              <p:nvSpPr>
                <p:cNvPr id="38" name="Shape 66"/>
                <p:cNvSpPr/>
                <p:nvPr/>
              </p:nvSpPr>
              <p:spPr>
                <a:xfrm flipV="1">
                  <a:off x="4726370" y="5068800"/>
                  <a:ext cx="3905" cy="478787"/>
                </a:xfrm>
                <a:prstGeom prst="line">
                  <a:avLst/>
                </a:prstGeom>
                <a:ln w="101600">
                  <a:solidFill>
                    <a:srgbClr val="8064A2"/>
                  </a:solidFill>
                  <a:tailEnd type="triangle"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0" tIns="0" rIns="0" bIns="0"/>
                <a:lstStyle/>
                <a:p>
                  <a:pPr lvl="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5" name="Shape 67"/>
                <p:cNvSpPr/>
                <p:nvPr/>
              </p:nvSpPr>
              <p:spPr>
                <a:xfrm>
                  <a:off x="4166660" y="5580000"/>
                  <a:ext cx="1092199" cy="907941"/>
                </a:xfrm>
                <a:prstGeom prst="rect">
                  <a:avLst/>
                </a:prstGeom>
                <a:ln w="12700">
                  <a:solidFill>
                    <a:schemeClr val="accent4"/>
                  </a:solidFill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rIns="45719">
                  <a:spAutoFit/>
                </a:bodyPr>
                <a:lstStyle/>
                <a:p>
                  <a:pPr lvl="0" algn="ctr"/>
                  <a:r>
                    <a:rPr sz="1100" b="1" dirty="0"/>
                    <a:t>Tollgate </a:t>
                  </a:r>
                  <a:r>
                    <a:rPr lang="en-AU" sz="1100" b="1" dirty="0" smtClean="0"/>
                    <a:t>3 (CDR)</a:t>
                  </a:r>
                  <a:endParaRPr sz="1100" b="1" dirty="0"/>
                </a:p>
                <a:p>
                  <a:pPr marL="179388" lvl="0" indent="-179388">
                    <a:spcBef>
                      <a:spcPts val="300"/>
                    </a:spcBef>
                  </a:pPr>
                  <a:r>
                    <a:rPr lang="en-AU" sz="800" dirty="0" smtClean="0"/>
                    <a:t>Critical Design Review</a:t>
                  </a:r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sz="800" dirty="0" smtClean="0"/>
                    <a:t>STAP review</a:t>
                  </a:r>
                  <a:endParaRPr lang="en-AU" sz="800" dirty="0" smtClean="0"/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lang="en-AU" sz="800" dirty="0" smtClean="0"/>
                    <a:t>ICB review</a:t>
                  </a:r>
                  <a:endParaRPr sz="800" dirty="0"/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lang="en-AU" sz="800" dirty="0" smtClean="0"/>
                    <a:t>NSS</a:t>
                  </a:r>
                  <a:r>
                    <a:rPr sz="800" dirty="0" smtClean="0"/>
                    <a:t> </a:t>
                  </a:r>
                  <a:r>
                    <a:rPr lang="en-AU" sz="800" dirty="0" smtClean="0"/>
                    <a:t>approval</a:t>
                  </a:r>
                  <a:endParaRPr sz="8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5649601" y="5134950"/>
                <a:ext cx="1021477" cy="1380669"/>
                <a:chOff x="5695906" y="5068800"/>
                <a:chExt cx="1021477" cy="1380669"/>
              </a:xfrm>
            </p:grpSpPr>
            <p:sp>
              <p:nvSpPr>
                <p:cNvPr id="39" name="Shape 66"/>
                <p:cNvSpPr/>
                <p:nvPr/>
              </p:nvSpPr>
              <p:spPr>
                <a:xfrm flipV="1">
                  <a:off x="6236384" y="5068800"/>
                  <a:ext cx="3905" cy="478787"/>
                </a:xfrm>
                <a:prstGeom prst="line">
                  <a:avLst/>
                </a:prstGeom>
                <a:ln w="101600">
                  <a:solidFill>
                    <a:srgbClr val="8064A2"/>
                  </a:solidFill>
                  <a:tailEnd type="triangle"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0" tIns="0" rIns="0" bIns="0"/>
                <a:lstStyle/>
                <a:p>
                  <a:pPr lvl="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6" name="Shape 67"/>
                <p:cNvSpPr/>
                <p:nvPr/>
              </p:nvSpPr>
              <p:spPr>
                <a:xfrm>
                  <a:off x="5695906" y="5580000"/>
                  <a:ext cx="1021477" cy="869469"/>
                </a:xfrm>
                <a:prstGeom prst="rect">
                  <a:avLst/>
                </a:prstGeom>
                <a:ln w="12700">
                  <a:solidFill>
                    <a:schemeClr val="accent4"/>
                  </a:solidFill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rIns="45719">
                  <a:spAutoFit/>
                </a:bodyPr>
                <a:lstStyle/>
                <a:p>
                  <a:pPr lvl="0" algn="ctr"/>
                  <a:r>
                    <a:rPr sz="1100" b="1" dirty="0"/>
                    <a:t>Tollgate </a:t>
                  </a:r>
                  <a:r>
                    <a:rPr lang="en-AU" sz="1100" b="1" dirty="0" smtClean="0"/>
                    <a:t>4 (IRR)</a:t>
                  </a:r>
                  <a:endParaRPr sz="1100" b="1" dirty="0"/>
                </a:p>
                <a:p>
                  <a:pPr marL="179388" lvl="0" indent="-179388">
                    <a:spcBef>
                      <a:spcPts val="300"/>
                    </a:spcBef>
                  </a:pPr>
                  <a:r>
                    <a:rPr lang="en-AU" sz="800" dirty="0" smtClean="0"/>
                    <a:t>Installation Readiness Review</a:t>
                  </a:r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lang="en-AU" sz="800" dirty="0" smtClean="0"/>
                    <a:t>ICB review</a:t>
                  </a:r>
                  <a:endParaRPr sz="800" dirty="0"/>
                </a:p>
                <a:p>
                  <a:pPr marL="93663" lvl="0" indent="-93663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lang="en-AU" sz="800" dirty="0" smtClean="0"/>
                    <a:t>NSS</a:t>
                  </a:r>
                  <a:r>
                    <a:rPr sz="800" dirty="0" smtClean="0"/>
                    <a:t> </a:t>
                  </a:r>
                  <a:r>
                    <a:rPr lang="en-AU" sz="800" dirty="0" smtClean="0"/>
                    <a:t>approval</a:t>
                  </a:r>
                  <a:endParaRPr sz="8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7018867" y="5134950"/>
                <a:ext cx="1028878" cy="1219086"/>
                <a:chOff x="7045327" y="5068800"/>
                <a:chExt cx="1028878" cy="1219086"/>
              </a:xfrm>
            </p:grpSpPr>
            <p:sp>
              <p:nvSpPr>
                <p:cNvPr id="40" name="Shape 66"/>
                <p:cNvSpPr/>
                <p:nvPr/>
              </p:nvSpPr>
              <p:spPr>
                <a:xfrm flipV="1">
                  <a:off x="7687184" y="5068800"/>
                  <a:ext cx="3905" cy="478787"/>
                </a:xfrm>
                <a:prstGeom prst="line">
                  <a:avLst/>
                </a:prstGeom>
                <a:ln w="101600">
                  <a:solidFill>
                    <a:srgbClr val="8064A2"/>
                  </a:solidFill>
                  <a:tailEnd type="triangle"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0" tIns="0" rIns="0" bIns="0"/>
                <a:lstStyle/>
                <a:p>
                  <a:pPr lvl="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7" name="Shape 67"/>
                <p:cNvSpPr/>
                <p:nvPr/>
              </p:nvSpPr>
              <p:spPr>
                <a:xfrm>
                  <a:off x="7045327" y="5580000"/>
                  <a:ext cx="1028878" cy="707886"/>
                </a:xfrm>
                <a:prstGeom prst="rect">
                  <a:avLst/>
                </a:prstGeom>
                <a:ln w="12700">
                  <a:solidFill>
                    <a:schemeClr val="accent4"/>
                  </a:solidFill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rIns="45719">
                  <a:spAutoFit/>
                </a:bodyPr>
                <a:lstStyle/>
                <a:p>
                  <a:pPr lvl="0" algn="ctr"/>
                  <a:r>
                    <a:rPr sz="1100" b="1" dirty="0"/>
                    <a:t>Tollgate </a:t>
                  </a:r>
                  <a:r>
                    <a:rPr lang="en-AU" sz="1100" b="1" dirty="0" smtClean="0"/>
                    <a:t>5 (SAR)</a:t>
                  </a:r>
                  <a:endParaRPr sz="1100" b="1" dirty="0"/>
                </a:p>
                <a:p>
                  <a:pPr lvl="0" algn="ctr">
                    <a:spcBef>
                      <a:spcPts val="300"/>
                    </a:spcBef>
                  </a:pPr>
                  <a:r>
                    <a:rPr lang="en-AU" sz="800" dirty="0" smtClean="0"/>
                    <a:t>Safety systems acceptance review</a:t>
                  </a:r>
                  <a:endParaRPr sz="800" dirty="0"/>
                </a:p>
                <a:p>
                  <a:pPr marL="93663" lvl="0" indent="-93663" algn="ctr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lang="en-AU" sz="800" dirty="0" smtClean="0"/>
                    <a:t>NSS</a:t>
                  </a:r>
                  <a:r>
                    <a:rPr sz="800" dirty="0" smtClean="0"/>
                    <a:t> </a:t>
                  </a:r>
                  <a:r>
                    <a:rPr lang="en-AU" sz="800" dirty="0" smtClean="0"/>
                    <a:t>approval</a:t>
                  </a:r>
                  <a:endParaRPr sz="8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8118000" y="5134770"/>
                <a:ext cx="1008000" cy="1219266"/>
                <a:chOff x="8118000" y="5068620"/>
                <a:chExt cx="1008000" cy="1219266"/>
              </a:xfrm>
            </p:grpSpPr>
            <p:sp>
              <p:nvSpPr>
                <p:cNvPr id="108" name="Shape 66"/>
                <p:cNvSpPr/>
                <p:nvPr/>
              </p:nvSpPr>
              <p:spPr>
                <a:xfrm flipV="1">
                  <a:off x="8923968" y="5068620"/>
                  <a:ext cx="3905" cy="478787"/>
                </a:xfrm>
                <a:prstGeom prst="line">
                  <a:avLst/>
                </a:prstGeom>
                <a:ln w="101600">
                  <a:solidFill>
                    <a:srgbClr val="8064A2"/>
                  </a:solidFill>
                  <a:tailEnd type="triangle"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lIns="0" tIns="0" rIns="0" bIns="0"/>
                <a:lstStyle/>
                <a:p>
                  <a:pPr lvl="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9" name="Shape 67"/>
                <p:cNvSpPr/>
                <p:nvPr/>
              </p:nvSpPr>
              <p:spPr>
                <a:xfrm>
                  <a:off x="8118000" y="5580000"/>
                  <a:ext cx="1008000" cy="707886"/>
                </a:xfrm>
                <a:prstGeom prst="rect">
                  <a:avLst/>
                </a:prstGeom>
                <a:ln w="12700">
                  <a:solidFill>
                    <a:schemeClr val="accent4"/>
                  </a:solidFill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rIns="36000">
                  <a:spAutoFit/>
                </a:bodyPr>
                <a:lstStyle/>
                <a:p>
                  <a:pPr lvl="0" algn="ctr"/>
                  <a:r>
                    <a:rPr sz="1100" b="1" dirty="0"/>
                    <a:t>Tollgate </a:t>
                  </a:r>
                  <a:r>
                    <a:rPr lang="en-AU" sz="1100" b="1" dirty="0" smtClean="0"/>
                    <a:t>6 (ORR)</a:t>
                  </a:r>
                  <a:endParaRPr sz="1100" b="1" dirty="0"/>
                </a:p>
                <a:p>
                  <a:pPr lvl="0" algn="ctr">
                    <a:spcBef>
                      <a:spcPts val="300"/>
                    </a:spcBef>
                  </a:pPr>
                  <a:r>
                    <a:rPr lang="en-AU" sz="800" dirty="0" smtClean="0"/>
                    <a:t>Operations readiness review</a:t>
                  </a:r>
                  <a:endParaRPr sz="800" dirty="0"/>
                </a:p>
                <a:p>
                  <a:pPr marL="93663" lvl="0" indent="-93663" algn="ctr">
                    <a:spcBef>
                      <a:spcPts val="300"/>
                    </a:spcBef>
                    <a:buFont typeface="Arial"/>
                    <a:buChar char="•"/>
                  </a:pPr>
                  <a:r>
                    <a:rPr lang="en-AU" sz="800" dirty="0" smtClean="0"/>
                    <a:t>NSS</a:t>
                  </a:r>
                  <a:r>
                    <a:rPr sz="800" dirty="0" smtClean="0"/>
                    <a:t> </a:t>
                  </a:r>
                  <a:r>
                    <a:rPr lang="en-AU" sz="800" dirty="0" smtClean="0"/>
                    <a:t>approval</a:t>
                  </a:r>
                  <a:endParaRPr sz="800" dirty="0"/>
                </a:p>
              </p:txBody>
            </p:sp>
          </p:grpSp>
        </p:grpSp>
        <p:sp>
          <p:nvSpPr>
            <p:cNvPr id="13" name="TextBox 12"/>
            <p:cNvSpPr txBox="1"/>
            <p:nvPr/>
          </p:nvSpPr>
          <p:spPr>
            <a:xfrm>
              <a:off x="2180295" y="76155"/>
              <a:ext cx="4769190" cy="36933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alpha val="71000"/>
                  </a:schemeClr>
                </a:gs>
                <a:gs pos="100000">
                  <a:srgbClr val="FFFFFF"/>
                </a:gs>
              </a:gsLst>
              <a:lin ang="5400000" scaled="0"/>
              <a:tileRect/>
            </a:gradFill>
            <a:ln w="12700" cap="flat">
              <a:solidFill>
                <a:schemeClr val="accent4"/>
              </a:solidFill>
              <a:miter lim="400000"/>
            </a:ln>
            <a:effectLst>
              <a:glow rad="63500">
                <a:schemeClr val="accent4">
                  <a:lumMod val="20000"/>
                  <a:lumOff val="80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rPr>
                <a:t>NSS Project; Neutron Instrument project phases</a:t>
              </a: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944000" y="1104300"/>
            <a:ext cx="5716723" cy="35772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635042" y="6602512"/>
            <a:ext cx="1022541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pPr marL="93663" indent="-93663">
              <a:buFont typeface="Arial"/>
              <a:buChar char="•"/>
            </a:pPr>
            <a:r>
              <a:rPr lang="en-US" sz="1000" dirty="0" smtClean="0"/>
              <a:t>STC approval</a:t>
            </a:r>
            <a:endParaRPr lang="en-US" sz="1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98786" y="6282487"/>
            <a:ext cx="2881014" cy="583742"/>
            <a:chOff x="598786" y="6282487"/>
            <a:chExt cx="2881014" cy="583742"/>
          </a:xfrm>
        </p:grpSpPr>
        <p:sp>
          <p:nvSpPr>
            <p:cNvPr id="3" name="Oval 2"/>
            <p:cNvSpPr/>
            <p:nvPr/>
          </p:nvSpPr>
          <p:spPr>
            <a:xfrm>
              <a:off x="2668910" y="6546204"/>
              <a:ext cx="810890" cy="320025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98786" y="6282487"/>
              <a:ext cx="697204" cy="320025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79172" y="5371630"/>
            <a:ext cx="2691496" cy="1268512"/>
            <a:chOff x="5479172" y="5371630"/>
            <a:chExt cx="2691496" cy="1268512"/>
          </a:xfrm>
        </p:grpSpPr>
        <p:sp>
          <p:nvSpPr>
            <p:cNvPr id="19" name="Oval 18"/>
            <p:cNvSpPr/>
            <p:nvPr/>
          </p:nvSpPr>
          <p:spPr>
            <a:xfrm>
              <a:off x="5479172" y="5399850"/>
              <a:ext cx="1275347" cy="1230884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921263" y="5371630"/>
              <a:ext cx="1249405" cy="1268512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31558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"/>
            <a:ext cx="7446892" cy="1441531"/>
          </a:xfrm>
        </p:spPr>
        <p:txBody>
          <a:bodyPr/>
          <a:lstStyle/>
          <a:p>
            <a:pPr algn="ctr"/>
            <a:r>
              <a:rPr lang="en-US" sz="3600" dirty="0" smtClean="0"/>
              <a:t>Instrument scope setting </a:t>
            </a:r>
            <a:r>
              <a:rPr lang="en-US" sz="3600" dirty="0" smtClean="0"/>
              <a:t>meetings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696" y="1823014"/>
            <a:ext cx="7170106" cy="961579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SKADI, ESTIA and DREAM have had scope setting meetings</a:t>
            </a:r>
            <a:r>
              <a:rPr lang="is-I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10 more scope setting meetings have been schduled in October</a:t>
            </a:r>
            <a:endParaRPr lang="is-I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1455" y="6474206"/>
            <a:ext cx="2133600" cy="365125"/>
          </a:xfrm>
        </p:spPr>
        <p:txBody>
          <a:bodyPr/>
          <a:lstStyle/>
          <a:p>
            <a:fld id="{038C62C7-F79B-CD4A-A5DF-5683BBEC4A65}" type="slidenum">
              <a:rPr lang="sv-SE" sz="1800" smtClean="0">
                <a:solidFill>
                  <a:schemeClr val="tx1"/>
                </a:solidFill>
                <a:latin typeface="Calibri"/>
              </a:rPr>
              <a:pPr/>
              <a:t>7</a:t>
            </a:fld>
            <a:endParaRPr lang="sv-SE" sz="1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36696" y="3462796"/>
            <a:ext cx="7170106" cy="23039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SKADI scope agreed &amp; cost book value still under evaluation 		</a:t>
            </a:r>
            <a:r>
              <a:rPr lang="is-IS" i="1" dirty="0" smtClean="0">
                <a:solidFill>
                  <a:schemeClr val="tx1"/>
                </a:solidFill>
              </a:rPr>
              <a:t>– Cost setting meeting scheduled for 29th September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ESTIA scope/cost book value (11.8 M</a:t>
            </a:r>
            <a:r>
              <a:rPr lang="en-US" dirty="0" smtClean="0">
                <a:solidFill>
                  <a:srgbClr val="000000"/>
                </a:solidFill>
              </a:rPr>
              <a:t>€)</a:t>
            </a:r>
            <a:r>
              <a:rPr lang="is-IS" dirty="0" smtClean="0">
                <a:solidFill>
                  <a:schemeClr val="tx1"/>
                </a:solidFill>
              </a:rPr>
              <a:t> essentially agreed 			</a:t>
            </a:r>
            <a:r>
              <a:rPr lang="is-IS" i="1" dirty="0" smtClean="0">
                <a:solidFill>
                  <a:schemeClr val="tx1"/>
                </a:solidFill>
              </a:rPr>
              <a:t>– Toll Gate 2 planned for November</a:t>
            </a:r>
            <a:r>
              <a:rPr lang="is-IS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DREAM scope/cost book value (13.66 M</a:t>
            </a:r>
            <a:r>
              <a:rPr lang="en-US" dirty="0" smtClean="0">
                <a:solidFill>
                  <a:srgbClr val="000000"/>
                </a:solidFill>
              </a:rPr>
              <a:t>€)</a:t>
            </a:r>
            <a:r>
              <a:rPr lang="is-IS" dirty="0" smtClean="0">
                <a:solidFill>
                  <a:schemeClr val="tx1"/>
                </a:solidFill>
              </a:rPr>
              <a:t> essentially agreed		</a:t>
            </a:r>
            <a:r>
              <a:rPr lang="is-IS" i="1" dirty="0" smtClean="0">
                <a:solidFill>
                  <a:schemeClr val="tx1"/>
                </a:solidFill>
              </a:rPr>
              <a:t>– Toll Gate 2 planned for December</a:t>
            </a:r>
            <a:r>
              <a:rPr lang="is-IS" dirty="0" smtClean="0">
                <a:solidFill>
                  <a:schemeClr val="tx1"/>
                </a:solidFill>
              </a:rPr>
              <a:t> 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918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480" y="10"/>
            <a:ext cx="7089411" cy="1441531"/>
          </a:xfrm>
        </p:spPr>
        <p:txBody>
          <a:bodyPr/>
          <a:lstStyle/>
          <a:p>
            <a:r>
              <a:rPr lang="en-US" sz="3200" dirty="0" smtClean="0"/>
              <a:t>Lessons Learnt from scope setting (1/2)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1455" y="6474206"/>
            <a:ext cx="2133600" cy="365125"/>
          </a:xfrm>
        </p:spPr>
        <p:txBody>
          <a:bodyPr/>
          <a:lstStyle/>
          <a:p>
            <a:fld id="{038C62C7-F79B-CD4A-A5DF-5683BBEC4A65}" type="slidenum">
              <a:rPr lang="sv-SE" sz="1800" smtClean="0">
                <a:solidFill>
                  <a:schemeClr val="tx1"/>
                </a:solidFill>
                <a:latin typeface="Calibri"/>
              </a:rPr>
              <a:pPr/>
              <a:t>8</a:t>
            </a:fld>
            <a:endParaRPr lang="sv-SE" sz="1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2028" y="1532864"/>
            <a:ext cx="7181897" cy="78984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72000" tIns="46800" rIns="72000" bIns="46800" rtlCol="0">
            <a:noAutofit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dirty="0" smtClean="0">
                <a:solidFill>
                  <a:schemeClr val="tx1"/>
                </a:solidFill>
              </a:rPr>
              <a:t>NSS project management depends on our specialist support teams for input into scope setting meetings</a:t>
            </a:r>
            <a:endParaRPr lang="en-AU" dirty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AU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55511" y="5495407"/>
            <a:ext cx="7078414" cy="7976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2000" tIns="46800" rIns="72000" bIns="46800" rtlCol="0">
            <a:noAutofit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dirty="0" smtClean="0">
                <a:solidFill>
                  <a:schemeClr val="tx1"/>
                </a:solidFill>
              </a:rPr>
              <a:t>If you have not informed our </a:t>
            </a:r>
            <a:r>
              <a:rPr lang="en-AU" dirty="0">
                <a:solidFill>
                  <a:schemeClr val="tx1"/>
                </a:solidFill>
              </a:rPr>
              <a:t>specialist support teams </a:t>
            </a:r>
            <a:r>
              <a:rPr lang="en-AU" dirty="0" smtClean="0">
                <a:solidFill>
                  <a:schemeClr val="tx1"/>
                </a:solidFill>
              </a:rPr>
              <a:t>of your plans do not expect a favourable outcome from scope setting.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52028" y="2566291"/>
            <a:ext cx="7181897" cy="2571130"/>
          </a:xfrm>
          <a:prstGeom prst="rect">
            <a:avLst/>
          </a:prstGeom>
        </p:spPr>
        <p:txBody>
          <a:bodyPr vert="horz" lIns="72000" tIns="46800" rIns="72000" bIns="46800" rtlCol="0">
            <a:noAutofit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1800" dirty="0" smtClean="0">
                <a:solidFill>
                  <a:schemeClr val="tx1"/>
                </a:solidFill>
              </a:rPr>
              <a:t>Before scope setting, we expect that all our specialist teams have been fully informed of your plans, and support them. </a:t>
            </a:r>
            <a:r>
              <a:rPr lang="en-AU" sz="1800" dirty="0" smtClean="0">
                <a:solidFill>
                  <a:schemeClr val="tx1"/>
                </a:solidFill>
              </a:rPr>
              <a:t>This includes; </a:t>
            </a:r>
          </a:p>
          <a:p>
            <a:pPr marL="742950" lvl="1" indent="-285750">
              <a:spcBef>
                <a:spcPts val="0"/>
              </a:spcBef>
              <a:buFont typeface="Arial"/>
              <a:buChar char="•"/>
            </a:pPr>
            <a:r>
              <a:rPr lang="en-AU" sz="1800" dirty="0" smtClean="0">
                <a:solidFill>
                  <a:schemeClr val="tx1"/>
                </a:solidFill>
              </a:rPr>
              <a:t>neutron optics and shielding, </a:t>
            </a:r>
          </a:p>
          <a:p>
            <a:pPr marL="742950" lvl="1" indent="-285750">
              <a:spcBef>
                <a:spcPts val="0"/>
              </a:spcBef>
              <a:buFont typeface="Arial"/>
              <a:buChar char="•"/>
            </a:pPr>
            <a:r>
              <a:rPr lang="en-AU" sz="1800" dirty="0" smtClean="0">
                <a:solidFill>
                  <a:schemeClr val="tx1"/>
                </a:solidFill>
              </a:rPr>
              <a:t>choppers, </a:t>
            </a:r>
          </a:p>
          <a:p>
            <a:pPr marL="742950" lvl="1" indent="-285750">
              <a:spcBef>
                <a:spcPts val="0"/>
              </a:spcBef>
              <a:buFont typeface="Arial"/>
              <a:buChar char="•"/>
            </a:pPr>
            <a:r>
              <a:rPr lang="en-AU" sz="1800" dirty="0" smtClean="0">
                <a:solidFill>
                  <a:schemeClr val="tx1"/>
                </a:solidFill>
              </a:rPr>
              <a:t>detectors, </a:t>
            </a:r>
          </a:p>
          <a:p>
            <a:pPr marL="742950" lvl="1" indent="-285750">
              <a:spcBef>
                <a:spcPts val="0"/>
              </a:spcBef>
              <a:buFont typeface="Arial"/>
              <a:buChar char="•"/>
            </a:pPr>
            <a:r>
              <a:rPr lang="en-AU" sz="1800" dirty="0" smtClean="0">
                <a:solidFill>
                  <a:schemeClr val="tx1"/>
                </a:solidFill>
              </a:rPr>
              <a:t>motion control and automation, </a:t>
            </a:r>
          </a:p>
          <a:p>
            <a:pPr marL="742950" lvl="1" indent="-285750">
              <a:spcBef>
                <a:spcPts val="0"/>
              </a:spcBef>
              <a:buFont typeface="Arial"/>
              <a:buChar char="•"/>
            </a:pPr>
            <a:r>
              <a:rPr lang="en-AU" sz="1800" dirty="0" smtClean="0">
                <a:solidFill>
                  <a:schemeClr val="tx1"/>
                </a:solidFill>
              </a:rPr>
              <a:t>sample environment and </a:t>
            </a:r>
          </a:p>
          <a:p>
            <a:pPr marL="742950" lvl="1" indent="-285750">
              <a:spcBef>
                <a:spcPts val="0"/>
              </a:spcBef>
              <a:buFont typeface="Arial"/>
              <a:buChar char="•"/>
            </a:pPr>
            <a:r>
              <a:rPr lang="en-AU" sz="1800" dirty="0" smtClean="0">
                <a:solidFill>
                  <a:schemeClr val="tx1"/>
                </a:solidFill>
              </a:rPr>
              <a:t>DMSC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33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480" y="10"/>
            <a:ext cx="7089411" cy="1441531"/>
          </a:xfrm>
        </p:spPr>
        <p:txBody>
          <a:bodyPr/>
          <a:lstStyle/>
          <a:p>
            <a:r>
              <a:rPr lang="en-US" sz="3200" dirty="0" smtClean="0"/>
              <a:t>Lessons Learnt from scope setting (2/2)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1455" y="6474206"/>
            <a:ext cx="2133600" cy="365125"/>
          </a:xfrm>
        </p:spPr>
        <p:txBody>
          <a:bodyPr/>
          <a:lstStyle/>
          <a:p>
            <a:fld id="{038C62C7-F79B-CD4A-A5DF-5683BBEC4A65}" type="slidenum">
              <a:rPr lang="sv-SE" sz="1800" smtClean="0">
                <a:solidFill>
                  <a:schemeClr val="tx1"/>
                </a:solidFill>
                <a:latin typeface="Calibri"/>
              </a:rPr>
              <a:pPr/>
              <a:t>9</a:t>
            </a:fld>
            <a:endParaRPr lang="sv-SE" sz="1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2028" y="1670167"/>
            <a:ext cx="7181897" cy="1895241"/>
          </a:xfrm>
          <a:prstGeom prst="rect">
            <a:avLst/>
          </a:prstGeom>
        </p:spPr>
        <p:txBody>
          <a:bodyPr vert="horz" lIns="72000" tIns="46800" rIns="72000" bIns="46800" rtlCol="0">
            <a:noAutofit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The c</a:t>
            </a:r>
            <a:r>
              <a:rPr lang="en-AU" dirty="0" smtClean="0">
                <a:solidFill>
                  <a:schemeClr val="tx1"/>
                </a:solidFill>
              </a:rPr>
              <a:t>ost category target value for your instrument is ALL we have in the NSS budget at this time.</a:t>
            </a:r>
            <a:endParaRPr lang="en-AU" dirty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Your proposal must demonstrate a serious assessment of the level of performance that can be delivered within the cost category.</a:t>
            </a:r>
            <a:endParaRPr lang="en-AU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55511" y="4030840"/>
            <a:ext cx="7078414" cy="20909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2000" tIns="46800" rIns="72000" bIns="46800" rtlCol="0">
            <a:noAutofit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dirty="0" smtClean="0">
                <a:solidFill>
                  <a:schemeClr val="tx1"/>
                </a:solidFill>
              </a:rPr>
              <a:t>Any option higher than the cost category value must be backed by</a:t>
            </a: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A detailed breakdown of costs – including labour</a:t>
            </a: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A mature delivery plan, and </a:t>
            </a:r>
          </a:p>
          <a:p>
            <a:pPr marL="285750" indent="-28575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An evaluation of the competitiveness of the instrument against current best-in-class instruments  </a:t>
            </a:r>
            <a:endParaRPr lang="en-AU" dirty="0" smtClean="0">
              <a:solidFill>
                <a:schemeClr val="tx1"/>
              </a:solidFill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526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11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11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9326</TotalTime>
  <Words>1188</Words>
  <Application>Microsoft Macintosh PowerPoint</Application>
  <PresentationFormat>On-screen Show (4:3)</PresentationFormat>
  <Paragraphs>229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Office-tema</vt:lpstr>
      <vt:lpstr>1_Office-tema</vt:lpstr>
      <vt:lpstr>2_Office Theme</vt:lpstr>
      <vt:lpstr>3_Office-tema</vt:lpstr>
      <vt:lpstr>ESS Core Powerpoint</vt:lpstr>
      <vt:lpstr>Lessons learnt from NSS scope setting  &amp; notes on delivery schedule</vt:lpstr>
      <vt:lpstr>NSS Project: Priorities for 2016</vt:lpstr>
      <vt:lpstr>NSS Internal WP scope setting Changes since selection of instruments (2015 &amp; 2016)</vt:lpstr>
      <vt:lpstr>Instrument Scope-Setting Meeting</vt:lpstr>
      <vt:lpstr>Objectives for scope setting meetings</vt:lpstr>
      <vt:lpstr>PowerPoint Presentation</vt:lpstr>
      <vt:lpstr>Instrument scope setting meetings</vt:lpstr>
      <vt:lpstr>Lessons Learnt from scope setting (1/2)</vt:lpstr>
      <vt:lpstr>Lessons Learnt from scope setting (2/2)</vt:lpstr>
      <vt:lpstr>Neutron Beam Instrument Draft Schedule    V1.6, 7th April 2016</vt:lpstr>
      <vt:lpstr>Conventional Facilities - Target  construction  plans</vt:lpstr>
      <vt:lpstr>Notes on schedule;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Shane Kennedy</cp:lastModifiedBy>
  <cp:revision>449</cp:revision>
  <cp:lastPrinted>2016-07-20T04:38:31Z</cp:lastPrinted>
  <dcterms:modified xsi:type="dcterms:W3CDTF">2016-09-14T06:37:37Z</dcterms:modified>
</cp:coreProperties>
</file>