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322" r:id="rId2"/>
    <p:sldId id="321" r:id="rId3"/>
    <p:sldId id="323" r:id="rId4"/>
    <p:sldId id="256" r:id="rId5"/>
    <p:sldId id="276" r:id="rId6"/>
    <p:sldId id="265" r:id="rId7"/>
    <p:sldId id="310" r:id="rId8"/>
    <p:sldId id="266" r:id="rId9"/>
    <p:sldId id="258" r:id="rId10"/>
    <p:sldId id="278" r:id="rId11"/>
    <p:sldId id="279" r:id="rId12"/>
    <p:sldId id="280" r:id="rId13"/>
    <p:sldId id="281" r:id="rId14"/>
    <p:sldId id="282" r:id="rId15"/>
    <p:sldId id="302" r:id="rId16"/>
    <p:sldId id="289" r:id="rId17"/>
    <p:sldId id="294" r:id="rId18"/>
    <p:sldId id="298" r:id="rId19"/>
    <p:sldId id="299" r:id="rId20"/>
    <p:sldId id="30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6" r:id="rId29"/>
    <p:sldId id="306" r:id="rId30"/>
    <p:sldId id="327" r:id="rId31"/>
    <p:sldId id="328" r:id="rId32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385D8A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4" autoAdjust="0"/>
    <p:restoredTop sz="93251" autoAdjust="0"/>
  </p:normalViewPr>
  <p:slideViewPr>
    <p:cSldViewPr>
      <p:cViewPr varScale="1">
        <p:scale>
          <a:sx n="163" d="100"/>
          <a:sy n="163" d="100"/>
        </p:scale>
        <p:origin x="-10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14/09/16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sv-SE" smtClean="0"/>
              <a:t>14/09/16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IKON 20160914</a:t>
            </a:r>
            <a:br>
              <a:rPr lang="en-GB" sz="4000" noProof="0" dirty="0" smtClean="0"/>
            </a:br>
            <a:r>
              <a:rPr lang="en-GB" sz="4000" noProof="0" dirty="0" smtClean="0"/>
              <a:t>The Bunker Project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Zvonko Lazic</a:t>
            </a:r>
          </a:p>
          <a:p>
            <a:r>
              <a:rPr lang="en-GB" sz="2000" noProof="0" dirty="0" smtClean="0">
                <a:solidFill>
                  <a:schemeClr val="bg1"/>
                </a:solidFill>
              </a:rPr>
              <a:t>Project Leader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</p:txBody>
      </p:sp>
    </p:spTree>
    <p:extLst>
      <p:ext uri="{BB962C8B-B14F-4D97-AF65-F5344CB8AC3E}">
        <p14:creationId xmlns:p14="http://schemas.microsoft.com/office/powerpoint/2010/main" val="290414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Instrument wall </a:t>
            </a:r>
            <a:r>
              <a:rPr lang="sv-SE" sz="3600" dirty="0"/>
              <a:t>feedthru </a:t>
            </a:r>
            <a:r>
              <a:rPr lang="sv-SE" sz="3600" dirty="0" smtClean="0"/>
              <a:t>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7" cy="4511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436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upper-section block set removed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39504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</a:t>
            </a:r>
            <a:r>
              <a:rPr lang="sv-SE" sz="3600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6" cy="451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234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removed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274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</a:t>
            </a:r>
            <a:r>
              <a:rPr lang="sv-SE" sz="3600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6" cy="45119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300286"/>
            <a:ext cx="837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replaced by customized instrument feedthru block set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1331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</a:t>
            </a:r>
            <a:r>
              <a:rPr lang="sv-SE" sz="3600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5" cy="451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10" y="6294870"/>
            <a:ext cx="4963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</a:t>
            </a:r>
            <a:r>
              <a:rPr lang="sv-SE" dirty="0" smtClean="0"/>
              <a:t>ustomized instrument feedthru block set installed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7735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</a:t>
            </a:r>
            <a:r>
              <a:rPr lang="sv-SE" sz="3600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5" cy="4511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34310" y="6294870"/>
            <a:ext cx="4652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Default wall upper-section block set </a:t>
            </a:r>
            <a:r>
              <a:rPr lang="sv-SE" dirty="0" smtClean="0"/>
              <a:t>reinstalled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952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/>
          </a:bodyPr>
          <a:lstStyle/>
          <a:p>
            <a:r>
              <a:rPr lang="sv-SE" dirty="0"/>
              <a:t>3</a:t>
            </a:r>
            <a:r>
              <a:rPr lang="sv-SE" dirty="0" smtClean="0"/>
              <a:t>. </a:t>
            </a:r>
            <a:r>
              <a:rPr lang="sv-SE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- Available mid-section block set outline drawings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66803" y="6011996"/>
            <a:ext cx="7968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Outline drawings of geometry, dimensions and positions for mid-section block sets.</a:t>
            </a:r>
          </a:p>
          <a:p>
            <a:pPr algn="ctr"/>
            <a:r>
              <a:rPr lang="sv-SE" dirty="0" smtClean="0"/>
              <a:t>ESS-0062215 (Assm.), ESS-0062127 (Short) and ESS-0062152 (Long). 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3356992"/>
            <a:ext cx="3571938" cy="25623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371964"/>
            <a:ext cx="3571938" cy="256341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3528392" cy="25375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1550108"/>
            <a:ext cx="3545261" cy="2544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5926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7307" y="2780928"/>
            <a:ext cx="3482870" cy="265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708323" y="2195399"/>
            <a:ext cx="5292080" cy="429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4</a:t>
            </a:r>
            <a:r>
              <a:rPr lang="sv-SE" dirty="0" smtClean="0"/>
              <a:t>. Utilities feedthru concept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Utilities routing above the wall, under the roof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30510" y="1527175"/>
            <a:ext cx="913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Images show proposed geometry of utilities cavity. Investigation underway into maximum foreseeable cavity area required. </a:t>
            </a:r>
          </a:p>
          <a:p>
            <a:r>
              <a:rPr lang="en-US" dirty="0" smtClean="0"/>
              <a:t>(shown 70cm x 35cm high) </a:t>
            </a:r>
            <a:endParaRPr lang="sv-SE" dirty="0"/>
          </a:p>
        </p:txBody>
      </p:sp>
      <p:sp>
        <p:nvSpPr>
          <p:cNvPr id="7" name="Freeform 6"/>
          <p:cNvSpPr/>
          <p:nvPr/>
        </p:nvSpPr>
        <p:spPr>
          <a:xfrm>
            <a:off x="5417413" y="3920888"/>
            <a:ext cx="2172606" cy="1236328"/>
          </a:xfrm>
          <a:custGeom>
            <a:avLst/>
            <a:gdLst>
              <a:gd name="connsiteX0" fmla="*/ 2153819 w 2172606"/>
              <a:gd name="connsiteY0" fmla="*/ 1236328 h 1236328"/>
              <a:gd name="connsiteX1" fmla="*/ 2168449 w 2172606"/>
              <a:gd name="connsiteY1" fmla="*/ 1060763 h 1236328"/>
              <a:gd name="connsiteX2" fmla="*/ 2087982 w 2172606"/>
              <a:gd name="connsiteY2" fmla="*/ 490178 h 1236328"/>
              <a:gd name="connsiteX3" fmla="*/ 1568603 w 2172606"/>
              <a:gd name="connsiteY3" fmla="*/ 417026 h 1236328"/>
              <a:gd name="connsiteX4" fmla="*/ 1451560 w 2172606"/>
              <a:gd name="connsiteY4" fmla="*/ 219515 h 1236328"/>
              <a:gd name="connsiteX5" fmla="*/ 1107745 w 2172606"/>
              <a:gd name="connsiteY5" fmla="*/ 58581 h 1236328"/>
              <a:gd name="connsiteX6" fmla="*/ 880974 w 2172606"/>
              <a:gd name="connsiteY6" fmla="*/ 80526 h 1236328"/>
              <a:gd name="connsiteX7" fmla="*/ 734670 w 2172606"/>
              <a:gd name="connsiteY7" fmla="*/ 182939 h 1236328"/>
              <a:gd name="connsiteX8" fmla="*/ 112878 w 2172606"/>
              <a:gd name="connsiteY8" fmla="*/ 14690 h 1236328"/>
              <a:gd name="connsiteX9" fmla="*/ 3150 w 2172606"/>
              <a:gd name="connsiteY9" fmla="*/ 629166 h 1236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72606" h="1236328">
                <a:moveTo>
                  <a:pt x="2153819" y="1236328"/>
                </a:moveTo>
                <a:cubicBezTo>
                  <a:pt x="2166620" y="1210724"/>
                  <a:pt x="2179422" y="1185121"/>
                  <a:pt x="2168449" y="1060763"/>
                </a:cubicBezTo>
                <a:cubicBezTo>
                  <a:pt x="2157476" y="936405"/>
                  <a:pt x="2187956" y="597468"/>
                  <a:pt x="2087982" y="490178"/>
                </a:cubicBezTo>
                <a:cubicBezTo>
                  <a:pt x="1988008" y="382888"/>
                  <a:pt x="1674673" y="462136"/>
                  <a:pt x="1568603" y="417026"/>
                </a:cubicBezTo>
                <a:cubicBezTo>
                  <a:pt x="1462533" y="371916"/>
                  <a:pt x="1528370" y="279256"/>
                  <a:pt x="1451560" y="219515"/>
                </a:cubicBezTo>
                <a:cubicBezTo>
                  <a:pt x="1374750" y="159774"/>
                  <a:pt x="1202843" y="81746"/>
                  <a:pt x="1107745" y="58581"/>
                </a:cubicBezTo>
                <a:cubicBezTo>
                  <a:pt x="1012647" y="35416"/>
                  <a:pt x="943153" y="59800"/>
                  <a:pt x="880974" y="80526"/>
                </a:cubicBezTo>
                <a:cubicBezTo>
                  <a:pt x="818795" y="101252"/>
                  <a:pt x="862686" y="193912"/>
                  <a:pt x="734670" y="182939"/>
                </a:cubicBezTo>
                <a:cubicBezTo>
                  <a:pt x="606654" y="171966"/>
                  <a:pt x="234798" y="-59681"/>
                  <a:pt x="112878" y="14690"/>
                </a:cubicBezTo>
                <a:cubicBezTo>
                  <a:pt x="-9042" y="89061"/>
                  <a:pt x="-4165" y="492616"/>
                  <a:pt x="3150" y="629166"/>
                </a:cubicBezTo>
              </a:path>
            </a:pathLst>
          </a:cu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>
              <a:ln w="19050"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7493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5</a:t>
            </a:r>
            <a:r>
              <a:rPr lang="sv-SE" dirty="0" smtClean="0"/>
              <a:t>. </a:t>
            </a:r>
            <a:r>
              <a:rPr lang="sv-SE" dirty="0" smtClean="0"/>
              <a:t>Support frame</a:t>
            </a:r>
            <a:br>
              <a:rPr lang="sv-SE" dirty="0" smtClean="0"/>
            </a:br>
            <a:r>
              <a:rPr lang="en-US" sz="2000" dirty="0" smtClean="0"/>
              <a:t>- Basic concept, </a:t>
            </a:r>
            <a:r>
              <a:rPr lang="en-US" sz="2000" dirty="0"/>
              <a:t>s</a:t>
            </a:r>
            <a:r>
              <a:rPr lang="en-US" sz="2000" dirty="0" smtClean="0"/>
              <a:t>eismic analysis underway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465657" y="6390449"/>
            <a:ext cx="73628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 smtClean="0"/>
              <a:t>The roof support frame consists of 3 separate frame structures per side. </a:t>
            </a:r>
            <a:endParaRPr lang="sv-SE" sz="1600" dirty="0">
              <a:ln w="6350">
                <a:noFill/>
              </a:ln>
            </a:endParaRPr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0639" y="2136803"/>
            <a:ext cx="7432861" cy="4200421"/>
          </a:xfrm>
        </p:spPr>
      </p:pic>
      <p:sp>
        <p:nvSpPr>
          <p:cNvPr id="11" name="TextBox 10"/>
          <p:cNvSpPr txBox="1"/>
          <p:nvPr/>
        </p:nvSpPr>
        <p:spPr>
          <a:xfrm>
            <a:off x="2232174" y="59747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D01</a:t>
            </a:r>
            <a:endParaRPr lang="sv-SE" dirty="0"/>
          </a:p>
        </p:txBody>
      </p:sp>
      <p:sp>
        <p:nvSpPr>
          <p:cNvPr id="12" name="TextBox 11"/>
          <p:cNvSpPr txBox="1"/>
          <p:nvPr/>
        </p:nvSpPr>
        <p:spPr>
          <a:xfrm>
            <a:off x="4843140" y="600335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59107" y="597478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D03</a:t>
            </a:r>
            <a:endParaRPr lang="sv-SE" dirty="0"/>
          </a:p>
        </p:txBody>
      </p:sp>
      <p:sp>
        <p:nvSpPr>
          <p:cNvPr id="14" name="Line Callout 1 13"/>
          <p:cNvSpPr/>
          <p:nvPr/>
        </p:nvSpPr>
        <p:spPr>
          <a:xfrm>
            <a:off x="7155085" y="2324848"/>
            <a:ext cx="1015901" cy="204752"/>
          </a:xfrm>
          <a:prstGeom prst="borderCallout1">
            <a:avLst>
              <a:gd name="adj1" fmla="val 130691"/>
              <a:gd name="adj2" fmla="val -2352"/>
              <a:gd name="adj3" fmla="val 194624"/>
              <a:gd name="adj4" fmla="val -13817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Outer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5" name="Line Callout 1 14"/>
          <p:cNvSpPr/>
          <p:nvPr/>
        </p:nvSpPr>
        <p:spPr>
          <a:xfrm>
            <a:off x="739350" y="2238738"/>
            <a:ext cx="1492824" cy="280792"/>
          </a:xfrm>
          <a:prstGeom prst="borderCallout1">
            <a:avLst>
              <a:gd name="adj1" fmla="val 120514"/>
              <a:gd name="adj2" fmla="val 106529"/>
              <a:gd name="adj3" fmla="val 191232"/>
              <a:gd name="adj4" fmla="val 119807"/>
            </a:avLst>
          </a:prstGeom>
          <a:ln w="6350"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Outer Frame E&amp;S </a:t>
            </a:r>
            <a:endParaRPr lang="sv-SE" sz="1200" dirty="0">
              <a:ln w="6350">
                <a:noFill/>
              </a:ln>
            </a:endParaRPr>
          </a:p>
        </p:txBody>
      </p:sp>
      <p:pic>
        <p:nvPicPr>
          <p:cNvPr id="20" name="Content Placeholder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21" y="1628800"/>
            <a:ext cx="4976016" cy="2652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Line Callout 1 23"/>
          <p:cNvSpPr/>
          <p:nvPr/>
        </p:nvSpPr>
        <p:spPr>
          <a:xfrm>
            <a:off x="6837856" y="5605333"/>
            <a:ext cx="974503" cy="204752"/>
          </a:xfrm>
          <a:prstGeom prst="borderCallout1">
            <a:avLst>
              <a:gd name="adj1" fmla="val 41373"/>
              <a:gd name="adj2" fmla="val -3852"/>
              <a:gd name="adj3" fmla="val -84494"/>
              <a:gd name="adj4" fmla="val -64823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Inner Frame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2411760" y="1700808"/>
            <a:ext cx="974503" cy="204752"/>
          </a:xfrm>
          <a:prstGeom prst="borderCallout1">
            <a:avLst>
              <a:gd name="adj1" fmla="val 41373"/>
              <a:gd name="adj2" fmla="val -3852"/>
              <a:gd name="adj3" fmla="val 403032"/>
              <a:gd name="adj4" fmla="val -49184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R6m Frame</a:t>
            </a:r>
            <a:endParaRPr lang="sv-SE" sz="12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87182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5</a:t>
            </a:r>
            <a:r>
              <a:rPr lang="sv-SE" dirty="0" smtClean="0"/>
              <a:t>. </a:t>
            </a:r>
            <a:r>
              <a:rPr lang="sv-SE" dirty="0" smtClean="0"/>
              <a:t>Support frame</a:t>
            </a:r>
            <a:br>
              <a:rPr lang="sv-SE" dirty="0" smtClean="0"/>
            </a:br>
            <a:r>
              <a:rPr lang="en-US" sz="2000" dirty="0" smtClean="0"/>
              <a:t>- Column and brace positions set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7112" y="3212976"/>
            <a:ext cx="5004048" cy="35466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02557"/>
            <a:ext cx="4932396" cy="3483524"/>
          </a:xfr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436096" y="1556792"/>
            <a:ext cx="3456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for columns and brace beams have been set. 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CF is currently undertaking concrete reienforcement design to suit.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Positions are provided in drawing ESS-0051975. </a:t>
            </a:r>
            <a:endParaRPr lang="sv-SE" sz="16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19275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5</a:t>
            </a:r>
            <a:r>
              <a:rPr lang="sv-SE" dirty="0" smtClean="0"/>
              <a:t>. </a:t>
            </a:r>
            <a:r>
              <a:rPr lang="sv-SE" dirty="0" smtClean="0"/>
              <a:t>Support frame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Column and instrument integration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63896" y="1556792"/>
            <a:ext cx="21602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Shifting </a:t>
            </a:r>
            <a:r>
              <a:rPr lang="en-US" sz="1600" dirty="0"/>
              <a:t>of the pillars and angle braces </a:t>
            </a:r>
            <a:r>
              <a:rPr lang="en-US" sz="1600" dirty="0" smtClean="0"/>
              <a:t>should </a:t>
            </a:r>
            <a:r>
              <a:rPr lang="en-US" sz="1600" dirty="0"/>
              <a:t>be considered a ‘last resort’ by instrument </a:t>
            </a:r>
            <a:r>
              <a:rPr lang="en-US" sz="1600" dirty="0" smtClean="0"/>
              <a:t>teams.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Individual </a:t>
            </a:r>
            <a:r>
              <a:rPr lang="en-US" sz="1600" dirty="0" smtClean="0"/>
              <a:t>frame elements must </a:t>
            </a:r>
            <a:r>
              <a:rPr lang="en-US" sz="1600" dirty="0"/>
              <a:t>be considered in context of the whole frame </a:t>
            </a:r>
            <a:r>
              <a:rPr lang="en-US" sz="1600" dirty="0" smtClean="0"/>
              <a:t>structure.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Modification will involve additional design effort and recertification having sizeable cost implications.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556792"/>
            <a:ext cx="6833927" cy="4752528"/>
          </a:xfrm>
        </p:spPr>
      </p:pic>
    </p:spTree>
    <p:extLst>
      <p:ext uri="{BB962C8B-B14F-4D97-AF65-F5344CB8AC3E}">
        <p14:creationId xmlns:p14="http://schemas.microsoft.com/office/powerpoint/2010/main" val="3890995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58" y="1412776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Project/organisation/communication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Engineering </a:t>
            </a:r>
            <a:r>
              <a:rPr lang="en-US" sz="2400" dirty="0" smtClean="0"/>
              <a:t>Design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Interfaces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Q/</a:t>
            </a:r>
            <a:r>
              <a:rPr lang="en-US" sz="2400" dirty="0" smtClean="0"/>
              <a:t>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Neutronics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Q/A</a:t>
            </a:r>
            <a:endParaRPr lang="en-US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079" y="3575290"/>
            <a:ext cx="7690921" cy="32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00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R6m semi-permanent shield block ledge support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628800"/>
            <a:ext cx="4956660" cy="3488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3284984"/>
            <a:ext cx="4105599" cy="33127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221215" y="1916832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Interlinking steel blocks bolted together and to CF structure through yellow lower curved beam and blue support columns.</a:t>
            </a:r>
            <a:endParaRPr lang="sv-SE" sz="16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5388" y="5267835"/>
            <a:ext cx="4126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Front ledge of blocks extend to R6.2m from TCS.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Blocks considered a semi-permanent installation not intended to be removed during regular access into bunker.</a:t>
            </a:r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1471185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Utilities block layer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6816631" cy="4896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551" y="1568931"/>
            <a:ext cx="21602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Utilities blocks placed on top of wall sections to provide duct cavity.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Blocks will likely be bolted in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All unused utilities ducts will be filled with temporary shielding blocks. </a:t>
            </a:r>
            <a:endParaRPr lang="sv-SE" sz="16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13153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</a:t>
            </a:r>
            <a:r>
              <a:rPr lang="en-US" sz="2000" dirty="0"/>
              <a:t>First 2 roof </a:t>
            </a:r>
            <a:r>
              <a:rPr lang="en-US" sz="2000" dirty="0" smtClean="0"/>
              <a:t>layers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6816631" cy="489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551" y="1568931"/>
            <a:ext cx="216024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Proposal for first 2 roof layers (30cm ESS-PBC + 40cm steel) to be single composite blocks.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Blocks will be bolted or pinned in place.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C</a:t>
            </a:r>
            <a:r>
              <a:rPr lang="sv-SE" sz="1600" dirty="0" smtClean="0"/>
              <a:t>reate a ’floor’ for consectutive blocks to be placed.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6350">
                  <a:noFill/>
                </a:ln>
              </a:rPr>
              <a:t>Dilatation joint propagated vertically between D02 and D03 (shown) </a:t>
            </a:r>
            <a:r>
              <a:rPr lang="sv-SE" sz="1600" dirty="0" smtClean="0">
                <a:ln w="6350">
                  <a:noFill/>
                </a:ln>
              </a:rPr>
              <a:t>&amp; D01 buildings.</a:t>
            </a:r>
            <a:r>
              <a:rPr lang="en-US" sz="1600" dirty="0" smtClean="0">
                <a:ln w="6350">
                  <a:noFill/>
                </a:ln>
              </a:rPr>
              <a:t> 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4427984" y="4653136"/>
            <a:ext cx="1152128" cy="204752"/>
          </a:xfrm>
          <a:prstGeom prst="borderCallout1">
            <a:avLst>
              <a:gd name="adj1" fmla="val -15790"/>
              <a:gd name="adj2" fmla="val -4512"/>
              <a:gd name="adj3" fmla="val -223383"/>
              <a:gd name="adj4" fmla="val -25462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Dilatation joint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3768" y="3036275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D02 side</a:t>
            </a:r>
            <a:endParaRPr lang="sv-SE" dirty="0"/>
          </a:p>
        </p:txBody>
      </p:sp>
      <p:sp>
        <p:nvSpPr>
          <p:cNvPr id="9" name="TextBox 8"/>
          <p:cNvSpPr txBox="1"/>
          <p:nvPr/>
        </p:nvSpPr>
        <p:spPr>
          <a:xfrm>
            <a:off x="1979712" y="4578811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D03 side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403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</a:t>
            </a:r>
            <a:r>
              <a:rPr lang="en-US" sz="2000" dirty="0"/>
              <a:t>First 2 roof </a:t>
            </a:r>
            <a:r>
              <a:rPr lang="en-US" sz="2000" dirty="0" smtClean="0"/>
              <a:t>layers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60" y="1628800"/>
            <a:ext cx="6205045" cy="30096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165" y="4149081"/>
            <a:ext cx="5442859" cy="25224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Line Callout 1 5"/>
          <p:cNvSpPr/>
          <p:nvPr/>
        </p:nvSpPr>
        <p:spPr>
          <a:xfrm>
            <a:off x="6876256" y="4205640"/>
            <a:ext cx="1152128" cy="204752"/>
          </a:xfrm>
          <a:prstGeom prst="borderCallout1">
            <a:avLst>
              <a:gd name="adj1" fmla="val 16364"/>
              <a:gd name="adj2" fmla="val 102792"/>
              <a:gd name="adj3" fmla="val 137460"/>
              <a:gd name="adj4" fmla="val 119937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Dilatation joint</a:t>
            </a:r>
            <a:endParaRPr lang="sv-SE" sz="12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516696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Last 3 </a:t>
            </a:r>
            <a:r>
              <a:rPr lang="en-US" sz="2000" dirty="0"/>
              <a:t>roof </a:t>
            </a:r>
            <a:r>
              <a:rPr lang="en-US" sz="2000" dirty="0" smtClean="0"/>
              <a:t>layers – D02 Blocks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556792"/>
            <a:ext cx="6816630" cy="4896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7551" y="1568931"/>
            <a:ext cx="21602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Proposal for last </a:t>
            </a:r>
            <a:r>
              <a:rPr lang="sv-SE" sz="1600" dirty="0"/>
              <a:t>3</a:t>
            </a:r>
            <a:r>
              <a:rPr lang="sv-SE" sz="1600" dirty="0" smtClean="0"/>
              <a:t> roof layers (75cm ESS-PBC + 30cm steel + 20cm ESS-PBC) to be single composite blocks.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Perimeter blocks to be pinned in place to corresponding side of dilatation joint.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6350">
                  <a:noFill/>
                </a:ln>
              </a:rPr>
              <a:t>Continued vertical dilatation joint propagation.</a:t>
            </a:r>
            <a:endParaRPr lang="sv-SE" sz="1600" dirty="0">
              <a:ln w="6350">
                <a:noFill/>
              </a:ln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67744" y="2933761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D02 side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1637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Last 3 </a:t>
            </a:r>
            <a:r>
              <a:rPr lang="en-US" sz="2000" dirty="0"/>
              <a:t>roof </a:t>
            </a:r>
            <a:r>
              <a:rPr lang="en-US" sz="2000" dirty="0" smtClean="0"/>
              <a:t>layers – D02 + D03 Blocks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226929" cy="4472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76694" y="4941168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D03 side</a:t>
            </a:r>
            <a:endParaRPr lang="sv-SE" dirty="0"/>
          </a:p>
        </p:txBody>
      </p:sp>
      <p:sp>
        <p:nvSpPr>
          <p:cNvPr id="8" name="TextBox 7"/>
          <p:cNvSpPr txBox="1"/>
          <p:nvPr/>
        </p:nvSpPr>
        <p:spPr>
          <a:xfrm>
            <a:off x="1589299" y="3429000"/>
            <a:ext cx="1944216" cy="176701"/>
          </a:xfrm>
          <a:prstGeom prst="rect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sv-SE"/>
            </a:defPPr>
            <a:lvl1pPr>
              <a:defRPr sz="1200">
                <a:ln w="6350">
                  <a:noFill/>
                </a:ln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sv-SE" dirty="0" smtClean="0"/>
              <a:t>Blocks anchored to D02 side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322" y="1514201"/>
            <a:ext cx="4389431" cy="24188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470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6</a:t>
            </a:r>
            <a:r>
              <a:rPr lang="sv-SE" dirty="0" smtClean="0"/>
              <a:t>. </a:t>
            </a:r>
            <a:r>
              <a:rPr lang="sv-SE" dirty="0" smtClean="0"/>
              <a:t>Roof</a:t>
            </a:r>
            <a:r>
              <a:rPr lang="sv-SE" sz="3600" dirty="0" smtClean="0"/>
              <a:t/>
            </a:r>
            <a:br>
              <a:rPr lang="sv-SE" sz="3600" dirty="0" smtClean="0"/>
            </a:br>
            <a:r>
              <a:rPr lang="en-US" sz="2000" dirty="0" smtClean="0"/>
              <a:t>- Cross-streaming blocks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204864"/>
            <a:ext cx="6226928" cy="44729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3868" y="2060848"/>
            <a:ext cx="3522423" cy="2260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00398" y="4369479"/>
            <a:ext cx="2483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Borrated PE and Steel radial blocks for small cross-streaming gap mitagation.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Individual blocks between 1-2t each.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Potential location of interlocking within these blocks.</a:t>
            </a:r>
          </a:p>
        </p:txBody>
      </p:sp>
      <p:sp>
        <p:nvSpPr>
          <p:cNvPr id="11" name="Line Callout 1 10"/>
          <p:cNvSpPr/>
          <p:nvPr/>
        </p:nvSpPr>
        <p:spPr>
          <a:xfrm>
            <a:off x="2667028" y="3715075"/>
            <a:ext cx="1615009" cy="204752"/>
          </a:xfrm>
          <a:prstGeom prst="borderCallout1">
            <a:avLst>
              <a:gd name="adj1" fmla="val 109255"/>
              <a:gd name="adj2" fmla="val 46671"/>
              <a:gd name="adj3" fmla="val 398269"/>
              <a:gd name="adj4" fmla="val 70564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Cross-streaming blocks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2" name="Line Callout 1 11"/>
          <p:cNvSpPr/>
          <p:nvPr/>
        </p:nvSpPr>
        <p:spPr>
          <a:xfrm>
            <a:off x="6876256" y="1609564"/>
            <a:ext cx="1615009" cy="204752"/>
          </a:xfrm>
          <a:prstGeom prst="borderCallout1">
            <a:avLst>
              <a:gd name="adj1" fmla="val 123546"/>
              <a:gd name="adj2" fmla="val -437"/>
              <a:gd name="adj3" fmla="val 305378"/>
              <a:gd name="adj4" fmla="val 32516"/>
            </a:avLst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Cross-streaming blocks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6225237" y="1858061"/>
            <a:ext cx="651019" cy="365760"/>
          </a:xfrm>
          <a:prstGeom prst="straightConnector1">
            <a:avLst/>
          </a:prstGeom>
          <a:ln w="63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47302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7</a:t>
            </a:r>
            <a:r>
              <a:rPr lang="sv-SE" dirty="0" smtClean="0"/>
              <a:t>. </a:t>
            </a:r>
            <a:r>
              <a:rPr lang="en-US" dirty="0" smtClean="0"/>
              <a:t>Sector Reduction</a:t>
            </a:r>
          </a:p>
          <a:p>
            <a:r>
              <a:rPr lang="en-US" sz="2000" dirty="0" smtClean="0"/>
              <a:t>- South sector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552" y="2899552"/>
            <a:ext cx="8101777" cy="39314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0867" y="1484784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Cost analysis underway for building a reduced South Sector.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Only first 3 – 4 beamport wall blocks initially installed.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Temporary shielding implemented in remaining beamport positions.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D</a:t>
            </a:r>
            <a:r>
              <a:rPr lang="sv-SE" sz="1600" dirty="0" smtClean="0"/>
              <a:t>esign work to be completed allowing extension to a full South Sector when required.</a:t>
            </a:r>
          </a:p>
        </p:txBody>
      </p:sp>
    </p:spTree>
    <p:extLst>
      <p:ext uri="{BB962C8B-B14F-4D97-AF65-F5344CB8AC3E}">
        <p14:creationId xmlns:p14="http://schemas.microsoft.com/office/powerpoint/2010/main" val="66306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7"/>
          <p:cNvSpPr txBox="1">
            <a:spLocks/>
          </p:cNvSpPr>
          <p:nvPr/>
        </p:nvSpPr>
        <p:spPr>
          <a:xfrm>
            <a:off x="467544" y="26064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8</a:t>
            </a:r>
            <a:r>
              <a:rPr lang="sv-SE" dirty="0" smtClean="0"/>
              <a:t>. </a:t>
            </a:r>
            <a:r>
              <a:rPr lang="en-US" dirty="0" smtClean="0"/>
              <a:t>Transfer/buffer zone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1628800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yellow colored surface is planned ‘monolith crane’ [20t]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cyan colored surface is the experimental halls crane [30t] coverage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transfer/buffer zone is indicated by overlap of the two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monolith crane is not fully defined yet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Once the monolith crane is defined, we will decide on need of extended platform to facilitate the transfer/buffer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the platform is deemed necessary, it is likely to be at the same level as the top of the bunker roof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439430"/>
            <a:ext cx="4716015" cy="542953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3995936" y="2636912"/>
            <a:ext cx="2736304" cy="2880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95936" y="2924944"/>
            <a:ext cx="3096344" cy="280831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80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Reference documents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rgbClr val="4F81BD"/>
                </a:solidFill>
              </a:rPr>
              <a:t>Documents (PDF’s, available in </a:t>
            </a:r>
            <a:r>
              <a:rPr lang="en-US" sz="2100" dirty="0">
                <a:solidFill>
                  <a:srgbClr val="4F81BD"/>
                </a:solidFill>
              </a:rPr>
              <a:t>CHESS):</a:t>
            </a:r>
          </a:p>
          <a:p>
            <a:pPr marL="0" indent="0">
              <a:buNone/>
            </a:pPr>
            <a:r>
              <a:rPr lang="en-US" sz="1800" dirty="0" smtClean="0"/>
              <a:t>Neutronics Design of the Bunker – ESS-0052649</a:t>
            </a:r>
          </a:p>
          <a:p>
            <a:pPr marL="0" indent="0">
              <a:buNone/>
            </a:pPr>
            <a:r>
              <a:rPr lang="en-US" sz="1800" dirty="0"/>
              <a:t>Baseline Geometry of Monolith and A2T Supporting Structure – </a:t>
            </a:r>
            <a:r>
              <a:rPr lang="en-US" sz="1800" dirty="0" smtClean="0"/>
              <a:t>ESS-0042957</a:t>
            </a:r>
          </a:p>
          <a:p>
            <a:pPr marL="0" indent="0">
              <a:buNone/>
            </a:pPr>
            <a:r>
              <a:rPr lang="en-US" sz="1800" dirty="0"/>
              <a:t>Monolith and A2T </a:t>
            </a:r>
            <a:r>
              <a:rPr lang="en-US" sz="1800" dirty="0" smtClean="0"/>
              <a:t>Appendix (supporting drawings for above) – ESS-0051605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CF-Bunker Base Support Pillar Loads – ESS-0051975</a:t>
            </a:r>
          </a:p>
          <a:p>
            <a:pPr marL="0" indent="0">
              <a:buNone/>
            </a:pPr>
            <a:r>
              <a:rPr lang="en-US" sz="1800" dirty="0" err="1" smtClean="0"/>
              <a:t>Feedthru</a:t>
            </a:r>
            <a:r>
              <a:rPr lang="en-US" sz="1800" dirty="0" smtClean="0"/>
              <a:t> Block Set </a:t>
            </a:r>
            <a:r>
              <a:rPr lang="en-US" sz="1800" dirty="0" err="1" smtClean="0"/>
              <a:t>Assm</a:t>
            </a:r>
            <a:r>
              <a:rPr lang="en-US" sz="1800" dirty="0" smtClean="0"/>
              <a:t> – ESS-0062215</a:t>
            </a:r>
          </a:p>
          <a:p>
            <a:pPr marL="0" indent="0">
              <a:buNone/>
            </a:pPr>
            <a:r>
              <a:rPr lang="en-US" sz="1800" dirty="0" smtClean="0"/>
              <a:t>Wall Segment </a:t>
            </a:r>
            <a:r>
              <a:rPr lang="en-US" sz="1800" dirty="0" err="1" smtClean="0"/>
              <a:t>Assm</a:t>
            </a:r>
            <a:r>
              <a:rPr lang="en-US" sz="1800" dirty="0" smtClean="0"/>
              <a:t> - Short </a:t>
            </a:r>
            <a:r>
              <a:rPr lang="en-US" sz="1800" dirty="0"/>
              <a:t>– </a:t>
            </a:r>
            <a:r>
              <a:rPr lang="en-US" sz="1800" dirty="0" smtClean="0"/>
              <a:t>ESS-0062127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Wall Segment </a:t>
            </a:r>
            <a:r>
              <a:rPr lang="en-US" sz="1800" dirty="0" err="1"/>
              <a:t>Assm</a:t>
            </a:r>
            <a:r>
              <a:rPr lang="en-US" sz="1800" dirty="0"/>
              <a:t> - </a:t>
            </a:r>
            <a:r>
              <a:rPr lang="en-US" sz="1800" dirty="0" smtClean="0"/>
              <a:t>Large </a:t>
            </a:r>
            <a:r>
              <a:rPr lang="en-US" sz="1800" dirty="0"/>
              <a:t>– </a:t>
            </a:r>
            <a:r>
              <a:rPr lang="en-US" sz="1800" dirty="0" smtClean="0"/>
              <a:t>ESS-0062152</a:t>
            </a: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CAD Models (available in </a:t>
            </a:r>
            <a:r>
              <a:rPr lang="en-US" sz="2000" dirty="0" err="1" smtClean="0">
                <a:solidFill>
                  <a:srgbClr val="4F81BD"/>
                </a:solidFill>
              </a:rPr>
              <a:t>Catia</a:t>
            </a:r>
            <a:r>
              <a:rPr lang="en-US" sz="2000" dirty="0" smtClean="0">
                <a:solidFill>
                  <a:srgbClr val="4F81BD"/>
                </a:solidFill>
              </a:rPr>
              <a:t> V6 and 3D Live Examine in CHESS):</a:t>
            </a:r>
          </a:p>
          <a:p>
            <a:pPr marL="0" indent="0">
              <a:buNone/>
            </a:pPr>
            <a:r>
              <a:rPr lang="en-US" sz="1800" dirty="0" smtClean="0"/>
              <a:t>Bunker Top Assembly - ESS-0047079 </a:t>
            </a:r>
          </a:p>
          <a:p>
            <a:pPr marL="0" indent="0">
              <a:buNone/>
            </a:pPr>
            <a:r>
              <a:rPr lang="sv-SE" sz="1800" dirty="0" smtClean="0"/>
              <a:t>Bunker &amp; Monolith Assembly – ESS-0053442 </a:t>
            </a:r>
          </a:p>
          <a:p>
            <a:pPr marL="0" indent="0">
              <a:buNone/>
            </a:pPr>
            <a:r>
              <a:rPr lang="en-US" sz="1800" dirty="0"/>
              <a:t>EPL (Entire Plant Layout) – ESS-0016885 </a:t>
            </a:r>
          </a:p>
        </p:txBody>
      </p:sp>
    </p:spTree>
    <p:extLst>
      <p:ext uri="{BB962C8B-B14F-4D97-AF65-F5344CB8AC3E}">
        <p14:creationId xmlns:p14="http://schemas.microsoft.com/office/powerpoint/2010/main" val="2113134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/>
              <a:t>Bunker Project</a:t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smtClean="0"/>
              <a:t>Who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3" y="1484784"/>
            <a:ext cx="2592288" cy="1725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7783" y="3212977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6350">
                  <a:noFill/>
                </a:ln>
              </a:rPr>
              <a:t>Planning – </a:t>
            </a:r>
            <a:r>
              <a:rPr lang="en-US" sz="1600" b="1" dirty="0" smtClean="0">
                <a:ln w="6350">
                  <a:noFill/>
                </a:ln>
              </a:rPr>
              <a:t>Sofie </a:t>
            </a:r>
            <a:r>
              <a:rPr lang="en-US" sz="1600" b="1" dirty="0" err="1" smtClean="0">
                <a:ln w="6350">
                  <a:noFill/>
                </a:ln>
              </a:rPr>
              <a:t>Ossowski</a:t>
            </a:r>
            <a:endParaRPr lang="en-US" sz="1600" b="1" dirty="0" smtClean="0">
              <a:ln w="6350">
                <a:noFill/>
              </a:ln>
            </a:endParaRPr>
          </a:p>
          <a:p>
            <a:pPr algn="ctr"/>
            <a:r>
              <a:rPr lang="en-US" sz="1600" dirty="0" smtClean="0">
                <a:ln w="6350">
                  <a:noFill/>
                </a:ln>
              </a:rPr>
              <a:t>NSS Project Planner</a:t>
            </a:r>
          </a:p>
          <a:p>
            <a:pPr algn="ctr"/>
            <a:endParaRPr lang="en-US" sz="1600" dirty="0">
              <a:ln w="6350">
                <a:noFill/>
              </a:ln>
            </a:endParaRPr>
          </a:p>
        </p:txBody>
      </p:sp>
      <p:pic>
        <p:nvPicPr>
          <p:cNvPr id="4" name="Picture 3" descr="IMG_8059_crpd.jpe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484784"/>
            <a:ext cx="1872208" cy="21308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3645024"/>
            <a:ext cx="2843807" cy="1080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6350">
                  <a:noFill/>
                </a:ln>
              </a:rPr>
              <a:t>Mechanical design – </a:t>
            </a:r>
            <a:r>
              <a:rPr lang="en-US" sz="1600" b="1" dirty="0" smtClean="0">
                <a:ln w="6350">
                  <a:noFill/>
                </a:ln>
              </a:rPr>
              <a:t>Benjamin Davidge</a:t>
            </a:r>
          </a:p>
          <a:p>
            <a:pPr algn="ctr"/>
            <a:r>
              <a:rPr lang="en-US" sz="1600" dirty="0" smtClean="0">
                <a:ln w="6350">
                  <a:noFill/>
                </a:ln>
              </a:rPr>
              <a:t>Mechanical Design Engineer</a:t>
            </a:r>
          </a:p>
          <a:p>
            <a:pPr algn="ctr"/>
            <a:endParaRPr lang="en-US" sz="1600" dirty="0" smtClean="0">
              <a:ln w="6350">
                <a:noFill/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39752" y="616530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6350">
                  <a:noFill/>
                </a:ln>
              </a:rPr>
              <a:t>Project lead – </a:t>
            </a:r>
            <a:r>
              <a:rPr lang="en-US" sz="1600" b="1" dirty="0" smtClean="0">
                <a:ln w="6350">
                  <a:noFill/>
                </a:ln>
              </a:rPr>
              <a:t>Zvonko Lazic</a:t>
            </a:r>
          </a:p>
          <a:p>
            <a:pPr algn="ctr"/>
            <a:r>
              <a:rPr lang="en-US" sz="1600" dirty="0" smtClean="0">
                <a:ln w="6350">
                  <a:noFill/>
                </a:ln>
              </a:rPr>
              <a:t>NSS Integration Engineer</a:t>
            </a:r>
          </a:p>
          <a:p>
            <a:pPr algn="ctr"/>
            <a:endParaRPr lang="en-US" sz="1600" dirty="0">
              <a:ln w="6350">
                <a:noFill/>
              </a:ln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6237312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6350">
                  <a:noFill/>
                </a:ln>
              </a:rPr>
              <a:t>Neutronics– </a:t>
            </a:r>
            <a:r>
              <a:rPr lang="en-US" sz="1600" b="1" dirty="0" smtClean="0">
                <a:ln w="6350">
                  <a:noFill/>
                </a:ln>
              </a:rPr>
              <a:t>Stuart Ansell</a:t>
            </a:r>
          </a:p>
          <a:p>
            <a:pPr algn="ctr"/>
            <a:r>
              <a:rPr lang="en-US" sz="1600" dirty="0" smtClean="0">
                <a:ln w="6350">
                  <a:noFill/>
                </a:ln>
              </a:rPr>
              <a:t>Senior </a:t>
            </a:r>
            <a:r>
              <a:rPr lang="en-US" sz="1600" dirty="0" err="1" smtClean="0">
                <a:ln w="6350">
                  <a:noFill/>
                </a:ln>
              </a:rPr>
              <a:t>Beamline</a:t>
            </a:r>
            <a:r>
              <a:rPr lang="en-US" sz="1600" dirty="0" smtClean="0">
                <a:ln w="6350">
                  <a:noFill/>
                </a:ln>
              </a:rPr>
              <a:t> Scientist</a:t>
            </a:r>
          </a:p>
          <a:p>
            <a:pPr algn="ctr"/>
            <a:endParaRPr lang="en-US" sz="1600" dirty="0">
              <a:ln w="6350">
                <a:noFill/>
              </a:ln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1484784"/>
            <a:ext cx="1944215" cy="202261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92080" y="342900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n w="6350">
                  <a:noFill/>
                </a:ln>
              </a:rPr>
              <a:t>Neutronics– </a:t>
            </a:r>
            <a:r>
              <a:rPr lang="en-US" sz="1600" b="1" dirty="0" smtClean="0">
                <a:ln w="6350">
                  <a:noFill/>
                </a:ln>
              </a:rPr>
              <a:t>Valentina Santoro</a:t>
            </a:r>
          </a:p>
          <a:p>
            <a:pPr algn="ctr"/>
            <a:r>
              <a:rPr lang="en-US" sz="1600" dirty="0" err="1" smtClean="0">
                <a:ln w="6350">
                  <a:noFill/>
                </a:ln>
              </a:rPr>
              <a:t>PostDoc</a:t>
            </a:r>
            <a:r>
              <a:rPr lang="en-US" sz="1600" dirty="0" smtClean="0">
                <a:ln w="6350">
                  <a:noFill/>
                </a:ln>
              </a:rPr>
              <a:t> - Neutron Beam and Shielding</a:t>
            </a:r>
          </a:p>
          <a:p>
            <a:pPr algn="ctr"/>
            <a:endParaRPr lang="en-US" sz="1600" dirty="0">
              <a:ln w="6350">
                <a:noFill/>
              </a:ln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4005064"/>
            <a:ext cx="1944216" cy="2188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5314" y="4005064"/>
            <a:ext cx="1859716" cy="226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3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Outlook and plan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100" dirty="0" smtClean="0">
                <a:solidFill>
                  <a:srgbClr val="4F81BD"/>
                </a:solidFill>
              </a:rPr>
              <a:t>Important events coming up</a:t>
            </a:r>
          </a:p>
          <a:p>
            <a:r>
              <a:rPr lang="en-US" sz="1800" dirty="0" smtClean="0"/>
              <a:t>Technical Advisory Committee review early October</a:t>
            </a:r>
          </a:p>
          <a:p>
            <a:r>
              <a:rPr lang="en-US" sz="1800" dirty="0" smtClean="0"/>
              <a:t>Preliminary Design Review mid December</a:t>
            </a:r>
          </a:p>
          <a:p>
            <a:r>
              <a:rPr lang="en-US" sz="1800" dirty="0" smtClean="0"/>
              <a:t>Critical Design Review Second Quarter 2017</a:t>
            </a:r>
          </a:p>
          <a:p>
            <a:r>
              <a:rPr lang="en-US" sz="1800" dirty="0" smtClean="0"/>
              <a:t>Production commencement mid-2017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4F81BD"/>
                </a:solidFill>
              </a:rPr>
              <a:t>Key outstanding issues in the process of resolution</a:t>
            </a:r>
          </a:p>
          <a:p>
            <a:r>
              <a:rPr lang="en-US" sz="1800" dirty="0" smtClean="0"/>
              <a:t>Requirements (SSM related/ratings/safety/personal safety) </a:t>
            </a:r>
            <a:r>
              <a:rPr lang="en-US" sz="1800" dirty="0" smtClean="0">
                <a:solidFill>
                  <a:schemeClr val="accent2">
                    <a:lumMod val="75000"/>
                  </a:schemeClr>
                </a:solidFill>
              </a:rPr>
              <a:t>{draft by the end of September}</a:t>
            </a:r>
          </a:p>
          <a:p>
            <a:r>
              <a:rPr lang="en-US" sz="1800" dirty="0" smtClean="0"/>
              <a:t>Structural analysis incorporating Internal Structure </a:t>
            </a:r>
            <a:r>
              <a:rPr lang="en-US" sz="1800" smtClean="0"/>
              <a:t>Response Spectra </a:t>
            </a:r>
            <a:r>
              <a:rPr lang="en-US" sz="1800" dirty="0" smtClean="0"/>
              <a:t>to seismic event (structure sized to withstand dynamic loads corresponding to above requirements) </a:t>
            </a:r>
            <a:r>
              <a:rPr lang="en-US" sz="1800" dirty="0" smtClean="0">
                <a:solidFill>
                  <a:srgbClr val="953735"/>
                </a:solidFill>
              </a:rPr>
              <a:t>{by the end of October}</a:t>
            </a:r>
          </a:p>
        </p:txBody>
      </p:sp>
    </p:spTree>
    <p:extLst>
      <p:ext uri="{BB962C8B-B14F-4D97-AF65-F5344CB8AC3E}">
        <p14:creationId xmlns:p14="http://schemas.microsoft.com/office/powerpoint/2010/main" val="4899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Q/A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The bunker design will be scrutinized throughout the remainder of the concept design. We welcome any constructive comment and suggestion.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Myself, or Benjamin Davidge (the Design Engineer) will be available throughout the parallel sessions on Shielding.</a:t>
            </a:r>
            <a:endParaRPr lang="en-US" sz="18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 wish to thank the Bunker Project team at ESS, and all contributions from the partners, resulting in the design that will be cost effective, buildable, and will perform to specifications.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899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noProof="0" dirty="0" smtClean="0"/>
              <a:t>Bunker Concept Update 2016-09-08</a:t>
            </a:r>
            <a:endParaRPr lang="en-GB" sz="4000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noProof="0" dirty="0" smtClean="0">
                <a:solidFill>
                  <a:schemeClr val="bg1"/>
                </a:solidFill>
              </a:rPr>
              <a:t>Benjamin Davidge</a:t>
            </a:r>
          </a:p>
          <a:p>
            <a:r>
              <a:rPr lang="en-GB" sz="2000" dirty="0" smtClean="0">
                <a:solidFill>
                  <a:schemeClr val="bg1"/>
                </a:solidFill>
              </a:rPr>
              <a:t>Mechanical Design Engineer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Content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smtClean="0"/>
              <a:t>Bunker base and CF floor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Wall 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Instrument wall feedthru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Utilities feedthru concept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Support frame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Roof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Sector Reduction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smtClean="0"/>
              <a:t>Transport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9030" y="4213773"/>
            <a:ext cx="6021014" cy="256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56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</p:spPr>
        <p:txBody>
          <a:bodyPr>
            <a:norm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Bunker base and CF floor</a:t>
            </a:r>
            <a:r>
              <a:rPr lang="en-US" dirty="0"/>
              <a:t/>
            </a:r>
            <a:br>
              <a:rPr lang="en-US" dirty="0"/>
            </a:br>
            <a:r>
              <a:rPr lang="en-US" sz="2000" dirty="0" smtClean="0"/>
              <a:t>- Basic details</a:t>
            </a:r>
            <a:endParaRPr lang="en-US" sz="200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276872"/>
            <a:ext cx="5953448" cy="4143375"/>
          </a:xfrm>
        </p:spPr>
      </p:pic>
      <p:sp>
        <p:nvSpPr>
          <p:cNvPr id="9" name="TextBox 8"/>
          <p:cNvSpPr txBox="1"/>
          <p:nvPr/>
        </p:nvSpPr>
        <p:spPr>
          <a:xfrm>
            <a:off x="663187" y="6501594"/>
            <a:ext cx="7797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Monolith D02 building and instrument hall D03 section </a:t>
            </a:r>
            <a:r>
              <a:rPr lang="sv-SE" sz="1600" dirty="0" smtClean="0"/>
              <a:t>(North and West instrument sectors)</a:t>
            </a:r>
            <a:endParaRPr lang="sv-SE" sz="1600" dirty="0"/>
          </a:p>
        </p:txBody>
      </p:sp>
      <p:sp>
        <p:nvSpPr>
          <p:cNvPr id="10" name="Line Callout 1 9"/>
          <p:cNvSpPr/>
          <p:nvPr/>
        </p:nvSpPr>
        <p:spPr>
          <a:xfrm>
            <a:off x="6583021" y="3269617"/>
            <a:ext cx="2309459" cy="926653"/>
          </a:xfrm>
          <a:prstGeom prst="borderCallout1">
            <a:avLst>
              <a:gd name="adj1" fmla="val 44508"/>
              <a:gd name="adj2" fmla="val -3811"/>
              <a:gd name="adj3" fmla="val 86397"/>
              <a:gd name="adj4" fmla="val -11752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Inner surface of bunker floor at -1250mm below TCS</a:t>
            </a:r>
          </a:p>
          <a:p>
            <a:r>
              <a:rPr lang="sv-SE" sz="1200" dirty="0" smtClean="0">
                <a:ln w="6350">
                  <a:noFill/>
                </a:ln>
              </a:rPr>
              <a:t>(regular </a:t>
            </a:r>
            <a:r>
              <a:rPr lang="en-US" sz="1200" dirty="0" smtClean="0">
                <a:ln w="6350">
                  <a:noFill/>
                </a:ln>
              </a:rPr>
              <a:t>concrete poured at same time as CF floor)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11588" y="3680460"/>
            <a:ext cx="1495892" cy="756652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Line Callout 1 12"/>
          <p:cNvSpPr/>
          <p:nvPr/>
        </p:nvSpPr>
        <p:spPr>
          <a:xfrm>
            <a:off x="6582296" y="4571677"/>
            <a:ext cx="1752601" cy="384575"/>
          </a:xfrm>
          <a:prstGeom prst="borderCallout1">
            <a:avLst>
              <a:gd name="adj1" fmla="val 34601"/>
              <a:gd name="adj2" fmla="val -3116"/>
              <a:gd name="adj3" fmla="val 55149"/>
              <a:gd name="adj4" fmla="val -57322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support floor level -1500mm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14" name="Line Callout 1 13"/>
          <p:cNvSpPr/>
          <p:nvPr/>
        </p:nvSpPr>
        <p:spPr>
          <a:xfrm>
            <a:off x="3851920" y="1751747"/>
            <a:ext cx="2319337" cy="384575"/>
          </a:xfrm>
          <a:prstGeom prst="borderCallout1">
            <a:avLst>
              <a:gd name="adj1" fmla="val 45003"/>
              <a:gd name="adj2" fmla="val -4062"/>
              <a:gd name="adj3" fmla="val 560409"/>
              <a:gd name="adj4" fmla="val -82917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Roof vertical chicane detail. Shelf also used for roof edge support</a:t>
            </a:r>
            <a:endParaRPr lang="sv-SE" sz="1200" dirty="0">
              <a:ln w="6350">
                <a:noFill/>
              </a:ln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756660" y="1935480"/>
            <a:ext cx="365760" cy="1424940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Line Callout 1 16"/>
          <p:cNvSpPr/>
          <p:nvPr/>
        </p:nvSpPr>
        <p:spPr>
          <a:xfrm>
            <a:off x="6592545" y="2679514"/>
            <a:ext cx="2171703" cy="280792"/>
          </a:xfrm>
          <a:prstGeom prst="borderCallout1">
            <a:avLst>
              <a:gd name="adj1" fmla="val 45888"/>
              <a:gd name="adj2" fmla="val -4122"/>
              <a:gd name="adj3" fmla="val 298426"/>
              <a:gd name="adj4" fmla="val -35600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horizontal chicane detail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0" name="Line Callout 1 19"/>
          <p:cNvSpPr/>
          <p:nvPr/>
        </p:nvSpPr>
        <p:spPr>
          <a:xfrm>
            <a:off x="6583021" y="5285477"/>
            <a:ext cx="2181227" cy="384575"/>
          </a:xfrm>
          <a:prstGeom prst="borderCallout1">
            <a:avLst>
              <a:gd name="adj1" fmla="val 44508"/>
              <a:gd name="adj2" fmla="val -5189"/>
              <a:gd name="adj3" fmla="val -83055"/>
              <a:gd name="adj4" fmla="val -2887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D03 instrument hall floor (West) -2000mm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1" name="Line Callout 1 20"/>
          <p:cNvSpPr/>
          <p:nvPr/>
        </p:nvSpPr>
        <p:spPr>
          <a:xfrm>
            <a:off x="6582296" y="5949280"/>
            <a:ext cx="2181228" cy="384575"/>
          </a:xfrm>
          <a:prstGeom prst="borderCallout1">
            <a:avLst>
              <a:gd name="adj1" fmla="val 42527"/>
              <a:gd name="adj2" fmla="val -3792"/>
              <a:gd name="adj3" fmla="val -110794"/>
              <a:gd name="adj4" fmla="val -114411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D03 instrument hall floor (North) -2500mm below TCS</a:t>
            </a:r>
            <a:endParaRPr lang="sv-SE" sz="1200" dirty="0">
              <a:ln w="6350">
                <a:noFill/>
              </a:ln>
            </a:endParaRPr>
          </a:p>
        </p:txBody>
      </p:sp>
      <p:sp>
        <p:nvSpPr>
          <p:cNvPr id="22" name="Line Callout 1 21"/>
          <p:cNvSpPr/>
          <p:nvPr/>
        </p:nvSpPr>
        <p:spPr>
          <a:xfrm>
            <a:off x="553268" y="1756281"/>
            <a:ext cx="2171703" cy="280792"/>
          </a:xfrm>
          <a:prstGeom prst="borderCallout1">
            <a:avLst>
              <a:gd name="adj1" fmla="val 105590"/>
              <a:gd name="adj2" fmla="val 34825"/>
              <a:gd name="adj3" fmla="val 733983"/>
              <a:gd name="adj4" fmla="val 51418"/>
            </a:avLst>
          </a:prstGeom>
          <a:ln w="63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200" dirty="0" smtClean="0">
                <a:ln w="6350">
                  <a:noFill/>
                </a:ln>
              </a:rPr>
              <a:t>Wall horizontal chicane detail</a:t>
            </a:r>
            <a:endParaRPr lang="sv-SE" sz="1200" dirty="0">
              <a:ln w="63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7438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Wall configuration</a:t>
            </a:r>
            <a:br>
              <a:rPr lang="en-US" dirty="0" smtClean="0"/>
            </a:br>
            <a:r>
              <a:rPr lang="en-US" sz="2000" dirty="0" smtClean="0"/>
              <a:t>- North and West sector wall</a:t>
            </a:r>
            <a:endParaRPr lang="en-US" sz="20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40" y="1692402"/>
            <a:ext cx="7810080" cy="49685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1556792"/>
            <a:ext cx="1473557" cy="16359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6" name="Straight Connector 5"/>
          <p:cNvCxnSpPr>
            <a:endCxn id="5" idx="2"/>
          </p:cNvCxnSpPr>
          <p:nvPr/>
        </p:nvCxnSpPr>
        <p:spPr>
          <a:xfrm flipV="1">
            <a:off x="7198976" y="3192720"/>
            <a:ext cx="414059" cy="452304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276872"/>
            <a:ext cx="1281419" cy="163592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0" name="Straight Connector 9"/>
          <p:cNvCxnSpPr>
            <a:endCxn id="9" idx="2"/>
          </p:cNvCxnSpPr>
          <p:nvPr/>
        </p:nvCxnSpPr>
        <p:spPr>
          <a:xfrm flipH="1" flipV="1">
            <a:off x="1468294" y="3912800"/>
            <a:ext cx="522046" cy="956360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020" y="1988840"/>
            <a:ext cx="1296144" cy="178338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Connector 11"/>
          <p:cNvCxnSpPr/>
          <p:nvPr/>
        </p:nvCxnSpPr>
        <p:spPr>
          <a:xfrm flipV="1">
            <a:off x="4740129" y="3772228"/>
            <a:ext cx="216024" cy="520868"/>
          </a:xfrm>
          <a:prstGeom prst="line">
            <a:avLst/>
          </a:prstGeom>
          <a:ln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20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3859102"/>
            <a:ext cx="2880321" cy="2836279"/>
          </a:xfrm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287" y="3508921"/>
            <a:ext cx="3172170" cy="3186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618934"/>
            <a:ext cx="2918460" cy="25937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1599451"/>
            <a:ext cx="2642260" cy="26071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Wall configuration</a:t>
            </a:r>
            <a:br>
              <a:rPr lang="en-US" dirty="0"/>
            </a:br>
            <a:r>
              <a:rPr lang="en-US" sz="2000" dirty="0" smtClean="0"/>
              <a:t>- R15m and R28m wall CF interfaces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123728" y="6237312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R15m Wall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6326049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R28m Wall</a:t>
            </a:r>
            <a:endParaRPr lang="sv-S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2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467544" y="260648"/>
            <a:ext cx="7139136" cy="1143000"/>
          </a:xfrm>
        </p:spPr>
        <p:txBody>
          <a:bodyPr>
            <a:normAutofit fontScale="90000"/>
          </a:bodyPr>
          <a:lstStyle/>
          <a:p>
            <a:r>
              <a:rPr lang="sv-SE" sz="3600" dirty="0"/>
              <a:t>3</a:t>
            </a:r>
            <a:r>
              <a:rPr lang="sv-SE" sz="3600" dirty="0" smtClean="0"/>
              <a:t>. </a:t>
            </a:r>
            <a:r>
              <a:rPr lang="sv-SE" sz="3600" dirty="0"/>
              <a:t>Instrument wall feedthru concept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US" sz="2200" dirty="0" smtClean="0"/>
              <a:t>Sequence for R15m wall mid-section replacement with customized instrument feedthru block set </a:t>
            </a:r>
            <a:endParaRPr lang="en-US" sz="2200" dirty="0"/>
          </a:p>
        </p:txBody>
      </p:sp>
      <p:pic>
        <p:nvPicPr>
          <p:cNvPr id="11" name="Content Placeholder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507" y="1628800"/>
            <a:ext cx="4587017" cy="4511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9060" y="6309320"/>
            <a:ext cx="4213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Default wall mid-section block set in place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SS Core Powerpoint" id="{F02C5803-D437-4A4B-B279-84472F47EB33}" vid="{77746F4A-52A9-724A-84EC-D1436FAAE3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 Core Powerpoint</Template>
  <TotalTime>9122</TotalTime>
  <Words>1193</Words>
  <Application>Microsoft Macintosh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ESS Core Powerpoint</vt:lpstr>
      <vt:lpstr>IKON 20160914 The Bunker Project</vt:lpstr>
      <vt:lpstr>Content</vt:lpstr>
      <vt:lpstr>Bunker Project the Who</vt:lpstr>
      <vt:lpstr>Bunker Concept Update 2016-09-08</vt:lpstr>
      <vt:lpstr>Content</vt:lpstr>
      <vt:lpstr>1. Bunker base and CF floor - Basic details</vt:lpstr>
      <vt:lpstr>2. Wall configuration - North and West sector wall</vt:lpstr>
      <vt:lpstr>2. Wall configuration - R15m and R28m wall CF interfaces</vt:lpstr>
      <vt:lpstr>3. Instrument wall feedthru concept - Sequence for R15m wall mid-section replacement with customized instrument feedthru block set </vt:lpstr>
      <vt:lpstr>3. Instrument wall feedthru concept - Sequence for R15m wall mid-section replacement with customized instrument feedthru block set </vt:lpstr>
      <vt:lpstr>3. Instrument wall feedthru concept - Sequence for R15m wall mid-section replacement with customized instrument feedthru block set </vt:lpstr>
      <vt:lpstr>3. Instrument wall feedthru concept - Sequence for R15m wall mid-section replacement with customized instrument feedthru block set </vt:lpstr>
      <vt:lpstr>3. Instrument wall feedthru concept - Sequence for R15m wall mid-section replacement with customized instrument feedthru block set </vt:lpstr>
      <vt:lpstr>3. Instrument wall feedthru concept - Sequence for R15m wall mid-section replacement with customized instrument feedthru block set </vt:lpstr>
      <vt:lpstr>3. Instrument wall feedthru concept - Available mid-section block set outline drawings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 documents</vt:lpstr>
      <vt:lpstr>Outlook and plan</vt:lpstr>
      <vt:lpstr>Q/A</vt:lpstr>
    </vt:vector>
  </TitlesOfParts>
  <Company>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Bunker Wall Concept 2016-04-26</dc:title>
  <dc:creator>Benjamin Davidge</dc:creator>
  <cp:lastModifiedBy>Zvonko Lazic</cp:lastModifiedBy>
  <cp:revision>180</cp:revision>
  <dcterms:created xsi:type="dcterms:W3CDTF">2016-04-25T16:35:49Z</dcterms:created>
  <dcterms:modified xsi:type="dcterms:W3CDTF">2016-09-14T06:30:21Z</dcterms:modified>
</cp:coreProperties>
</file>