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3"/>
  </p:notesMasterIdLst>
  <p:sldIdLst>
    <p:sldId id="256" r:id="rId2"/>
  </p:sldIdLst>
  <p:sldSz cx="13004800" cy="9753600"/>
  <p:notesSz cx="7099300" cy="102346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D08"/>
    <a:srgbClr val="FFFF66"/>
    <a:srgbClr val="FAF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17" autoAdjust="0"/>
    <p:restoredTop sz="95820" autoAdjust="0"/>
  </p:normalViewPr>
  <p:slideViewPr>
    <p:cSldViewPr>
      <p:cViewPr>
        <p:scale>
          <a:sx n="72" d="100"/>
          <a:sy n="72" d="100"/>
        </p:scale>
        <p:origin x="-2088" y="-1352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3076363" cy="5117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96259" name="Rectangle 3"/>
          <p:cNvSpPr>
            <a:spLocks noGrp="1"/>
          </p:cNvSpPr>
          <p:nvPr>
            <p:ph type="dt" idx="1"/>
          </p:nvPr>
        </p:nvSpPr>
        <p:spPr bwMode="auto">
          <a:xfrm>
            <a:off x="4022938" y="1"/>
            <a:ext cx="3076363" cy="5117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962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6261" name="Rectangle 5"/>
          <p:cNvSpPr>
            <a:spLocks noGrp="1"/>
          </p:cNvSpPr>
          <p:nvPr>
            <p:ph type="body" sz="quarter" idx="3"/>
          </p:nvPr>
        </p:nvSpPr>
        <p:spPr bwMode="auto">
          <a:xfrm>
            <a:off x="946574" y="4861441"/>
            <a:ext cx="5206153" cy="460557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6262" name="Rectangle 6"/>
          <p:cNvSpPr>
            <a:spLocks noGrp="1"/>
          </p:cNvSpPr>
          <p:nvPr>
            <p:ph type="ftr" sz="quarter" idx="4"/>
          </p:nvPr>
        </p:nvSpPr>
        <p:spPr bwMode="auto">
          <a:xfrm>
            <a:off x="0" y="9722882"/>
            <a:ext cx="3076363" cy="5117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96263" name="Rectangle 7"/>
          <p:cNvSpPr>
            <a:spLocks noGrp="1"/>
          </p:cNvSpPr>
          <p:nvPr>
            <p:ph type="sldNum" sz="quarter" idx="5"/>
          </p:nvPr>
        </p:nvSpPr>
        <p:spPr bwMode="auto">
          <a:xfrm>
            <a:off x="4022938" y="9722882"/>
            <a:ext cx="3076363" cy="5117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0246BE51-7DE0-7D42-879B-41C2916FDA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31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57784" y="1996480"/>
            <a:ext cx="11055350" cy="2090737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965896" y="4948808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>
          <a:xfrm>
            <a:off x="11682413" y="9053264"/>
            <a:ext cx="615950" cy="546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22B76AD9-3B10-7341-AA29-9FC060266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>
          <a:xfrm>
            <a:off x="11682413" y="9053264"/>
            <a:ext cx="615950" cy="546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7F649304-BE25-E542-A1C6-DC2C9892AC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191500" y="558800"/>
            <a:ext cx="2336800" cy="720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1181100" y="558800"/>
            <a:ext cx="6858000" cy="7200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>
          <a:xfrm>
            <a:off x="11682413" y="9053264"/>
            <a:ext cx="615950" cy="546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5C47028C-E13F-0A40-811C-2A02C395A4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>
          <a:xfrm>
            <a:off x="11682413" y="9053264"/>
            <a:ext cx="615950" cy="546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FF2B4A6C-5733-B342-BEF2-6FB7836DDF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>
          <a:xfrm>
            <a:off x="11682413" y="9053264"/>
            <a:ext cx="615950" cy="546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706AB452-3DE2-3A44-A832-EA434AEB04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181100" y="2971800"/>
            <a:ext cx="36576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1100" y="2971800"/>
            <a:ext cx="36576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>
          <a:xfrm>
            <a:off x="11682413" y="9053264"/>
            <a:ext cx="615950" cy="546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69EF22F9-2B1A-1143-A6E9-C5CC19F3E8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0"/>
          </p:nvPr>
        </p:nvSpPr>
        <p:spPr>
          <a:xfrm>
            <a:off x="11682413" y="9053264"/>
            <a:ext cx="615950" cy="546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518CE635-5BA5-5249-AA81-EB64DF5029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>
          <a:xfrm>
            <a:off x="11682413" y="9053264"/>
            <a:ext cx="615950" cy="546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6961CAF6-8E47-6D49-995C-96475C1873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/>
          <p:cNvSpPr>
            <a:spLocks noGrp="1"/>
          </p:cNvSpPr>
          <p:nvPr>
            <p:ph type="sldNum" sz="quarter" idx="10"/>
          </p:nvPr>
        </p:nvSpPr>
        <p:spPr>
          <a:xfrm>
            <a:off x="11682413" y="9053264"/>
            <a:ext cx="615950" cy="546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3200A202-E0DE-0D42-8965-4E934D8EB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>
          <a:xfrm>
            <a:off x="11682413" y="9053264"/>
            <a:ext cx="615950" cy="546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0CD10244-191B-A741-9FCF-A4C6542A1B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>
          <a:xfrm>
            <a:off x="11682413" y="9053264"/>
            <a:ext cx="615950" cy="546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3E64A99-B461-BA4C-9D82-75DADCF00F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1100" y="2971800"/>
            <a:ext cx="7467600" cy="478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TitilliumText14L Bold" pitchFamily="-64" charset="0"/>
              </a:rPr>
              <a:t>Click to edit Master text styles</a:t>
            </a:r>
          </a:p>
          <a:p>
            <a:pPr lvl="1"/>
            <a:r>
              <a:rPr lang="en-US" dirty="0">
                <a:sym typeface="TitilliumText14L Bold" pitchFamily="-64" charset="0"/>
              </a:rPr>
              <a:t>Second level</a:t>
            </a:r>
          </a:p>
          <a:p>
            <a:pPr lvl="2"/>
            <a:r>
              <a:rPr lang="en-US" dirty="0">
                <a:sym typeface="TitilliumText14L Bold" pitchFamily="-64" charset="0"/>
              </a:rPr>
              <a:t>Third level</a:t>
            </a:r>
          </a:p>
          <a:p>
            <a:pPr lvl="3"/>
            <a:r>
              <a:rPr lang="en-US" dirty="0">
                <a:sym typeface="TitilliumText14L Bold" pitchFamily="-64" charset="0"/>
              </a:rPr>
              <a:t>Fourth </a:t>
            </a:r>
            <a:r>
              <a:rPr lang="en-US" dirty="0" smtClean="0">
                <a:sym typeface="TitilliumText14L Bold" pitchFamily="-64" charset="0"/>
              </a:rPr>
              <a:t>level</a:t>
            </a:r>
            <a:endParaRPr lang="en-US" dirty="0">
              <a:sym typeface="TitilliumText14L Bold" pitchFamily="-64" charset="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109912" y="558800"/>
            <a:ext cx="9505056" cy="1509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itilliumText14L 600 wt" pitchFamily="-64" charset="0"/>
              </a:rPr>
              <a:t>Click to edit Master title style</a:t>
            </a:r>
            <a:endParaRPr lang="en-US" dirty="0">
              <a:sym typeface="TitilliumText14L 600 wt" pitchFamily="-64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81000" y="419100"/>
            <a:ext cx="1693863" cy="9017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+mj-lt"/>
          <a:ea typeface="+mj-ea"/>
          <a:cs typeface="+mj-cs"/>
          <a:sym typeface="TitilliumText14L 600 wt" pitchFamily="-6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9pPr>
    </p:titleStyle>
    <p:bodyStyle>
      <a:lvl1pPr marL="365125" indent="-365125" algn="l" rtl="0" eaLnBrk="1" fontAlgn="base" hangingPunct="1">
        <a:spcBef>
          <a:spcPts val="10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buChar char="&gt;"/>
        <a:defRPr sz="28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1pPr>
      <a:lvl2pPr marL="612000" indent="-274638" algn="l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2pPr>
      <a:lvl3pPr marL="990600" indent="-274638" algn="l" defTabSz="715963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3pPr>
      <a:lvl4pPr marL="1431925" indent="-349250" algn="l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4pPr>
      <a:lvl5pPr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5pPr>
      <a:lvl6pPr marL="4572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6pPr>
      <a:lvl7pPr marL="9144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7pPr>
      <a:lvl8pPr marL="13716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8pPr>
      <a:lvl9pPr marL="18288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5936" y="268288"/>
            <a:ext cx="9505056" cy="1190270"/>
          </a:xfrm>
        </p:spPr>
        <p:txBody>
          <a:bodyPr/>
          <a:lstStyle/>
          <a:p>
            <a:r>
              <a:rPr lang="en-US" sz="4000" dirty="0" smtClean="0"/>
              <a:t>Accelerator Design Update (ADU)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WP8 - Monthly Report – 2012-12-13</a:t>
            </a:r>
            <a:endParaRPr lang="en-US" sz="4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1CAF6-8E47-6D49-995C-96475C1873D5}" type="slidenum">
              <a:rPr lang="en-US" smtClean="0"/>
              <a:pPr/>
              <a:t>1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07555"/>
              </p:ext>
            </p:extLst>
          </p:nvPr>
        </p:nvGraphicFramePr>
        <p:xfrm>
          <a:off x="322965" y="1666749"/>
          <a:ext cx="12385374" cy="769099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40159"/>
                <a:gridCol w="2688299"/>
                <a:gridCol w="4128458"/>
                <a:gridCol w="4128458"/>
              </a:tblGrid>
              <a:tr h="142713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Status</a:t>
                      </a:r>
                      <a:endParaRPr lang="en-US" sz="2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TDR Completed, Cost and Schedule Completed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5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Key Achievements</a:t>
                      </a:r>
                      <a:endParaRPr lang="en-US" sz="2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Planned Key</a:t>
                      </a:r>
                      <a:r>
                        <a:rPr lang="en-US" sz="2400" b="1" baseline="0" dirty="0" smtClean="0"/>
                        <a:t> Activities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Main Risk and Issues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5410413">
                <a:tc gridSpan="2">
                  <a:txBody>
                    <a:bodyPr/>
                    <a:lstStyle/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800" baseline="0" dirty="0" smtClean="0"/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aseline="0" dirty="0" smtClean="0"/>
                        <a:t>Uppsala FREIA review completed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aseline="0" dirty="0" smtClean="0"/>
                        <a:t>Preliminary visit to Linac4, CERN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aseline="0" dirty="0" smtClean="0"/>
                        <a:t>Task breakdown, hiring, and hours 2013 for WP 8 v 2.2 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aseline="0" dirty="0" smtClean="0"/>
                        <a:t>Carlos Martins form </a:t>
                      </a:r>
                      <a:r>
                        <a:rPr lang="en-US" sz="1800" baseline="0" dirty="0" err="1" smtClean="0"/>
                        <a:t>Université</a:t>
                      </a:r>
                      <a:r>
                        <a:rPr lang="en-US" sz="1800" baseline="0" dirty="0" smtClean="0"/>
                        <a:t> Laval</a:t>
                      </a:r>
                      <a:r>
                        <a:rPr lang="en-US" sz="1800" baseline="0" smtClean="0"/>
                        <a:t>, Canada, </a:t>
                      </a:r>
                      <a:r>
                        <a:rPr lang="en-US" sz="1800" baseline="0" dirty="0" smtClean="0"/>
                        <a:t>has joined ESS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endParaRPr lang="en-US" sz="1800" baseline="0" dirty="0" smtClean="0"/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endParaRPr lang="en-US" sz="1800" baseline="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18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738" indent="-185738">
                        <a:buFont typeface="Arial" pitchFamily="34" charset="0"/>
                        <a:buChar char="•"/>
                      </a:pPr>
                      <a:endParaRPr lang="en-US" sz="1800" baseline="0" dirty="0" smtClean="0"/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1800" baseline="0" dirty="0" smtClean="0"/>
                        <a:t>Finalize gallery 3D model with all </a:t>
                      </a:r>
                      <a:r>
                        <a:rPr lang="en-US" sz="1800" baseline="0" dirty="0" err="1" smtClean="0"/>
                        <a:t>linac</a:t>
                      </a:r>
                      <a:r>
                        <a:rPr lang="en-US" sz="1800" baseline="0" dirty="0" smtClean="0"/>
                        <a:t> cavity parts for tunnel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endParaRPr lang="en-US" sz="1800" baseline="0" dirty="0" smtClean="0"/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1800" baseline="0" dirty="0" smtClean="0"/>
                        <a:t>Warm </a:t>
                      </a:r>
                      <a:r>
                        <a:rPr lang="en-US" sz="1800" baseline="0" dirty="0" err="1" smtClean="0"/>
                        <a:t>linac</a:t>
                      </a:r>
                      <a:r>
                        <a:rPr lang="en-US" sz="1800" baseline="0" dirty="0" smtClean="0"/>
                        <a:t> meeting Catania, Jan 29-30 2013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endParaRPr lang="en-US" sz="1800" baseline="0" dirty="0" smtClean="0"/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1800" baseline="0" dirty="0" smtClean="0"/>
                        <a:t>Kick off tender process for modulator and klystron prototypes w the aim of awarding contracts Q3 (modulators) and Q4 (klystrons)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Issue: RF tasks larger than group. Hiring planned.</a:t>
                      </a:r>
                    </a:p>
                    <a:p>
                      <a:pPr marL="185738" indent="-185738">
                        <a:spcAft>
                          <a:spcPts val="90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Risk: Not finding enough people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Issue: DTL cooling/tuning and feeding structures not finalized</a:t>
                      </a:r>
                    </a:p>
                    <a:p>
                      <a:pPr marL="185738" indent="-185738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Risk: Not possible to finalize gallery stub design – delay risk</a:t>
                      </a:r>
                    </a:p>
                    <a:p>
                      <a:pPr marL="185738" indent="-185738">
                        <a:spcAft>
                          <a:spcPts val="90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Mitigation: Visit to partners (planned)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Issue: Envelope size of RFQ and DTL not finalized, total size difficult to judge</a:t>
                      </a:r>
                    </a:p>
                    <a:p>
                      <a:pPr marL="185738" indent="-185738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Risk: Delay in front end room and tunnel design</a:t>
                      </a:r>
                    </a:p>
                    <a:p>
                      <a:pPr marL="185738" indent="-185738">
                        <a:spcAft>
                          <a:spcPts val="90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Mitigation: visits to partners (planned and partly done) –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ongoing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1608">
                <a:tc gridSpan="2"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18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1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 bwMode="auto">
          <a:xfrm>
            <a:off x="597744" y="2140496"/>
            <a:ext cx="864096" cy="792088"/>
          </a:xfrm>
          <a:prstGeom prst="ellipse">
            <a:avLst/>
          </a:prstGeom>
          <a:solidFill>
            <a:srgbClr val="008000"/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ヒラギノ角ゴ ProN W3" charset="-128"/>
                <a:cs typeface="Arial" pitchFamily="34" charset="0"/>
              </a:rPr>
              <a:t>G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ヒラギノ角ゴ ProN W3" charset="-128"/>
              <a:cs typeface="Arial" pitchFamily="34" charset="0"/>
              <a:sym typeface="Gill Sans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 Modifi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llets &amp; bread copy">
      <a:majorFont>
        <a:latin typeface="TitilliumText14L 600 wt"/>
        <a:ea typeface="ヒラギノ角ゴ ProN W6"/>
        <a:cs typeface="ヒラギノ角ゴ ProN W6"/>
      </a:majorFont>
      <a:minorFont>
        <a:latin typeface="TitilliumText14L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vert="horz" wrap="square" lIns="0" tIns="0" rIns="0" bIns="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ea typeface="ヒラギノ角ゴ ProN W3" charset="-128"/>
            <a:cs typeface="Arial" pitchFamily="34" charset="0"/>
            <a:sym typeface="Gill Sans" charset="0"/>
          </a:defRPr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Bullets &amp; bread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 Modified</Template>
  <TotalTime>299</TotalTime>
  <Pages>0</Pages>
  <Words>191</Words>
  <Characters>0</Characters>
  <Application>Microsoft Macintosh PowerPoint</Application>
  <PresentationFormat>Custom</PresentationFormat>
  <Lines>0</Lines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ESS Modified</vt:lpstr>
      <vt:lpstr>Accelerator Design Update (ADU) WP8 - Monthly Report – 2012-12-13</vt:lpstr>
    </vt:vector>
  </TitlesOfParts>
  <Company>Semcon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- Project Management</dc:title>
  <dc:creator>Dave McGinnis</dc:creator>
  <cp:lastModifiedBy>Anders Sunesson</cp:lastModifiedBy>
  <cp:revision>114</cp:revision>
  <dcterms:created xsi:type="dcterms:W3CDTF">2010-10-20T06:40:43Z</dcterms:created>
  <dcterms:modified xsi:type="dcterms:W3CDTF">2013-01-24T15:25:04Z</dcterms:modified>
</cp:coreProperties>
</file>