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9" r:id="rId1"/>
  </p:sldMasterIdLst>
  <p:notesMasterIdLst>
    <p:notesMasterId r:id="rId4"/>
  </p:notesMasterIdLst>
  <p:sldIdLst>
    <p:sldId id="256" r:id="rId2"/>
    <p:sldId id="258" r:id="rId3"/>
  </p:sldIdLst>
  <p:sldSz cx="13004800" cy="9753600"/>
  <p:notesSz cx="7099300" cy="10234613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5pPr>
    <a:lvl6pPr marL="22860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6pPr>
    <a:lvl7pPr marL="27432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7pPr>
    <a:lvl8pPr marL="32004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8pPr>
    <a:lvl9pPr marL="36576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7D08"/>
    <a:srgbClr val="FFFF66"/>
    <a:srgbClr val="FAF76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16" autoAdjust="0"/>
    <p:restoredTop sz="91071" autoAdjust="0"/>
  </p:normalViewPr>
  <p:slideViewPr>
    <p:cSldViewPr>
      <p:cViewPr varScale="1">
        <p:scale>
          <a:sx n="69" d="100"/>
          <a:sy n="69" d="100"/>
        </p:scale>
        <p:origin x="-1452" y="-96"/>
      </p:cViewPr>
      <p:guideLst>
        <p:guide orient="horz" pos="3072"/>
        <p:guide pos="40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/>
          </p:cNvSpPr>
          <p:nvPr>
            <p:ph type="hdr" sz="quarter"/>
          </p:nvPr>
        </p:nvSpPr>
        <p:spPr bwMode="auto">
          <a:xfrm>
            <a:off x="0" y="1"/>
            <a:ext cx="3076363" cy="5117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96259" name="Rectangle 3"/>
          <p:cNvSpPr>
            <a:spLocks noGrp="1"/>
          </p:cNvSpPr>
          <p:nvPr>
            <p:ph type="dt" idx="1"/>
          </p:nvPr>
        </p:nvSpPr>
        <p:spPr bwMode="auto">
          <a:xfrm>
            <a:off x="4022938" y="1"/>
            <a:ext cx="3076363" cy="5117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962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6261" name="Rectangle 5"/>
          <p:cNvSpPr>
            <a:spLocks noGrp="1"/>
          </p:cNvSpPr>
          <p:nvPr>
            <p:ph type="body" sz="quarter" idx="3"/>
          </p:nvPr>
        </p:nvSpPr>
        <p:spPr bwMode="auto">
          <a:xfrm>
            <a:off x="946574" y="4861441"/>
            <a:ext cx="5206153" cy="460557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6262" name="Rectangle 6"/>
          <p:cNvSpPr>
            <a:spLocks noGrp="1"/>
          </p:cNvSpPr>
          <p:nvPr>
            <p:ph type="ftr" sz="quarter" idx="4"/>
          </p:nvPr>
        </p:nvSpPr>
        <p:spPr bwMode="auto">
          <a:xfrm>
            <a:off x="0" y="9722882"/>
            <a:ext cx="3076363" cy="5117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96263" name="Rectangle 7"/>
          <p:cNvSpPr>
            <a:spLocks noGrp="1"/>
          </p:cNvSpPr>
          <p:nvPr>
            <p:ph type="sldNum" sz="quarter" idx="5"/>
          </p:nvPr>
        </p:nvSpPr>
        <p:spPr bwMode="auto">
          <a:xfrm>
            <a:off x="4022938" y="9722882"/>
            <a:ext cx="3076363" cy="5117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0246BE51-7DE0-7D42-879B-41C2916FDA3A}" type="slidenum">
              <a:rPr lang="en-US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307217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957784" y="1996480"/>
            <a:ext cx="11055350" cy="2090737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en-US" smtClean="0"/>
              <a:t>Click to edit Master title style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965896" y="4948808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22B76AD9-3B10-7341-AA29-9FC06026622E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7F649304-BE25-E542-A1C6-DC2C9892ACD1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191500" y="558800"/>
            <a:ext cx="2336800" cy="7200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1181100" y="558800"/>
            <a:ext cx="6858000" cy="7200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5C47028C-E13F-0A40-811C-2A02C395A461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FF2B4A6C-5733-B342-BEF2-6FB7836DDFCC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706AB452-3DE2-3A44-A832-EA434AEB04B9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1181100" y="2971800"/>
            <a:ext cx="3657600" cy="4787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991100" y="2971800"/>
            <a:ext cx="3657600" cy="4787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69EF22F9-2B1A-1143-A6E9-C5CC19F3E8EE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518CE635-5BA5-5249-AA81-EB64DF50290E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bildnumm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6961CAF6-8E47-6D49-995C-96475C1873D5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3200A202-E0DE-0D42-8965-4E934D8EB815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0CD10244-191B-A741-9FCF-A4C6542A1BC2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83E64A99-B461-BA4C-9D82-75DADCF00FFF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590675" y="1193800"/>
            <a:ext cx="11566525" cy="8674100"/>
          </a:xfrm>
          <a:prstGeom prst="rect">
            <a:avLst/>
          </a:prstGeom>
          <a:noFill/>
          <a:ln w="12700" cap="flat">
            <a:noFill/>
            <a:miter lim="800000"/>
            <a:headEnd/>
            <a:tailEnd/>
          </a:ln>
        </p:spPr>
      </p:pic>
      <p:sp>
        <p:nvSpPr>
          <p:cNvPr id="2050" name="Rectangle 2"/>
          <p:cNvSpPr>
            <a:spLocks/>
          </p:cNvSpPr>
          <p:nvPr/>
        </p:nvSpPr>
        <p:spPr bwMode="auto">
          <a:xfrm>
            <a:off x="10623550" y="9053264"/>
            <a:ext cx="584200" cy="2667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b="1">
                <a:solidFill>
                  <a:srgbClr val="1C405B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page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1100" y="2971800"/>
            <a:ext cx="7467600" cy="4787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TitilliumText14L Bold" pitchFamily="-64" charset="0"/>
              </a:rPr>
              <a:t>Click to edit Master text styles</a:t>
            </a:r>
          </a:p>
          <a:p>
            <a:pPr lvl="1"/>
            <a:r>
              <a:rPr lang="en-US" dirty="0">
                <a:sym typeface="TitilliumText14L Bold" pitchFamily="-64" charset="0"/>
              </a:rPr>
              <a:t>Second level</a:t>
            </a:r>
          </a:p>
          <a:p>
            <a:pPr lvl="2"/>
            <a:r>
              <a:rPr lang="en-US" dirty="0">
                <a:sym typeface="TitilliumText14L Bold" pitchFamily="-64" charset="0"/>
              </a:rPr>
              <a:t>Third level</a:t>
            </a:r>
          </a:p>
          <a:p>
            <a:pPr lvl="3"/>
            <a:r>
              <a:rPr lang="en-US" dirty="0">
                <a:sym typeface="TitilliumText14L Bold" pitchFamily="-64" charset="0"/>
              </a:rPr>
              <a:t>Fourth </a:t>
            </a:r>
            <a:r>
              <a:rPr lang="en-US" dirty="0" smtClean="0">
                <a:sym typeface="TitilliumText14L Bold" pitchFamily="-64" charset="0"/>
              </a:rPr>
              <a:t>level</a:t>
            </a:r>
            <a:endParaRPr lang="en-US" dirty="0">
              <a:sym typeface="TitilliumText14L Bold" pitchFamily="-64" charset="0"/>
            </a:endParaRP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2109912" y="558800"/>
            <a:ext cx="9505056" cy="15096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TitilliumText14L 600 wt" pitchFamily="-64" charset="0"/>
              </a:rPr>
              <a:t>Click to edit Master title style</a:t>
            </a:r>
            <a:endParaRPr lang="en-US" dirty="0">
              <a:sym typeface="TitilliumText14L 600 wt" pitchFamily="-64" charset="0"/>
            </a:endParaRPr>
          </a:p>
        </p:txBody>
      </p:sp>
      <p:sp>
        <p:nvSpPr>
          <p:cNvPr id="2053" name="Text Box 5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1682413" y="9053264"/>
            <a:ext cx="615950" cy="546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3600" b="1">
                <a:solidFill>
                  <a:srgbClr val="FFFFFF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defRPr>
            </a:lvl1pPr>
          </a:lstStyle>
          <a:p>
            <a:fld id="{4ACB9A20-8CC5-7A43-BE30-FAB0BA4A295C}" type="slidenum">
              <a:rPr lang="en-US"/>
              <a:pPr/>
              <a:t>‹N°›</a:t>
            </a:fld>
            <a:endParaRPr lang="en-US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81000" y="181789"/>
            <a:ext cx="1693863" cy="901700"/>
          </a:xfrm>
          <a:prstGeom prst="rect">
            <a:avLst/>
          </a:prstGeom>
          <a:noFill/>
          <a:ln w="12700" cap="flat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800">
          <a:solidFill>
            <a:srgbClr val="1C405B"/>
          </a:solidFill>
          <a:latin typeface="+mj-lt"/>
          <a:ea typeface="+mj-ea"/>
          <a:cs typeface="+mj-cs"/>
          <a:sym typeface="TitilliumText14L 600 wt" pitchFamily="-6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800">
          <a:solidFill>
            <a:srgbClr val="1C405B"/>
          </a:solidFill>
          <a:latin typeface="TitilliumText14L 600 wt" pitchFamily="-64" charset="0"/>
          <a:ea typeface="ヒラギノ角ゴ ProN W6" charset="-128"/>
          <a:cs typeface="ヒラギノ角ゴ ProN W6" charset="-128"/>
          <a:sym typeface="TitilliumText14L 600 wt" pitchFamily="-6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800">
          <a:solidFill>
            <a:srgbClr val="1C405B"/>
          </a:solidFill>
          <a:latin typeface="TitilliumText14L 600 wt" pitchFamily="-64" charset="0"/>
          <a:ea typeface="ヒラギノ角ゴ ProN W6" charset="-128"/>
          <a:cs typeface="ヒラギノ角ゴ ProN W6" charset="-128"/>
          <a:sym typeface="TitilliumText14L 600 wt" pitchFamily="-6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800">
          <a:solidFill>
            <a:srgbClr val="1C405B"/>
          </a:solidFill>
          <a:latin typeface="TitilliumText14L 600 wt" pitchFamily="-64" charset="0"/>
          <a:ea typeface="ヒラギノ角ゴ ProN W6" charset="-128"/>
          <a:cs typeface="ヒラギノ角ゴ ProN W6" charset="-128"/>
          <a:sym typeface="TitilliumText14L 600 wt" pitchFamily="-6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800">
          <a:solidFill>
            <a:srgbClr val="1C405B"/>
          </a:solidFill>
          <a:latin typeface="TitilliumText14L 600 wt" pitchFamily="-64" charset="0"/>
          <a:ea typeface="ヒラギノ角ゴ ProN W6" charset="-128"/>
          <a:cs typeface="ヒラギノ角ゴ ProN W6" charset="-128"/>
          <a:sym typeface="TitilliumText14L 600 wt" pitchFamily="-6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800">
          <a:solidFill>
            <a:srgbClr val="1C405B"/>
          </a:solidFill>
          <a:latin typeface="TitilliumText14L 600 wt" pitchFamily="-64" charset="0"/>
          <a:ea typeface="ヒラギノ角ゴ ProN W6" charset="-128"/>
          <a:cs typeface="ヒラギノ角ゴ ProN W6" charset="-128"/>
          <a:sym typeface="TitilliumText14L 600 wt" pitchFamily="-6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800">
          <a:solidFill>
            <a:srgbClr val="1C405B"/>
          </a:solidFill>
          <a:latin typeface="TitilliumText14L 600 wt" pitchFamily="-64" charset="0"/>
          <a:ea typeface="ヒラギノ角ゴ ProN W6" charset="-128"/>
          <a:cs typeface="ヒラギノ角ゴ ProN W6" charset="-128"/>
          <a:sym typeface="TitilliumText14L 600 wt" pitchFamily="-6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800">
          <a:solidFill>
            <a:srgbClr val="1C405B"/>
          </a:solidFill>
          <a:latin typeface="TitilliumText14L 600 wt" pitchFamily="-64" charset="0"/>
          <a:ea typeface="ヒラギノ角ゴ ProN W6" charset="-128"/>
          <a:cs typeface="ヒラギノ角ゴ ProN W6" charset="-128"/>
          <a:sym typeface="TitilliumText14L 600 wt" pitchFamily="-6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800">
          <a:solidFill>
            <a:srgbClr val="1C405B"/>
          </a:solidFill>
          <a:latin typeface="TitilliumText14L 600 wt" pitchFamily="-64" charset="0"/>
          <a:ea typeface="ヒラギノ角ゴ ProN W6" charset="-128"/>
          <a:cs typeface="ヒラギノ角ゴ ProN W6" charset="-128"/>
          <a:sym typeface="TitilliumText14L 600 wt" pitchFamily="-64" charset="0"/>
        </a:defRPr>
      </a:lvl9pPr>
    </p:titleStyle>
    <p:bodyStyle>
      <a:lvl1pPr marL="365125" indent="-365125" algn="l" rtl="0" eaLnBrk="1" fontAlgn="base" hangingPunct="1">
        <a:spcBef>
          <a:spcPts val="1000"/>
        </a:spcBef>
        <a:spcAft>
          <a:spcPct val="0"/>
        </a:spcAft>
        <a:buClr>
          <a:srgbClr val="57ABE7"/>
        </a:buClr>
        <a:buSzPct val="125000"/>
        <a:buFont typeface="TitilliumText14L Bold" pitchFamily="-64" charset="0"/>
        <a:buChar char="&gt;"/>
        <a:defRPr sz="2800">
          <a:solidFill>
            <a:schemeClr val="tx1"/>
          </a:solidFill>
          <a:latin typeface="+mn-lt"/>
          <a:ea typeface="+mn-ea"/>
          <a:cs typeface="+mn-cs"/>
          <a:sym typeface="TitilliumText14L Bold" pitchFamily="-64" charset="0"/>
        </a:defRPr>
      </a:lvl1pPr>
      <a:lvl2pPr marL="612000" indent="-274638" algn="l" rtl="0" eaLnBrk="1" fontAlgn="base" hangingPunct="1">
        <a:spcBef>
          <a:spcPts val="600"/>
        </a:spcBef>
        <a:spcAft>
          <a:spcPct val="0"/>
        </a:spcAft>
        <a:buClr>
          <a:srgbClr val="57ABE7"/>
        </a:buClr>
        <a:buSzPct val="125000"/>
        <a:buFont typeface="Arial" pitchFamily="34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TitilliumText14L Bold" pitchFamily="-64" charset="0"/>
        </a:defRPr>
      </a:lvl2pPr>
      <a:lvl3pPr marL="990600" indent="-274638" algn="l" defTabSz="715963" rtl="0" eaLnBrk="1" fontAlgn="base" hangingPunct="1">
        <a:spcBef>
          <a:spcPts val="600"/>
        </a:spcBef>
        <a:spcAft>
          <a:spcPct val="0"/>
        </a:spcAft>
        <a:buClr>
          <a:srgbClr val="57ABE7"/>
        </a:buClr>
        <a:buSzPct val="125000"/>
        <a:buFont typeface="Arial" pitchFamily="34" charset="0"/>
        <a:buChar char="•"/>
        <a:defRPr sz="2000">
          <a:solidFill>
            <a:schemeClr val="tx1"/>
          </a:solidFill>
          <a:latin typeface="+mn-lt"/>
          <a:ea typeface="+mn-ea"/>
          <a:cs typeface="+mn-cs"/>
          <a:sym typeface="TitilliumText14L Bold" pitchFamily="-64" charset="0"/>
        </a:defRPr>
      </a:lvl3pPr>
      <a:lvl4pPr marL="1431925" indent="-349250" algn="l" rtl="0" eaLnBrk="1" fontAlgn="base" hangingPunct="1">
        <a:spcBef>
          <a:spcPts val="600"/>
        </a:spcBef>
        <a:spcAft>
          <a:spcPct val="0"/>
        </a:spcAft>
        <a:buClr>
          <a:srgbClr val="57ABE7"/>
        </a:buClr>
        <a:buSzPct val="125000"/>
        <a:buFont typeface="Arial" pitchFamily="34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TitilliumText14L Bold" pitchFamily="-64" charset="0"/>
        </a:defRPr>
      </a:lvl4pPr>
      <a:lvl5pPr algn="l" rtl="0" eaLnBrk="1" fontAlgn="base" hangingPunct="1">
        <a:spcBef>
          <a:spcPts val="3500"/>
        </a:spcBef>
        <a:spcAft>
          <a:spcPct val="0"/>
        </a:spcAft>
        <a:buClr>
          <a:srgbClr val="57ABE7"/>
        </a:buClr>
        <a:buSzPct val="125000"/>
        <a:buFont typeface="TitilliumText14L Bold" pitchFamily="-64" charset="0"/>
        <a:defRPr>
          <a:solidFill>
            <a:schemeClr val="tx1"/>
          </a:solidFill>
          <a:latin typeface="+mn-lt"/>
          <a:ea typeface="+mn-ea"/>
          <a:cs typeface="+mn-cs"/>
          <a:sym typeface="TitilliumText14L Bold" pitchFamily="-64" charset="0"/>
        </a:defRPr>
      </a:lvl5pPr>
      <a:lvl6pPr marL="457200" algn="l" rtl="0" eaLnBrk="1" fontAlgn="base" hangingPunct="1">
        <a:spcBef>
          <a:spcPts val="3500"/>
        </a:spcBef>
        <a:spcAft>
          <a:spcPct val="0"/>
        </a:spcAft>
        <a:buClr>
          <a:srgbClr val="57ABE7"/>
        </a:buClr>
        <a:buSzPct val="125000"/>
        <a:buFont typeface="TitilliumText14L Bold" pitchFamily="-64" charset="0"/>
        <a:defRPr>
          <a:solidFill>
            <a:schemeClr val="tx1"/>
          </a:solidFill>
          <a:latin typeface="+mn-lt"/>
          <a:ea typeface="+mn-ea"/>
          <a:cs typeface="+mn-cs"/>
          <a:sym typeface="TitilliumText14L Bold" pitchFamily="-64" charset="0"/>
        </a:defRPr>
      </a:lvl6pPr>
      <a:lvl7pPr marL="914400" algn="l" rtl="0" eaLnBrk="1" fontAlgn="base" hangingPunct="1">
        <a:spcBef>
          <a:spcPts val="3500"/>
        </a:spcBef>
        <a:spcAft>
          <a:spcPct val="0"/>
        </a:spcAft>
        <a:buClr>
          <a:srgbClr val="57ABE7"/>
        </a:buClr>
        <a:buSzPct val="125000"/>
        <a:buFont typeface="TitilliumText14L Bold" pitchFamily="-64" charset="0"/>
        <a:defRPr>
          <a:solidFill>
            <a:schemeClr val="tx1"/>
          </a:solidFill>
          <a:latin typeface="+mn-lt"/>
          <a:ea typeface="+mn-ea"/>
          <a:cs typeface="+mn-cs"/>
          <a:sym typeface="TitilliumText14L Bold" pitchFamily="-64" charset="0"/>
        </a:defRPr>
      </a:lvl7pPr>
      <a:lvl8pPr marL="1371600" algn="l" rtl="0" eaLnBrk="1" fontAlgn="base" hangingPunct="1">
        <a:spcBef>
          <a:spcPts val="3500"/>
        </a:spcBef>
        <a:spcAft>
          <a:spcPct val="0"/>
        </a:spcAft>
        <a:buClr>
          <a:srgbClr val="57ABE7"/>
        </a:buClr>
        <a:buSzPct val="125000"/>
        <a:buFont typeface="TitilliumText14L Bold" pitchFamily="-64" charset="0"/>
        <a:defRPr>
          <a:solidFill>
            <a:schemeClr val="tx1"/>
          </a:solidFill>
          <a:latin typeface="+mn-lt"/>
          <a:ea typeface="+mn-ea"/>
          <a:cs typeface="+mn-cs"/>
          <a:sym typeface="TitilliumText14L Bold" pitchFamily="-64" charset="0"/>
        </a:defRPr>
      </a:lvl8pPr>
      <a:lvl9pPr marL="1828800" algn="l" rtl="0" eaLnBrk="1" fontAlgn="base" hangingPunct="1">
        <a:spcBef>
          <a:spcPts val="3500"/>
        </a:spcBef>
        <a:spcAft>
          <a:spcPct val="0"/>
        </a:spcAft>
        <a:buClr>
          <a:srgbClr val="57ABE7"/>
        </a:buClr>
        <a:buSzPct val="125000"/>
        <a:buFont typeface="TitilliumText14L Bold" pitchFamily="-64" charset="0"/>
        <a:defRPr>
          <a:solidFill>
            <a:schemeClr val="tx1"/>
          </a:solidFill>
          <a:latin typeface="+mn-lt"/>
          <a:ea typeface="+mn-ea"/>
          <a:cs typeface="+mn-cs"/>
          <a:sym typeface="TitilliumText14L Bold" pitchFamily="-64" charset="0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5936" y="86130"/>
            <a:ext cx="9505056" cy="1046254"/>
          </a:xfrm>
        </p:spPr>
        <p:txBody>
          <a:bodyPr/>
          <a:lstStyle/>
          <a:p>
            <a:r>
              <a:rPr lang="en-US" sz="3200" dirty="0" smtClean="0"/>
              <a:t>Linac Design Update Project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>WP4 - Monthly Report – </a:t>
            </a:r>
            <a:r>
              <a:rPr lang="en-US" sz="3200" b="1" dirty="0" smtClean="0"/>
              <a:t>2013-01-25</a:t>
            </a:r>
            <a:endParaRPr lang="en-US" sz="32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61CAF6-8E47-6D49-995C-96475C1873D5}" type="slidenum">
              <a:rPr lang="en-US" smtClean="0"/>
              <a:pPr/>
              <a:t>1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5696" y="1204392"/>
          <a:ext cx="12673408" cy="83820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473651"/>
                <a:gridCol w="5070540"/>
                <a:gridCol w="3905179"/>
                <a:gridCol w="2224038"/>
              </a:tblGrid>
              <a:tr h="136815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Status</a:t>
                      </a:r>
                      <a:endParaRPr lang="en-US" sz="20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2200" dirty="0" smtClean="0"/>
                        <a:t>Summary:</a:t>
                      </a:r>
                      <a:r>
                        <a:rPr lang="en-US" sz="2200" baseline="0" dirty="0" smtClean="0"/>
                        <a:t> </a:t>
                      </a:r>
                      <a:endParaRPr lang="en-US" sz="2200" baseline="0" dirty="0" smtClean="0"/>
                    </a:p>
                    <a:p>
                      <a:r>
                        <a:rPr lang="en-US" sz="2200" baseline="0" dirty="0" smtClean="0"/>
                        <a:t>Cavity call for tender response analysis. </a:t>
                      </a:r>
                    </a:p>
                    <a:p>
                      <a:r>
                        <a:rPr lang="en-US" sz="2200" baseline="0" dirty="0" smtClean="0"/>
                        <a:t>Spoke cryomodule design status meeting. </a:t>
                      </a:r>
                    </a:p>
                    <a:p>
                      <a:r>
                        <a:rPr lang="en-US" sz="2200" baseline="0" dirty="0" smtClean="0"/>
                        <a:t>Request for informal quotation for the spoke couplers.</a:t>
                      </a:r>
                      <a:endParaRPr lang="en-US" sz="22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92088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Key Achievements</a:t>
                      </a:r>
                      <a:endParaRPr lang="en-US" sz="2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Planned Key</a:t>
                      </a:r>
                      <a:r>
                        <a:rPr lang="en-US" sz="2400" b="1" baseline="0" dirty="0" smtClean="0"/>
                        <a:t> Activities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Main Risk and Issues</a:t>
                      </a:r>
                      <a:endParaRPr lang="en-US" sz="2400" b="1" dirty="0"/>
                    </a:p>
                  </a:txBody>
                  <a:tcPr anchor="ctr"/>
                </a:tc>
              </a:tr>
              <a:tr h="5956136">
                <a:tc gridSpan="2">
                  <a:txBody>
                    <a:bodyPr/>
                    <a:lstStyle/>
                    <a:p>
                      <a:pPr marL="185738" indent="-185738">
                        <a:buFont typeface="Arial" pitchFamily="34" charset="0"/>
                        <a:buChar char="•"/>
                      </a:pPr>
                      <a:r>
                        <a:rPr lang="en-US" sz="2200" baseline="0" dirty="0" smtClean="0"/>
                        <a:t> Production of the Niobium for the 3 spoke cavities is finished. Niobium has been shipped from Tokyo </a:t>
                      </a:r>
                      <a:r>
                        <a:rPr lang="en-US" sz="2200" baseline="0" dirty="0" err="1" smtClean="0"/>
                        <a:t>Denkai</a:t>
                      </a:r>
                      <a:r>
                        <a:rPr lang="en-US" sz="2200" baseline="0" dirty="0" smtClean="0"/>
                        <a:t> to IPN Orsay.</a:t>
                      </a:r>
                    </a:p>
                    <a:p>
                      <a:pPr marL="185738" indent="-185738">
                        <a:buFont typeface="Arial" pitchFamily="34" charset="0"/>
                        <a:buChar char="•"/>
                      </a:pPr>
                      <a:r>
                        <a:rPr lang="en-US" sz="2200" baseline="0" dirty="0" smtClean="0"/>
                        <a:t>Cavity </a:t>
                      </a:r>
                      <a:r>
                        <a:rPr lang="en-US" sz="2200" baseline="0" dirty="0" smtClean="0"/>
                        <a:t>call for tender. Quotes </a:t>
                      </a:r>
                      <a:r>
                        <a:rPr lang="en-US" sz="2200" baseline="0" dirty="0" smtClean="0"/>
                        <a:t>received the </a:t>
                      </a:r>
                      <a:r>
                        <a:rPr lang="en-US" sz="2200" baseline="0" dirty="0" smtClean="0"/>
                        <a:t>4</a:t>
                      </a:r>
                      <a:r>
                        <a:rPr lang="en-US" sz="2200" baseline="30000" dirty="0" smtClean="0"/>
                        <a:t>th</a:t>
                      </a:r>
                      <a:r>
                        <a:rPr lang="en-US" sz="2200" baseline="0" dirty="0" smtClean="0"/>
                        <a:t> January. </a:t>
                      </a:r>
                      <a:r>
                        <a:rPr lang="en-US" sz="2200" baseline="0" dirty="0" smtClean="0"/>
                        <a:t>Offers from 3 companies: RI</a:t>
                      </a:r>
                      <a:r>
                        <a:rPr lang="en-US" sz="2200" baseline="0" dirty="0" smtClean="0"/>
                        <a:t>, ZANON, </a:t>
                      </a:r>
                      <a:r>
                        <a:rPr lang="en-US" sz="2200" baseline="0" dirty="0" smtClean="0"/>
                        <a:t>SDMS. Analysis in progress – additional questions asked to the companies – Final choice expected for 1</a:t>
                      </a:r>
                      <a:r>
                        <a:rPr lang="en-US" sz="2200" baseline="30000" dirty="0" smtClean="0"/>
                        <a:t>st</a:t>
                      </a:r>
                      <a:r>
                        <a:rPr lang="en-US" sz="2200" baseline="0" dirty="0" smtClean="0"/>
                        <a:t> week of </a:t>
                      </a:r>
                      <a:r>
                        <a:rPr lang="en-US" sz="2200" baseline="0" dirty="0" err="1" smtClean="0"/>
                        <a:t>february</a:t>
                      </a:r>
                      <a:r>
                        <a:rPr lang="en-US" sz="2200" baseline="0" dirty="0" smtClean="0"/>
                        <a:t>.</a:t>
                      </a:r>
                      <a:endParaRPr lang="en-US" sz="2200" baseline="0" dirty="0" smtClean="0"/>
                    </a:p>
                    <a:p>
                      <a:pPr marL="185738" indent="-185738">
                        <a:buFont typeface="Arial" pitchFamily="34" charset="0"/>
                        <a:buChar char="•"/>
                      </a:pPr>
                      <a:r>
                        <a:rPr lang="en-US" sz="2200" baseline="0" dirty="0" smtClean="0"/>
                        <a:t>ESS Cryomodule meeting took place the 9</a:t>
                      </a:r>
                      <a:r>
                        <a:rPr lang="en-US" sz="2200" baseline="30000" dirty="0" smtClean="0"/>
                        <a:t>th</a:t>
                      </a:r>
                      <a:r>
                        <a:rPr lang="en-US" sz="2200" baseline="0" dirty="0" smtClean="0"/>
                        <a:t> January: status of the spoke cryomodule presented and discussed.</a:t>
                      </a:r>
                      <a:endParaRPr lang="en-US" sz="2200" baseline="0" dirty="0" smtClean="0"/>
                    </a:p>
                    <a:p>
                      <a:pPr marL="185738" indent="-185738">
                        <a:buFont typeface="Arial" pitchFamily="34" charset="0"/>
                        <a:buChar char="•"/>
                      </a:pPr>
                      <a:r>
                        <a:rPr lang="en-US" sz="2200" baseline="0" dirty="0" smtClean="0"/>
                        <a:t>Power coupler: informal quotation request sent to several companies (remember prototyping strategy is 2+2) – waiting for their feedback before official tendering.</a:t>
                      </a:r>
                    </a:p>
                    <a:p>
                      <a:pPr marL="185738" indent="-185738">
                        <a:buFont typeface="Arial" pitchFamily="34" charset="0"/>
                        <a:buChar char="•"/>
                      </a:pPr>
                      <a:r>
                        <a:rPr lang="en-US" sz="2200" baseline="0" dirty="0" smtClean="0"/>
                        <a:t> Cryomodule assembly tooling design is still under progress.</a:t>
                      </a:r>
                      <a:endParaRPr lang="en-US" sz="2200" baseline="0" dirty="0" smtClean="0"/>
                    </a:p>
                    <a:p>
                      <a:pPr marL="185738" indent="-185738">
                        <a:buFont typeface="Arial" pitchFamily="34" charset="0"/>
                        <a:buChar char="•"/>
                      </a:pPr>
                      <a:endParaRPr lang="en-US" sz="2200" baseline="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5738" indent="-185738">
                        <a:buFont typeface="Arial" pitchFamily="34" charset="0"/>
                        <a:buChar char="•"/>
                      </a:pPr>
                      <a:r>
                        <a:rPr lang="en-US" sz="2200" baseline="0" dirty="0" smtClean="0"/>
                        <a:t> Chose the 2 suppliers for the spoke prototypes</a:t>
                      </a:r>
                    </a:p>
                    <a:p>
                      <a:pPr marL="185738" indent="-185738">
                        <a:buFont typeface="Arial" pitchFamily="34" charset="0"/>
                        <a:buChar char="•"/>
                      </a:pPr>
                      <a:r>
                        <a:rPr lang="en-US" sz="2200" baseline="0" dirty="0" smtClean="0"/>
                        <a:t>Freeze </a:t>
                      </a:r>
                      <a:r>
                        <a:rPr lang="en-US" sz="2200" baseline="0" dirty="0" smtClean="0"/>
                        <a:t>coupler/module interface</a:t>
                      </a:r>
                    </a:p>
                    <a:p>
                      <a:pPr marL="185738" indent="-185738">
                        <a:buFont typeface="Arial" pitchFamily="34" charset="0"/>
                        <a:buChar char="•"/>
                      </a:pPr>
                      <a:r>
                        <a:rPr lang="en-US" sz="2200" baseline="0" dirty="0" smtClean="0"/>
                        <a:t>Power coupler: doorknob transition first design</a:t>
                      </a:r>
                    </a:p>
                    <a:p>
                      <a:pPr marL="185738" indent="-185738">
                        <a:buFont typeface="Arial" pitchFamily="34" charset="0"/>
                        <a:buNone/>
                      </a:pPr>
                      <a:endParaRPr lang="en-US" sz="2200" baseline="0" dirty="0" smtClean="0"/>
                    </a:p>
                    <a:p>
                      <a:pPr marL="185738" indent="-185738">
                        <a:buFont typeface="Arial" pitchFamily="34" charset="0"/>
                        <a:buNone/>
                      </a:pPr>
                      <a:endParaRPr lang="en-US" sz="2200" baseline="0" dirty="0" smtClean="0"/>
                    </a:p>
                    <a:p>
                      <a:pPr marL="185738" indent="-185738">
                        <a:buFont typeface="Arial" pitchFamily="34" charset="0"/>
                        <a:buNone/>
                      </a:pPr>
                      <a:endParaRPr lang="en-US" sz="2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5738" indent="-185738">
                        <a:buFont typeface="Arial" pitchFamily="34" charset="0"/>
                        <a:buChar char="•"/>
                      </a:pP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Cavity construction time (12 months</a:t>
                      </a:r>
                      <a:r>
                        <a:rPr lang="en-US" sz="2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planned</a:t>
                      </a:r>
                      <a:r>
                        <a:rPr lang="en-US" sz="2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).</a:t>
                      </a:r>
                    </a:p>
                    <a:p>
                      <a:pPr marL="185738" indent="-185738">
                        <a:buFont typeface="Arial" pitchFamily="34" charset="0"/>
                        <a:buChar char="•"/>
                      </a:pPr>
                      <a:r>
                        <a:rPr lang="en-US" sz="2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Fabrication error leading to shortage on </a:t>
                      </a:r>
                      <a:r>
                        <a:rPr lang="en-US" sz="22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Nb</a:t>
                      </a:r>
                      <a:r>
                        <a:rPr lang="en-US" sz="2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material: has been mitigated by purchase of </a:t>
                      </a:r>
                      <a:r>
                        <a:rPr lang="en-US" sz="22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additionnal</a:t>
                      </a:r>
                      <a:r>
                        <a:rPr lang="en-US" sz="2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Nb</a:t>
                      </a:r>
                      <a:r>
                        <a:rPr lang="en-US" sz="2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(spare </a:t>
                      </a:r>
                      <a:r>
                        <a:rPr lang="en-US" sz="22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Nb</a:t>
                      </a:r>
                      <a:r>
                        <a:rPr lang="en-US" sz="2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sheets)</a:t>
                      </a:r>
                      <a:endParaRPr lang="en-US" sz="22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85738" indent="-185738">
                        <a:buFont typeface="Arial" pitchFamily="34" charset="0"/>
                        <a:buNone/>
                      </a:pPr>
                      <a:endParaRPr lang="en-US" sz="2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85738" indent="-185738">
                        <a:buFont typeface="Arial" pitchFamily="34" charset="0"/>
                        <a:buChar char="•"/>
                      </a:pPr>
                      <a:endParaRPr lang="en-US" sz="2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Oval 6"/>
          <p:cNvSpPr/>
          <p:nvPr/>
        </p:nvSpPr>
        <p:spPr bwMode="auto">
          <a:xfrm>
            <a:off x="453728" y="1852464"/>
            <a:ext cx="864096" cy="792088"/>
          </a:xfrm>
          <a:prstGeom prst="ellipse">
            <a:avLst/>
          </a:prstGeom>
          <a:solidFill>
            <a:srgbClr val="00B050"/>
          </a:solidFill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ヒラギノ角ゴ ProN W3" charset="-128"/>
                <a:cs typeface="Arial" pitchFamily="34" charset="0"/>
                <a:sym typeface="Gill Sans" charset="0"/>
              </a:rPr>
              <a:t>G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R-Y-G Reporting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4048" y="3004592"/>
            <a:ext cx="7467600" cy="4787900"/>
          </a:xfrm>
        </p:spPr>
        <p:txBody>
          <a:bodyPr/>
          <a:lstStyle/>
          <a:p>
            <a:r>
              <a:rPr lang="en-US" dirty="0" smtClean="0"/>
              <a:t>RED – Performance is not according to plan and goals. Activities to close gap are not defined or approved. </a:t>
            </a:r>
          </a:p>
          <a:p>
            <a:r>
              <a:rPr lang="en-US" dirty="0" smtClean="0"/>
              <a:t>YELLOW - Performance is not according to plan and goals but a contingency plan is defined and approved.</a:t>
            </a:r>
          </a:p>
          <a:p>
            <a:r>
              <a:rPr lang="en-US" dirty="0" smtClean="0"/>
              <a:t> GREEN - Project is on track and the prediction is that it will meet the plan and objectives.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2B4A6C-5733-B342-BEF2-6FB7836DDFC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Oval 4"/>
          <p:cNvSpPr/>
          <p:nvPr/>
        </p:nvSpPr>
        <p:spPr bwMode="auto">
          <a:xfrm>
            <a:off x="2037904" y="3148608"/>
            <a:ext cx="864096" cy="792088"/>
          </a:xfrm>
          <a:prstGeom prst="ellipse">
            <a:avLst/>
          </a:prstGeom>
          <a:solidFill>
            <a:srgbClr val="FF0000"/>
          </a:solidFill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ヒラギノ角ゴ ProN W3" charset="-128"/>
                <a:cs typeface="Arial" pitchFamily="34" charset="0"/>
                <a:sym typeface="Gill Sans" charset="0"/>
              </a:rPr>
              <a:t>R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2037904" y="4480756"/>
            <a:ext cx="864096" cy="792088"/>
          </a:xfrm>
          <a:prstGeom prst="ellipse">
            <a:avLst/>
          </a:prstGeom>
          <a:solidFill>
            <a:srgbClr val="FFFF00"/>
          </a:solidFill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ヒラギノ角ゴ ProN W3" charset="-128"/>
                <a:cs typeface="Arial" pitchFamily="34" charset="0"/>
                <a:sym typeface="Gill Sans" charset="0"/>
              </a:rPr>
              <a:t>Y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2037904" y="5884912"/>
            <a:ext cx="864096" cy="792088"/>
          </a:xfrm>
          <a:prstGeom prst="ellipse">
            <a:avLst/>
          </a:prstGeom>
          <a:solidFill>
            <a:srgbClr val="00B050"/>
          </a:solidFill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ヒラギノ角ゴ ProN W3" charset="-128"/>
                <a:cs typeface="Arial" pitchFamily="34" charset="0"/>
                <a:sym typeface="Gill Sans" charset="0"/>
              </a:rPr>
              <a:t>G</a:t>
            </a:r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 Modifie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llets &amp; bread copy">
      <a:majorFont>
        <a:latin typeface="TitilliumText14L 600 wt"/>
        <a:ea typeface="ヒラギノ角ゴ ProN W6"/>
        <a:cs typeface="ヒラギノ角ゴ ProN W6"/>
      </a:majorFont>
      <a:minorFont>
        <a:latin typeface="TitilliumText14L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a:spPr>
      <a:bodyPr vert="horz" wrap="square" lIns="0" tIns="0" rIns="0" bIns="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200" b="0" i="0" u="none" strike="noStrike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Arial" pitchFamily="34" charset="0"/>
            <a:ea typeface="ヒラギノ角ゴ ProN W3" charset="-128"/>
            <a:cs typeface="Arial" pitchFamily="34" charset="0"/>
            <a:sym typeface="Gill Sans" charset="0"/>
          </a:defRPr>
        </a:defPPr>
      </a:lstStyle>
      <a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Bullets &amp; bread cop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 Modified</Template>
  <TotalTime>3064</TotalTime>
  <Pages>0</Pages>
  <Words>275</Words>
  <Characters>0</Characters>
  <Application>Microsoft Office PowerPoint</Application>
  <PresentationFormat>Personnalisé</PresentationFormat>
  <Lines>0</Lines>
  <Paragraphs>31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ESS Modified</vt:lpstr>
      <vt:lpstr>Linac Design Update Project WP4 - Monthly Report – 2013-01-25</vt:lpstr>
      <vt:lpstr>R-Y-G Reporting</vt:lpstr>
    </vt:vector>
  </TitlesOfParts>
  <Company>Semcon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 - Project Management</dc:title>
  <dc:creator>Johan Andersson</dc:creator>
  <cp:lastModifiedBy>bousson</cp:lastModifiedBy>
  <cp:revision>138</cp:revision>
  <dcterms:created xsi:type="dcterms:W3CDTF">2010-10-20T06:40:43Z</dcterms:created>
  <dcterms:modified xsi:type="dcterms:W3CDTF">2013-01-24T13:24:24Z</dcterms:modified>
</cp:coreProperties>
</file>