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3004800" cy="9753600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27D08"/>
    <a:srgbClr val="FAF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84" autoAdjust="0"/>
    <p:restoredTop sz="97294" autoAdjust="0"/>
  </p:normalViewPr>
  <p:slideViewPr>
    <p:cSldViewPr>
      <p:cViewPr varScale="1">
        <p:scale>
          <a:sx n="49" d="100"/>
          <a:sy n="49" d="100"/>
        </p:scale>
        <p:origin x="-1944" y="-10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dt" idx="1"/>
          </p:nvPr>
        </p:nvSpPr>
        <p:spPr bwMode="auto">
          <a:xfrm>
            <a:off x="4022938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6261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262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4022938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246BE51-7DE0-7D42-879B-41C2916FDA3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40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784" y="1996480"/>
            <a:ext cx="11055350" cy="2090737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65896" y="4948808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B76AD9-3B10-7341-AA29-9FC06026622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649304-BE25-E542-A1C6-DC2C9892ACD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191500" y="558800"/>
            <a:ext cx="2336800" cy="720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81100" y="558800"/>
            <a:ext cx="6858000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47028C-E13F-0A40-811C-2A02C395A46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B4A6C-5733-B342-BEF2-6FB7836DDFC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6AB452-3DE2-3A44-A832-EA434AEB04B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8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EF22F9-2B1A-1143-A6E9-C5CC19F3E8E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8CE635-5BA5-5249-AA81-EB64DF50290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61CAF6-8E47-6D49-995C-96475C1873D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00A202-E0DE-0D42-8965-4E934D8EB81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D10244-191B-A741-9FCF-A4C6542A1BC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3E64A99-B461-BA4C-9D82-75DADCF00FF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90675" y="1193800"/>
            <a:ext cx="11566525" cy="86741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/>
          </p:cNvSpPr>
          <p:nvPr/>
        </p:nvSpPr>
        <p:spPr bwMode="auto">
          <a:xfrm>
            <a:off x="10623550" y="9053264"/>
            <a:ext cx="584200" cy="266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1C405B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page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2971800"/>
            <a:ext cx="7467600" cy="478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TitilliumText14L Bold" pitchFamily="-64" charset="0"/>
              </a:rPr>
              <a:t>Click to edit Master text styles</a:t>
            </a:r>
          </a:p>
          <a:p>
            <a:pPr lvl="1"/>
            <a:r>
              <a:rPr lang="en-US" dirty="0">
                <a:sym typeface="TitilliumText14L Bold" pitchFamily="-64" charset="0"/>
              </a:rPr>
              <a:t>Second level</a:t>
            </a:r>
          </a:p>
          <a:p>
            <a:pPr lvl="2"/>
            <a:r>
              <a:rPr lang="en-US" dirty="0">
                <a:sym typeface="TitilliumText14L Bold" pitchFamily="-64" charset="0"/>
              </a:rPr>
              <a:t>Third level</a:t>
            </a:r>
          </a:p>
          <a:p>
            <a:pPr lvl="3"/>
            <a:r>
              <a:rPr lang="en-US" dirty="0">
                <a:sym typeface="TitilliumText14L Bold" pitchFamily="-64" charset="0"/>
              </a:rPr>
              <a:t>Fourth </a:t>
            </a:r>
            <a:r>
              <a:rPr lang="en-US" dirty="0" smtClean="0">
                <a:sym typeface="TitilliumText14L Bold" pitchFamily="-64" charset="0"/>
              </a:rPr>
              <a:t>level</a:t>
            </a:r>
            <a:endParaRPr lang="en-US" dirty="0">
              <a:sym typeface="TitilliumText14L Bold" pitchFamily="-6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109912" y="558800"/>
            <a:ext cx="9505056" cy="150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tilliumText14L 600 wt" pitchFamily="-64" charset="0"/>
              </a:rPr>
              <a:t>Click to edit Master title style</a:t>
            </a:r>
            <a:endParaRPr lang="en-US" dirty="0">
              <a:sym typeface="TitilliumText14L 600 wt" pitchFamily="-64" charset="0"/>
            </a:endParaRPr>
          </a:p>
        </p:txBody>
      </p:sp>
      <p:sp>
        <p:nvSpPr>
          <p:cNvPr id="205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682413" y="9053264"/>
            <a:ext cx="61595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3600" b="1">
                <a:solidFill>
                  <a:srgbClr val="FFFFFF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fld id="{4ACB9A20-8CC5-7A43-BE30-FAB0BA4A295C}" type="slidenum">
              <a:rPr lang="en-US"/>
              <a:pPr/>
              <a:t>‹N°›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1000" y="419100"/>
            <a:ext cx="1693863" cy="9017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+mj-lt"/>
          <a:ea typeface="+mj-ea"/>
          <a:cs typeface="+mj-cs"/>
          <a:sym typeface="TitilliumText14L 600 wt" pitchFamily="-6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9pPr>
    </p:titleStyle>
    <p:bodyStyle>
      <a:lvl1pPr marL="365125" indent="-365125" algn="l" rtl="0" eaLnBrk="1" fontAlgn="base" hangingPunct="1">
        <a:spcBef>
          <a:spcPts val="10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1pPr>
      <a:lvl2pPr marL="612000" indent="-274638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2pPr>
      <a:lvl3pPr marL="990600" indent="-274638" algn="l" defTabSz="715963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3pPr>
      <a:lvl4pPr marL="1431925" indent="-349250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4pPr>
      <a:lvl5pPr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5pPr>
      <a:lvl6pPr marL="4572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6pPr>
      <a:lvl7pPr marL="9144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7pPr>
      <a:lvl8pPr marL="13716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8pPr>
      <a:lvl9pPr marL="18288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3968" y="412304"/>
            <a:ext cx="9505056" cy="758222"/>
          </a:xfrm>
        </p:spPr>
        <p:txBody>
          <a:bodyPr/>
          <a:lstStyle/>
          <a:p>
            <a:r>
              <a:rPr lang="en-US" sz="4000" b="1" dirty="0" smtClean="0"/>
              <a:t>WP5 - Monthly Report – 2013-01-25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1CAF6-8E47-6D49-995C-96475C1873D5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563397"/>
              </p:ext>
            </p:extLst>
          </p:nvPr>
        </p:nvGraphicFramePr>
        <p:xfrm>
          <a:off x="309712" y="1562661"/>
          <a:ext cx="12385374" cy="750714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0159"/>
                <a:gridCol w="2664297"/>
                <a:gridCol w="4176464"/>
                <a:gridCol w="4104454"/>
              </a:tblGrid>
              <a:tr h="11673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Status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 smtClean="0"/>
                        <a:t>Summary: ECCTD engineering</a:t>
                      </a:r>
                      <a:r>
                        <a:rPr lang="en-US" sz="2400" baseline="0" dirty="0" smtClean="0"/>
                        <a:t> studies</a:t>
                      </a:r>
                    </a:p>
                    <a:p>
                      <a:pPr marL="1617663" indent="0"/>
                      <a:r>
                        <a:rPr lang="en-US" sz="2400" dirty="0" smtClean="0"/>
                        <a:t>New priority: medium beta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343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Achievements</a:t>
                      </a:r>
                      <a:endParaRPr lang="en-US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On going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Main Risk and Issues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5830329">
                <a:tc gridSpan="2"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2000" baseline="0" dirty="0" smtClean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sz="1800" u="sng" baseline="0" dirty="0" smtClean="0"/>
                        <a:t>Medium beta ECCTD: new priority</a:t>
                      </a:r>
                    </a:p>
                    <a:p>
                      <a:pPr marL="342900" indent="-342900">
                        <a:buFont typeface="Arial" charset="0"/>
                        <a:buChar char="•"/>
                      </a:pPr>
                      <a:r>
                        <a:rPr lang="en-US" sz="1800" baseline="0" dirty="0" smtClean="0"/>
                        <a:t>Main effort on the design of the 5-cell M-</a:t>
                      </a:r>
                      <a:r>
                        <a:rPr lang="en-US" sz="1800" baseline="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1800" baseline="0" dirty="0" smtClean="0"/>
                        <a:t> cavity (Gabriele at Saclay)</a:t>
                      </a:r>
                    </a:p>
                    <a:p>
                      <a:pPr marL="342900" indent="-342900">
                        <a:buFont typeface="Arial" charset="0"/>
                        <a:buChar char="•"/>
                      </a:pPr>
                      <a:r>
                        <a:rPr lang="en-US" sz="1800" baseline="0" dirty="0" smtClean="0"/>
                        <a:t>Preparation of the Nb procurement (for 5 cavities or 6,7 or 8):</a:t>
                      </a:r>
                    </a:p>
                    <a:p>
                      <a:pPr marL="547688" lvl="1" indent="-342900"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/>
                        <a:t>AAPC launched </a:t>
                      </a:r>
                      <a:r>
                        <a:rPr lang="en-US" sz="1600" baseline="0" dirty="0" smtClean="0"/>
                        <a:t>(~market survey)</a:t>
                      </a:r>
                    </a:p>
                    <a:p>
                      <a:pPr marL="547688" lvl="1" indent="-342900"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/>
                        <a:t>Preparation of the technical specifications started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800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u="sng" baseline="0" dirty="0" smtClean="0"/>
                        <a:t>Conceptual </a:t>
                      </a:r>
                      <a:r>
                        <a:rPr lang="en-US" sz="1800" u="sng" baseline="0" dirty="0" smtClean="0"/>
                        <a:t>design of the ECCTD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1800" u="none" baseline="0" dirty="0" err="1" smtClean="0"/>
                        <a:t>Milestone</a:t>
                      </a:r>
                      <a:r>
                        <a:rPr lang="fr-FR" sz="1800" u="none" baseline="0" dirty="0" smtClean="0"/>
                        <a:t> 3 WP5: </a:t>
                      </a:r>
                      <a:r>
                        <a:rPr lang="fr-FR" sz="1800" u="none" baseline="0" dirty="0" err="1" smtClean="0"/>
                        <a:t>Status</a:t>
                      </a:r>
                      <a:r>
                        <a:rPr lang="fr-FR" sz="1800" u="none" baseline="0" dirty="0" smtClean="0"/>
                        <a:t> meeting </a:t>
                      </a:r>
                      <a:r>
                        <a:rPr lang="fr-FR" sz="1800" u="none" baseline="0" dirty="0" err="1" smtClean="0"/>
                        <a:t>at</a:t>
                      </a:r>
                      <a:r>
                        <a:rPr lang="fr-FR" sz="1800" u="none" baseline="0" dirty="0" smtClean="0"/>
                        <a:t> Lund on </a:t>
                      </a:r>
                      <a:r>
                        <a:rPr lang="fr-FR" sz="1800" u="none" baseline="0" dirty="0" err="1" smtClean="0"/>
                        <a:t>January</a:t>
                      </a:r>
                      <a:r>
                        <a:rPr lang="fr-FR" sz="1800" u="none" baseline="0" dirty="0" smtClean="0"/>
                        <a:t> the 9th of 2013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fr-FR" sz="1800" u="none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1800" u="sng" baseline="0" dirty="0" err="1" smtClean="0"/>
                        <a:t>Studies</a:t>
                      </a:r>
                      <a:r>
                        <a:rPr lang="fr-FR" sz="1800" u="sng" baseline="0" dirty="0" smtClean="0"/>
                        <a:t> @ IPNO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r-FR" sz="1800" u="none" baseline="0" dirty="0" smtClean="0"/>
                        <a:t>3D files of the coupler interfaces, </a:t>
                      </a:r>
                      <a:r>
                        <a:rPr lang="fr-FR" sz="1800" u="none" baseline="0" dirty="0" err="1" smtClean="0"/>
                        <a:t>magnetic</a:t>
                      </a:r>
                      <a:r>
                        <a:rPr lang="fr-FR" sz="1800" u="none" baseline="0" dirty="0" smtClean="0"/>
                        <a:t> </a:t>
                      </a:r>
                      <a:r>
                        <a:rPr lang="fr-FR" sz="1800" u="none" baseline="0" dirty="0" err="1" smtClean="0"/>
                        <a:t>shield</a:t>
                      </a:r>
                      <a:r>
                        <a:rPr lang="fr-FR" sz="1800" u="none" baseline="0" dirty="0" smtClean="0"/>
                        <a:t> sent to Saclay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fr-FR" sz="1800" u="none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u="sng" baseline="0" dirty="0" smtClean="0"/>
                        <a:t>H-</a:t>
                      </a:r>
                      <a:r>
                        <a:rPr lang="en-US" sz="1800" u="sng" baseline="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1800" u="sng" baseline="0" dirty="0" smtClean="0"/>
                        <a:t> cavities: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fr-FR" sz="1800" baseline="0" dirty="0" err="1" smtClean="0"/>
                        <a:t>Analysis</a:t>
                      </a:r>
                      <a:r>
                        <a:rPr lang="fr-FR" sz="1800" baseline="0" dirty="0" smtClean="0"/>
                        <a:t> of the ZANON </a:t>
                      </a:r>
                      <a:r>
                        <a:rPr lang="fr-FR" sz="1800" baseline="0" dirty="0" err="1" smtClean="0"/>
                        <a:t>manufacturing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drawings</a:t>
                      </a:r>
                      <a:r>
                        <a:rPr lang="fr-FR" sz="1800" baseline="0" dirty="0" smtClean="0"/>
                        <a:t> made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2000" u="sng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u="sng" baseline="0" dirty="0" smtClean="0"/>
                        <a:t>ECCTD engineering studies</a:t>
                      </a:r>
                      <a:r>
                        <a:rPr lang="en-US" sz="1800" baseline="0" dirty="0" smtClean="0"/>
                        <a:t>: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baseline="0" dirty="0" smtClean="0"/>
                        <a:t>@ IPN </a:t>
                      </a:r>
                      <a:r>
                        <a:rPr lang="en-US" sz="1800" baseline="0" dirty="0" err="1" smtClean="0"/>
                        <a:t>Orsay</a:t>
                      </a:r>
                      <a:endParaRPr lang="en-US" sz="1800" baseline="0" dirty="0" smtClean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aseline="0" dirty="0" smtClean="0"/>
                        <a:t>Cryogenic internal piping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aseline="0" dirty="0" smtClean="0"/>
                        <a:t>Access ports to the tuners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@ CEA Saclay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800" baseline="0" dirty="0" smtClean="0"/>
                        <a:t>Finalization of the coupler design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800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u="sng" baseline="0" dirty="0" smtClean="0"/>
                        <a:t>H-</a:t>
                      </a:r>
                      <a:r>
                        <a:rPr lang="en-US" sz="1800" u="sng" baseline="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1800" u="sng" baseline="0" dirty="0" smtClean="0"/>
                        <a:t> Cavities: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800" u="none" baseline="0" dirty="0" smtClean="0"/>
                        <a:t>Preparation of the niobium specification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800" u="none" baseline="0" dirty="0" smtClean="0"/>
                        <a:t>First tests of ½ cell hydroforming with copper at ZANON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r-FR" sz="1800" baseline="0" dirty="0" smtClean="0"/>
                        <a:t>Phone </a:t>
                      </a:r>
                      <a:r>
                        <a:rPr lang="fr-FR" sz="1800" baseline="0" dirty="0" err="1" smtClean="0"/>
                        <a:t>conference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1800" baseline="0" dirty="0" err="1" smtClean="0"/>
                        <a:t>with</a:t>
                      </a:r>
                      <a:r>
                        <a:rPr lang="fr-FR" sz="1800" baseline="0" dirty="0" smtClean="0"/>
                        <a:t> RI for discussion about « </a:t>
                      </a:r>
                      <a:r>
                        <a:rPr lang="fr-FR" sz="1800" baseline="0" dirty="0" err="1" smtClean="0"/>
                        <a:t>details</a:t>
                      </a:r>
                      <a:r>
                        <a:rPr lang="fr-FR" sz="1800" baseline="0" dirty="0" smtClean="0"/>
                        <a:t> » of </a:t>
                      </a:r>
                      <a:r>
                        <a:rPr lang="fr-FR" sz="1800" baseline="0" dirty="0" err="1" smtClean="0"/>
                        <a:t>their</a:t>
                      </a:r>
                      <a:r>
                        <a:rPr lang="fr-FR" sz="1800" baseline="0" dirty="0" smtClean="0"/>
                        <a:t> fabrication </a:t>
                      </a:r>
                      <a:r>
                        <a:rPr lang="fr-FR" sz="1800" baseline="0" dirty="0" err="1" smtClean="0"/>
                        <a:t>process</a:t>
                      </a:r>
                      <a:endParaRPr lang="en-US" sz="1600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6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fr-FR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2000" dirty="0" err="1" smtClean="0"/>
                        <a:t>Challenging</a:t>
                      </a:r>
                      <a:r>
                        <a:rPr lang="fr-FR" sz="2000" dirty="0" smtClean="0"/>
                        <a:t> </a:t>
                      </a:r>
                      <a:r>
                        <a:rPr lang="fr-FR" sz="2000" dirty="0" err="1" smtClean="0"/>
                        <a:t>schedule</a:t>
                      </a:r>
                      <a:r>
                        <a:rPr lang="fr-FR" sz="2000" dirty="0" smtClean="0"/>
                        <a:t> of the M-ECCTD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M-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2000" baseline="0" dirty="0" smtClean="0"/>
                        <a:t> cavity: 5 cells or 6 cells ?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 bwMode="auto">
          <a:xfrm>
            <a:off x="-1058440" y="412304"/>
            <a:ext cx="864096" cy="792088"/>
          </a:xfrm>
          <a:prstGeom prst="ellips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R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29501" y="1826713"/>
            <a:ext cx="636518" cy="576064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Y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-1058440" y="2500536"/>
            <a:ext cx="864096" cy="792088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G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 Modifi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llets &amp; bread copy">
      <a:majorFont>
        <a:latin typeface="TitilliumText14L 600 wt"/>
        <a:ea typeface="ヒラギノ角ゴ ProN W6"/>
        <a:cs typeface="ヒラギノ角ゴ ProN W6"/>
      </a:majorFont>
      <a:minorFont>
        <a:latin typeface="TitilliumText14L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0" tIns="0" rIns="0" bIns="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ヒラギノ角ゴ ProN W3" charset="-128"/>
            <a:cs typeface="Arial" pitchFamily="34" charset="0"/>
            <a:sym typeface="Gill Sans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&amp; bread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Modified</Template>
  <TotalTime>6106</TotalTime>
  <Pages>0</Pages>
  <Words>182</Words>
  <Characters>0</Characters>
  <Application>Microsoft Office PowerPoint</Application>
  <PresentationFormat>Personnalisé</PresentationFormat>
  <Lines>0</Lines>
  <Paragraphs>41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ESS Modified</vt:lpstr>
      <vt:lpstr>WP5 - Monthly Report – 2013-01-25</vt:lpstr>
    </vt:vector>
  </TitlesOfParts>
  <Company>Semcon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- Project Management</dc:title>
  <dc:creator>Johan Andersson</dc:creator>
  <cp:lastModifiedBy>BOSLAND Pierre</cp:lastModifiedBy>
  <cp:revision>218</cp:revision>
  <dcterms:created xsi:type="dcterms:W3CDTF">2010-10-20T06:40:43Z</dcterms:created>
  <dcterms:modified xsi:type="dcterms:W3CDTF">2013-01-25T09:01:43Z</dcterms:modified>
</cp:coreProperties>
</file>