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31" r:id="rId2"/>
  </p:sldIdLst>
  <p:sldSz cx="13004800" cy="9753600"/>
  <p:notesSz cx="6781800" cy="90678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D08"/>
    <a:srgbClr val="FFFF66"/>
    <a:srgbClr val="FAF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3001" autoAdjust="0"/>
    <p:restoredTop sz="91014" autoAdjust="0"/>
  </p:normalViewPr>
  <p:slideViewPr>
    <p:cSldViewPr>
      <p:cViewPr>
        <p:scale>
          <a:sx n="55" d="100"/>
          <a:sy n="55" d="100"/>
        </p:scale>
        <p:origin x="-1840" y="-107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215" cy="4535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2044" y="0"/>
            <a:ext cx="2938214" cy="4535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577B0-23D3-41C2-ADBE-FA65B057CA7E}" type="datetimeFigureOut">
              <a:rPr lang="en-US" smtClean="0"/>
              <a:t>25/01/13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12696"/>
            <a:ext cx="2938215" cy="4535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2044" y="8612696"/>
            <a:ext cx="2938214" cy="4535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C794C-5E17-4B93-854B-B366ED13DBB9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085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2938780" cy="4533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0419" tIns="45210" rIns="90419" bIns="4521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/>
          </p:cNvSpPr>
          <p:nvPr>
            <p:ph type="dt" idx="1"/>
          </p:nvPr>
        </p:nvSpPr>
        <p:spPr bwMode="auto">
          <a:xfrm>
            <a:off x="3843023" y="1"/>
            <a:ext cx="2938780" cy="4533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0419" tIns="45210" rIns="90419" bIns="452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3950" y="681038"/>
            <a:ext cx="4533900" cy="3400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6261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04242" y="4307206"/>
            <a:ext cx="4973320" cy="40805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0419" tIns="45210" rIns="90419" bIns="452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6262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1" y="8614410"/>
            <a:ext cx="2938780" cy="4533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0419" tIns="45210" rIns="90419" bIns="4521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96263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843023" y="8614410"/>
            <a:ext cx="2938780" cy="4533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0419" tIns="45210" rIns="90419" bIns="452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46BE51-7DE0-7D42-879B-41C2916FDA3A}" type="slidenum">
              <a:rPr lang="en-US"/>
              <a:pPr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946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60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784" y="1996480"/>
            <a:ext cx="11055350" cy="2090737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65896" y="4948808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B76AD9-3B10-7341-AA29-9FC06026622E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F649304-BE25-E542-A1C6-DC2C9892ACD1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191500" y="558800"/>
            <a:ext cx="2336800" cy="720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81100" y="558800"/>
            <a:ext cx="6858000" cy="7200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47028C-E13F-0A40-811C-2A02C395A461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B4A6C-5733-B342-BEF2-6FB7836DDFCC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6AB452-3DE2-3A44-A832-EA434AEB04B9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8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EF22F9-2B1A-1143-A6E9-C5CC19F3E8EE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8CE635-5BA5-5249-AA81-EB64DF50290E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61CAF6-8E47-6D49-995C-96475C1873D5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00A202-E0DE-0D42-8965-4E934D8EB815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CD10244-191B-A741-9FCF-A4C6542A1BC2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3E64A99-B461-BA4C-9D82-75DADCF00FFF}" type="slidenum">
              <a:rPr lang="en-US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90675" y="1193800"/>
            <a:ext cx="11566525" cy="86741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/>
          </p:cNvSpPr>
          <p:nvPr/>
        </p:nvSpPr>
        <p:spPr bwMode="auto">
          <a:xfrm>
            <a:off x="10623550" y="9053264"/>
            <a:ext cx="584200" cy="2667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1C405B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page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2971800"/>
            <a:ext cx="7467600" cy="478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TitilliumText14L Bold" pitchFamily="-64" charset="0"/>
              </a:rPr>
              <a:t>Click to edit Master text styles</a:t>
            </a:r>
          </a:p>
          <a:p>
            <a:pPr lvl="1"/>
            <a:r>
              <a:rPr lang="en-US" dirty="0">
                <a:sym typeface="TitilliumText14L Bold" pitchFamily="-64" charset="0"/>
              </a:rPr>
              <a:t>Second level</a:t>
            </a:r>
          </a:p>
          <a:p>
            <a:pPr lvl="2"/>
            <a:r>
              <a:rPr lang="en-US" dirty="0">
                <a:sym typeface="TitilliumText14L Bold" pitchFamily="-64" charset="0"/>
              </a:rPr>
              <a:t>Third level</a:t>
            </a:r>
          </a:p>
          <a:p>
            <a:pPr lvl="3"/>
            <a:r>
              <a:rPr lang="en-US" dirty="0">
                <a:sym typeface="TitilliumText14L Bold" pitchFamily="-64" charset="0"/>
              </a:rPr>
              <a:t>Fourth </a:t>
            </a:r>
            <a:r>
              <a:rPr lang="en-US" dirty="0" smtClean="0">
                <a:sym typeface="TitilliumText14L Bold" pitchFamily="-64" charset="0"/>
              </a:rPr>
              <a:t>level</a:t>
            </a:r>
            <a:endParaRPr lang="en-US" dirty="0">
              <a:sym typeface="TitilliumText14L Bold" pitchFamily="-6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109912" y="558800"/>
            <a:ext cx="9505056" cy="150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tilliumText14L 600 wt" pitchFamily="-64" charset="0"/>
              </a:rPr>
              <a:t>Click to edit Master title style</a:t>
            </a:r>
            <a:endParaRPr lang="en-US" dirty="0">
              <a:sym typeface="TitilliumText14L 600 wt" pitchFamily="-64" charset="0"/>
            </a:endParaRPr>
          </a:p>
        </p:txBody>
      </p:sp>
      <p:sp>
        <p:nvSpPr>
          <p:cNvPr id="205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1682413" y="9053264"/>
            <a:ext cx="61595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3600" b="1">
                <a:solidFill>
                  <a:srgbClr val="FFFFFF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fld id="{4ACB9A20-8CC5-7A43-BE30-FAB0BA4A295C}" type="slidenum">
              <a:rPr lang="en-US"/>
              <a:pPr/>
              <a:t>‹n.›</a:t>
            </a:fld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81000" y="419100"/>
            <a:ext cx="1693863" cy="9017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+mj-lt"/>
          <a:ea typeface="+mj-ea"/>
          <a:cs typeface="+mj-cs"/>
          <a:sym typeface="TitilliumText14L 600 wt" pitchFamily="-6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9pPr>
    </p:titleStyle>
    <p:bodyStyle>
      <a:lvl1pPr marL="365125" indent="-365125" algn="l" rtl="0" eaLnBrk="1" fontAlgn="base" hangingPunct="1">
        <a:spcBef>
          <a:spcPts val="10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buChar char="&gt;"/>
        <a:defRPr sz="28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1pPr>
      <a:lvl2pPr marL="612000" indent="-274638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2pPr>
      <a:lvl3pPr marL="990600" indent="-274638" algn="l" defTabSz="715963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3pPr>
      <a:lvl4pPr marL="1431925" indent="-349250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4pPr>
      <a:lvl5pPr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5pPr>
      <a:lvl6pPr marL="4572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6pPr>
      <a:lvl7pPr marL="9144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7pPr>
      <a:lvl8pPr marL="13716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8pPr>
      <a:lvl9pPr marL="18288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936" y="268288"/>
            <a:ext cx="9505056" cy="1190270"/>
          </a:xfrm>
        </p:spPr>
        <p:txBody>
          <a:bodyPr/>
          <a:lstStyle/>
          <a:p>
            <a:r>
              <a:rPr lang="en-US" sz="4000" dirty="0" smtClean="0"/>
              <a:t>ESS </a:t>
            </a:r>
            <a:r>
              <a:rPr lang="en-US" sz="4000" dirty="0" err="1" smtClean="0"/>
              <a:t>Linac</a:t>
            </a:r>
            <a:r>
              <a:rPr lang="en-US" sz="4000" dirty="0" smtClean="0"/>
              <a:t> Pre-Construction Phase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WP6 –2013-01-23</a:t>
            </a:r>
            <a:endParaRPr lang="en-US" sz="4000" b="1" dirty="0"/>
          </a:p>
        </p:txBody>
      </p:sp>
      <p:graphicFrame>
        <p:nvGraphicFramePr>
          <p:cNvPr id="11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28826"/>
              </p:ext>
            </p:extLst>
          </p:nvPr>
        </p:nvGraphicFramePr>
        <p:xfrm>
          <a:off x="322965" y="1636440"/>
          <a:ext cx="12385374" cy="806105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40159"/>
                <a:gridCol w="2688299"/>
                <a:gridCol w="4128458"/>
                <a:gridCol w="4128458"/>
              </a:tblGrid>
              <a:tr h="18013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Status</a:t>
                      </a:r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800" dirty="0" smtClean="0"/>
                        <a:t>Summary:</a:t>
                      </a:r>
                    </a:p>
                    <a:p>
                      <a:r>
                        <a:rPr lang="en-US" sz="2000" baseline="0" dirty="0" smtClean="0"/>
                        <a:t>Starting the phase of preparation </a:t>
                      </a:r>
                      <a:r>
                        <a:rPr lang="en-US" sz="2000" baseline="0" smtClean="0"/>
                        <a:t>to construction</a:t>
                      </a:r>
                      <a:endParaRPr lang="en-US" sz="2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8187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Key Achievements</a:t>
                      </a:r>
                      <a:endParaRPr lang="en-US" sz="2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Planned Key</a:t>
                      </a:r>
                      <a:r>
                        <a:rPr lang="en-US" sz="2400" b="1" baseline="0" dirty="0" smtClean="0"/>
                        <a:t> Activities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Main Risk and Issues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5159266">
                <a:tc gridSpan="2">
                  <a:txBody>
                    <a:bodyPr/>
                    <a:lstStyle/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Ready to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start the procedure to </a:t>
                      </a:r>
                      <a:r>
                        <a:rPr lang="it-IT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order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it-IT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magnets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plasma </a:t>
                      </a:r>
                      <a:r>
                        <a:rPr lang="it-IT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chamber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the </a:t>
                      </a:r>
                      <a:r>
                        <a:rPr lang="it-IT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Ion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 on planning </a:t>
                      </a:r>
                      <a:r>
                        <a:rPr lang="it-IT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towards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installation</a:t>
                      </a:r>
                      <a:r>
                        <a:rPr lang="it-IT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IS+LEBT on Dec.10th and 11th.</a:t>
                      </a:r>
                      <a:endParaRPr lang="it-IT" sz="2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Voltage law of RFQ confirmed.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dirty="0" smtClean="0"/>
                        <a:t>MEBT Halo </a:t>
                      </a:r>
                      <a:r>
                        <a:rPr lang="it-IT" sz="2000" dirty="0" err="1" smtClean="0"/>
                        <a:t>Scrappers</a:t>
                      </a:r>
                      <a:r>
                        <a:rPr lang="it-IT" sz="2000" dirty="0" smtClean="0"/>
                        <a:t> </a:t>
                      </a:r>
                      <a:r>
                        <a:rPr lang="it-IT" sz="2000" dirty="0" err="1" smtClean="0"/>
                        <a:t>Calculations</a:t>
                      </a:r>
                      <a:r>
                        <a:rPr lang="it-IT" sz="2000" dirty="0" smtClean="0"/>
                        <a:t> and report </a:t>
                      </a:r>
                      <a:r>
                        <a:rPr lang="it-IT" sz="2000" dirty="0" err="1" smtClean="0"/>
                        <a:t>writing</a:t>
                      </a:r>
                      <a:endParaRPr lang="it-IT" sz="2000" dirty="0" smtClean="0"/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dirty="0" smtClean="0"/>
                        <a:t>DTL </a:t>
                      </a:r>
                      <a:r>
                        <a:rPr lang="it-IT" sz="2000" dirty="0" err="1" smtClean="0"/>
                        <a:t>cost</a:t>
                      </a:r>
                      <a:r>
                        <a:rPr lang="it-IT" sz="2000" dirty="0" smtClean="0"/>
                        <a:t> estimate</a:t>
                      </a:r>
                      <a:r>
                        <a:rPr lang="it-IT" sz="2000" baseline="0" dirty="0" smtClean="0"/>
                        <a:t> </a:t>
                      </a:r>
                      <a:r>
                        <a:rPr lang="it-IT" sz="2000" baseline="0" dirty="0" err="1" smtClean="0"/>
                        <a:t>completed</a:t>
                      </a:r>
                      <a:r>
                        <a:rPr lang="it-IT" sz="2000" baseline="0" dirty="0" smtClean="0"/>
                        <a:t>.</a:t>
                      </a:r>
                      <a:r>
                        <a:rPr lang="it-IT" sz="2000" dirty="0" smtClean="0"/>
                        <a:t> 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20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ICD </a:t>
                      </a:r>
                      <a:r>
                        <a:rPr lang="it-IT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documents</a:t>
                      </a:r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preparation</a:t>
                      </a:r>
                      <a:r>
                        <a:rPr lang="it-IT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t-IT" sz="20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dirty="0" err="1" smtClean="0"/>
                        <a:t>Launch</a:t>
                      </a:r>
                      <a:r>
                        <a:rPr lang="it-IT" sz="2000" dirty="0" smtClean="0"/>
                        <a:t> the Fabrication of </a:t>
                      </a:r>
                      <a:r>
                        <a:rPr lang="it-IT" sz="2000" dirty="0" err="1" smtClean="0"/>
                        <a:t>different</a:t>
                      </a:r>
                      <a:r>
                        <a:rPr lang="it-IT" sz="2000" dirty="0" smtClean="0"/>
                        <a:t> </a:t>
                      </a:r>
                      <a:r>
                        <a:rPr lang="it-IT" sz="2000" smtClean="0"/>
                        <a:t>prototypes</a:t>
                      </a:r>
                      <a:endParaRPr lang="it-IT" sz="2000" dirty="0" smtClean="0"/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dirty="0" err="1" smtClean="0"/>
                        <a:t>Beginning</a:t>
                      </a:r>
                      <a:r>
                        <a:rPr lang="it-IT" sz="2000" baseline="0" dirty="0" smtClean="0"/>
                        <a:t> the RF design of RFQ.</a:t>
                      </a:r>
                      <a:endParaRPr lang="it-IT" sz="2000" dirty="0" smtClean="0"/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 package meeting </a:t>
                      </a:r>
                      <a:r>
                        <a:rPr lang="it-IT" sz="2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it-IT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INFN-LNS on </a:t>
                      </a:r>
                      <a:r>
                        <a:rPr lang="it-IT" sz="2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r>
                        <a:rPr lang="it-IT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29th and 30th.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aseline="0" dirty="0" smtClean="0"/>
                        <a:t>Question marks on political decisions risk to decrease the momentum of technical staff (discouraging? Other priorities? Loss of contact with external companies?)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aseline="0" dirty="0" smtClean="0"/>
                        <a:t>Conflicts with other activities at least for the first months of 2013 at INFN.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at CEA-IRFU is expected to be slow</a:t>
                      </a:r>
                      <a:r>
                        <a:rPr lang="en-US" sz="2000" baseline="0" dirty="0" smtClean="0"/>
                        <a:t>.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aseline="0" dirty="0" smtClean="0"/>
                        <a:t>Different engagements at ESS-Bilbao make difficult the priority selection.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85738" indent="-185738">
                        <a:buFont typeface="Arial" pitchFamily="34" charset="0"/>
                        <a:buNone/>
                      </a:pPr>
                      <a:endParaRPr lang="en-U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6"/>
          <p:cNvSpPr/>
          <p:nvPr/>
        </p:nvSpPr>
        <p:spPr bwMode="auto">
          <a:xfrm>
            <a:off x="669752" y="2572544"/>
            <a:ext cx="864096" cy="792088"/>
          </a:xfrm>
          <a:prstGeom prst="ellips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Y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3968760" y="3117457"/>
            <a:ext cx="1846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24122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 Modifi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llets &amp; bread copy">
      <a:majorFont>
        <a:latin typeface="TitilliumText14L 600 wt"/>
        <a:ea typeface="ヒラギノ角ゴ ProN W6"/>
        <a:cs typeface="ヒラギノ角ゴ ProN W6"/>
      </a:majorFont>
      <a:minorFont>
        <a:latin typeface="TitilliumText14L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0" tIns="0" rIns="0" bIns="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ヒラギノ角ゴ ProN W3" charset="-128"/>
            <a:cs typeface="Arial" pitchFamily="34" charset="0"/>
            <a:sym typeface="Gill Sans" charset="0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ullets &amp; bread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Modified</Template>
  <TotalTime>1846</TotalTime>
  <Pages>0</Pages>
  <Words>174</Words>
  <Characters>0</Characters>
  <Application>Microsoft Macintosh PowerPoint</Application>
  <PresentationFormat>Personalizzato</PresentationFormat>
  <Lines>0</Lines>
  <Paragraphs>25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ESS Modified</vt:lpstr>
      <vt:lpstr>ESS Linac Pre-Construction Phase WP6 –2013-01-23</vt:lpstr>
    </vt:vector>
  </TitlesOfParts>
  <Company>Semcon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- Project Management</dc:title>
  <dc:creator>Johan Andersson</dc:creator>
  <cp:lastModifiedBy>Santo Gammino</cp:lastModifiedBy>
  <cp:revision>170</cp:revision>
  <cp:lastPrinted>2011-06-01T15:25:44Z</cp:lastPrinted>
  <dcterms:created xsi:type="dcterms:W3CDTF">2010-10-20T06:40:43Z</dcterms:created>
  <dcterms:modified xsi:type="dcterms:W3CDTF">2013-01-25T09:36:57Z</dcterms:modified>
</cp:coreProperties>
</file>