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9"/>
  </p:notesMasterIdLst>
  <p:sldIdLst>
    <p:sldId id="256" r:id="rId2"/>
    <p:sldId id="259" r:id="rId3"/>
    <p:sldId id="261" r:id="rId4"/>
    <p:sldId id="262" r:id="rId5"/>
    <p:sldId id="263" r:id="rId6"/>
    <p:sldId id="264" r:id="rId7"/>
    <p:sldId id="257" r:id="rId8"/>
  </p:sldIdLst>
  <p:sldSz cx="13004800" cy="9753600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D08"/>
    <a:srgbClr val="FFFF66"/>
    <a:srgbClr val="FAF76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0968" autoAdjust="0"/>
  </p:normalViewPr>
  <p:slideViewPr>
    <p:cSldViewPr>
      <p:cViewPr varScale="1">
        <p:scale>
          <a:sx n="78" d="100"/>
          <a:sy n="78" d="100"/>
        </p:scale>
        <p:origin x="-504" y="-7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3076363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96259" name="Rectangle 3"/>
          <p:cNvSpPr>
            <a:spLocks noGrp="1"/>
          </p:cNvSpPr>
          <p:nvPr>
            <p:ph type="dt" idx="1"/>
          </p:nvPr>
        </p:nvSpPr>
        <p:spPr bwMode="auto">
          <a:xfrm>
            <a:off x="4022938" y="1"/>
            <a:ext cx="3076363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6261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2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96263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4022938" y="9722882"/>
            <a:ext cx="3076363" cy="5117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0246BE51-7DE0-7D42-879B-41C2916FDA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6BE51-7DE0-7D42-879B-41C2916FDA3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6BE51-7DE0-7D42-879B-41C2916FDA3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6BE51-7DE0-7D42-879B-41C2916FDA3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6BE51-7DE0-7D42-879B-41C2916FDA3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6BE51-7DE0-7D42-879B-41C2916FDA3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57784" y="1996480"/>
            <a:ext cx="11055350" cy="2090737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965896" y="4948808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B76AD9-3B10-7341-AA29-9FC0602662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649304-BE25-E542-A1C6-DC2C9892AC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191500" y="558800"/>
            <a:ext cx="2336800" cy="7200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181100" y="558800"/>
            <a:ext cx="6858000" cy="7200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47028C-E13F-0A40-811C-2A02C395A4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2B4A6C-5733-B342-BEF2-6FB7836DDF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6AB452-3DE2-3A44-A832-EA434AEB04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8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9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EF22F9-2B1A-1143-A6E9-C5CC19F3E8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8CE635-5BA5-5249-AA81-EB64DF5029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61CAF6-8E47-6D49-995C-96475C1873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00A202-E0DE-0D42-8965-4E934D8EB8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D10244-191B-A741-9FCF-A4C6542A1B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E64A99-B461-BA4C-9D82-75DADCF00F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90675" y="1193800"/>
            <a:ext cx="11566525" cy="8674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/>
          </p:cNvSpPr>
          <p:nvPr/>
        </p:nvSpPr>
        <p:spPr bwMode="auto">
          <a:xfrm>
            <a:off x="11030768" y="9269288"/>
            <a:ext cx="584200" cy="2880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1C405B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page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736" y="1564432"/>
            <a:ext cx="11809312" cy="720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tilliumText14L Bold" pitchFamily="-64" charset="0"/>
              </a:rPr>
              <a:t>Click to edit Master text styles</a:t>
            </a:r>
          </a:p>
          <a:p>
            <a:pPr lvl="1"/>
            <a:r>
              <a:rPr lang="en-US" dirty="0">
                <a:sym typeface="TitilliumText14L Bold" pitchFamily="-64" charset="0"/>
              </a:rPr>
              <a:t>Second level</a:t>
            </a:r>
          </a:p>
          <a:p>
            <a:pPr lvl="2"/>
            <a:r>
              <a:rPr lang="en-US" dirty="0">
                <a:sym typeface="TitilliumText14L Bold" pitchFamily="-64" charset="0"/>
              </a:rPr>
              <a:t>Third level</a:t>
            </a:r>
          </a:p>
          <a:p>
            <a:pPr lvl="3"/>
            <a:r>
              <a:rPr lang="en-US" dirty="0">
                <a:sym typeface="TitilliumText14L Bold" pitchFamily="-64" charset="0"/>
              </a:rPr>
              <a:t>Fourth </a:t>
            </a:r>
            <a:r>
              <a:rPr lang="en-US" dirty="0" smtClean="0">
                <a:sym typeface="TitilliumText14L Bold" pitchFamily="-64" charset="0"/>
              </a:rPr>
              <a:t>level</a:t>
            </a:r>
            <a:endParaRPr lang="en-US" dirty="0">
              <a:sym typeface="TitilliumText14L Bold" pitchFamily="-64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09912" y="558800"/>
            <a:ext cx="9505056" cy="7896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TitilliumText14L 600 wt" pitchFamily="-64" charset="0"/>
              </a:rPr>
              <a:t>Click to edit Master title style</a:t>
            </a:r>
            <a:endParaRPr lang="en-US" dirty="0">
              <a:sym typeface="TitilliumText14L 600 wt" pitchFamily="-64" charset="0"/>
            </a:endParaRPr>
          </a:p>
        </p:txBody>
      </p:sp>
      <p:sp>
        <p:nvSpPr>
          <p:cNvPr id="205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682413" y="9269288"/>
            <a:ext cx="615950" cy="330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 b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fld id="{4ACB9A20-8CC5-7A43-BE30-FAB0BA4A29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1000" y="419100"/>
            <a:ext cx="1693863" cy="901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C405B"/>
          </a:solidFill>
          <a:latin typeface="+mj-lt"/>
          <a:ea typeface="+mj-ea"/>
          <a:cs typeface="+mj-cs"/>
          <a:sym typeface="TitilliumText14L 600 wt" pitchFamily="-6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9pPr>
    </p:titleStyle>
    <p:bodyStyle>
      <a:lvl1pPr marL="365125" indent="-365125" algn="l" rtl="0" eaLnBrk="1" fontAlgn="base" hangingPunct="1">
        <a:spcBef>
          <a:spcPts val="1000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buChar char="&gt;"/>
        <a:defRPr sz="28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1pPr>
      <a:lvl2pPr marL="612000" indent="-274638" algn="l" rtl="0" eaLnBrk="1" fontAlgn="base" hangingPunct="1">
        <a:spcBef>
          <a:spcPts val="600"/>
        </a:spcBef>
        <a:spcAft>
          <a:spcPct val="0"/>
        </a:spcAft>
        <a:buClr>
          <a:srgbClr val="57ABE7"/>
        </a:buClr>
        <a:buSzPct val="125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2pPr>
      <a:lvl3pPr marL="990600" indent="-274638" algn="l" defTabSz="715963" rtl="0" eaLnBrk="1" fontAlgn="base" hangingPunct="1">
        <a:spcBef>
          <a:spcPts val="600"/>
        </a:spcBef>
        <a:spcAft>
          <a:spcPct val="0"/>
        </a:spcAft>
        <a:buClr>
          <a:srgbClr val="57ABE7"/>
        </a:buClr>
        <a:buSzPct val="125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3pPr>
      <a:lvl4pPr marL="1431925" indent="-349250" algn="l" rtl="0" eaLnBrk="1" fontAlgn="base" hangingPunct="1">
        <a:spcBef>
          <a:spcPts val="600"/>
        </a:spcBef>
        <a:spcAft>
          <a:spcPct val="0"/>
        </a:spcAft>
        <a:buClr>
          <a:srgbClr val="57ABE7"/>
        </a:buClr>
        <a:buSzPct val="125000"/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4pPr>
      <a:lvl5pPr algn="l" rtl="0" eaLnBrk="1" fontAlgn="base" hangingPunct="1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5pPr>
      <a:lvl6pPr marL="457200" algn="l" rtl="0" eaLnBrk="1" fontAlgn="base" hangingPunct="1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6pPr>
      <a:lvl7pPr marL="914400" algn="l" rtl="0" eaLnBrk="1" fontAlgn="base" hangingPunct="1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7pPr>
      <a:lvl8pPr marL="1371600" algn="l" rtl="0" eaLnBrk="1" fontAlgn="base" hangingPunct="1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8pPr>
      <a:lvl9pPr marL="1828800" algn="l" rtl="0" eaLnBrk="1" fontAlgn="base" hangingPunct="1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268288"/>
            <a:ext cx="9505056" cy="1190270"/>
          </a:xfrm>
        </p:spPr>
        <p:txBody>
          <a:bodyPr/>
          <a:lstStyle/>
          <a:p>
            <a:r>
              <a:rPr lang="en-US" sz="4000" dirty="0" smtClean="0"/>
              <a:t>Accelerator Prepare-to-build (AP2B)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WP19 - Monthly Report – 2013-01-23</a:t>
            </a:r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CAF6-8E47-6D49-995C-96475C1873D5}" type="slidenum">
              <a:rPr lang="en-US" smtClean="0"/>
              <a:pPr/>
              <a:t>1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2965" y="1914837"/>
          <a:ext cx="12385374" cy="81878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0159"/>
                <a:gridCol w="2688299"/>
                <a:gridCol w="4128458"/>
                <a:gridCol w="4128458"/>
              </a:tblGrid>
              <a:tr h="14497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Status</a:t>
                      </a:r>
                      <a:endParaRPr lang="en-US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2400" dirty="0" smtClean="0"/>
                        <a:t>Summary:</a:t>
                      </a:r>
                    </a:p>
                    <a:p>
                      <a:r>
                        <a:rPr lang="en-US" sz="2000" dirty="0" smtClean="0"/>
                        <a:t>FREIA hall construction ongoing</a:t>
                      </a:r>
                    </a:p>
                    <a:p>
                      <a:r>
                        <a:rPr lang="en-US" sz="2000" dirty="0" smtClean="0"/>
                        <a:t>Final report spoke RF source review: Preparing tender spoke RF power station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458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Key Achievements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Planned Key</a:t>
                      </a:r>
                      <a:r>
                        <a:rPr lang="en-US" sz="2400" b="1" baseline="0" dirty="0" smtClean="0"/>
                        <a:t> Activities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Main Risk and Issues</a:t>
                      </a:r>
                      <a:endParaRPr lang="en-US" sz="2400" b="1" dirty="0"/>
                    </a:p>
                  </a:txBody>
                  <a:tcPr anchor="ctr"/>
                </a:tc>
              </a:tr>
              <a:tr h="4751104">
                <a:tc gridSpan="2">
                  <a:txBody>
                    <a:bodyPr/>
                    <a:lstStyle/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FREIA hall</a:t>
                      </a:r>
                      <a:r>
                        <a:rPr lang="en-US" sz="2000" baseline="0" dirty="0" smtClean="0"/>
                        <a:t> indoor work started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baseline="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final report spoke RF source review (positive!)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baseline="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horizontal cryostat basic design finished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baseline="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liquefier kick-off meeting with vendor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baseline="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baseline="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/>
                        <a:t>finalizing tender spoke RF power station (pre-series)</a:t>
                      </a:r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200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study spoke</a:t>
                      </a:r>
                      <a:r>
                        <a:rPr lang="en-US" sz="2000" baseline="0" dirty="0" smtClean="0"/>
                        <a:t> RF distribution </a:t>
                      </a:r>
                      <a:r>
                        <a:rPr lang="en-US" sz="2000" baseline="0" smtClean="0"/>
                        <a:t>with coax</a:t>
                      </a:r>
                      <a:endParaRPr lang="en-US" sz="200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200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horizontal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cryostat 3D</a:t>
                      </a:r>
                      <a:r>
                        <a:rPr lang="en-US" sz="2000" baseline="0" dirty="0" smtClean="0"/>
                        <a:t> design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endParaRPr lang="en-US" sz="2000" baseline="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/>
                        <a:t>preparation SSA studies</a:t>
                      </a:r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2000" baseline="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/>
                        <a:t>RF bunker layout,</a:t>
                      </a:r>
                      <a:br>
                        <a:rPr lang="en-US" sz="2000" baseline="0" dirty="0" smtClean="0"/>
                      </a:br>
                      <a:r>
                        <a:rPr lang="en-US" sz="2000" baseline="0" dirty="0" smtClean="0"/>
                        <a:t>incl. RF distribution layout and </a:t>
                      </a:r>
                      <a:r>
                        <a:rPr lang="en-US" sz="2000" baseline="0" dirty="0" err="1" smtClean="0"/>
                        <a:t>cryo</a:t>
                      </a:r>
                      <a:r>
                        <a:rPr lang="en-US" sz="2000" baseline="0" dirty="0" smtClean="0"/>
                        <a:t> lines</a:t>
                      </a:r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2000" baseline="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2000" baseline="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2000" baseline="0" dirty="0" smtClean="0"/>
                    </a:p>
                    <a:p>
                      <a:pPr marL="185738" marR="0" indent="-18573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200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contract update discussions Uppsala-ESS in process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baseline="0" dirty="0" smtClean="0"/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timely tender of horizontal cryostat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baseline="0" dirty="0" smtClean="0"/>
                    </a:p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baseline="0" dirty="0" smtClean="0"/>
                    </a:p>
                  </a:txBody>
                  <a:tcPr/>
                </a:tc>
              </a:tr>
              <a:tr h="703009">
                <a:tc gridSpan="2">
                  <a:txBody>
                    <a:bodyPr/>
                    <a:lstStyle/>
                    <a:p>
                      <a:pPr marL="185738" indent="-185738">
                        <a:buFont typeface="Arial" pitchFamily="34" charset="0"/>
                        <a:buNone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5738" indent="-185738">
                        <a:buFont typeface="Arial" pitchFamily="34" charset="0"/>
                        <a:buChar char="•"/>
                      </a:pP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-1058440" y="412304"/>
            <a:ext cx="864096" cy="792088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 charset="-128"/>
                <a:cs typeface="Arial" pitchFamily="34" charset="0"/>
                <a:sym typeface="Gill Sans" charset="0"/>
              </a:rPr>
              <a:t>R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-1130448" y="1492424"/>
            <a:ext cx="864096" cy="792088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 charset="-128"/>
                <a:cs typeface="Arial" pitchFamily="34" charset="0"/>
                <a:sym typeface="Gill Sans" charset="0"/>
              </a:rPr>
              <a:t>Y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69752" y="2356520"/>
            <a:ext cx="864096" cy="792088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 charset="-128"/>
                <a:cs typeface="Arial" pitchFamily="34" charset="0"/>
                <a:sym typeface="Gill Sans" charset="0"/>
              </a:rPr>
              <a:t>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558800"/>
            <a:ext cx="9289032" cy="789608"/>
          </a:xfrm>
        </p:spPr>
        <p:txBody>
          <a:bodyPr/>
          <a:lstStyle/>
          <a:p>
            <a:r>
              <a:rPr lang="sv-SE" dirty="0" smtClean="0"/>
              <a:t>FREIA Hall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CAF6-8E47-6D49-995C-96475C1873D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25736" y="5524872"/>
            <a:ext cx="4033838" cy="2273300"/>
            <a:chOff x="250825" y="1052513"/>
            <a:chExt cx="4033838" cy="22733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825" y="1052513"/>
              <a:ext cx="4033838" cy="227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 bwMode="auto">
            <a:xfrm>
              <a:off x="395288" y="1117600"/>
              <a:ext cx="1100137" cy="265113"/>
            </a:xfrm>
            <a:prstGeom prst="rect">
              <a:avLst/>
            </a:prstGeom>
            <a:noFill/>
          </p:spPr>
          <p:txBody>
            <a:bodyPr lIns="64291" tIns="32146" rIns="64291" bIns="32146"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 June 2012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1389832" y="2068488"/>
            <a:ext cx="5341937" cy="3011488"/>
            <a:chOff x="3347864" y="2348880"/>
            <a:chExt cx="5342409" cy="3011652"/>
          </a:xfrm>
        </p:grpSpPr>
        <p:pic>
          <p:nvPicPr>
            <p:cNvPr id="8" name="Picture 2" descr="\\cern.ch\dfs\Users\r\ruber\Documents\FREIA\ExperimentHall\Documentation\Photos\IMAG0395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7864" y="2348880"/>
              <a:ext cx="5342409" cy="3011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419307" y="2493351"/>
              <a:ext cx="2521173" cy="3683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28 September 2012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34648" y="4012704"/>
            <a:ext cx="3957637" cy="2232025"/>
            <a:chOff x="8734648" y="4012704"/>
            <a:chExt cx="3957637" cy="2232025"/>
          </a:xfrm>
        </p:grpSpPr>
        <p:pic>
          <p:nvPicPr>
            <p:cNvPr id="11" name="Picture 7" descr="IMAG0489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734648" y="4012704"/>
              <a:ext cx="3957637" cy="223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8774335" y="4012704"/>
              <a:ext cx="2519363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December 2012</a:t>
              </a:r>
            </a:p>
          </p:txBody>
        </p:sp>
      </p:grp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4990232" y="4444752"/>
            <a:ext cx="3133725" cy="1674812"/>
            <a:chOff x="268397" y="4796027"/>
            <a:chExt cx="3134320" cy="1674316"/>
          </a:xfrm>
        </p:grpSpPr>
        <p:pic>
          <p:nvPicPr>
            <p:cNvPr id="14" name="Picture 2" descr="http://www.unt.se/inc/imagehandler.ashx?id=1746526&amp;cropheight=312&amp;width=468&amp;quality=7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8397" y="4796027"/>
              <a:ext cx="3134320" cy="167431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00153" y="4827768"/>
              <a:ext cx="1319462" cy="2920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 May 2012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86376" y="988368"/>
            <a:ext cx="5243435" cy="2955858"/>
            <a:chOff x="885775" y="1920942"/>
            <a:chExt cx="5243435" cy="295585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85775" y="1920942"/>
              <a:ext cx="5243435" cy="2955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957784" y="2068488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November 2012</a:t>
              </a:r>
              <a:endPara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54528" y="6532984"/>
            <a:ext cx="4105275" cy="2312988"/>
            <a:chOff x="6358384" y="6965032"/>
            <a:chExt cx="4105275" cy="2312988"/>
          </a:xfrm>
        </p:grpSpPr>
        <p:pic>
          <p:nvPicPr>
            <p:cNvPr id="19" name="Picture 6" descr="IMAG0494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58384" y="6965032"/>
              <a:ext cx="4105275" cy="231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 bwMode="auto">
            <a:xfrm>
              <a:off x="6502847" y="7101557"/>
              <a:ext cx="1100137" cy="265113"/>
            </a:xfrm>
            <a:prstGeom prst="rect">
              <a:avLst/>
            </a:prstGeom>
            <a:noFill/>
          </p:spPr>
          <p:txBody>
            <a:bodyPr lIns="64291" tIns="32146" rIns="64291" bIns="32146"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Dec. 2012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36" y="1564432"/>
            <a:ext cx="7461504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04879" y="4732784"/>
            <a:ext cx="6899921" cy="38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Group 28"/>
          <p:cNvGrpSpPr/>
          <p:nvPr/>
        </p:nvGrpSpPr>
        <p:grpSpPr>
          <a:xfrm>
            <a:off x="957784" y="6460976"/>
            <a:ext cx="5254621" cy="2962164"/>
            <a:chOff x="957784" y="6244952"/>
            <a:chExt cx="5254621" cy="296216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57784" y="6244952"/>
              <a:ext cx="5254621" cy="2962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25"/>
            <p:cNvSpPr txBox="1"/>
            <p:nvPr/>
          </p:nvSpPr>
          <p:spPr bwMode="auto">
            <a:xfrm>
              <a:off x="957784" y="6307113"/>
              <a:ext cx="2519363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 January 2013</a:t>
              </a:r>
              <a:endPara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TextBox 27"/>
          <p:cNvSpPr txBox="1"/>
          <p:nvPr/>
        </p:nvSpPr>
        <p:spPr bwMode="auto">
          <a:xfrm>
            <a:off x="525736" y="1636440"/>
            <a:ext cx="25193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January 2013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10246816" y="4804792"/>
            <a:ext cx="25193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January 2013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558800"/>
            <a:ext cx="9505056" cy="789608"/>
          </a:xfrm>
        </p:spPr>
        <p:txBody>
          <a:bodyPr/>
          <a:lstStyle/>
          <a:p>
            <a:r>
              <a:rPr lang="sv-SE" dirty="0" smtClean="0"/>
              <a:t>352 MHz Spoke RF Power Station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CAF6-8E47-6D49-995C-96475C1873D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074" name="Picture 2" descr="http://www.physics.uu.se/files/rf-source-20121123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880" y="1348408"/>
            <a:ext cx="7416824" cy="3535620"/>
          </a:xfrm>
          <a:prstGeom prst="rect">
            <a:avLst/>
          </a:prstGeom>
          <a:noFill/>
        </p:spPr>
      </p:pic>
      <p:sp>
        <p:nvSpPr>
          <p:cNvPr id="5" name="TextBox 38"/>
          <p:cNvSpPr txBox="1">
            <a:spLocks noChangeArrowheads="1"/>
          </p:cNvSpPr>
          <p:nvPr/>
        </p:nvSpPr>
        <p:spPr bwMode="auto">
          <a:xfrm>
            <a:off x="4198144" y="6244952"/>
            <a:ext cx="976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alibri" pitchFamily="34" charset="0"/>
              </a:rPr>
              <a:t>350 kW</a:t>
            </a:r>
          </a:p>
          <a:p>
            <a:pPr algn="ctr"/>
            <a:r>
              <a:rPr lang="en-GB" sz="2000" dirty="0">
                <a:latin typeface="Calibri" pitchFamily="34" charset="0"/>
              </a:rPr>
              <a:t>/18 kW</a:t>
            </a:r>
          </a:p>
        </p:txBody>
      </p:sp>
      <p:sp>
        <p:nvSpPr>
          <p:cNvPr id="6" name="TextBox 43"/>
          <p:cNvSpPr txBox="1">
            <a:spLocks noChangeArrowheads="1"/>
          </p:cNvSpPr>
          <p:nvPr/>
        </p:nvSpPr>
        <p:spPr bwMode="auto">
          <a:xfrm>
            <a:off x="2253928" y="4732784"/>
            <a:ext cx="1737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alibri" pitchFamily="34" charset="0"/>
              </a:rPr>
              <a:t>350 kW/18 kW</a:t>
            </a:r>
          </a:p>
          <a:p>
            <a:pPr algn="ctr"/>
            <a:r>
              <a:rPr lang="en-GB" sz="2000" dirty="0">
                <a:latin typeface="Calibri" pitchFamily="34" charset="0"/>
              </a:rPr>
              <a:t>Wrong phase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787764" y="5050438"/>
            <a:ext cx="3259841" cy="4193251"/>
            <a:chOff x="306961" y="1196975"/>
            <a:chExt cx="4262086" cy="5482475"/>
          </a:xfrm>
        </p:grpSpPr>
        <p:sp>
          <p:nvSpPr>
            <p:cNvPr id="8" name="Isosceles Triangle 7"/>
            <p:cNvSpPr/>
            <p:nvPr/>
          </p:nvSpPr>
          <p:spPr>
            <a:xfrm>
              <a:off x="1117600" y="5222875"/>
              <a:ext cx="1062038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2700338" y="5222875"/>
              <a:ext cx="106045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" name="Can 9"/>
            <p:cNvSpPr/>
            <p:nvPr/>
          </p:nvSpPr>
          <p:spPr>
            <a:xfrm>
              <a:off x="1541463" y="4318000"/>
              <a:ext cx="215900" cy="93662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" name="Can 10"/>
            <p:cNvSpPr/>
            <p:nvPr/>
          </p:nvSpPr>
          <p:spPr>
            <a:xfrm>
              <a:off x="3119438" y="4318000"/>
              <a:ext cx="215900" cy="93662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1298575" y="3644900"/>
              <a:ext cx="700088" cy="673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876550" y="3644900"/>
              <a:ext cx="701675" cy="673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2138" y="3659188"/>
              <a:ext cx="706437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78225" y="3694113"/>
              <a:ext cx="704850" cy="5746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98575" y="2420938"/>
              <a:ext cx="700088" cy="1223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79725" y="2420938"/>
              <a:ext cx="701675" cy="1223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2876550" y="1779588"/>
              <a:ext cx="706438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2089150" y="2592388"/>
              <a:ext cx="700088" cy="881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97000" y="1196975"/>
              <a:ext cx="503238" cy="12239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TextBox 44"/>
            <p:cNvSpPr txBox="1">
              <a:spLocks noChangeArrowheads="1"/>
            </p:cNvSpPr>
            <p:nvPr/>
          </p:nvSpPr>
          <p:spPr bwMode="auto">
            <a:xfrm>
              <a:off x="3292256" y="4268788"/>
              <a:ext cx="1276791" cy="92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dirty="0">
                  <a:latin typeface="Calibri" pitchFamily="34" charset="0"/>
                </a:rPr>
                <a:t>200 kW</a:t>
              </a:r>
            </a:p>
            <a:p>
              <a:pPr algn="ctr"/>
              <a:r>
                <a:rPr lang="sv-SE" sz="2000" dirty="0">
                  <a:latin typeface="Calibri" pitchFamily="34" charset="0"/>
                </a:rPr>
                <a:t>/10 kW</a:t>
              </a:r>
              <a:endParaRPr lang="en-GB" sz="2000" dirty="0">
                <a:latin typeface="Calibri" pitchFamily="34" charset="0"/>
              </a:endParaRPr>
            </a:p>
          </p:txBody>
        </p:sp>
        <p:sp>
          <p:nvSpPr>
            <p:cNvPr id="22" name="TextBox 45"/>
            <p:cNvSpPr txBox="1">
              <a:spLocks noChangeArrowheads="1"/>
            </p:cNvSpPr>
            <p:nvPr/>
          </p:nvSpPr>
          <p:spPr bwMode="auto">
            <a:xfrm>
              <a:off x="306961" y="4214814"/>
              <a:ext cx="1276792" cy="92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dirty="0">
                  <a:latin typeface="Calibri" pitchFamily="34" charset="0"/>
                </a:rPr>
                <a:t>200 kW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/</a:t>
              </a:r>
              <a:r>
                <a:rPr lang="sv-SE" sz="2000" dirty="0">
                  <a:latin typeface="Calibri" pitchFamily="34" charset="0"/>
                </a:rPr>
                <a:t>10 kW</a:t>
              </a:r>
              <a:endParaRPr lang="en-GB" sz="2000" dirty="0">
                <a:latin typeface="Calibri" pitchFamily="34" charset="0"/>
              </a:endParaRPr>
            </a:p>
          </p:txBody>
        </p:sp>
        <p:sp>
          <p:nvSpPr>
            <p:cNvPr id="23" name="TextBox 2"/>
            <p:cNvSpPr txBox="1">
              <a:spLocks noChangeArrowheads="1"/>
            </p:cNvSpPr>
            <p:nvPr/>
          </p:nvSpPr>
          <p:spPr bwMode="auto">
            <a:xfrm>
              <a:off x="1524616" y="6156325"/>
              <a:ext cx="1451333" cy="52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Calibri" pitchFamily="34" charset="0"/>
                </a:rPr>
                <a:t>Option A</a:t>
              </a:r>
            </a:p>
          </p:txBody>
        </p:sp>
      </p:grp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5122068" y="5236840"/>
            <a:ext cx="3478348" cy="3509020"/>
            <a:chOff x="5334000" y="1557338"/>
            <a:chExt cx="4547773" cy="4587875"/>
          </a:xfrm>
        </p:grpSpPr>
        <p:sp>
          <p:nvSpPr>
            <p:cNvPr id="25" name="TextBox 36"/>
            <p:cNvSpPr txBox="1">
              <a:spLocks noChangeArrowheads="1"/>
            </p:cNvSpPr>
            <p:nvPr/>
          </p:nvSpPr>
          <p:spPr bwMode="auto">
            <a:xfrm>
              <a:off x="7609453" y="2781249"/>
              <a:ext cx="2272320" cy="92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dirty="0">
                  <a:latin typeface="Calibri" pitchFamily="34" charset="0"/>
                </a:rPr>
                <a:t>350 kW/18 kW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wrong phase</a:t>
              </a:r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5334000" y="5230813"/>
              <a:ext cx="106045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6915150" y="5230813"/>
              <a:ext cx="106045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Can 27"/>
            <p:cNvSpPr/>
            <p:nvPr/>
          </p:nvSpPr>
          <p:spPr>
            <a:xfrm>
              <a:off x="5756275" y="4325938"/>
              <a:ext cx="215900" cy="93662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" name="Can 28"/>
            <p:cNvSpPr/>
            <p:nvPr/>
          </p:nvSpPr>
          <p:spPr>
            <a:xfrm>
              <a:off x="7334250" y="4325938"/>
              <a:ext cx="215900" cy="93662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386388" y="2781300"/>
              <a:ext cx="1008062" cy="10080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" name="Can 30"/>
            <p:cNvSpPr/>
            <p:nvPr/>
          </p:nvSpPr>
          <p:spPr>
            <a:xfrm rot="4877633">
              <a:off x="6546851" y="3200400"/>
              <a:ext cx="258762" cy="172878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Can 31"/>
            <p:cNvSpPr/>
            <p:nvPr/>
          </p:nvSpPr>
          <p:spPr>
            <a:xfrm rot="16722367" flipH="1">
              <a:off x="6564313" y="3181350"/>
              <a:ext cx="242888" cy="172878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TextBox 37"/>
            <p:cNvSpPr txBox="1">
              <a:spLocks noChangeArrowheads="1"/>
            </p:cNvSpPr>
            <p:nvPr/>
          </p:nvSpPr>
          <p:spPr bwMode="auto">
            <a:xfrm>
              <a:off x="6291395" y="2216367"/>
              <a:ext cx="1276791" cy="92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dirty="0">
                  <a:latin typeface="Calibri" pitchFamily="34" charset="0"/>
                </a:rPr>
                <a:t>350 kW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/18 kW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38800" y="1557338"/>
              <a:ext cx="503238" cy="1223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" name="Can 34"/>
            <p:cNvSpPr/>
            <p:nvPr/>
          </p:nvSpPr>
          <p:spPr>
            <a:xfrm>
              <a:off x="7342188" y="3211513"/>
              <a:ext cx="207962" cy="606425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Can 35"/>
            <p:cNvSpPr/>
            <p:nvPr/>
          </p:nvSpPr>
          <p:spPr>
            <a:xfrm rot="5400000" flipH="1">
              <a:off x="6607969" y="2982119"/>
              <a:ext cx="207963" cy="606425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7" name="TextBox 34"/>
          <p:cNvSpPr txBox="1">
            <a:spLocks noChangeArrowheads="1"/>
          </p:cNvSpPr>
          <p:nvPr/>
        </p:nvSpPr>
        <p:spPr bwMode="auto">
          <a:xfrm>
            <a:off x="5969647" y="8745860"/>
            <a:ext cx="11004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latin typeface="Calibri" pitchFamily="34" charset="0"/>
              </a:rPr>
              <a:t>Option B</a:t>
            </a:r>
          </a:p>
        </p:txBody>
      </p:sp>
      <p:sp>
        <p:nvSpPr>
          <p:cNvPr id="46" name="TextBox 44"/>
          <p:cNvSpPr txBox="1">
            <a:spLocks noChangeArrowheads="1"/>
          </p:cNvSpPr>
          <p:nvPr/>
        </p:nvSpPr>
        <p:spPr bwMode="auto">
          <a:xfrm>
            <a:off x="11503918" y="7140986"/>
            <a:ext cx="976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alibri" pitchFamily="34" charset="0"/>
              </a:rPr>
              <a:t>200 kW</a:t>
            </a:r>
          </a:p>
          <a:p>
            <a:pPr algn="ctr"/>
            <a:r>
              <a:rPr lang="sv-SE" sz="2000" dirty="0">
                <a:latin typeface="Calibri" pitchFamily="34" charset="0"/>
              </a:rPr>
              <a:t>/10 kW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47" name="TextBox 45"/>
          <p:cNvSpPr txBox="1">
            <a:spLocks noChangeArrowheads="1"/>
          </p:cNvSpPr>
          <p:nvPr/>
        </p:nvSpPr>
        <p:spPr bwMode="auto">
          <a:xfrm>
            <a:off x="8518624" y="7069027"/>
            <a:ext cx="976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alibri" pitchFamily="34" charset="0"/>
              </a:rPr>
              <a:t>200 kW</a:t>
            </a:r>
          </a:p>
          <a:p>
            <a:pPr algn="ctr"/>
            <a:r>
              <a:rPr lang="en-GB" sz="2000" dirty="0">
                <a:latin typeface="Calibri" pitchFamily="34" charset="0"/>
              </a:rPr>
              <a:t>/</a:t>
            </a:r>
            <a:r>
              <a:rPr lang="sv-SE" sz="2000" dirty="0">
                <a:latin typeface="Calibri" pitchFamily="34" charset="0"/>
              </a:rPr>
              <a:t>10 kW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10828555" y="5214754"/>
            <a:ext cx="178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dirty="0">
                <a:latin typeface="Calibri" pitchFamily="34" charset="0"/>
              </a:rPr>
              <a:t>350 kW/18 kW</a:t>
            </a:r>
          </a:p>
          <a:p>
            <a:r>
              <a:rPr lang="pl-PL" sz="2000" dirty="0">
                <a:latin typeface="Calibri" pitchFamily="34" charset="0"/>
              </a:rPr>
              <a:t>wrong phase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843634" y="5430778"/>
            <a:ext cx="3191107" cy="3362672"/>
            <a:chOff x="9048750" y="4782145"/>
            <a:chExt cx="3690937" cy="3889375"/>
          </a:xfrm>
        </p:grpSpPr>
        <p:sp>
          <p:nvSpPr>
            <p:cNvPr id="38" name="Isosceles Triangle 37"/>
            <p:cNvSpPr/>
            <p:nvPr/>
          </p:nvSpPr>
          <p:spPr>
            <a:xfrm>
              <a:off x="9574212" y="7757120"/>
              <a:ext cx="1062038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1156950" y="7757120"/>
              <a:ext cx="106045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0" name="Can 39"/>
            <p:cNvSpPr/>
            <p:nvPr/>
          </p:nvSpPr>
          <p:spPr>
            <a:xfrm>
              <a:off x="9998075" y="6852245"/>
              <a:ext cx="215900" cy="93662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1" name="Can 40"/>
            <p:cNvSpPr/>
            <p:nvPr/>
          </p:nvSpPr>
          <p:spPr>
            <a:xfrm>
              <a:off x="11576050" y="6852245"/>
              <a:ext cx="215900" cy="93662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9755187" y="6179145"/>
              <a:ext cx="700088" cy="673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11333162" y="6179145"/>
              <a:ext cx="701675" cy="673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048750" y="6193432"/>
              <a:ext cx="706437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2034837" y="6228357"/>
              <a:ext cx="704850" cy="5746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48" name="Group 57"/>
            <p:cNvGrpSpPr>
              <a:grpSpLocks/>
            </p:cNvGrpSpPr>
            <p:nvPr/>
          </p:nvGrpSpPr>
          <p:grpSpPr bwMode="auto">
            <a:xfrm>
              <a:off x="9952037" y="5815607"/>
              <a:ext cx="1728788" cy="261938"/>
              <a:chOff x="1590007" y="3249017"/>
              <a:chExt cx="1729988" cy="261740"/>
            </a:xfrm>
          </p:grpSpPr>
          <p:sp>
            <p:nvSpPr>
              <p:cNvPr id="49" name="Can 48"/>
              <p:cNvSpPr/>
              <p:nvPr/>
            </p:nvSpPr>
            <p:spPr>
              <a:xfrm rot="4877633">
                <a:off x="2326511" y="2514102"/>
                <a:ext cx="258567" cy="1728399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50" name="Can 49"/>
              <p:cNvSpPr/>
              <p:nvPr/>
            </p:nvSpPr>
            <p:spPr>
              <a:xfrm rot="16722367" flipH="1">
                <a:off x="2332854" y="2525205"/>
                <a:ext cx="242704" cy="1728399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1653837" y="5417145"/>
              <a:ext cx="731838" cy="596900"/>
            </a:xfrm>
            <a:prstGeom prst="rect">
              <a:avLst/>
            </a:prstGeom>
            <a:noFill/>
          </p:spPr>
        </p:pic>
        <p:sp>
          <p:nvSpPr>
            <p:cNvPr id="53" name="Can 52"/>
            <p:cNvSpPr/>
            <p:nvPr/>
          </p:nvSpPr>
          <p:spPr>
            <a:xfrm>
              <a:off x="9902825" y="4782145"/>
              <a:ext cx="215900" cy="93662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54" name="Rectangle 59"/>
          <p:cNvSpPr>
            <a:spLocks noChangeArrowheads="1"/>
          </p:cNvSpPr>
          <p:nvPr/>
        </p:nvSpPr>
        <p:spPr bwMode="auto">
          <a:xfrm>
            <a:off x="9923754" y="8941186"/>
            <a:ext cx="11961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Option C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670752" y="1420416"/>
            <a:ext cx="2772018" cy="3696024"/>
            <a:chOff x="9670752" y="1420416"/>
            <a:chExt cx="2772018" cy="36960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9208749" y="1882419"/>
              <a:ext cx="3696024" cy="2772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7" name="TextBox 43"/>
            <p:cNvSpPr txBox="1">
              <a:spLocks noChangeArrowheads="1"/>
            </p:cNvSpPr>
            <p:nvPr/>
          </p:nvSpPr>
          <p:spPr bwMode="auto">
            <a:xfrm>
              <a:off x="11398944" y="4228728"/>
              <a:ext cx="8707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bg1"/>
                  </a:solidFill>
                  <a:latin typeface="Calibri" pitchFamily="34" charset="0"/>
                </a:rPr>
                <a:t>Thales</a:t>
              </a:r>
            </a:p>
            <a:p>
              <a:pPr algn="ctr"/>
              <a:r>
                <a:rPr lang="en-GB" sz="2000" b="1" dirty="0" smtClean="0">
                  <a:solidFill>
                    <a:schemeClr val="bg1"/>
                  </a:solidFill>
                  <a:latin typeface="Calibri" pitchFamily="34" charset="0"/>
                </a:rPr>
                <a:t>TH595</a:t>
              </a:r>
              <a:endParaRPr lang="en-GB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558800"/>
            <a:ext cx="9505056" cy="789608"/>
          </a:xfrm>
        </p:spPr>
        <p:txBody>
          <a:bodyPr/>
          <a:lstStyle/>
          <a:p>
            <a:r>
              <a:rPr lang="sv-SE" dirty="0" smtClean="0"/>
              <a:t>RF Distribution Layout for FREIA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CAF6-8E47-6D49-995C-96475C1873D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4580" name="Picture 4" descr="C:\Documents and Settings\ruber.GLUT\My Documents\Work\20130122\RF_Source_Distribution_assm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3888" y="2140496"/>
            <a:ext cx="10009112" cy="7028239"/>
          </a:xfrm>
          <a:prstGeom prst="rect">
            <a:avLst/>
          </a:prstGeom>
          <a:noFill/>
        </p:spPr>
      </p:pic>
      <p:pic>
        <p:nvPicPr>
          <p:cNvPr id="5" name="Picture 9" descr="freia-hall-layout-20120913.jpg"/>
          <p:cNvPicPr>
            <a:picLocks noChangeAspect="1"/>
          </p:cNvPicPr>
          <p:nvPr/>
        </p:nvPicPr>
        <p:blipFill>
          <a:blip r:embed="rId4"/>
          <a:srcRect l="6747" t="5745" r="4385" b="6224"/>
          <a:stretch>
            <a:fillRect/>
          </a:stretch>
        </p:blipFill>
        <p:spPr bwMode="auto">
          <a:xfrm>
            <a:off x="381720" y="1348408"/>
            <a:ext cx="4968552" cy="346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4288" y="1708448"/>
            <a:ext cx="2730451" cy="282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944" y="558800"/>
            <a:ext cx="9505056" cy="789608"/>
          </a:xfrm>
        </p:spPr>
        <p:txBody>
          <a:bodyPr/>
          <a:lstStyle/>
          <a:p>
            <a:r>
              <a:rPr lang="en-US" dirty="0" smtClean="0"/>
              <a:t>Solid-state Amplifier Studies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CAF6-8E47-6D49-995C-96475C1873D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720" y="2140496"/>
            <a:ext cx="547915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5976" y="6132874"/>
            <a:ext cx="50577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2640" y="2068488"/>
            <a:ext cx="3744416" cy="548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3"/>
          <p:cNvSpPr txBox="1">
            <a:spLocks noChangeArrowheads="1"/>
          </p:cNvSpPr>
          <p:nvPr/>
        </p:nvSpPr>
        <p:spPr bwMode="auto">
          <a:xfrm>
            <a:off x="1821880" y="1420416"/>
            <a:ext cx="28225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latin typeface="Calibri" pitchFamily="34" charset="0"/>
              </a:rPr>
              <a:t>ESRF</a:t>
            </a:r>
          </a:p>
          <a:p>
            <a:pPr algn="ctr"/>
            <a:r>
              <a:rPr lang="en-GB" sz="2000" dirty="0" smtClean="0">
                <a:latin typeface="Calibri" pitchFamily="34" charset="0"/>
              </a:rPr>
              <a:t>SSA with cavity-combiner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8878664" y="1288594"/>
            <a:ext cx="28802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latin typeface="Calibri" pitchFamily="34" charset="0"/>
              </a:rPr>
              <a:t>Siemens</a:t>
            </a:r>
          </a:p>
          <a:p>
            <a:pPr algn="ctr"/>
            <a:r>
              <a:rPr lang="en-GB" sz="2000" dirty="0" smtClean="0">
                <a:latin typeface="Calibri" pitchFamily="34" charset="0"/>
              </a:rPr>
              <a:t> SSA with cavity-combiner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9" name="TextBox 43"/>
          <p:cNvSpPr txBox="1">
            <a:spLocks noChangeArrowheads="1"/>
          </p:cNvSpPr>
          <p:nvPr/>
        </p:nvSpPr>
        <p:spPr bwMode="auto">
          <a:xfrm>
            <a:off x="833291" y="7541096"/>
            <a:ext cx="17937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latin typeface="Calibri" pitchFamily="34" charset="0"/>
              </a:rPr>
              <a:t>NXP</a:t>
            </a:r>
          </a:p>
          <a:p>
            <a:pPr algn="ctr"/>
            <a:r>
              <a:rPr lang="en-GB" sz="2000" dirty="0" smtClean="0">
                <a:latin typeface="Calibri" pitchFamily="34" charset="0"/>
              </a:rPr>
              <a:t>amplifier board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990232" y="7068978"/>
            <a:ext cx="648072" cy="1296144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ヒラギノ角ゴ ProN W3" charset="-128"/>
              <a:cs typeface="Arial" pitchFamily="34" charset="0"/>
              <a:sym typeface="Gill Sans" charset="0"/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/>
        </p:nvSpPr>
        <p:spPr bwMode="auto">
          <a:xfrm>
            <a:off x="4702200" y="9085202"/>
            <a:ext cx="1180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</a:rPr>
              <a:t>transistor</a:t>
            </a:r>
            <a:endParaRPr lang="en-GB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5062240" y="8437130"/>
            <a:ext cx="144016" cy="72008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936" y="558800"/>
            <a:ext cx="9505056" cy="789608"/>
          </a:xfrm>
        </p:spPr>
        <p:txBody>
          <a:bodyPr/>
          <a:lstStyle/>
          <a:p>
            <a:r>
              <a:rPr lang="en-US" dirty="0" smtClean="0"/>
              <a:t>Horizontal Cryostat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1CAF6-8E47-6D49-995C-96475C1873D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4571" y="4804792"/>
            <a:ext cx="700421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448" y="1204392"/>
            <a:ext cx="524766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9992" y="7848344"/>
            <a:ext cx="2520280" cy="163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D:\Users\Scratch\D2 ACS-FREIA 17-01-2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728" y="1636440"/>
            <a:ext cx="5762625" cy="354806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38704" y="412304"/>
            <a:ext cx="3189932" cy="76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D:\Users\Scratch\D2 ACS-FREIA 17-01-20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744" y="5380856"/>
            <a:ext cx="1971726" cy="3994993"/>
          </a:xfrm>
          <a:prstGeom prst="rect">
            <a:avLst/>
          </a:prstGeom>
          <a:noFill/>
        </p:spPr>
      </p:pic>
      <p:pic>
        <p:nvPicPr>
          <p:cNvPr id="12" name="Imag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8704" y="4156720"/>
            <a:ext cx="3563937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R-Y-G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048" y="3004592"/>
            <a:ext cx="7467600" cy="4787900"/>
          </a:xfrm>
        </p:spPr>
        <p:txBody>
          <a:bodyPr/>
          <a:lstStyle/>
          <a:p>
            <a:r>
              <a:rPr lang="en-US" dirty="0" smtClean="0"/>
              <a:t>RED – Performance is not according to plan and goals. Activities to close gap are not defined or approved. </a:t>
            </a:r>
          </a:p>
          <a:p>
            <a:r>
              <a:rPr lang="en-US" dirty="0" smtClean="0"/>
              <a:t>YELLOW - Performance is not according to plan and goals but a contingency plan is defined and approved.</a:t>
            </a:r>
          </a:p>
          <a:p>
            <a:r>
              <a:rPr lang="en-US" dirty="0" smtClean="0"/>
              <a:t> GREEN - Project is on track and the prediction is that it will meet the plan and objectives.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B4A6C-5733-B342-BEF2-6FB7836DDFC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2037904" y="3148608"/>
            <a:ext cx="864096" cy="792088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 charset="-128"/>
                <a:cs typeface="Arial" pitchFamily="34" charset="0"/>
                <a:sym typeface="Gill Sans" charset="0"/>
              </a:rPr>
              <a:t>R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037904" y="4480756"/>
            <a:ext cx="864096" cy="792088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 charset="-128"/>
                <a:cs typeface="Arial" pitchFamily="34" charset="0"/>
                <a:sym typeface="Gill Sans" charset="0"/>
              </a:rPr>
              <a:t>Y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037904" y="5884912"/>
            <a:ext cx="864096" cy="792088"/>
          </a:xfrm>
          <a:prstGeom prst="ellipse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N W3" charset="-128"/>
                <a:cs typeface="Arial" pitchFamily="34" charset="0"/>
                <a:sym typeface="Gill Sans" charset="0"/>
              </a:rPr>
              <a:t>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 Modifi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llets &amp; bread copy">
      <a:majorFont>
        <a:latin typeface="TitilliumText14L 600 wt"/>
        <a:ea typeface="ヒラギノ角ゴ ProN W6"/>
        <a:cs typeface="ヒラギノ角ゴ ProN W6"/>
      </a:majorFont>
      <a:minorFont>
        <a:latin typeface="TitilliumText14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ea typeface="ヒラギノ角ゴ ProN W3" charset="-128"/>
            <a:cs typeface="Arial" pitchFamily="34" charset="0"/>
            <a:sym typeface="Gill Sans" charset="0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&amp; bread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Modified</Template>
  <TotalTime>1898</TotalTime>
  <Pages>0</Pages>
  <Words>280</Words>
  <Characters>0</Characters>
  <Application>Microsoft Office PowerPoint</Application>
  <PresentationFormat>Custom</PresentationFormat>
  <Lines>0</Lines>
  <Paragraphs>99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ESS Modified</vt:lpstr>
      <vt:lpstr>Accelerator Prepare-to-build (AP2B) WP19 - Monthly Report – 2013-01-23</vt:lpstr>
      <vt:lpstr>FREIA Hall</vt:lpstr>
      <vt:lpstr>352 MHz Spoke RF Power Station</vt:lpstr>
      <vt:lpstr>RF Distribution Layout for FREIA</vt:lpstr>
      <vt:lpstr>Solid-state Amplifier Studies</vt:lpstr>
      <vt:lpstr>Horizontal Cryostat</vt:lpstr>
      <vt:lpstr>R-Y-G Reporting</vt:lpstr>
    </vt:vector>
  </TitlesOfParts>
  <Company>Semcon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- Project Management</dc:title>
  <dc:subject/>
  <dc:creator>Johan Andersson</dc:creator>
  <cp:keywords/>
  <dc:description/>
  <cp:lastModifiedBy>ruber</cp:lastModifiedBy>
  <cp:revision>133</cp:revision>
  <dcterms:created xsi:type="dcterms:W3CDTF">2010-10-20T06:40:43Z</dcterms:created>
  <dcterms:modified xsi:type="dcterms:W3CDTF">2013-01-24T13:37:43Z</dcterms:modified>
</cp:coreProperties>
</file>