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9" r:id="rId1"/>
  </p:sldMasterIdLst>
  <p:notesMasterIdLst>
    <p:notesMasterId r:id="rId5"/>
  </p:notesMasterIdLst>
  <p:sldIdLst>
    <p:sldId id="256" r:id="rId2"/>
    <p:sldId id="271" r:id="rId3"/>
    <p:sldId id="272" r:id="rId4"/>
  </p:sldIdLst>
  <p:sldSz cx="13004800" cy="9753600"/>
  <p:notesSz cx="6797675" cy="9926638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5pPr>
    <a:lvl6pPr marL="22860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6pPr>
    <a:lvl7pPr marL="27432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7pPr>
    <a:lvl8pPr marL="32004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8pPr>
    <a:lvl9pPr marL="36576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52A90095-1498-FF44-8510-83294F307820}">
          <p14:sldIdLst>
            <p14:sldId id="256"/>
          </p14:sldIdLst>
        </p14:section>
        <p14:section name="Extra slides" id="{921C516B-D379-D345-83F4-9617E5231A06}">
          <p14:sldIdLst>
            <p14:sldId id="271"/>
            <p14:sldId id="272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7D08"/>
    <a:srgbClr val="FFFF66"/>
    <a:srgbClr val="FAF7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54" autoAdjust="0"/>
    <p:restoredTop sz="90968" autoAdjust="0"/>
  </p:normalViewPr>
  <p:slideViewPr>
    <p:cSldViewPr>
      <p:cViewPr>
        <p:scale>
          <a:sx n="70" d="100"/>
          <a:sy n="70" d="100"/>
        </p:scale>
        <p:origin x="-1866" y="-570"/>
      </p:cViewPr>
      <p:guideLst>
        <p:guide orient="horz" pos="3072"/>
        <p:guide pos="40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/>
          </p:cNvSpPr>
          <p:nvPr>
            <p:ph type="hdr" sz="quarter"/>
          </p:nvPr>
        </p:nvSpPr>
        <p:spPr bwMode="auto">
          <a:xfrm>
            <a:off x="0" y="2"/>
            <a:ext cx="2945659" cy="496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3259" tIns="46630" rIns="93259" bIns="46630" numCol="1" anchor="t" anchorCtr="0" compatLnSpc="1">
            <a:prstTxWarp prst="textNoShape">
              <a:avLst/>
            </a:prstTxWarp>
          </a:bodyPr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96259" name="Rectangle 3"/>
          <p:cNvSpPr>
            <a:spLocks noGrp="1"/>
          </p:cNvSpPr>
          <p:nvPr>
            <p:ph type="dt" idx="1"/>
          </p:nvPr>
        </p:nvSpPr>
        <p:spPr bwMode="auto">
          <a:xfrm>
            <a:off x="3852018" y="2"/>
            <a:ext cx="2945659" cy="496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3259" tIns="46630" rIns="93259" bIns="46630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en-US"/>
          </a:p>
        </p:txBody>
      </p:sp>
      <p:sp>
        <p:nvSpPr>
          <p:cNvPr id="962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96261" name="Rectangle 5"/>
          <p:cNvSpPr>
            <a:spLocks noGrp="1"/>
          </p:cNvSpPr>
          <p:nvPr>
            <p:ph type="body" sz="quarter" idx="3"/>
          </p:nvPr>
        </p:nvSpPr>
        <p:spPr bwMode="auto">
          <a:xfrm>
            <a:off x="906358" y="4715153"/>
            <a:ext cx="4984961" cy="44669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3259" tIns="46630" rIns="93259" bIns="466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6262" name="Rectangle 6"/>
          <p:cNvSpPr>
            <a:spLocks noGrp="1"/>
          </p:cNvSpPr>
          <p:nvPr>
            <p:ph type="ftr" sz="quarter" idx="4"/>
          </p:nvPr>
        </p:nvSpPr>
        <p:spPr bwMode="auto">
          <a:xfrm>
            <a:off x="0" y="9430306"/>
            <a:ext cx="2945659" cy="496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3259" tIns="46630" rIns="93259" bIns="46630" numCol="1" anchor="b" anchorCtr="0" compatLnSpc="1">
            <a:prstTxWarp prst="textNoShape">
              <a:avLst/>
            </a:prstTxWarp>
          </a:bodyPr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96263" name="Rectangle 7"/>
          <p:cNvSpPr>
            <a:spLocks noGrp="1"/>
          </p:cNvSpPr>
          <p:nvPr>
            <p:ph type="sldNum" sz="quarter" idx="5"/>
          </p:nvPr>
        </p:nvSpPr>
        <p:spPr bwMode="auto">
          <a:xfrm>
            <a:off x="3852018" y="9430306"/>
            <a:ext cx="2945659" cy="496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3259" tIns="46630" rIns="93259" bIns="46630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0246BE51-7DE0-7D42-879B-41C2916FDA3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1805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 smtClean="0"/>
              <a:t>Trade-</a:t>
            </a:r>
            <a:r>
              <a:rPr lang="da-DK" dirty="0" err="1" smtClean="0"/>
              <a:t>off</a:t>
            </a:r>
            <a:r>
              <a:rPr lang="da-DK" dirty="0" smtClean="0"/>
              <a:t> </a:t>
            </a:r>
            <a:r>
              <a:rPr lang="da-DK" dirty="0" err="1" smtClean="0"/>
              <a:t>between</a:t>
            </a:r>
            <a:r>
              <a:rPr lang="da-DK" dirty="0" smtClean="0"/>
              <a:t> </a:t>
            </a:r>
            <a:r>
              <a:rPr lang="da-DK" dirty="0" err="1" smtClean="0"/>
              <a:t>reducing</a:t>
            </a:r>
            <a:r>
              <a:rPr lang="da-DK" baseline="0" dirty="0" smtClean="0"/>
              <a:t> SCL </a:t>
            </a:r>
            <a:r>
              <a:rPr lang="da-DK" baseline="0" dirty="0" err="1" smtClean="0"/>
              <a:t>cost</a:t>
            </a:r>
            <a:r>
              <a:rPr lang="da-DK" baseline="0" dirty="0" smtClean="0"/>
              <a:t> and A2T </a:t>
            </a:r>
            <a:r>
              <a:rPr lang="da-DK" baseline="0" dirty="0" err="1" smtClean="0"/>
              <a:t>beam</a:t>
            </a:r>
            <a:r>
              <a:rPr lang="da-DK" baseline="0" dirty="0" smtClean="0"/>
              <a:t> </a:t>
            </a:r>
            <a:r>
              <a:rPr lang="da-DK" baseline="0" dirty="0" err="1" smtClean="0"/>
              <a:t>quality</a:t>
            </a:r>
            <a:r>
              <a:rPr lang="da-DK" baseline="0" dirty="0" smtClean="0"/>
              <a:t>, i.e. halo</a:t>
            </a:r>
          </a:p>
          <a:p>
            <a:r>
              <a:rPr lang="da-DK" baseline="0" dirty="0" err="1" smtClean="0"/>
              <a:t>Comparison</a:t>
            </a:r>
            <a:r>
              <a:rPr lang="da-DK" baseline="0" dirty="0" smtClean="0"/>
              <a:t>:</a:t>
            </a:r>
          </a:p>
          <a:p>
            <a:pPr marL="171450" indent="-171450">
              <a:buFontTx/>
              <a:buChar char="-"/>
            </a:pPr>
            <a:r>
              <a:rPr lang="da-DK" baseline="0" dirty="0" err="1" smtClean="0"/>
              <a:t>Beam</a:t>
            </a:r>
            <a:r>
              <a:rPr lang="da-DK" baseline="0" dirty="0" smtClean="0"/>
              <a:t> </a:t>
            </a:r>
            <a:r>
              <a:rPr lang="da-DK" baseline="0" dirty="0" err="1" smtClean="0"/>
              <a:t>quality</a:t>
            </a:r>
            <a:r>
              <a:rPr lang="da-DK" baseline="0" dirty="0" smtClean="0"/>
              <a:t> @ BEW (+PBW): </a:t>
            </a:r>
            <a:r>
              <a:rPr lang="da-DK" baseline="0" dirty="0" err="1" smtClean="0"/>
              <a:t>J_max</a:t>
            </a:r>
            <a:r>
              <a:rPr lang="da-DK" baseline="0" dirty="0" smtClean="0"/>
              <a:t>, losses, </a:t>
            </a:r>
            <a:r>
              <a:rPr lang="da-DK" baseline="0" dirty="0" err="1" smtClean="0"/>
              <a:t>beam</a:t>
            </a:r>
            <a:r>
              <a:rPr lang="da-DK" baseline="0" dirty="0" smtClean="0"/>
              <a:t> </a:t>
            </a:r>
            <a:r>
              <a:rPr lang="da-DK" baseline="0" dirty="0" err="1" smtClean="0"/>
              <a:t>outside</a:t>
            </a:r>
            <a:r>
              <a:rPr lang="da-DK" baseline="0" dirty="0" smtClean="0"/>
              <a:t> nominal </a:t>
            </a:r>
            <a:r>
              <a:rPr lang="da-DK" baseline="0" dirty="0" err="1" smtClean="0"/>
              <a:t>footprint</a:t>
            </a:r>
            <a:endParaRPr lang="da-DK" baseline="0" dirty="0" smtClean="0"/>
          </a:p>
          <a:p>
            <a:pPr marL="171450" indent="-171450">
              <a:buFontTx/>
              <a:buChar char="-"/>
            </a:pPr>
            <a:r>
              <a:rPr lang="da-DK" baseline="0" dirty="0" smtClean="0"/>
              <a:t>Technical </a:t>
            </a:r>
            <a:r>
              <a:rPr lang="da-DK" baseline="0" dirty="0" err="1" smtClean="0"/>
              <a:t>feasibility</a:t>
            </a:r>
            <a:endParaRPr lang="da-DK" baseline="0" dirty="0" smtClean="0"/>
          </a:p>
          <a:p>
            <a:pPr marL="171450" indent="-171450">
              <a:buFontTx/>
              <a:buChar char="-"/>
            </a:pPr>
            <a:r>
              <a:rPr lang="da-DK" baseline="0" dirty="0" err="1" smtClean="0"/>
              <a:t>Risks</a:t>
            </a:r>
            <a:r>
              <a:rPr lang="da-DK" baseline="0" dirty="0" smtClean="0"/>
              <a:t>, etc.</a:t>
            </a:r>
          </a:p>
          <a:p>
            <a:pPr marL="0" indent="0">
              <a:buFontTx/>
              <a:buNone/>
            </a:pPr>
            <a:r>
              <a:rPr lang="da-DK" baseline="0" dirty="0" smtClean="0"/>
              <a:t>IPAC’13 </a:t>
            </a:r>
            <a:r>
              <a:rPr lang="da-DK" baseline="0" dirty="0" err="1" smtClean="0"/>
              <a:t>contribution</a:t>
            </a:r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6BE51-7DE0-7D42-879B-41C2916FDA3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3677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 err="1" smtClean="0"/>
              <a:t>Initiated</a:t>
            </a:r>
            <a:r>
              <a:rPr lang="da-DK" dirty="0" smtClean="0"/>
              <a:t> by Tom Shea and Tom </a:t>
            </a:r>
            <a:r>
              <a:rPr lang="da-DK" dirty="0" err="1" smtClean="0"/>
              <a:t>McManamy</a:t>
            </a:r>
            <a:r>
              <a:rPr lang="da-DK" dirty="0" smtClean="0"/>
              <a:t>.</a:t>
            </a:r>
          </a:p>
          <a:p>
            <a:r>
              <a:rPr lang="da-DK" dirty="0" err="1" smtClean="0"/>
              <a:t>Additional</a:t>
            </a:r>
            <a:r>
              <a:rPr lang="da-DK" dirty="0" smtClean="0"/>
              <a:t> </a:t>
            </a:r>
            <a:r>
              <a:rPr lang="da-DK" dirty="0" smtClean="0"/>
              <a:t>zones </a:t>
            </a:r>
            <a:r>
              <a:rPr lang="da-DK" dirty="0" err="1" smtClean="0"/>
              <a:t>are</a:t>
            </a:r>
            <a:r>
              <a:rPr lang="da-DK" dirty="0" smtClean="0"/>
              <a:t> </a:t>
            </a:r>
            <a:r>
              <a:rPr lang="da-DK" dirty="0" err="1" smtClean="0"/>
              <a:t>defined</a:t>
            </a:r>
            <a:endParaRPr lang="da-DK" dirty="0" smtClean="0"/>
          </a:p>
          <a:p>
            <a:r>
              <a:rPr lang="da-DK" dirty="0" err="1" smtClean="0"/>
              <a:t>Numbers</a:t>
            </a:r>
            <a:r>
              <a:rPr lang="da-DK" dirty="0" smtClean="0"/>
              <a:t> </a:t>
            </a:r>
            <a:r>
              <a:rPr lang="da-DK" dirty="0" err="1" smtClean="0"/>
              <a:t>are</a:t>
            </a:r>
            <a:r>
              <a:rPr lang="da-DK" dirty="0" smtClean="0"/>
              <a:t> </a:t>
            </a:r>
            <a:r>
              <a:rPr lang="da-DK" dirty="0" err="1" smtClean="0"/>
              <a:t>adopted</a:t>
            </a:r>
            <a:r>
              <a:rPr lang="da-DK" dirty="0" smtClean="0"/>
              <a:t> from SNS</a:t>
            </a:r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6BE51-7DE0-7D42-879B-41C2916FDA3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3494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 smtClean="0"/>
              <a:t>Fixed collimator -&gt; emergency mitigation component?</a:t>
            </a:r>
            <a:endParaRPr lang="en-US" dirty="0" smtClean="0"/>
          </a:p>
          <a:p>
            <a:pPr marL="171450" indent="-171450">
              <a:buFontTx/>
              <a:buChar char="-"/>
            </a:pPr>
            <a:r>
              <a:rPr lang="en-US" dirty="0" smtClean="0"/>
              <a:t>TD specifications</a:t>
            </a:r>
            <a:r>
              <a:rPr lang="en-US" baseline="0" dirty="0" smtClean="0"/>
              <a:t> will help establish the fixed collimator aperture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B838336-306B-450D-902A-709919433BD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4253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957784" y="1996480"/>
            <a:ext cx="11055350" cy="2090737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en-US" smtClean="0"/>
              <a:t>Click to edit Master title style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965896" y="4948808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22B76AD9-3B10-7341-AA29-9FC0602662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7F649304-BE25-E542-A1C6-DC2C9892AC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191500" y="558800"/>
            <a:ext cx="2336800" cy="7200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1181100" y="558800"/>
            <a:ext cx="6858000" cy="7200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5C47028C-E13F-0A40-811C-2A02C395A46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FF2B4A6C-5733-B342-BEF2-6FB7836DDF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706AB452-3DE2-3A44-A832-EA434AEB04B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1181100" y="2971800"/>
            <a:ext cx="3657600" cy="4787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991100" y="2971800"/>
            <a:ext cx="3657600" cy="4787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69EF22F9-2B1A-1143-A6E9-C5CC19F3E8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518CE635-5BA5-5249-AA81-EB64DF5029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latshållare för bildnumm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6961CAF6-8E47-6D49-995C-96475C1873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3200A202-E0DE-0D42-8965-4E934D8EB8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0CD10244-191B-A741-9FCF-A4C6542A1B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83E64A99-B461-BA4C-9D82-75DADCF00FF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1590675" y="1193800"/>
            <a:ext cx="11566525" cy="8674100"/>
          </a:xfrm>
          <a:prstGeom prst="rect">
            <a:avLst/>
          </a:prstGeom>
          <a:noFill/>
          <a:ln w="12700" cap="flat">
            <a:noFill/>
            <a:miter lim="800000"/>
            <a:headEnd/>
            <a:tailEnd/>
          </a:ln>
        </p:spPr>
      </p:pic>
      <p:sp>
        <p:nvSpPr>
          <p:cNvPr id="2050" name="Rectangle 2"/>
          <p:cNvSpPr>
            <a:spLocks/>
          </p:cNvSpPr>
          <p:nvPr/>
        </p:nvSpPr>
        <p:spPr bwMode="auto">
          <a:xfrm>
            <a:off x="10623550" y="9053264"/>
            <a:ext cx="584200" cy="2667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1800" b="1">
                <a:solidFill>
                  <a:srgbClr val="1C405B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page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1100" y="2971800"/>
            <a:ext cx="7467600" cy="4787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TitilliumText14L Bold" pitchFamily="-64" charset="0"/>
              </a:rPr>
              <a:t>Click to edit Master text styles</a:t>
            </a:r>
          </a:p>
          <a:p>
            <a:pPr lvl="1"/>
            <a:r>
              <a:rPr lang="en-US" dirty="0">
                <a:sym typeface="TitilliumText14L Bold" pitchFamily="-64" charset="0"/>
              </a:rPr>
              <a:t>Second level</a:t>
            </a:r>
          </a:p>
          <a:p>
            <a:pPr lvl="2"/>
            <a:r>
              <a:rPr lang="en-US" dirty="0">
                <a:sym typeface="TitilliumText14L Bold" pitchFamily="-64" charset="0"/>
              </a:rPr>
              <a:t>Third level</a:t>
            </a:r>
          </a:p>
          <a:p>
            <a:pPr lvl="3"/>
            <a:r>
              <a:rPr lang="en-US" dirty="0">
                <a:sym typeface="TitilliumText14L Bold" pitchFamily="-64" charset="0"/>
              </a:rPr>
              <a:t>Fourth </a:t>
            </a:r>
            <a:r>
              <a:rPr lang="en-US" dirty="0" smtClean="0">
                <a:sym typeface="TitilliumText14L Bold" pitchFamily="-64" charset="0"/>
              </a:rPr>
              <a:t>level</a:t>
            </a:r>
            <a:endParaRPr lang="en-US" dirty="0">
              <a:sym typeface="TitilliumText14L Bold" pitchFamily="-64" charset="0"/>
            </a:endParaRP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2109912" y="558800"/>
            <a:ext cx="9505056" cy="15096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TitilliumText14L 600 wt" pitchFamily="-64" charset="0"/>
              </a:rPr>
              <a:t>Click to edit Master title style</a:t>
            </a:r>
            <a:endParaRPr lang="en-US" dirty="0">
              <a:sym typeface="TitilliumText14L 600 wt" pitchFamily="-64" charset="0"/>
            </a:endParaRPr>
          </a:p>
        </p:txBody>
      </p:sp>
      <p:sp>
        <p:nvSpPr>
          <p:cNvPr id="2053" name="Text Box 5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11682413" y="9053264"/>
            <a:ext cx="615950" cy="546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3600" b="1">
                <a:solidFill>
                  <a:srgbClr val="FFFFFF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defRPr>
            </a:lvl1pPr>
          </a:lstStyle>
          <a:p>
            <a:fld id="{4ACB9A20-8CC5-7A43-BE30-FAB0BA4A295C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81000" y="419100"/>
            <a:ext cx="1693863" cy="901700"/>
          </a:xfrm>
          <a:prstGeom prst="rect">
            <a:avLst/>
          </a:prstGeom>
          <a:noFill/>
          <a:ln w="12700" cap="flat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800">
          <a:solidFill>
            <a:srgbClr val="1C405B"/>
          </a:solidFill>
          <a:latin typeface="+mj-lt"/>
          <a:ea typeface="+mj-ea"/>
          <a:cs typeface="+mj-cs"/>
          <a:sym typeface="TitilliumText14L 600 wt" pitchFamily="-6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800">
          <a:solidFill>
            <a:srgbClr val="1C405B"/>
          </a:solidFill>
          <a:latin typeface="TitilliumText14L 600 wt" pitchFamily="-64" charset="0"/>
          <a:ea typeface="ヒラギノ角ゴ ProN W6" charset="-128"/>
          <a:cs typeface="ヒラギノ角ゴ ProN W6" charset="-128"/>
          <a:sym typeface="TitilliumText14L 600 wt" pitchFamily="-6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800">
          <a:solidFill>
            <a:srgbClr val="1C405B"/>
          </a:solidFill>
          <a:latin typeface="TitilliumText14L 600 wt" pitchFamily="-64" charset="0"/>
          <a:ea typeface="ヒラギノ角ゴ ProN W6" charset="-128"/>
          <a:cs typeface="ヒラギノ角ゴ ProN W6" charset="-128"/>
          <a:sym typeface="TitilliumText14L 600 wt" pitchFamily="-6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800">
          <a:solidFill>
            <a:srgbClr val="1C405B"/>
          </a:solidFill>
          <a:latin typeface="TitilliumText14L 600 wt" pitchFamily="-64" charset="0"/>
          <a:ea typeface="ヒラギノ角ゴ ProN W6" charset="-128"/>
          <a:cs typeface="ヒラギノ角ゴ ProN W6" charset="-128"/>
          <a:sym typeface="TitilliumText14L 600 wt" pitchFamily="-6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800">
          <a:solidFill>
            <a:srgbClr val="1C405B"/>
          </a:solidFill>
          <a:latin typeface="TitilliumText14L 600 wt" pitchFamily="-64" charset="0"/>
          <a:ea typeface="ヒラギノ角ゴ ProN W6" charset="-128"/>
          <a:cs typeface="ヒラギノ角ゴ ProN W6" charset="-128"/>
          <a:sym typeface="TitilliumText14L 600 wt" pitchFamily="-6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800">
          <a:solidFill>
            <a:srgbClr val="1C405B"/>
          </a:solidFill>
          <a:latin typeface="TitilliumText14L 600 wt" pitchFamily="-64" charset="0"/>
          <a:ea typeface="ヒラギノ角ゴ ProN W6" charset="-128"/>
          <a:cs typeface="ヒラギノ角ゴ ProN W6" charset="-128"/>
          <a:sym typeface="TitilliumText14L 600 wt" pitchFamily="-6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800">
          <a:solidFill>
            <a:srgbClr val="1C405B"/>
          </a:solidFill>
          <a:latin typeface="TitilliumText14L 600 wt" pitchFamily="-64" charset="0"/>
          <a:ea typeface="ヒラギノ角ゴ ProN W6" charset="-128"/>
          <a:cs typeface="ヒラギノ角ゴ ProN W6" charset="-128"/>
          <a:sym typeface="TitilliumText14L 600 wt" pitchFamily="-6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800">
          <a:solidFill>
            <a:srgbClr val="1C405B"/>
          </a:solidFill>
          <a:latin typeface="TitilliumText14L 600 wt" pitchFamily="-64" charset="0"/>
          <a:ea typeface="ヒラギノ角ゴ ProN W6" charset="-128"/>
          <a:cs typeface="ヒラギノ角ゴ ProN W6" charset="-128"/>
          <a:sym typeface="TitilliumText14L 600 wt" pitchFamily="-6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800">
          <a:solidFill>
            <a:srgbClr val="1C405B"/>
          </a:solidFill>
          <a:latin typeface="TitilliumText14L 600 wt" pitchFamily="-64" charset="0"/>
          <a:ea typeface="ヒラギノ角ゴ ProN W6" charset="-128"/>
          <a:cs typeface="ヒラギノ角ゴ ProN W6" charset="-128"/>
          <a:sym typeface="TitilliumText14L 600 wt" pitchFamily="-64" charset="0"/>
        </a:defRPr>
      </a:lvl9pPr>
    </p:titleStyle>
    <p:bodyStyle>
      <a:lvl1pPr marL="365125" indent="-365125" algn="l" rtl="0" eaLnBrk="1" fontAlgn="base" hangingPunct="1">
        <a:spcBef>
          <a:spcPts val="1000"/>
        </a:spcBef>
        <a:spcAft>
          <a:spcPct val="0"/>
        </a:spcAft>
        <a:buClr>
          <a:srgbClr val="57ABE7"/>
        </a:buClr>
        <a:buSzPct val="125000"/>
        <a:buFont typeface="TitilliumText14L Bold" pitchFamily="-64" charset="0"/>
        <a:buChar char="&gt;"/>
        <a:defRPr sz="2800">
          <a:solidFill>
            <a:schemeClr val="tx1"/>
          </a:solidFill>
          <a:latin typeface="+mn-lt"/>
          <a:ea typeface="+mn-ea"/>
          <a:cs typeface="+mn-cs"/>
          <a:sym typeface="TitilliumText14L Bold" pitchFamily="-64" charset="0"/>
        </a:defRPr>
      </a:lvl1pPr>
      <a:lvl2pPr marL="612000" indent="-274638" algn="l" rtl="0" eaLnBrk="1" fontAlgn="base" hangingPunct="1">
        <a:spcBef>
          <a:spcPts val="600"/>
        </a:spcBef>
        <a:spcAft>
          <a:spcPct val="0"/>
        </a:spcAft>
        <a:buClr>
          <a:srgbClr val="57ABE7"/>
        </a:buClr>
        <a:buSzPct val="125000"/>
        <a:buFont typeface="Arial" pitchFamily="34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TitilliumText14L Bold" pitchFamily="-64" charset="0"/>
        </a:defRPr>
      </a:lvl2pPr>
      <a:lvl3pPr marL="990600" indent="-274638" algn="l" defTabSz="715963" rtl="0" eaLnBrk="1" fontAlgn="base" hangingPunct="1">
        <a:spcBef>
          <a:spcPts val="600"/>
        </a:spcBef>
        <a:spcAft>
          <a:spcPct val="0"/>
        </a:spcAft>
        <a:buClr>
          <a:srgbClr val="57ABE7"/>
        </a:buClr>
        <a:buSzPct val="125000"/>
        <a:buFont typeface="Arial" pitchFamily="34" charset="0"/>
        <a:buChar char="•"/>
        <a:defRPr sz="2000">
          <a:solidFill>
            <a:schemeClr val="tx1"/>
          </a:solidFill>
          <a:latin typeface="+mn-lt"/>
          <a:ea typeface="+mn-ea"/>
          <a:cs typeface="+mn-cs"/>
          <a:sym typeface="TitilliumText14L Bold" pitchFamily="-64" charset="0"/>
        </a:defRPr>
      </a:lvl3pPr>
      <a:lvl4pPr marL="1431925" indent="-349250" algn="l" rtl="0" eaLnBrk="1" fontAlgn="base" hangingPunct="1">
        <a:spcBef>
          <a:spcPts val="600"/>
        </a:spcBef>
        <a:spcAft>
          <a:spcPct val="0"/>
        </a:spcAft>
        <a:buClr>
          <a:srgbClr val="57ABE7"/>
        </a:buClr>
        <a:buSzPct val="125000"/>
        <a:buFont typeface="Arial" pitchFamily="34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TitilliumText14L Bold" pitchFamily="-64" charset="0"/>
        </a:defRPr>
      </a:lvl4pPr>
      <a:lvl5pPr algn="l" rtl="0" eaLnBrk="1" fontAlgn="base" hangingPunct="1">
        <a:spcBef>
          <a:spcPts val="3500"/>
        </a:spcBef>
        <a:spcAft>
          <a:spcPct val="0"/>
        </a:spcAft>
        <a:buClr>
          <a:srgbClr val="57ABE7"/>
        </a:buClr>
        <a:buSzPct val="125000"/>
        <a:buFont typeface="TitilliumText14L Bold" pitchFamily="-64" charset="0"/>
        <a:defRPr>
          <a:solidFill>
            <a:schemeClr val="tx1"/>
          </a:solidFill>
          <a:latin typeface="+mn-lt"/>
          <a:ea typeface="+mn-ea"/>
          <a:cs typeface="+mn-cs"/>
          <a:sym typeface="TitilliumText14L Bold" pitchFamily="-64" charset="0"/>
        </a:defRPr>
      </a:lvl5pPr>
      <a:lvl6pPr marL="457200" algn="l" rtl="0" eaLnBrk="1" fontAlgn="base" hangingPunct="1">
        <a:spcBef>
          <a:spcPts val="3500"/>
        </a:spcBef>
        <a:spcAft>
          <a:spcPct val="0"/>
        </a:spcAft>
        <a:buClr>
          <a:srgbClr val="57ABE7"/>
        </a:buClr>
        <a:buSzPct val="125000"/>
        <a:buFont typeface="TitilliumText14L Bold" pitchFamily="-64" charset="0"/>
        <a:defRPr>
          <a:solidFill>
            <a:schemeClr val="tx1"/>
          </a:solidFill>
          <a:latin typeface="+mn-lt"/>
          <a:ea typeface="+mn-ea"/>
          <a:cs typeface="+mn-cs"/>
          <a:sym typeface="TitilliumText14L Bold" pitchFamily="-64" charset="0"/>
        </a:defRPr>
      </a:lvl6pPr>
      <a:lvl7pPr marL="914400" algn="l" rtl="0" eaLnBrk="1" fontAlgn="base" hangingPunct="1">
        <a:spcBef>
          <a:spcPts val="3500"/>
        </a:spcBef>
        <a:spcAft>
          <a:spcPct val="0"/>
        </a:spcAft>
        <a:buClr>
          <a:srgbClr val="57ABE7"/>
        </a:buClr>
        <a:buSzPct val="125000"/>
        <a:buFont typeface="TitilliumText14L Bold" pitchFamily="-64" charset="0"/>
        <a:defRPr>
          <a:solidFill>
            <a:schemeClr val="tx1"/>
          </a:solidFill>
          <a:latin typeface="+mn-lt"/>
          <a:ea typeface="+mn-ea"/>
          <a:cs typeface="+mn-cs"/>
          <a:sym typeface="TitilliumText14L Bold" pitchFamily="-64" charset="0"/>
        </a:defRPr>
      </a:lvl7pPr>
      <a:lvl8pPr marL="1371600" algn="l" rtl="0" eaLnBrk="1" fontAlgn="base" hangingPunct="1">
        <a:spcBef>
          <a:spcPts val="3500"/>
        </a:spcBef>
        <a:spcAft>
          <a:spcPct val="0"/>
        </a:spcAft>
        <a:buClr>
          <a:srgbClr val="57ABE7"/>
        </a:buClr>
        <a:buSzPct val="125000"/>
        <a:buFont typeface="TitilliumText14L Bold" pitchFamily="-64" charset="0"/>
        <a:defRPr>
          <a:solidFill>
            <a:schemeClr val="tx1"/>
          </a:solidFill>
          <a:latin typeface="+mn-lt"/>
          <a:ea typeface="+mn-ea"/>
          <a:cs typeface="+mn-cs"/>
          <a:sym typeface="TitilliumText14L Bold" pitchFamily="-64" charset="0"/>
        </a:defRPr>
      </a:lvl8pPr>
      <a:lvl9pPr marL="1828800" algn="l" rtl="0" eaLnBrk="1" fontAlgn="base" hangingPunct="1">
        <a:spcBef>
          <a:spcPts val="3500"/>
        </a:spcBef>
        <a:spcAft>
          <a:spcPct val="0"/>
        </a:spcAft>
        <a:buClr>
          <a:srgbClr val="57ABE7"/>
        </a:buClr>
        <a:buSzPct val="125000"/>
        <a:buFont typeface="TitilliumText14L Bold" pitchFamily="-64" charset="0"/>
        <a:defRPr>
          <a:solidFill>
            <a:schemeClr val="tx1"/>
          </a:solidFill>
          <a:latin typeface="+mn-lt"/>
          <a:ea typeface="+mn-ea"/>
          <a:cs typeface="+mn-cs"/>
          <a:sym typeface="TitilliumText14L Bold" pitchFamily="-64" charset="0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5936" y="268288"/>
            <a:ext cx="9505056" cy="1190270"/>
          </a:xfrm>
        </p:spPr>
        <p:txBody>
          <a:bodyPr/>
          <a:lstStyle/>
          <a:p>
            <a:r>
              <a:rPr lang="en-US" sz="4000" dirty="0" smtClean="0"/>
              <a:t>Linac Design Update Project</a:t>
            </a: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 smtClean="0"/>
              <a:t>WP7 - Monthly Report – 2013-Jan 25</a:t>
            </a:r>
            <a:endParaRPr lang="en-US" sz="40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61CAF6-8E47-6D49-995C-96475C1873D5}" type="slidenum">
              <a:rPr lang="en-US" sz="2000" smtClean="0"/>
              <a:pPr/>
              <a:t>1</a:t>
            </a:fld>
            <a:endParaRPr lang="en-US" sz="2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8921218"/>
              </p:ext>
            </p:extLst>
          </p:nvPr>
        </p:nvGraphicFramePr>
        <p:xfrm>
          <a:off x="381720" y="1606886"/>
          <a:ext cx="12385374" cy="7354453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440159"/>
                <a:gridCol w="2688299"/>
                <a:gridCol w="4128458"/>
                <a:gridCol w="4128458"/>
              </a:tblGrid>
              <a:tr h="1527896">
                <a:tc>
                  <a:txBody>
                    <a:bodyPr/>
                    <a:lstStyle/>
                    <a:p>
                      <a:pPr algn="ctr"/>
                      <a:r>
                        <a:rPr lang="en-US" sz="2400" noProof="0" dirty="0" smtClean="0"/>
                        <a:t>Status</a:t>
                      </a:r>
                      <a:endParaRPr lang="en-US" sz="2000" noProof="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2400" noProof="0" dirty="0" smtClean="0"/>
                        <a:t>Summary:</a:t>
                      </a:r>
                    </a:p>
                    <a:p>
                      <a:r>
                        <a:rPr lang="en-US" sz="2000" baseline="0" noProof="0" dirty="0" smtClean="0"/>
                        <a:t>A revision of the beam expander system alternatives is suggested.</a:t>
                      </a:r>
                    </a:p>
                    <a:p>
                      <a:r>
                        <a:rPr lang="en-US" sz="2000" baseline="0" noProof="0" dirty="0" smtClean="0"/>
                        <a:t>Work on final reports.</a:t>
                      </a:r>
                      <a:endParaRPr lang="en-US" sz="2000" noProof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7837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b="1" noProof="0" dirty="0" smtClean="0"/>
                        <a:t>Key Achievements</a:t>
                      </a:r>
                      <a:endParaRPr lang="en-US" sz="2400" b="1" noProof="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noProof="0" smtClean="0"/>
                        <a:t>Planned Key</a:t>
                      </a:r>
                      <a:r>
                        <a:rPr lang="en-US" sz="2400" b="1" baseline="0" noProof="0" smtClean="0"/>
                        <a:t> Activities</a:t>
                      </a:r>
                      <a:endParaRPr lang="en-US" sz="2400" b="1" noProof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noProof="0" smtClean="0"/>
                        <a:t>Main Risk and Issues</a:t>
                      </a:r>
                      <a:endParaRPr lang="en-US" sz="2400" b="1" noProof="0"/>
                    </a:p>
                  </a:txBody>
                  <a:tcPr anchor="ctr"/>
                </a:tc>
              </a:tr>
              <a:tr h="5248187">
                <a:tc gridSpan="2">
                  <a:txBody>
                    <a:bodyPr/>
                    <a:lstStyle/>
                    <a:p>
                      <a:pPr marL="185738" indent="-185738">
                        <a:buFont typeface="Arial" pitchFamily="34" charset="0"/>
                        <a:buChar char="•"/>
                      </a:pPr>
                      <a:r>
                        <a:rPr lang="en-US" sz="2000" noProof="0" dirty="0" smtClean="0"/>
                        <a:t>What progress have been made</a:t>
                      </a:r>
                    </a:p>
                    <a:p>
                      <a:pPr marL="185738" marR="0" indent="-18573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2000" b="0" baseline="0" noProof="0" dirty="0" smtClean="0">
                          <a:solidFill>
                            <a:srgbClr val="00B050"/>
                          </a:solidFill>
                        </a:rPr>
                        <a:t>Collimator study. </a:t>
                      </a:r>
                    </a:p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en-US" sz="2000" b="0" baseline="0" noProof="0" dirty="0" smtClean="0">
                          <a:solidFill>
                            <a:schemeClr val="tx1"/>
                          </a:solidFill>
                        </a:rPr>
                        <a:t>Beam expander systems</a:t>
                      </a:r>
                    </a:p>
                    <a:p>
                      <a:pPr marL="642938" lvl="1" indent="-185738">
                        <a:buFont typeface="Arial" pitchFamily="34" charset="0"/>
                        <a:buChar char="•"/>
                      </a:pPr>
                      <a:r>
                        <a:rPr lang="en-US" sz="2000" b="0" baseline="0" noProof="0" dirty="0" err="1" smtClean="0">
                          <a:solidFill>
                            <a:srgbClr val="0070C0"/>
                          </a:solidFill>
                        </a:rPr>
                        <a:t>Octupole</a:t>
                      </a:r>
                      <a:endParaRPr lang="en-US" sz="2000" b="0" baseline="0" noProof="0" dirty="0" smtClean="0">
                        <a:solidFill>
                          <a:srgbClr val="00B050"/>
                        </a:solidFill>
                      </a:endParaRPr>
                    </a:p>
                    <a:p>
                      <a:pPr marL="642938" lvl="1" indent="-185738">
                        <a:buFont typeface="Arial" pitchFamily="34" charset="0"/>
                        <a:buChar char="•"/>
                      </a:pPr>
                      <a:r>
                        <a:rPr lang="en-US" sz="2000" b="0" baseline="0" noProof="0" dirty="0" smtClean="0">
                          <a:solidFill>
                            <a:schemeClr val="accent1"/>
                          </a:solidFill>
                        </a:rPr>
                        <a:t>Step-field magnet</a:t>
                      </a:r>
                      <a:endParaRPr lang="en-US" sz="2000" b="0" baseline="0" noProof="0" dirty="0" smtClean="0">
                        <a:solidFill>
                          <a:srgbClr val="00B050"/>
                        </a:solidFill>
                      </a:endParaRPr>
                    </a:p>
                    <a:p>
                      <a:pPr marL="642938" lvl="1" indent="-185738">
                        <a:buFont typeface="Arial" pitchFamily="34" charset="0"/>
                        <a:buChar char="•"/>
                      </a:pPr>
                      <a:r>
                        <a:rPr lang="en-US" sz="2000" b="0" baseline="0" noProof="0" dirty="0" smtClean="0">
                          <a:solidFill>
                            <a:srgbClr val="00B0F0"/>
                          </a:solidFill>
                        </a:rPr>
                        <a:t>Raster scanning</a:t>
                      </a:r>
                    </a:p>
                    <a:p>
                      <a:pPr marL="0" indent="0">
                        <a:buFont typeface="Arial" pitchFamily="34" charset="0"/>
                        <a:buNone/>
                      </a:pPr>
                      <a:r>
                        <a:rPr lang="en-US" sz="2000" noProof="0" dirty="0" smtClean="0"/>
                        <a:t>What is delivered</a:t>
                      </a:r>
                    </a:p>
                    <a:p>
                      <a:pPr marL="0" indent="0">
                        <a:buFont typeface="Arial" pitchFamily="34" charset="0"/>
                        <a:buNone/>
                      </a:pPr>
                      <a:r>
                        <a:rPr lang="en-US" sz="2000" u="none" noProof="0" dirty="0" smtClean="0">
                          <a:solidFill>
                            <a:srgbClr val="FF0000"/>
                          </a:solidFill>
                        </a:rPr>
                        <a:t>FINAL </a:t>
                      </a:r>
                      <a:r>
                        <a:rPr lang="en-US" sz="2000" u="none" baseline="0" noProof="0" dirty="0" smtClean="0">
                          <a:solidFill>
                            <a:srgbClr val="FF0000"/>
                          </a:solidFill>
                        </a:rPr>
                        <a:t> ADU deliverables:</a:t>
                      </a:r>
                    </a:p>
                    <a:p>
                      <a:pPr marL="185738" indent="-185738">
                        <a:buFont typeface="Arial" pitchFamily="34" charset="0"/>
                        <a:buChar char="•"/>
                      </a:pPr>
                      <a:r>
                        <a:rPr lang="en-US" sz="2000" noProof="0" dirty="0" smtClean="0">
                          <a:solidFill>
                            <a:srgbClr val="FF0000"/>
                          </a:solidFill>
                        </a:rPr>
                        <a:t>Detailed report for the beam expander system</a:t>
                      </a:r>
                    </a:p>
                    <a:p>
                      <a:pPr marL="185738" indent="-185738">
                        <a:buFont typeface="Arial" pitchFamily="34" charset="0"/>
                        <a:buChar char="•"/>
                      </a:pPr>
                      <a:r>
                        <a:rPr lang="en-US" sz="2000" noProof="0" dirty="0" smtClean="0">
                          <a:solidFill>
                            <a:srgbClr val="FF0000"/>
                          </a:solidFill>
                        </a:rPr>
                        <a:t>Detailed report for</a:t>
                      </a:r>
                      <a:r>
                        <a:rPr lang="en-US" sz="2000" baseline="0" noProof="0" dirty="0" smtClean="0">
                          <a:solidFill>
                            <a:srgbClr val="FF0000"/>
                          </a:solidFill>
                        </a:rPr>
                        <a:t> the</a:t>
                      </a:r>
                      <a:r>
                        <a:rPr lang="en-US" sz="2000" noProof="0" dirty="0" smtClean="0">
                          <a:solidFill>
                            <a:srgbClr val="FF0000"/>
                          </a:solidFill>
                        </a:rPr>
                        <a:t> LWU</a:t>
                      </a:r>
                      <a:endParaRPr lang="en-US" sz="2000" noProof="0" dirty="0" smtClean="0"/>
                    </a:p>
                    <a:p>
                      <a:pPr marL="185738" indent="-185738">
                        <a:buFont typeface="Arial" pitchFamily="34" charset="0"/>
                        <a:buChar char="•"/>
                      </a:pPr>
                      <a:r>
                        <a:rPr lang="en-US" sz="2000" noProof="0" dirty="0" smtClean="0"/>
                        <a:t>Solved issues</a:t>
                      </a:r>
                    </a:p>
                    <a:p>
                      <a:pPr marL="185738" marR="0" indent="-18573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2000" noProof="0" dirty="0" smtClean="0"/>
                        <a:t>Managed risks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5738" indent="-185738">
                        <a:buFont typeface="Arial" pitchFamily="34" charset="0"/>
                        <a:buChar char="•"/>
                      </a:pPr>
                      <a:r>
                        <a:rPr lang="en-US" sz="2000" noProof="0" dirty="0" smtClean="0"/>
                        <a:t>Work</a:t>
                      </a:r>
                      <a:r>
                        <a:rPr lang="en-US" sz="2000" baseline="0" noProof="0" dirty="0" smtClean="0"/>
                        <a:t> planned </a:t>
                      </a:r>
                      <a:r>
                        <a:rPr lang="en-US" sz="2000" noProof="0" dirty="0" smtClean="0"/>
                        <a:t>for next period</a:t>
                      </a:r>
                    </a:p>
                    <a:p>
                      <a:pPr marL="185738" indent="-185738">
                        <a:buFont typeface="Arial" pitchFamily="34" charset="0"/>
                        <a:buChar char="•"/>
                      </a:pPr>
                      <a:r>
                        <a:rPr lang="en-US" sz="2000" u="none" noProof="0" dirty="0" smtClean="0">
                          <a:solidFill>
                            <a:srgbClr val="00B050"/>
                          </a:solidFill>
                        </a:rPr>
                        <a:t>Conceptual design report on Raster Scanning</a:t>
                      </a:r>
                      <a:r>
                        <a:rPr lang="en-US" sz="2000" u="none" baseline="0" noProof="0" dirty="0" smtClean="0">
                          <a:solidFill>
                            <a:srgbClr val="00B050"/>
                          </a:solidFill>
                        </a:rPr>
                        <a:t> by June 20’th.</a:t>
                      </a:r>
                    </a:p>
                    <a:p>
                      <a:pPr marL="185738" indent="-185738">
                        <a:buFont typeface="Arial" pitchFamily="34" charset="0"/>
                        <a:buChar char="•"/>
                      </a:pPr>
                      <a:r>
                        <a:rPr lang="en-US" sz="2000" u="none" baseline="0" noProof="0" dirty="0" smtClean="0">
                          <a:solidFill>
                            <a:srgbClr val="00B050"/>
                          </a:solidFill>
                        </a:rPr>
                        <a:t>Report on Beam Spreading comparison by September 31’st?</a:t>
                      </a:r>
                    </a:p>
                    <a:p>
                      <a:pPr marL="185738" marR="0" indent="-18573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2000" noProof="0" dirty="0" smtClean="0">
                          <a:solidFill>
                            <a:srgbClr val="00B050"/>
                          </a:solidFill>
                        </a:rPr>
                        <a:t>January,</a:t>
                      </a:r>
                      <a:r>
                        <a:rPr lang="en-US" sz="2000" baseline="0" noProof="0" dirty="0" smtClean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US" sz="2000" noProof="0" dirty="0" smtClean="0">
                          <a:solidFill>
                            <a:srgbClr val="00B050"/>
                          </a:solidFill>
                        </a:rPr>
                        <a:t>16-18, Collimator and HEBT meeting in Aarhus,</a:t>
                      </a:r>
                      <a:r>
                        <a:rPr lang="en-US" sz="2000" baseline="0" noProof="0" dirty="0" smtClean="0">
                          <a:solidFill>
                            <a:srgbClr val="00B050"/>
                          </a:solidFill>
                        </a:rPr>
                        <a:t> attendance from ESS, Aarhus and Poland.</a:t>
                      </a:r>
                      <a:endParaRPr lang="en-US" sz="2000" baseline="0" noProof="0" dirty="0" smtClean="0">
                        <a:solidFill>
                          <a:schemeClr val="dk1"/>
                        </a:solidFill>
                      </a:endParaRPr>
                    </a:p>
                    <a:p>
                      <a:pPr marL="185738" indent="-185738">
                        <a:buFont typeface="Arial" pitchFamily="34" charset="0"/>
                        <a:buChar char="•"/>
                      </a:pPr>
                      <a:r>
                        <a:rPr lang="en-US" sz="2000" noProof="0" dirty="0" smtClean="0">
                          <a:solidFill>
                            <a:srgbClr val="00B050"/>
                          </a:solidFill>
                        </a:rPr>
                        <a:t>Collimation</a:t>
                      </a:r>
                      <a:r>
                        <a:rPr lang="en-US" sz="2000" baseline="0" noProof="0" dirty="0" smtClean="0">
                          <a:solidFill>
                            <a:srgbClr val="00B050"/>
                          </a:solidFill>
                        </a:rPr>
                        <a:t> and shielding</a:t>
                      </a:r>
                      <a:endParaRPr lang="en-US" sz="2000" noProof="0" dirty="0" smtClean="0">
                        <a:solidFill>
                          <a:srgbClr val="00B050"/>
                        </a:solidFill>
                      </a:endParaRPr>
                    </a:p>
                    <a:p>
                      <a:pPr marL="185738" indent="-185738">
                        <a:buFont typeface="Arial" pitchFamily="34" charset="0"/>
                        <a:buChar char="•"/>
                      </a:pPr>
                      <a:r>
                        <a:rPr lang="en-US" sz="2000" b="0" noProof="0" dirty="0" smtClean="0"/>
                        <a:t>Planned deliveries</a:t>
                      </a:r>
                    </a:p>
                    <a:p>
                      <a:pPr marL="185738" indent="-185738">
                        <a:buFont typeface="Arial" pitchFamily="34" charset="0"/>
                        <a:buChar char="•"/>
                      </a:pPr>
                      <a:r>
                        <a:rPr lang="en-US" sz="2000" noProof="0" dirty="0" smtClean="0"/>
                        <a:t>Planned activities and events</a:t>
                      </a:r>
                    </a:p>
                    <a:p>
                      <a:pPr marL="185738" marR="0" indent="-18573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2000" noProof="0" dirty="0" smtClean="0">
                          <a:solidFill>
                            <a:srgbClr val="00B050"/>
                          </a:solidFill>
                        </a:rPr>
                        <a:t>Risk &amp;</a:t>
                      </a:r>
                      <a:r>
                        <a:rPr lang="en-US" sz="2000" baseline="0" noProof="0" dirty="0" smtClean="0">
                          <a:solidFill>
                            <a:srgbClr val="00B050"/>
                          </a:solidFill>
                        </a:rPr>
                        <a:t> Hazard analysis of the HEBT (Annika)</a:t>
                      </a:r>
                      <a:endParaRPr lang="en-US" sz="2000" noProof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5738" indent="-185738">
                        <a:buFont typeface="Arial" pitchFamily="34" charset="0"/>
                        <a:buChar char="•"/>
                      </a:pPr>
                      <a:r>
                        <a:rPr lang="en-US" sz="2000" b="0" baseline="0" noProof="0" dirty="0" smtClean="0"/>
                        <a:t>What issues exist? </a:t>
                      </a:r>
                    </a:p>
                    <a:p>
                      <a:pPr marL="185738" indent="-185738">
                        <a:buFont typeface="Arial" pitchFamily="34" charset="0"/>
                        <a:buChar char="•"/>
                      </a:pPr>
                      <a:r>
                        <a:rPr lang="en-US" sz="2000" b="0" kern="1200" baseline="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Are any risks active or imminent?</a:t>
                      </a:r>
                    </a:p>
                    <a:p>
                      <a:pPr marL="185738" indent="-185738">
                        <a:buFont typeface="Arial" pitchFamily="34" charset="0"/>
                        <a:buChar char="•"/>
                      </a:pPr>
                      <a:r>
                        <a:rPr lang="en-US" sz="2000" b="0" kern="1200" baseline="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What actions are taken?</a:t>
                      </a:r>
                    </a:p>
                    <a:p>
                      <a:pPr marL="185738" indent="-185738">
                        <a:buFont typeface="Arial" pitchFamily="34" charset="0"/>
                        <a:buChar char="•"/>
                      </a:pPr>
                      <a:r>
                        <a:rPr lang="en-US" sz="2000" b="0" kern="1200" baseline="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Is help needed?</a:t>
                      </a:r>
                    </a:p>
                    <a:p>
                      <a:pPr marL="185738" marR="0" indent="-18573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2000" b="0" kern="1200" baseline="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What decisions are needed?</a:t>
                      </a:r>
                      <a:endParaRPr lang="en-US" sz="2000" b="0" noProof="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  <a:p>
                      <a:pPr marL="185738" indent="-185738">
                        <a:buFont typeface="Arial" pitchFamily="34" charset="0"/>
                        <a:buChar char="•"/>
                      </a:pPr>
                      <a:r>
                        <a:rPr lang="en-US" sz="2000" b="0" u="none" kern="1200" baseline="0" noProof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Requirements on PBW and BEW: in particular &lt; 10%~500 kW outside footprint.</a:t>
                      </a:r>
                    </a:p>
                    <a:p>
                      <a:pPr marL="185738" indent="-185738">
                        <a:buFont typeface="Arial" pitchFamily="34" charset="0"/>
                        <a:buChar char="•"/>
                      </a:pPr>
                      <a:r>
                        <a:rPr lang="en-US" sz="2000" b="0" u="none" kern="1200" baseline="0" noProof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Maximum proton beam energy in HEBT: 2.5 </a:t>
                      </a:r>
                      <a:r>
                        <a:rPr lang="en-US" sz="2000" b="0" u="none" kern="1200" baseline="0" noProof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GeV</a:t>
                      </a:r>
                      <a:r>
                        <a:rPr lang="en-US" sz="2000" b="0" u="none" kern="1200" baseline="0" noProof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Oval 7"/>
          <p:cNvSpPr/>
          <p:nvPr/>
        </p:nvSpPr>
        <p:spPr bwMode="auto">
          <a:xfrm>
            <a:off x="597744" y="2068488"/>
            <a:ext cx="864096" cy="792088"/>
          </a:xfrm>
          <a:prstGeom prst="ellipse">
            <a:avLst/>
          </a:prstGeom>
          <a:solidFill>
            <a:srgbClr val="00B050"/>
          </a:solidFill>
          <a:ln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ヒラギノ角ゴ ProN W3" charset="-128"/>
                <a:cs typeface="Arial" pitchFamily="34" charset="0"/>
                <a:sym typeface="Gill Sans" charset="0"/>
              </a:rPr>
              <a:t>G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1542960" y="268288"/>
            <a:ext cx="1368152" cy="1008112"/>
            <a:chOff x="11542960" y="268288"/>
            <a:chExt cx="1368152" cy="1008112"/>
          </a:xfrm>
        </p:grpSpPr>
        <p:sp>
          <p:nvSpPr>
            <p:cNvPr id="7" name="Freeform 44"/>
            <p:cNvSpPr>
              <a:spLocks noChangeAspect="1"/>
            </p:cNvSpPr>
            <p:nvPr/>
          </p:nvSpPr>
          <p:spPr bwMode="auto">
            <a:xfrm>
              <a:off x="12106870" y="477044"/>
              <a:ext cx="419894" cy="208756"/>
            </a:xfrm>
            <a:custGeom>
              <a:avLst/>
              <a:gdLst/>
              <a:ahLst/>
              <a:cxnLst>
                <a:cxn ang="0">
                  <a:pos x="8139" y="416"/>
                </a:cxn>
                <a:cxn ang="0">
                  <a:pos x="8033" y="1019"/>
                </a:cxn>
                <a:cxn ang="0">
                  <a:pos x="7841" y="1587"/>
                </a:cxn>
                <a:cxn ang="0">
                  <a:pos x="7571" y="2114"/>
                </a:cxn>
                <a:cxn ang="0">
                  <a:pos x="7231" y="2594"/>
                </a:cxn>
                <a:cxn ang="0">
                  <a:pos x="6827" y="3019"/>
                </a:cxn>
                <a:cxn ang="0">
                  <a:pos x="6365" y="3382"/>
                </a:cxn>
                <a:cxn ang="0">
                  <a:pos x="5853" y="3677"/>
                </a:cxn>
                <a:cxn ang="0">
                  <a:pos x="5297" y="3896"/>
                </a:cxn>
                <a:cxn ang="0">
                  <a:pos x="4703" y="4033"/>
                </a:cxn>
                <a:cxn ang="0">
                  <a:pos x="4080" y="4080"/>
                </a:cxn>
                <a:cxn ang="0">
                  <a:pos x="3460" y="4033"/>
                </a:cxn>
                <a:cxn ang="0">
                  <a:pos x="2868" y="3896"/>
                </a:cxn>
                <a:cxn ang="0">
                  <a:pos x="2313" y="3677"/>
                </a:cxn>
                <a:cxn ang="0">
                  <a:pos x="1800" y="3382"/>
                </a:cxn>
                <a:cxn ang="0">
                  <a:pos x="1338" y="3019"/>
                </a:cxn>
                <a:cxn ang="0">
                  <a:pos x="933" y="2594"/>
                </a:cxn>
                <a:cxn ang="0">
                  <a:pos x="592" y="2114"/>
                </a:cxn>
                <a:cxn ang="0">
                  <a:pos x="321" y="1587"/>
                </a:cxn>
                <a:cxn ang="0">
                  <a:pos x="129" y="1019"/>
                </a:cxn>
                <a:cxn ang="0">
                  <a:pos x="21" y="416"/>
                </a:cxn>
                <a:cxn ang="0">
                  <a:pos x="2040" y="0"/>
                </a:cxn>
                <a:cxn ang="0">
                  <a:pos x="2064" y="309"/>
                </a:cxn>
                <a:cxn ang="0">
                  <a:pos x="2133" y="604"/>
                </a:cxn>
                <a:cxn ang="0">
                  <a:pos x="2243" y="881"/>
                </a:cxn>
                <a:cxn ang="0">
                  <a:pos x="2391" y="1137"/>
                </a:cxn>
                <a:cxn ang="0">
                  <a:pos x="2572" y="1369"/>
                </a:cxn>
                <a:cxn ang="0">
                  <a:pos x="2786" y="1572"/>
                </a:cxn>
                <a:cxn ang="0">
                  <a:pos x="3025" y="1743"/>
                </a:cxn>
                <a:cxn ang="0">
                  <a:pos x="3290" y="1879"/>
                </a:cxn>
                <a:cxn ang="0">
                  <a:pos x="3573" y="1976"/>
                </a:cxn>
                <a:cxn ang="0">
                  <a:pos x="3873" y="2030"/>
                </a:cxn>
                <a:cxn ang="0">
                  <a:pos x="4186" y="2037"/>
                </a:cxn>
                <a:cxn ang="0">
                  <a:pos x="4492" y="1998"/>
                </a:cxn>
                <a:cxn ang="0">
                  <a:pos x="4784" y="1916"/>
                </a:cxn>
                <a:cxn ang="0">
                  <a:pos x="5054" y="1792"/>
                </a:cxn>
                <a:cxn ang="0">
                  <a:pos x="5303" y="1632"/>
                </a:cxn>
                <a:cxn ang="0">
                  <a:pos x="5524" y="1439"/>
                </a:cxn>
                <a:cxn ang="0">
                  <a:pos x="5716" y="1217"/>
                </a:cxn>
                <a:cxn ang="0">
                  <a:pos x="5875" y="969"/>
                </a:cxn>
                <a:cxn ang="0">
                  <a:pos x="5997" y="699"/>
                </a:cxn>
                <a:cxn ang="0">
                  <a:pos x="6079" y="409"/>
                </a:cxn>
                <a:cxn ang="0">
                  <a:pos x="6118" y="104"/>
                </a:cxn>
              </a:cxnLst>
              <a:rect l="0" t="0" r="r" b="b"/>
              <a:pathLst>
                <a:path w="8160" h="4080">
                  <a:moveTo>
                    <a:pt x="8160" y="0"/>
                  </a:moveTo>
                  <a:lnTo>
                    <a:pt x="8155" y="209"/>
                  </a:lnTo>
                  <a:lnTo>
                    <a:pt x="8139" y="416"/>
                  </a:lnTo>
                  <a:lnTo>
                    <a:pt x="8113" y="620"/>
                  </a:lnTo>
                  <a:lnTo>
                    <a:pt x="8077" y="821"/>
                  </a:lnTo>
                  <a:lnTo>
                    <a:pt x="8033" y="1019"/>
                  </a:lnTo>
                  <a:lnTo>
                    <a:pt x="7977" y="1212"/>
                  </a:lnTo>
                  <a:lnTo>
                    <a:pt x="7913" y="1401"/>
                  </a:lnTo>
                  <a:lnTo>
                    <a:pt x="7841" y="1587"/>
                  </a:lnTo>
                  <a:lnTo>
                    <a:pt x="7759" y="1768"/>
                  </a:lnTo>
                  <a:lnTo>
                    <a:pt x="7669" y="1943"/>
                  </a:lnTo>
                  <a:lnTo>
                    <a:pt x="7571" y="2114"/>
                  </a:lnTo>
                  <a:lnTo>
                    <a:pt x="7465" y="2280"/>
                  </a:lnTo>
                  <a:lnTo>
                    <a:pt x="7352" y="2440"/>
                  </a:lnTo>
                  <a:lnTo>
                    <a:pt x="7231" y="2594"/>
                  </a:lnTo>
                  <a:lnTo>
                    <a:pt x="7103" y="2742"/>
                  </a:lnTo>
                  <a:lnTo>
                    <a:pt x="6968" y="2884"/>
                  </a:lnTo>
                  <a:lnTo>
                    <a:pt x="6827" y="3019"/>
                  </a:lnTo>
                  <a:lnTo>
                    <a:pt x="6679" y="3148"/>
                  </a:lnTo>
                  <a:lnTo>
                    <a:pt x="6525" y="3268"/>
                  </a:lnTo>
                  <a:lnTo>
                    <a:pt x="6365" y="3382"/>
                  </a:lnTo>
                  <a:lnTo>
                    <a:pt x="6200" y="3488"/>
                  </a:lnTo>
                  <a:lnTo>
                    <a:pt x="6028" y="3586"/>
                  </a:lnTo>
                  <a:lnTo>
                    <a:pt x="5853" y="3677"/>
                  </a:lnTo>
                  <a:lnTo>
                    <a:pt x="5671" y="3759"/>
                  </a:lnTo>
                  <a:lnTo>
                    <a:pt x="5487" y="3832"/>
                  </a:lnTo>
                  <a:lnTo>
                    <a:pt x="5297" y="3896"/>
                  </a:lnTo>
                  <a:lnTo>
                    <a:pt x="5103" y="3951"/>
                  </a:lnTo>
                  <a:lnTo>
                    <a:pt x="4905" y="3997"/>
                  </a:lnTo>
                  <a:lnTo>
                    <a:pt x="4703" y="4033"/>
                  </a:lnTo>
                  <a:lnTo>
                    <a:pt x="4499" y="4059"/>
                  </a:lnTo>
                  <a:lnTo>
                    <a:pt x="4291" y="4075"/>
                  </a:lnTo>
                  <a:lnTo>
                    <a:pt x="4080" y="4080"/>
                  </a:lnTo>
                  <a:lnTo>
                    <a:pt x="3871" y="4075"/>
                  </a:lnTo>
                  <a:lnTo>
                    <a:pt x="3664" y="4059"/>
                  </a:lnTo>
                  <a:lnTo>
                    <a:pt x="3460" y="4033"/>
                  </a:lnTo>
                  <a:lnTo>
                    <a:pt x="3259" y="3997"/>
                  </a:lnTo>
                  <a:lnTo>
                    <a:pt x="3062" y="3951"/>
                  </a:lnTo>
                  <a:lnTo>
                    <a:pt x="2868" y="3896"/>
                  </a:lnTo>
                  <a:lnTo>
                    <a:pt x="2679" y="3832"/>
                  </a:lnTo>
                  <a:lnTo>
                    <a:pt x="2494" y="3759"/>
                  </a:lnTo>
                  <a:lnTo>
                    <a:pt x="2313" y="3677"/>
                  </a:lnTo>
                  <a:lnTo>
                    <a:pt x="2137" y="3586"/>
                  </a:lnTo>
                  <a:lnTo>
                    <a:pt x="1967" y="3488"/>
                  </a:lnTo>
                  <a:lnTo>
                    <a:pt x="1800" y="3382"/>
                  </a:lnTo>
                  <a:lnTo>
                    <a:pt x="1640" y="3268"/>
                  </a:lnTo>
                  <a:lnTo>
                    <a:pt x="1486" y="3148"/>
                  </a:lnTo>
                  <a:lnTo>
                    <a:pt x="1338" y="3019"/>
                  </a:lnTo>
                  <a:lnTo>
                    <a:pt x="1196" y="2884"/>
                  </a:lnTo>
                  <a:lnTo>
                    <a:pt x="1061" y="2742"/>
                  </a:lnTo>
                  <a:lnTo>
                    <a:pt x="933" y="2594"/>
                  </a:lnTo>
                  <a:lnTo>
                    <a:pt x="812" y="2440"/>
                  </a:lnTo>
                  <a:lnTo>
                    <a:pt x="698" y="2280"/>
                  </a:lnTo>
                  <a:lnTo>
                    <a:pt x="592" y="2114"/>
                  </a:lnTo>
                  <a:lnTo>
                    <a:pt x="493" y="1943"/>
                  </a:lnTo>
                  <a:lnTo>
                    <a:pt x="403" y="1768"/>
                  </a:lnTo>
                  <a:lnTo>
                    <a:pt x="321" y="1587"/>
                  </a:lnTo>
                  <a:lnTo>
                    <a:pt x="248" y="1401"/>
                  </a:lnTo>
                  <a:lnTo>
                    <a:pt x="184" y="1212"/>
                  </a:lnTo>
                  <a:lnTo>
                    <a:pt x="129" y="1019"/>
                  </a:lnTo>
                  <a:lnTo>
                    <a:pt x="83" y="821"/>
                  </a:lnTo>
                  <a:lnTo>
                    <a:pt x="47" y="620"/>
                  </a:lnTo>
                  <a:lnTo>
                    <a:pt x="21" y="416"/>
                  </a:lnTo>
                  <a:lnTo>
                    <a:pt x="5" y="209"/>
                  </a:lnTo>
                  <a:lnTo>
                    <a:pt x="0" y="0"/>
                  </a:lnTo>
                  <a:lnTo>
                    <a:pt x="2040" y="0"/>
                  </a:lnTo>
                  <a:lnTo>
                    <a:pt x="2043" y="104"/>
                  </a:lnTo>
                  <a:lnTo>
                    <a:pt x="2051" y="207"/>
                  </a:lnTo>
                  <a:lnTo>
                    <a:pt x="2064" y="309"/>
                  </a:lnTo>
                  <a:lnTo>
                    <a:pt x="2082" y="409"/>
                  </a:lnTo>
                  <a:lnTo>
                    <a:pt x="2105" y="507"/>
                  </a:lnTo>
                  <a:lnTo>
                    <a:pt x="2133" y="604"/>
                  </a:lnTo>
                  <a:lnTo>
                    <a:pt x="2164" y="699"/>
                  </a:lnTo>
                  <a:lnTo>
                    <a:pt x="2201" y="791"/>
                  </a:lnTo>
                  <a:lnTo>
                    <a:pt x="2243" y="881"/>
                  </a:lnTo>
                  <a:lnTo>
                    <a:pt x="2288" y="969"/>
                  </a:lnTo>
                  <a:lnTo>
                    <a:pt x="2337" y="1055"/>
                  </a:lnTo>
                  <a:lnTo>
                    <a:pt x="2391" y="1137"/>
                  </a:lnTo>
                  <a:lnTo>
                    <a:pt x="2448" y="1217"/>
                  </a:lnTo>
                  <a:lnTo>
                    <a:pt x="2508" y="1294"/>
                  </a:lnTo>
                  <a:lnTo>
                    <a:pt x="2572" y="1369"/>
                  </a:lnTo>
                  <a:lnTo>
                    <a:pt x="2641" y="1439"/>
                  </a:lnTo>
                  <a:lnTo>
                    <a:pt x="2711" y="1508"/>
                  </a:lnTo>
                  <a:lnTo>
                    <a:pt x="2786" y="1572"/>
                  </a:lnTo>
                  <a:lnTo>
                    <a:pt x="2863" y="1632"/>
                  </a:lnTo>
                  <a:lnTo>
                    <a:pt x="2943" y="1689"/>
                  </a:lnTo>
                  <a:lnTo>
                    <a:pt x="3025" y="1743"/>
                  </a:lnTo>
                  <a:lnTo>
                    <a:pt x="3111" y="1792"/>
                  </a:lnTo>
                  <a:lnTo>
                    <a:pt x="3199" y="1838"/>
                  </a:lnTo>
                  <a:lnTo>
                    <a:pt x="3290" y="1879"/>
                  </a:lnTo>
                  <a:lnTo>
                    <a:pt x="3381" y="1916"/>
                  </a:lnTo>
                  <a:lnTo>
                    <a:pt x="3476" y="1948"/>
                  </a:lnTo>
                  <a:lnTo>
                    <a:pt x="3573" y="1976"/>
                  </a:lnTo>
                  <a:lnTo>
                    <a:pt x="3671" y="1998"/>
                  </a:lnTo>
                  <a:lnTo>
                    <a:pt x="3771" y="2017"/>
                  </a:lnTo>
                  <a:lnTo>
                    <a:pt x="3873" y="2030"/>
                  </a:lnTo>
                  <a:lnTo>
                    <a:pt x="3976" y="2037"/>
                  </a:lnTo>
                  <a:lnTo>
                    <a:pt x="4080" y="2040"/>
                  </a:lnTo>
                  <a:lnTo>
                    <a:pt x="4186" y="2037"/>
                  </a:lnTo>
                  <a:lnTo>
                    <a:pt x="4289" y="2030"/>
                  </a:lnTo>
                  <a:lnTo>
                    <a:pt x="4392" y="2017"/>
                  </a:lnTo>
                  <a:lnTo>
                    <a:pt x="4492" y="1998"/>
                  </a:lnTo>
                  <a:lnTo>
                    <a:pt x="4591" y="1976"/>
                  </a:lnTo>
                  <a:lnTo>
                    <a:pt x="4688" y="1948"/>
                  </a:lnTo>
                  <a:lnTo>
                    <a:pt x="4784" y="1916"/>
                  </a:lnTo>
                  <a:lnTo>
                    <a:pt x="4876" y="1879"/>
                  </a:lnTo>
                  <a:lnTo>
                    <a:pt x="4966" y="1838"/>
                  </a:lnTo>
                  <a:lnTo>
                    <a:pt x="5054" y="1792"/>
                  </a:lnTo>
                  <a:lnTo>
                    <a:pt x="5140" y="1743"/>
                  </a:lnTo>
                  <a:lnTo>
                    <a:pt x="5222" y="1689"/>
                  </a:lnTo>
                  <a:lnTo>
                    <a:pt x="5303" y="1632"/>
                  </a:lnTo>
                  <a:lnTo>
                    <a:pt x="5379" y="1572"/>
                  </a:lnTo>
                  <a:lnTo>
                    <a:pt x="5454" y="1508"/>
                  </a:lnTo>
                  <a:lnTo>
                    <a:pt x="5524" y="1439"/>
                  </a:lnTo>
                  <a:lnTo>
                    <a:pt x="5592" y="1369"/>
                  </a:lnTo>
                  <a:lnTo>
                    <a:pt x="5656" y="1294"/>
                  </a:lnTo>
                  <a:lnTo>
                    <a:pt x="5716" y="1217"/>
                  </a:lnTo>
                  <a:lnTo>
                    <a:pt x="5773" y="1137"/>
                  </a:lnTo>
                  <a:lnTo>
                    <a:pt x="5826" y="1055"/>
                  </a:lnTo>
                  <a:lnTo>
                    <a:pt x="5875" y="969"/>
                  </a:lnTo>
                  <a:lnTo>
                    <a:pt x="5920" y="881"/>
                  </a:lnTo>
                  <a:lnTo>
                    <a:pt x="5961" y="791"/>
                  </a:lnTo>
                  <a:lnTo>
                    <a:pt x="5997" y="699"/>
                  </a:lnTo>
                  <a:lnTo>
                    <a:pt x="6029" y="604"/>
                  </a:lnTo>
                  <a:lnTo>
                    <a:pt x="6057" y="507"/>
                  </a:lnTo>
                  <a:lnTo>
                    <a:pt x="6079" y="409"/>
                  </a:lnTo>
                  <a:lnTo>
                    <a:pt x="6097" y="309"/>
                  </a:lnTo>
                  <a:lnTo>
                    <a:pt x="6110" y="207"/>
                  </a:lnTo>
                  <a:lnTo>
                    <a:pt x="6118" y="104"/>
                  </a:lnTo>
                  <a:lnTo>
                    <a:pt x="6120" y="0"/>
                  </a:lnTo>
                  <a:lnTo>
                    <a:pt x="8160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solidFill>
                  <a:schemeClr val="accent1"/>
                </a:solidFill>
              </a:endParaRPr>
            </a:p>
          </p:txBody>
        </p:sp>
        <p:sp>
          <p:nvSpPr>
            <p:cNvPr id="9" name="Freeform 45"/>
            <p:cNvSpPr>
              <a:spLocks noChangeAspect="1"/>
            </p:cNvSpPr>
            <p:nvPr/>
          </p:nvSpPr>
          <p:spPr bwMode="auto">
            <a:xfrm>
              <a:off x="11686976" y="268288"/>
              <a:ext cx="419894" cy="417512"/>
            </a:xfrm>
            <a:custGeom>
              <a:avLst/>
              <a:gdLst/>
              <a:ahLst/>
              <a:cxnLst>
                <a:cxn ang="0">
                  <a:pos x="2878" y="8160"/>
                </a:cxn>
                <a:cxn ang="0">
                  <a:pos x="0" y="8160"/>
                </a:cxn>
                <a:cxn ang="0">
                  <a:pos x="8160" y="0"/>
                </a:cxn>
                <a:cxn ang="0">
                  <a:pos x="8160" y="2892"/>
                </a:cxn>
                <a:cxn ang="0">
                  <a:pos x="2878" y="8160"/>
                </a:cxn>
              </a:cxnLst>
              <a:rect l="0" t="0" r="r" b="b"/>
              <a:pathLst>
                <a:path w="8160" h="8160">
                  <a:moveTo>
                    <a:pt x="2878" y="8160"/>
                  </a:moveTo>
                  <a:lnTo>
                    <a:pt x="0" y="8160"/>
                  </a:lnTo>
                  <a:lnTo>
                    <a:pt x="8160" y="0"/>
                  </a:lnTo>
                  <a:lnTo>
                    <a:pt x="8160" y="2892"/>
                  </a:lnTo>
                  <a:lnTo>
                    <a:pt x="2878" y="816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solidFill>
                  <a:schemeClr val="accent1"/>
                </a:solidFill>
              </a:endParaRPr>
            </a:p>
          </p:txBody>
        </p:sp>
        <p:sp>
          <p:nvSpPr>
            <p:cNvPr id="10" name="bmkFld2MainEntity"/>
            <p:cNvSpPr txBox="1">
              <a:spLocks noChangeArrowheads="1"/>
            </p:cNvSpPr>
            <p:nvPr/>
          </p:nvSpPr>
          <p:spPr bwMode="auto">
            <a:xfrm>
              <a:off x="11542960" y="772344"/>
              <a:ext cx="1368152" cy="504056"/>
            </a:xfrm>
            <a:prstGeom prst="rect">
              <a:avLst/>
            </a:prstGeom>
            <a:noFill/>
            <a:ln w="1778" algn="ctr">
              <a:noFill/>
              <a:miter lim="800000"/>
              <a:headEnd/>
              <a:tailEnd/>
            </a:ln>
            <a:effectLst/>
          </p:spPr>
          <p:txBody>
            <a:bodyPr lIns="0" tIns="0" rIns="0" bIns="0" anchor="b"/>
            <a:lstStyle/>
            <a:p>
              <a:pPr defTabSz="1295400">
                <a:lnSpc>
                  <a:spcPct val="95000"/>
                </a:lnSpc>
                <a:buFont typeface="AU Passata" pitchFamily="34" charset="0"/>
                <a:buNone/>
                <a:defRPr/>
              </a:pPr>
              <a:r>
                <a:rPr lang="en-US" sz="1600" dirty="0">
                  <a:solidFill>
                    <a:schemeClr val="tx2"/>
                  </a:solidFill>
                  <a:latin typeface="AU Passata" pitchFamily="34" charset="0"/>
                </a:rPr>
                <a:t>AARHUS</a:t>
              </a:r>
            </a:p>
            <a:p>
              <a:pPr defTabSz="1295400">
                <a:lnSpc>
                  <a:spcPct val="95000"/>
                </a:lnSpc>
                <a:buFont typeface="AU Passata" pitchFamily="34" charset="0"/>
                <a:buNone/>
                <a:defRPr/>
              </a:pPr>
              <a:r>
                <a:rPr lang="en-US" sz="1600" dirty="0" smtClean="0">
                  <a:solidFill>
                    <a:schemeClr val="tx2"/>
                  </a:solidFill>
                  <a:latin typeface="AU Passata" pitchFamily="34" charset="0"/>
                </a:rPr>
                <a:t>UNIVERSITY</a:t>
              </a:r>
              <a:endParaRPr lang="en-US" sz="1600" dirty="0">
                <a:solidFill>
                  <a:schemeClr val="tx2"/>
                </a:solidFill>
                <a:latin typeface="AU Passata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 smtClean="0"/>
              <a:t>Beam</a:t>
            </a:r>
            <a:r>
              <a:rPr lang="da-DK" dirty="0" smtClean="0"/>
              <a:t> </a:t>
            </a:r>
            <a:r>
              <a:rPr lang="da-DK" dirty="0" err="1" smtClean="0"/>
              <a:t>Footprint</a:t>
            </a:r>
            <a:r>
              <a:rPr lang="da-DK" dirty="0" smtClean="0"/>
              <a:t>???</a:t>
            </a:r>
            <a:endParaRPr lang="da-DK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0837952"/>
              </p:ext>
            </p:extLst>
          </p:nvPr>
        </p:nvGraphicFramePr>
        <p:xfrm>
          <a:off x="813768" y="2716560"/>
          <a:ext cx="11282702" cy="6552729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365625"/>
                <a:gridCol w="2331119"/>
                <a:gridCol w="1440160"/>
                <a:gridCol w="1368152"/>
                <a:gridCol w="1777646"/>
              </a:tblGrid>
              <a:tr h="728081">
                <a:tc>
                  <a:txBody>
                    <a:bodyPr/>
                    <a:lstStyle/>
                    <a:p>
                      <a:pPr algn="l" fontAlgn="b"/>
                      <a:endParaRPr lang="da-DK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2000" u="none" strike="noStrike" dirty="0">
                          <a:effectLst/>
                        </a:rPr>
                        <a:t>Normal </a:t>
                      </a:r>
                      <a:r>
                        <a:rPr lang="da-DK" sz="2000" u="none" strike="noStrike" dirty="0" err="1">
                          <a:effectLst/>
                        </a:rPr>
                        <a:t>conditions</a:t>
                      </a:r>
                      <a:endParaRPr lang="da-DK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2000" u="none" strike="noStrike">
                          <a:effectLst/>
                        </a:rPr>
                        <a:t>Off-normal</a:t>
                      </a:r>
                      <a:endParaRPr lang="da-DK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2000" u="none" strike="noStrike">
                          <a:effectLst/>
                        </a:rPr>
                        <a:t>Off-normal</a:t>
                      </a:r>
                      <a:endParaRPr lang="da-DK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2000" u="none" strike="noStrike" dirty="0" smtClean="0">
                          <a:effectLst/>
                        </a:rPr>
                        <a:t>Unit</a:t>
                      </a:r>
                      <a:endParaRPr lang="da-DK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728081">
                <a:tc>
                  <a:txBody>
                    <a:bodyPr/>
                    <a:lstStyle/>
                    <a:p>
                      <a:pPr algn="l" fontAlgn="b"/>
                      <a:endParaRPr lang="da-DK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a-DK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2000" u="none" strike="noStrike" dirty="0">
                          <a:effectLst/>
                        </a:rPr>
                        <a:t>&lt;10 </a:t>
                      </a:r>
                      <a:r>
                        <a:rPr lang="da-DK" sz="2000" u="none" strike="noStrike" dirty="0" smtClean="0">
                          <a:effectLst/>
                        </a:rPr>
                        <a:t>pulses</a:t>
                      </a:r>
                      <a:endParaRPr lang="da-DK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2000" u="none" strike="noStrike">
                          <a:effectLst/>
                        </a:rPr>
                        <a:t>&lt;1 pulses</a:t>
                      </a:r>
                      <a:endParaRPr lang="da-DK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a-DK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728081">
                <a:tc>
                  <a:txBody>
                    <a:bodyPr/>
                    <a:lstStyle/>
                    <a:p>
                      <a:pPr algn="l" fontAlgn="b"/>
                      <a:r>
                        <a:rPr lang="da-DK" sz="24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Nominal </a:t>
                      </a:r>
                      <a:r>
                        <a:rPr lang="da-DK" sz="2400" b="1" u="none" strike="noStrike" dirty="0" err="1" smtClean="0">
                          <a:solidFill>
                            <a:srgbClr val="FF0000"/>
                          </a:solidFill>
                          <a:effectLst/>
                        </a:rPr>
                        <a:t>footprint</a:t>
                      </a:r>
                      <a:r>
                        <a:rPr lang="da-DK" sz="24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 @ BEW</a:t>
                      </a:r>
                      <a:endParaRPr lang="da-DK" sz="24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a-DK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a-DK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a-DK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a-DK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728081">
                <a:tc>
                  <a:txBody>
                    <a:bodyPr/>
                    <a:lstStyle/>
                    <a:p>
                      <a:pPr algn="l" fontAlgn="b"/>
                      <a:r>
                        <a:rPr lang="da-DK" sz="2000" u="none" strike="noStrike" dirty="0" err="1" smtClean="0">
                          <a:effectLst/>
                        </a:rPr>
                        <a:t>Footprint</a:t>
                      </a:r>
                      <a:r>
                        <a:rPr lang="da-DK" sz="2000" u="none" strike="noStrike" dirty="0" smtClean="0">
                          <a:effectLst/>
                        </a:rPr>
                        <a:t> </a:t>
                      </a:r>
                      <a:r>
                        <a:rPr lang="da-DK" sz="2000" u="none" strike="noStrike" dirty="0" err="1" smtClean="0">
                          <a:effectLst/>
                        </a:rPr>
                        <a:t>width</a:t>
                      </a:r>
                      <a:endParaRPr lang="da-DK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2000" u="none" strike="noStrike" dirty="0">
                          <a:effectLst/>
                        </a:rPr>
                        <a:t>160</a:t>
                      </a:r>
                      <a:endParaRPr lang="da-DK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2000" u="none" strike="noStrike" dirty="0">
                          <a:effectLst/>
                        </a:rPr>
                        <a:t>160</a:t>
                      </a:r>
                      <a:endParaRPr lang="da-DK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2000" u="none" strike="noStrike" dirty="0">
                          <a:effectLst/>
                        </a:rPr>
                        <a:t>160</a:t>
                      </a:r>
                      <a:endParaRPr lang="da-DK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2000" u="none" strike="noStrike" dirty="0">
                          <a:effectLst/>
                        </a:rPr>
                        <a:t>mm</a:t>
                      </a:r>
                      <a:endParaRPr lang="da-DK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728081">
                <a:tc>
                  <a:txBody>
                    <a:bodyPr/>
                    <a:lstStyle/>
                    <a:p>
                      <a:pPr algn="l" fontAlgn="b"/>
                      <a:r>
                        <a:rPr lang="da-DK" sz="2000" u="none" strike="noStrike" dirty="0" err="1" smtClean="0">
                          <a:effectLst/>
                        </a:rPr>
                        <a:t>Footprint</a:t>
                      </a:r>
                      <a:r>
                        <a:rPr lang="da-DK" sz="2000" u="none" strike="noStrike" dirty="0" smtClean="0">
                          <a:effectLst/>
                        </a:rPr>
                        <a:t> </a:t>
                      </a:r>
                      <a:r>
                        <a:rPr lang="da-DK" sz="2000" u="none" strike="noStrike" dirty="0" err="1" smtClean="0">
                          <a:effectLst/>
                        </a:rPr>
                        <a:t>height</a:t>
                      </a:r>
                      <a:endParaRPr lang="da-DK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2000" u="none" strike="noStrike" dirty="0">
                          <a:effectLst/>
                        </a:rPr>
                        <a:t>60</a:t>
                      </a:r>
                      <a:endParaRPr lang="da-DK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2000" u="none" strike="noStrike" dirty="0">
                          <a:effectLst/>
                        </a:rPr>
                        <a:t>60</a:t>
                      </a:r>
                      <a:endParaRPr lang="da-DK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2000" u="none" strike="noStrike" dirty="0">
                          <a:effectLst/>
                        </a:rPr>
                        <a:t>60</a:t>
                      </a:r>
                      <a:endParaRPr lang="da-DK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2000" u="none" strike="noStrike" dirty="0">
                          <a:effectLst/>
                        </a:rPr>
                        <a:t>mm</a:t>
                      </a:r>
                      <a:endParaRPr lang="da-DK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728081">
                <a:tc>
                  <a:txBody>
                    <a:bodyPr/>
                    <a:lstStyle/>
                    <a:p>
                      <a:pPr algn="l" fontAlgn="b"/>
                      <a:r>
                        <a:rPr lang="da-DK" sz="2000" u="none" strike="noStrike" dirty="0" err="1">
                          <a:effectLst/>
                        </a:rPr>
                        <a:t>Beam</a:t>
                      </a:r>
                      <a:r>
                        <a:rPr lang="da-DK" sz="2000" u="none" strike="noStrike" dirty="0">
                          <a:effectLst/>
                        </a:rPr>
                        <a:t> power </a:t>
                      </a:r>
                      <a:r>
                        <a:rPr lang="da-DK" sz="2000" u="none" strike="noStrike" dirty="0" err="1">
                          <a:effectLst/>
                        </a:rPr>
                        <a:t>within</a:t>
                      </a:r>
                      <a:r>
                        <a:rPr lang="da-DK" sz="2000" u="none" strike="noStrike" dirty="0">
                          <a:effectLst/>
                        </a:rPr>
                        <a:t> </a:t>
                      </a:r>
                      <a:r>
                        <a:rPr lang="da-DK" sz="2000" u="none" strike="noStrike" dirty="0" err="1">
                          <a:effectLst/>
                        </a:rPr>
                        <a:t>footprint</a:t>
                      </a:r>
                      <a:endParaRPr lang="da-DK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2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&gt;90</a:t>
                      </a:r>
                      <a:endParaRPr lang="da-DK" sz="20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2000" u="none" strike="noStrike" dirty="0">
                          <a:effectLst/>
                        </a:rPr>
                        <a:t>50</a:t>
                      </a:r>
                      <a:endParaRPr lang="da-DK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2000" u="none" strike="noStrike" dirty="0">
                          <a:effectLst/>
                        </a:rPr>
                        <a:t>50</a:t>
                      </a:r>
                      <a:endParaRPr lang="da-DK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2000" u="none" strike="noStrike" dirty="0">
                          <a:effectLst/>
                        </a:rPr>
                        <a:t>% of nominal </a:t>
                      </a:r>
                      <a:r>
                        <a:rPr lang="da-DK" sz="2000" u="none" strike="noStrike" dirty="0" err="1">
                          <a:effectLst/>
                        </a:rPr>
                        <a:t>current</a:t>
                      </a:r>
                      <a:endParaRPr lang="da-DK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728081">
                <a:tc>
                  <a:txBody>
                    <a:bodyPr/>
                    <a:lstStyle/>
                    <a:p>
                      <a:pPr algn="l" fontAlgn="b"/>
                      <a:r>
                        <a:rPr lang="da-DK" sz="2000" u="none" strike="noStrike">
                          <a:effectLst/>
                        </a:rPr>
                        <a:t>Maximum current density</a:t>
                      </a:r>
                      <a:endParaRPr lang="da-DK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2000" u="none" strike="noStrike" dirty="0">
                          <a:effectLst/>
                        </a:rPr>
                        <a:t>&lt;64</a:t>
                      </a:r>
                      <a:endParaRPr lang="da-DK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2000" u="none" strike="noStrike" dirty="0">
                          <a:effectLst/>
                        </a:rPr>
                        <a:t>100?</a:t>
                      </a:r>
                      <a:endParaRPr lang="da-DK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2000" u="none" strike="noStrike" dirty="0">
                          <a:effectLst/>
                        </a:rPr>
                        <a:t>100?</a:t>
                      </a:r>
                      <a:endParaRPr lang="da-DK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2000" u="none" strike="noStrike" dirty="0" err="1" smtClean="0">
                          <a:effectLst/>
                        </a:rPr>
                        <a:t>microA</a:t>
                      </a:r>
                      <a:r>
                        <a:rPr lang="da-DK" sz="2000" u="none" strike="noStrike" dirty="0" smtClean="0">
                          <a:effectLst/>
                        </a:rPr>
                        <a:t>/cm2</a:t>
                      </a:r>
                      <a:endParaRPr lang="da-DK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728081">
                <a:tc>
                  <a:txBody>
                    <a:bodyPr/>
                    <a:lstStyle/>
                    <a:p>
                      <a:pPr algn="l" fontAlgn="b"/>
                      <a:r>
                        <a:rPr lang="da-DK" sz="2000" u="none" strike="noStrike" dirty="0" err="1">
                          <a:effectLst/>
                        </a:rPr>
                        <a:t>Horizontal</a:t>
                      </a:r>
                      <a:r>
                        <a:rPr lang="da-DK" sz="2000" u="none" strike="noStrike" dirty="0">
                          <a:effectLst/>
                        </a:rPr>
                        <a:t> tolerance on </a:t>
                      </a:r>
                      <a:r>
                        <a:rPr lang="da-DK" sz="2000" u="none" strike="noStrike" dirty="0" err="1">
                          <a:effectLst/>
                        </a:rPr>
                        <a:t>beam</a:t>
                      </a:r>
                      <a:r>
                        <a:rPr lang="da-DK" sz="2000" u="none" strike="noStrike" dirty="0">
                          <a:effectLst/>
                        </a:rPr>
                        <a:t> </a:t>
                      </a:r>
                      <a:r>
                        <a:rPr lang="da-DK" sz="2000" u="none" strike="noStrike" dirty="0" err="1">
                          <a:effectLst/>
                        </a:rPr>
                        <a:t>centroid</a:t>
                      </a:r>
                      <a:endParaRPr lang="da-DK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2000" u="none" strike="noStrike">
                          <a:effectLst/>
                        </a:rPr>
                        <a:t>±6</a:t>
                      </a:r>
                      <a:endParaRPr lang="da-DK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2000" u="none" strike="noStrike">
                          <a:effectLst/>
                        </a:rPr>
                        <a:t>±6</a:t>
                      </a:r>
                      <a:endParaRPr lang="da-DK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2000" u="none" strike="noStrike" dirty="0">
                          <a:effectLst/>
                        </a:rPr>
                        <a:t>±6</a:t>
                      </a:r>
                      <a:endParaRPr lang="da-DK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2000" u="none" strike="noStrike" dirty="0">
                          <a:effectLst/>
                        </a:rPr>
                        <a:t>mm</a:t>
                      </a:r>
                      <a:endParaRPr lang="da-DK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728081">
                <a:tc>
                  <a:txBody>
                    <a:bodyPr/>
                    <a:lstStyle/>
                    <a:p>
                      <a:pPr algn="l" fontAlgn="b"/>
                      <a:r>
                        <a:rPr lang="da-DK" sz="2000" u="none" strike="noStrike">
                          <a:effectLst/>
                        </a:rPr>
                        <a:t>Vertical tolerance on beam centroid</a:t>
                      </a:r>
                      <a:endParaRPr lang="da-DK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2000" u="none" strike="noStrike">
                          <a:effectLst/>
                        </a:rPr>
                        <a:t>±6</a:t>
                      </a:r>
                      <a:endParaRPr lang="da-DK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2000" u="none" strike="noStrike">
                          <a:effectLst/>
                        </a:rPr>
                        <a:t>±6</a:t>
                      </a:r>
                      <a:endParaRPr lang="da-DK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2000" u="none" strike="noStrike">
                          <a:effectLst/>
                        </a:rPr>
                        <a:t>±6</a:t>
                      </a:r>
                      <a:endParaRPr lang="da-DK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2000" u="none" strike="noStrike" dirty="0">
                          <a:effectLst/>
                        </a:rPr>
                        <a:t>mm</a:t>
                      </a:r>
                      <a:endParaRPr lang="da-DK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2B4A6C-5733-B342-BEF2-6FB7836DDFCC}" type="slidenum">
              <a:rPr lang="en-US" smtClean="0"/>
              <a:pPr/>
              <a:t>2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7942560" y="340296"/>
            <a:ext cx="4763667" cy="1944216"/>
            <a:chOff x="0" y="0"/>
            <a:chExt cx="3009900" cy="1828799"/>
          </a:xfrm>
        </p:grpSpPr>
        <p:grpSp>
          <p:nvGrpSpPr>
            <p:cNvPr id="6" name="Group 5"/>
            <p:cNvGrpSpPr/>
            <p:nvPr/>
          </p:nvGrpSpPr>
          <p:grpSpPr>
            <a:xfrm>
              <a:off x="0" y="0"/>
              <a:ext cx="3009900" cy="1828799"/>
              <a:chOff x="0" y="0"/>
              <a:chExt cx="4876800" cy="2743200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0" y="0"/>
                <a:ext cx="4876800" cy="2743200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723900" y="647700"/>
                <a:ext cx="3429000" cy="14478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/>
              </a:p>
            </p:txBody>
          </p:sp>
        </p:grpSp>
        <p:sp>
          <p:nvSpPr>
            <p:cNvPr id="7" name="TextBox 14"/>
            <p:cNvSpPr txBox="1"/>
            <p:nvPr/>
          </p:nvSpPr>
          <p:spPr>
            <a:xfrm>
              <a:off x="619803" y="714344"/>
              <a:ext cx="177029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a-DK" sz="2000">
                  <a:solidFill>
                    <a:schemeClr val="bg1"/>
                  </a:solidFill>
                </a:rPr>
                <a:t>Beam footprint</a:t>
              </a:r>
            </a:p>
          </p:txBody>
        </p:sp>
        <p:sp>
          <p:nvSpPr>
            <p:cNvPr id="8" name="TextBox 16"/>
            <p:cNvSpPr txBox="1"/>
            <p:nvPr/>
          </p:nvSpPr>
          <p:spPr>
            <a:xfrm>
              <a:off x="485775" y="2308"/>
              <a:ext cx="2057400" cy="4367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da-DK" sz="2200">
                  <a:solidFill>
                    <a:schemeClr val="bg1"/>
                  </a:solidFill>
                </a:rPr>
                <a:t>Footprint</a:t>
              </a:r>
              <a:r>
                <a:rPr lang="da-DK" sz="2200" baseline="0">
                  <a:solidFill>
                    <a:schemeClr val="bg1"/>
                  </a:solidFill>
                </a:rPr>
                <a:t> </a:t>
              </a:r>
              <a:r>
                <a:rPr lang="da-DK" sz="2200">
                  <a:solidFill>
                    <a:schemeClr val="bg1"/>
                  </a:solidFill>
                </a:rPr>
                <a:t>edge</a:t>
              </a:r>
              <a:endParaRPr lang="en-US" sz="2200" baseline="3000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2886246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9082" y="1951576"/>
            <a:ext cx="7848418" cy="7802024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Beam profile at BEW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5B5BE5-5DDD-4AAD-AA96-06E856BFD8D5}" type="slidenum">
              <a:rPr lang="da-DK" smtClean="0"/>
              <a:pPr>
                <a:defRPr/>
              </a:pPr>
              <a:t>3</a:t>
            </a:fld>
            <a:endParaRPr lang="da-DK"/>
          </a:p>
        </p:txBody>
      </p:sp>
      <p:grpSp>
        <p:nvGrpSpPr>
          <p:cNvPr id="6" name="Group 5"/>
          <p:cNvGrpSpPr/>
          <p:nvPr/>
        </p:nvGrpSpPr>
        <p:grpSpPr>
          <a:xfrm>
            <a:off x="29445" y="2374944"/>
            <a:ext cx="9749785" cy="3454313"/>
            <a:chOff x="20704" y="1669882"/>
            <a:chExt cx="6855318" cy="2428814"/>
          </a:xfrm>
        </p:grpSpPr>
        <p:sp>
          <p:nvSpPr>
            <p:cNvPr id="3" name="TextBox 2"/>
            <p:cNvSpPr txBox="1"/>
            <p:nvPr/>
          </p:nvSpPr>
          <p:spPr>
            <a:xfrm>
              <a:off x="20704" y="1669882"/>
              <a:ext cx="6855318" cy="519373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3428E"/>
                  </a:solidFill>
                </a:rPr>
                <a:t>TD to specify acceptable levels! </a:t>
              </a:r>
              <a:r>
                <a:rPr lang="en-US" dirty="0" smtClean="0">
                  <a:solidFill>
                    <a:srgbClr val="FF0000"/>
                  </a:solidFill>
                </a:rPr>
                <a:t>&lt; 10%?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cxnSp>
          <p:nvCxnSpPr>
            <p:cNvPr id="5" name="Straight Arrow Connector 4"/>
            <p:cNvCxnSpPr>
              <a:stCxn id="3" idx="2"/>
            </p:cNvCxnSpPr>
            <p:nvPr/>
          </p:nvCxnSpPr>
          <p:spPr bwMode="auto">
            <a:xfrm>
              <a:off x="3448363" y="2189255"/>
              <a:ext cx="2095630" cy="1909441"/>
            </a:xfrm>
            <a:prstGeom prst="straightConnector1">
              <a:avLst/>
            </a:prstGeom>
            <a:solidFill>
              <a:schemeClr val="accent2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4" name="Rectangle 3"/>
          <p:cNvSpPr/>
          <p:nvPr/>
        </p:nvSpPr>
        <p:spPr bwMode="auto">
          <a:xfrm>
            <a:off x="5393688" y="5323336"/>
            <a:ext cx="1900800" cy="777600"/>
          </a:xfrm>
          <a:prstGeom prst="rect">
            <a:avLst/>
          </a:prstGeom>
          <a:noFill/>
          <a:ln w="28575">
            <a:solidFill>
              <a:srgbClr val="FF0000"/>
            </a:solidFill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ヒラギノ角ゴ ProN W3" charset="-128"/>
              <a:cs typeface="Arial" pitchFamily="34" charset="0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617549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 Modifie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llets &amp; bread copy">
      <a:majorFont>
        <a:latin typeface="TitilliumText14L 600 wt"/>
        <a:ea typeface="ヒラギノ角ゴ ProN W6"/>
        <a:cs typeface="ヒラギノ角ゴ ProN W6"/>
      </a:majorFont>
      <a:minorFont>
        <a:latin typeface="TitilliumText14L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a:spPr>
      <a:bodyPr vert="horz" wrap="square" lIns="0" tIns="0" rIns="0" bIns="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200" b="0" i="0" u="none" strike="noStrike" cap="none" normalizeH="0" baseline="0" dirty="0" smtClean="0">
            <a:ln>
              <a:noFill/>
            </a:ln>
            <a:solidFill>
              <a:srgbClr val="000000"/>
            </a:solidFill>
            <a:effectLst/>
            <a:latin typeface="Arial" pitchFamily="34" charset="0"/>
            <a:ea typeface="ヒラギノ角ゴ ProN W3" charset="-128"/>
            <a:cs typeface="Arial" pitchFamily="34" charset="0"/>
            <a:sym typeface="Gill Sans" charset="0"/>
          </a:defRPr>
        </a:defPPr>
      </a:lstStyle>
      <a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lnDef>
  </a:objectDefaults>
  <a:extraClrSchemeLst>
    <a:extraClrScheme>
      <a:clrScheme name="Bullets &amp; bread cop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 Modified</Template>
  <TotalTime>5256</TotalTime>
  <Pages>0</Pages>
  <Words>357</Words>
  <Characters>0</Characters>
  <Application>Microsoft Office PowerPoint</Application>
  <PresentationFormat>Custom</PresentationFormat>
  <Lines>0</Lines>
  <Paragraphs>97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ESS Modified</vt:lpstr>
      <vt:lpstr>Linac Design Update Project WP7 - Monthly Report – 2013-Jan 25</vt:lpstr>
      <vt:lpstr>Beam Footprint???</vt:lpstr>
      <vt:lpstr>Beam profile at BEW</vt:lpstr>
    </vt:vector>
  </TitlesOfParts>
  <Company>Semcon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Agenda - Project Management</dc:title>
  <dc:creator>Johan Andersson</dc:creator>
  <cp:lastModifiedBy>Heine Dølrath Thomsen</cp:lastModifiedBy>
  <cp:revision>482</cp:revision>
  <dcterms:created xsi:type="dcterms:W3CDTF">2010-10-20T06:40:43Z</dcterms:created>
  <dcterms:modified xsi:type="dcterms:W3CDTF">2013-01-21T12:45:37Z</dcterms:modified>
</cp:coreProperties>
</file>