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86" r:id="rId3"/>
    <p:sldId id="324" r:id="rId4"/>
    <p:sldId id="352" r:id="rId5"/>
    <p:sldId id="355" r:id="rId6"/>
    <p:sldId id="325" r:id="rId7"/>
    <p:sldId id="376" r:id="rId8"/>
    <p:sldId id="377" r:id="rId9"/>
    <p:sldId id="378" r:id="rId10"/>
    <p:sldId id="379" r:id="rId11"/>
    <p:sldId id="380" r:id="rId12"/>
    <p:sldId id="388" r:id="rId13"/>
    <p:sldId id="356" r:id="rId14"/>
    <p:sldId id="360" r:id="rId15"/>
    <p:sldId id="370" r:id="rId16"/>
    <p:sldId id="371" r:id="rId17"/>
    <p:sldId id="374" r:id="rId18"/>
    <p:sldId id="372" r:id="rId19"/>
    <p:sldId id="381" r:id="rId20"/>
    <p:sldId id="387" r:id="rId21"/>
    <p:sldId id="382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24AF1E7-3D74-F344-9CEA-494D72FD4B1C}">
          <p14:sldIdLst>
            <p14:sldId id="386"/>
            <p14:sldId id="324"/>
            <p14:sldId id="352"/>
            <p14:sldId id="355"/>
            <p14:sldId id="325"/>
            <p14:sldId id="376"/>
            <p14:sldId id="377"/>
            <p14:sldId id="378"/>
            <p14:sldId id="379"/>
            <p14:sldId id="380"/>
            <p14:sldId id="388"/>
            <p14:sldId id="356"/>
            <p14:sldId id="360"/>
            <p14:sldId id="370"/>
            <p14:sldId id="371"/>
            <p14:sldId id="374"/>
            <p14:sldId id="372"/>
            <p14:sldId id="381"/>
            <p14:sldId id="387"/>
            <p14:sldId id="3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 scaleToFitPaper="1"/>
  <p:clrMru>
    <a:srgbClr val="4F4B8E"/>
    <a:srgbClr val="3EF6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83216" autoAdjust="0"/>
  </p:normalViewPr>
  <p:slideViewPr>
    <p:cSldViewPr snapToGrid="0">
      <p:cViewPr varScale="1">
        <p:scale>
          <a:sx n="76" d="100"/>
          <a:sy n="76" d="100"/>
        </p:scale>
        <p:origin x="-21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24336F51-B51D-422F-B746-798AE6117A3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137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EB838336-306B-450D-902A-709919433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5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Currents</a:t>
            </a:r>
            <a:r>
              <a:rPr lang="da-DK" dirty="0" smtClean="0"/>
              <a:t> </a:t>
            </a:r>
            <a:r>
              <a:rPr lang="da-DK" dirty="0" err="1" smtClean="0"/>
              <a:t>need</a:t>
            </a:r>
            <a:r>
              <a:rPr lang="da-DK" dirty="0" smtClean="0"/>
              <a:t>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controlled</a:t>
            </a:r>
            <a:r>
              <a:rPr lang="da-DK" dirty="0" smtClean="0"/>
              <a:t> (and </a:t>
            </a:r>
            <a:r>
              <a:rPr lang="da-DK" dirty="0" err="1" smtClean="0"/>
              <a:t>monitored</a:t>
            </a:r>
            <a:r>
              <a:rPr lang="da-DK" dirty="0" smtClean="0"/>
              <a:t>?) 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1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Raster scanning: Dependence of SCL beam quality: </a:t>
            </a:r>
            <a:r>
              <a:rPr lang="en-US" baseline="0" dirty="0" err="1" smtClean="0"/>
              <a:t>octupole</a:t>
            </a:r>
            <a:r>
              <a:rPr lang="en-US" baseline="0" dirty="0" smtClean="0"/>
              <a:t> &gt; SFM &gt;&gt; Raster scanning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 magnets sweep beam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IGBT-based modulators -&gt; triangular current waveforms, electronic (resonant) generation of frequencies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J-LAB (2 systems) + APT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Raster scanning: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Pattern determined by frequency ratio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 magnets sweep beam footprint within 1 ESS pulse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Fields vs. frequency (1.4 kHz and 1.75 kHz), 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 = 4,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 = 5,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nx</a:t>
            </a:r>
            <a:r>
              <a:rPr lang="en-US" baseline="0" dirty="0" smtClean="0"/>
              <a:t> = 1.25,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Dependence of SCL beam quality: </a:t>
            </a:r>
            <a:r>
              <a:rPr lang="en-US" baseline="0" dirty="0" err="1" smtClean="0"/>
              <a:t>octupole</a:t>
            </a:r>
            <a:r>
              <a:rPr lang="en-US" baseline="0" dirty="0" smtClean="0"/>
              <a:t> &gt; SFM &gt;&gt; Raster scanning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Triplet + 2 x 4 raster magnets + doublet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Only slight coupling of steering and expansion in expander quads!</a:t>
            </a:r>
            <a:endParaRPr lang="en-US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Maximum deflection in both directions, </a:t>
            </a:r>
            <a:r>
              <a:rPr lang="en-US" dirty="0" err="1" smtClean="0"/>
              <a:t>x_max</a:t>
            </a:r>
            <a:r>
              <a:rPr lang="en-US" dirty="0" smtClean="0"/>
              <a:t> = 75 mm, </a:t>
            </a:r>
            <a:r>
              <a:rPr lang="en-US" dirty="0" err="1" smtClean="0"/>
              <a:t>y_max</a:t>
            </a:r>
            <a:r>
              <a:rPr lang="en-US" dirty="0" smtClean="0"/>
              <a:t> = 17 mm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RMS beam sizes: 6 mm, 5 mm -&gt; will depend on scanning pattern and thus </a:t>
            </a:r>
            <a:r>
              <a:rPr lang="en-US" baseline="0" dirty="0" err="1" smtClean="0"/>
              <a:t>freq.s</a:t>
            </a:r>
            <a:r>
              <a:rPr lang="en-US" baseline="0" dirty="0" smtClean="0"/>
              <a:t>!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COMPARISON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Simpler tuning – 5 vs. 10 quads.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One extra UHB</a:t>
            </a:r>
            <a:r>
              <a:rPr lang="en-US" baseline="0" dirty="0" smtClean="0"/>
              <a:t> period or weaker magnets!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 monster-magnets?!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Eric’s </a:t>
            </a:r>
            <a:r>
              <a:rPr lang="en-US" baseline="0" dirty="0" err="1" smtClean="0"/>
              <a:t>backshine</a:t>
            </a:r>
            <a:r>
              <a:rPr lang="en-US" baseline="0" dirty="0" smtClean="0"/>
              <a:t> shield feasible!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Small divergence vs. double waists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~Linear optics!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Losses: 0 / 1E6!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6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Footprint fully illuminated within</a:t>
            </a:r>
            <a:r>
              <a:rPr lang="en-US" baseline="0" dirty="0" smtClean="0"/>
              <a:t> 0.3-0.5 </a:t>
            </a:r>
            <a:r>
              <a:rPr lang="en-US" baseline="0" dirty="0" err="1" smtClean="0"/>
              <a:t>ms</a:t>
            </a:r>
            <a:endParaRPr lang="en-US" dirty="0" smtClean="0"/>
          </a:p>
          <a:p>
            <a:r>
              <a:rPr lang="en-US" dirty="0" smtClean="0"/>
              <a:t>Neutron yield modulation at instruments?</a:t>
            </a:r>
          </a:p>
          <a:p>
            <a:r>
              <a:rPr lang="en-US" dirty="0" smtClean="0"/>
              <a:t>Target stress &amp; fatigue?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Ceramic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beam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tube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should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also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be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considered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!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Eddy current heating could be air-cooled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Ferrite: larger inductance + </a:t>
            </a:r>
            <a:r>
              <a:rPr lang="en-US" baseline="0" dirty="0" err="1" smtClean="0"/>
              <a:t>remanent</a:t>
            </a:r>
            <a:r>
              <a:rPr lang="en-US" baseline="0" dirty="0" smtClean="0"/>
              <a:t> field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Air-coils: no </a:t>
            </a:r>
            <a:r>
              <a:rPr lang="en-US" baseline="0" dirty="0" err="1" smtClean="0"/>
              <a:t>remanent</a:t>
            </a:r>
            <a:r>
              <a:rPr lang="en-US" baseline="0" dirty="0" smtClean="0"/>
              <a:t> field due to hysteresis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Feasible set of magnet + modulator?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 = 150 G – 250 G, 250 G ~ 0.7 </a:t>
            </a:r>
            <a:r>
              <a:rPr lang="en-US" baseline="0" dirty="0" err="1" smtClean="0"/>
              <a:t>mrad</a:t>
            </a:r>
            <a:r>
              <a:rPr lang="en-US" baseline="0" dirty="0" smtClean="0"/>
              <a:t> / magnet @ 2.5 </a:t>
            </a:r>
            <a:r>
              <a:rPr lang="en-US" baseline="0" dirty="0" err="1" smtClean="0"/>
              <a:t>GeV</a:t>
            </a: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0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9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solidFill>
                  <a:srgbClr val="FF0000"/>
                </a:solidFill>
              </a:rPr>
              <a:t>Comparison of beam expander systems: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Risks? Impact of magnetic element-failure? C</a:t>
            </a:r>
            <a:r>
              <a:rPr lang="en-US" dirty="0" smtClean="0"/>
              <a:t>an component-failure cause breaking of target?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Carlos: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many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years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of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experience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at CERN in charge of the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pulsed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 power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AU Passata" pitchFamily="34" charset="0"/>
                <a:ea typeface="+mn-ea"/>
                <a:cs typeface="Arial" charset="0"/>
              </a:rPr>
              <a:t>group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7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Target</a:t>
            </a:r>
            <a:r>
              <a:rPr lang="en-US" baseline="0" dirty="0" smtClean="0"/>
              <a:t> + PBW: critical components in the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‘Simple’ tuning (1 button)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Limited fields</a:t>
            </a:r>
            <a:r>
              <a:rPr lang="en-US" baseline="0" dirty="0" smtClean="0"/>
              <a:t> per aperture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Overfocusing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SFMs: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4 x dipoles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Less flexible (step)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Beam optics constraints: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 Large beam aspect ratio in </a:t>
            </a:r>
            <a:r>
              <a:rPr lang="en-US" baseline="0" dirty="0" err="1" smtClean="0"/>
              <a:t>multipoles</a:t>
            </a:r>
            <a:r>
              <a:rPr lang="en-US" baseline="0" smtClean="0"/>
              <a:t>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Trade-off: compromising SCL beam quality and reducing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7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Beamlets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38336-306B-450D-902A-709919433B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8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TATION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algn="r">
              <a:defRPr/>
            </a:pPr>
            <a:r>
              <a:rPr lang="da-DK" sz="5500">
                <a:solidFill>
                  <a:schemeClr val="accent1"/>
                </a:solidFill>
                <a:latin typeface="AU Peto" pitchFamily="82" charset="0"/>
              </a:rPr>
              <a:t>pRÆSEN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" name="bmkFld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January</a:t>
            </a:r>
            <a:r>
              <a:rPr lang="en-US" sz="900" baseline="0" dirty="0" smtClean="0">
                <a:solidFill>
                  <a:schemeClr val="bg1"/>
                </a:solidFill>
              </a:rPr>
              <a:t> 25,</a:t>
            </a:r>
            <a:r>
              <a:rPr lang="en-US" sz="900" dirty="0" smtClean="0">
                <a:solidFill>
                  <a:schemeClr val="bg1"/>
                </a:solidFill>
              </a:rPr>
              <a:t> 2013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2" name="bmkFld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bmkFld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619250"/>
            <a:ext cx="8421688" cy="949325"/>
          </a:xfrm>
        </p:spPr>
        <p:txBody>
          <a:bodyPr/>
          <a:lstStyle>
            <a:lvl1pPr>
              <a:lnSpc>
                <a:spcPts val="3600"/>
              </a:lnSpc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pic>
        <p:nvPicPr>
          <p:cNvPr id="14" name="Picture 13" descr="ESS_Logo_Expl_Larg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62" y="245208"/>
            <a:ext cx="970943" cy="51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E99B8-27DF-48E0-9B01-CE4B5B0E63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981075"/>
            <a:ext cx="2105025" cy="519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981075"/>
            <a:ext cx="6164263" cy="519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7DE3-2AB8-4B2F-911F-28FDD95EE7C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6E79B-40E3-4705-8CDE-3963BC706BDC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B908-E74B-4E7F-AD5B-EF6F120E7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3B82-882E-484E-914C-E58A52747F5F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ADE5D-E06A-44D6-BA6A-CC45E6AAC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B438-C890-45D8-85C3-A054C7B00D43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4A1-C338-4D04-90CB-12FE17C56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B9B9-D511-450A-8C57-3E4C3892A1A2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6927-958D-4B3E-A62D-F4068BC8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5E34-972E-4ADC-9509-1B7F217099F0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9EF1-55C5-4B59-86A9-B418F513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F327-B3AA-443B-AC05-CD2506688F6F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6C84-EB4E-45B8-8FE6-4A8F016E3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F042-7638-4927-AC22-52688E689097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60C6-5743-4DD7-A302-6BE3B96E8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AA51-D4B4-4FDE-BF18-5789897FD55F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D111-92AD-4121-A8EF-B593B4177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CE44-48BD-4D43-B3DD-E6605507CB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DC9A-F222-4F9F-BBB9-3A5498C81B81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E09-1F3A-40F9-84D3-C83DC9966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2A90-3582-45FD-92AE-BAC1D21E180E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6124-8C1C-426C-A96F-4E8398B69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5AB0-EBC1-4395-B346-914DA92DE344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C7C5-EE47-44D8-BF4D-592A5E787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96E08-52E8-4076-B1C2-6DB03A5D07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73238"/>
            <a:ext cx="413385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73238"/>
            <a:ext cx="4135438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3B077-37AA-48F4-99B7-C581F53B809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5BE5-5DDD-4AAD-AA96-06E856BFD8D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6547D-5DE5-4FBB-8DBE-C7382C6BA00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CE848-D8C4-4B1C-977B-8F8F1DC7668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C3E-5FEE-4D0A-BB20-0BA2698F19B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CF122-DA28-44C3-9D6B-560F405D73B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981075"/>
            <a:ext cx="84216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73238"/>
            <a:ext cx="8421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EAAE042-E7E6-4183-A4F4-8D0509352E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46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55" name="bmkFldAuthorName"/>
          <p:cNvSpPr txBox="1">
            <a:spLocks noChangeArrowheads="1"/>
          </p:cNvSpPr>
          <p:nvPr/>
        </p:nvSpPr>
        <p:spPr bwMode="auto">
          <a:xfrm>
            <a:off x="4767263" y="548680"/>
            <a:ext cx="2609850" cy="14446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HEINE DØLRATH THOMSEN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0" name="bmkFld2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102000"/>
              </a:lnSpc>
              <a:defRPr/>
            </a:pPr>
            <a:r>
              <a:rPr lang="en-US" sz="900" dirty="0" smtClean="0">
                <a:solidFill>
                  <a:schemeClr val="bg2"/>
                </a:solidFill>
              </a:rPr>
              <a:t>January 25, 2013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64" name="bmkFld2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AARHUS</a:t>
            </a:r>
          </a:p>
          <a:p>
            <a:pPr>
              <a:lnSpc>
                <a:spcPct val="95000"/>
              </a:lnSpc>
              <a:defRPr/>
            </a:pPr>
            <a:r>
              <a:rPr lang="en-US" sz="1100" dirty="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65" name="bmkFld2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  <a:p>
            <a:pPr>
              <a:lnSpc>
                <a:spcPct val="95000"/>
              </a:lnSpc>
              <a:defRPr/>
            </a:pPr>
            <a:endParaRPr lang="en-US" sz="8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CF8D43-719F-4AD9-8751-337F4205B6CD}" type="datetimeFigureOut">
              <a:rPr lang="en-US"/>
              <a:pPr>
                <a:defRPr/>
              </a:pPr>
              <a:t>1/24/13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E65FF5-3AF5-4A7C-B0D1-DE66BEC2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file://localhost/Users/heine/Desktop/raster_mech.tif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file://localhost/Users/heine/Desktop/raster_mech.tiff" TargetMode="External"/><Relationship Id="rId5" Type="http://schemas.openxmlformats.org/officeDocument/2006/relationships/image" Target="../media/image16.gif"/><Relationship Id="rId6" Type="http://schemas.openxmlformats.org/officeDocument/2006/relationships/image" Target="file://localhost/Users/heine/Dropbox/rasterAPT/scans/raster_anim_path.gif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-phys.au.dk/heinetho/raster_anim_MC.gif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file://localhost/Users/heine/Desktop/oct_mech.tiff" TargetMode="External"/><Relationship Id="rId5" Type="http://schemas.openxmlformats.org/officeDocument/2006/relationships/image" Target="../media/image6.tiff"/><Relationship Id="rId6" Type="http://schemas.openxmlformats.org/officeDocument/2006/relationships/image" Target="file://localhost/Users/heine/Desktop/sfm_mech.tiff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Raster </a:t>
            </a:r>
            <a:r>
              <a:rPr lang="da-DK" sz="4400" dirty="0" smtClean="0"/>
              <a:t>Scanning </a:t>
            </a:r>
            <a:r>
              <a:rPr lang="da-DK" sz="4400" dirty="0"/>
              <a:t>of the ESS </a:t>
            </a:r>
            <a:r>
              <a:rPr lang="da-DK" sz="4400" dirty="0" err="1" smtClean="0"/>
              <a:t>Beam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Heine </a:t>
            </a:r>
            <a:r>
              <a:rPr lang="en-US" dirty="0" err="1" smtClean="0"/>
              <a:t>Dølrath</a:t>
            </a:r>
            <a:r>
              <a:rPr lang="en-US" dirty="0" smtClean="0"/>
              <a:t> Thomsen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139700"/>
          </a:xfrm>
        </p:spPr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" y="3275397"/>
            <a:ext cx="7878678" cy="215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3" cy="558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116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2D </a:t>
            </a:r>
            <a:r>
              <a:rPr lang="en-US" dirty="0" err="1"/>
              <a:t>Rastering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16547D-5DE5-4FBB-8DBE-C7382C6BA002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grpSp>
        <p:nvGrpSpPr>
          <p:cNvPr id="31" name="Group 30"/>
          <p:cNvGrpSpPr/>
          <p:nvPr/>
        </p:nvGrpSpPr>
        <p:grpSpPr>
          <a:xfrm>
            <a:off x="1657884" y="3136297"/>
            <a:ext cx="5161660" cy="3129234"/>
            <a:chOff x="1657884" y="2418460"/>
            <a:chExt cx="5161660" cy="3129234"/>
          </a:xfrm>
        </p:grpSpPr>
        <p:grpSp>
          <p:nvGrpSpPr>
            <p:cNvPr id="15" name="Group 14"/>
            <p:cNvGrpSpPr/>
            <p:nvPr/>
          </p:nvGrpSpPr>
          <p:grpSpPr>
            <a:xfrm>
              <a:off x="1657884" y="2418460"/>
              <a:ext cx="5161660" cy="629550"/>
              <a:chOff x="1657884" y="2418460"/>
              <a:chExt cx="5161660" cy="629550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1657884" y="3029494"/>
              <a:ext cx="5161660" cy="629550"/>
              <a:chOff x="1657884" y="2418460"/>
              <a:chExt cx="5161660" cy="629550"/>
            </a:xfrm>
          </p:grpSpPr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1657884" y="3659044"/>
              <a:ext cx="5161660" cy="629550"/>
              <a:chOff x="1657884" y="2418460"/>
              <a:chExt cx="5161660" cy="629550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2" name="Group 21"/>
            <p:cNvGrpSpPr/>
            <p:nvPr/>
          </p:nvGrpSpPr>
          <p:grpSpPr>
            <a:xfrm flipH="1">
              <a:off x="1657884" y="4288594"/>
              <a:ext cx="5161660" cy="629550"/>
              <a:chOff x="1657884" y="2418460"/>
              <a:chExt cx="5161660" cy="629550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5" name="Group 24"/>
            <p:cNvGrpSpPr/>
            <p:nvPr/>
          </p:nvGrpSpPr>
          <p:grpSpPr>
            <a:xfrm>
              <a:off x="1657884" y="4918144"/>
              <a:ext cx="5161660" cy="629550"/>
              <a:chOff x="1657884" y="2418460"/>
              <a:chExt cx="5161660" cy="629550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1657884" y="2418460"/>
                <a:ext cx="5161660" cy="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6819544" y="2418460"/>
                <a:ext cx="0" cy="629550"/>
              </a:xfrm>
              <a:prstGeom prst="straightConnector1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9" name="Straight Arrow Connector 28"/>
            <p:cNvCxnSpPr/>
            <p:nvPr/>
          </p:nvCxnSpPr>
          <p:spPr bwMode="auto">
            <a:xfrm flipH="1">
              <a:off x="1657884" y="5547694"/>
              <a:ext cx="5161660" cy="0"/>
            </a:xfrm>
            <a:prstGeom prst="straightConnector1">
              <a:avLst/>
            </a:prstGeom>
            <a:solidFill>
              <a:schemeClr val="accent2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1285726" y="1794616"/>
            <a:ext cx="6074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>
                <a:solidFill>
                  <a:schemeClr val="bg2"/>
                </a:solidFill>
              </a:rPr>
              <a:t>Traditionally</a:t>
            </a:r>
            <a:r>
              <a:rPr lang="da-DK" dirty="0" smtClean="0">
                <a:solidFill>
                  <a:schemeClr val="bg2"/>
                </a:solidFill>
              </a:rPr>
              <a:t>:	Hor. MPS: </a:t>
            </a:r>
            <a:r>
              <a:rPr lang="da-DK" dirty="0" err="1" smtClean="0">
                <a:solidFill>
                  <a:schemeClr val="bg2"/>
                </a:solidFill>
              </a:rPr>
              <a:t>Slow</a:t>
            </a:r>
            <a:endParaRPr lang="da-DK" dirty="0" smtClean="0">
              <a:solidFill>
                <a:schemeClr val="bg2"/>
              </a:solidFill>
            </a:endParaRPr>
          </a:p>
          <a:p>
            <a:r>
              <a:rPr lang="da-DK" dirty="0" smtClean="0">
                <a:solidFill>
                  <a:schemeClr val="bg2"/>
                </a:solidFill>
              </a:rPr>
              <a:t>			</a:t>
            </a:r>
            <a:r>
              <a:rPr lang="da-DK" dirty="0" err="1" smtClean="0">
                <a:solidFill>
                  <a:schemeClr val="bg2"/>
                </a:solidFill>
              </a:rPr>
              <a:t>Ver</a:t>
            </a:r>
            <a:r>
              <a:rPr lang="da-DK" dirty="0" smtClean="0">
                <a:solidFill>
                  <a:schemeClr val="bg2"/>
                </a:solidFill>
              </a:rPr>
              <a:t>. </a:t>
            </a:r>
            <a:r>
              <a:rPr lang="da-DK" dirty="0">
                <a:solidFill>
                  <a:schemeClr val="bg2"/>
                </a:solidFill>
              </a:rPr>
              <a:t>MPS: </a:t>
            </a:r>
            <a:r>
              <a:rPr lang="da-DK" dirty="0" smtClean="0">
                <a:solidFill>
                  <a:schemeClr val="bg2"/>
                </a:solidFill>
              </a:rPr>
              <a:t>Fast</a:t>
            </a:r>
            <a:endParaRPr lang="da-DK" dirty="0">
              <a:solidFill>
                <a:schemeClr val="bg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359760" y="1737603"/>
            <a:ext cx="962896" cy="993930"/>
            <a:chOff x="7359760" y="1737603"/>
            <a:chExt cx="962896" cy="993930"/>
          </a:xfrm>
        </p:grpSpPr>
        <p:cxnSp>
          <p:nvCxnSpPr>
            <p:cNvPr id="34" name="Elbow Connector 33"/>
            <p:cNvCxnSpPr/>
            <p:nvPr/>
          </p:nvCxnSpPr>
          <p:spPr bwMode="auto">
            <a:xfrm rot="8100000">
              <a:off x="7387058" y="1737603"/>
              <a:ext cx="900000" cy="450000"/>
            </a:xfrm>
            <a:prstGeom prst="bentConnector3">
              <a:avLst/>
            </a:prstGeom>
            <a:solidFill>
              <a:schemeClr val="accent2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0" name="Group 39"/>
            <p:cNvGrpSpPr/>
            <p:nvPr/>
          </p:nvGrpSpPr>
          <p:grpSpPr>
            <a:xfrm>
              <a:off x="7359760" y="2371533"/>
              <a:ext cx="962896" cy="360000"/>
              <a:chOff x="7359760" y="2354441"/>
              <a:chExt cx="962896" cy="360000"/>
            </a:xfrm>
          </p:grpSpPr>
          <p:cxnSp>
            <p:nvCxnSpPr>
              <p:cNvPr id="38" name="Elbow Connector 37"/>
              <p:cNvCxnSpPr/>
              <p:nvPr/>
            </p:nvCxnSpPr>
            <p:spPr bwMode="auto">
              <a:xfrm>
                <a:off x="7359760" y="2354441"/>
                <a:ext cx="640800" cy="180000"/>
              </a:xfrm>
              <a:prstGeom prst="bentConnector3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Elbow Connector 38"/>
              <p:cNvCxnSpPr/>
              <p:nvPr/>
            </p:nvCxnSpPr>
            <p:spPr bwMode="auto">
              <a:xfrm>
                <a:off x="7681856" y="2534441"/>
                <a:ext cx="640800" cy="180000"/>
              </a:xfrm>
              <a:prstGeom prst="bentConnector3">
                <a:avLst/>
              </a:prstGeom>
              <a:solidFill>
                <a:schemeClr val="accent2"/>
              </a:solidFill>
              <a:ln w="2857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7151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</a:t>
            </a:r>
            <a:r>
              <a:rPr lang="en-US" dirty="0" smtClean="0"/>
              <a:t>2D </a:t>
            </a:r>
            <a:r>
              <a:rPr lang="en-US" dirty="0" err="1"/>
              <a:t>Rastering</a:t>
            </a:r>
            <a:endParaRPr lang="en-US" dirty="0"/>
          </a:p>
        </p:txBody>
      </p:sp>
      <p:pic>
        <p:nvPicPr>
          <p:cNvPr id="7" name="raster_mech.tiff" descr="/Users/heine/Desktop/raster_mech.tiff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82" b="-21082"/>
          <a:stretch>
            <a:fillRect/>
          </a:stretch>
        </p:blipFill>
        <p:spPr>
          <a:xfrm>
            <a:off x="124505" y="1773238"/>
            <a:ext cx="4133850" cy="44005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3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</a:t>
            </a:r>
            <a:r>
              <a:rPr lang="en-US" dirty="0" smtClean="0"/>
              <a:t>II: LANL APT</a:t>
            </a:r>
            <a:endParaRPr lang="en-US" dirty="0"/>
          </a:p>
        </p:txBody>
      </p:sp>
      <p:pic>
        <p:nvPicPr>
          <p:cNvPr id="7" name="raster_mech.tiff" descr="/Users/heine/Desktop/raster_mech.tiff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82" b="-21082"/>
          <a:stretch>
            <a:fillRect/>
          </a:stretch>
        </p:blipFill>
        <p:spPr>
          <a:xfrm>
            <a:off x="124505" y="1773238"/>
            <a:ext cx="4133850" cy="4400550"/>
          </a:xfrm>
        </p:spPr>
      </p:pic>
      <p:pic>
        <p:nvPicPr>
          <p:cNvPr id="6" name="raster_anim_path.gif" descr="/Users/heine/Dropbox/rasterAPT/scans/raster_anim_path.gif"/>
          <p:cNvPicPr>
            <a:picLocks noGrp="1" noChangeAspect="1"/>
          </p:cNvPicPr>
          <p:nvPr>
            <p:ph sz="half" idx="2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5" b="-3205"/>
          <a:stretch>
            <a:fillRect/>
          </a:stretch>
        </p:blipFill>
        <p:spPr>
          <a:xfrm>
            <a:off x="4461653" y="1578111"/>
            <a:ext cx="4704008" cy="50055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3" name="TextBox 2"/>
          <p:cNvSpPr txBox="1"/>
          <p:nvPr/>
        </p:nvSpPr>
        <p:spPr>
          <a:xfrm rot="16200000">
            <a:off x="3591615" y="4854309"/>
            <a:ext cx="1735094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</a:rPr>
              <a:t>x</a:t>
            </a:r>
            <a:r>
              <a:rPr lang="en-US" sz="2000" dirty="0" err="1" smtClean="0"/>
              <a:t>,</a:t>
            </a:r>
            <a:r>
              <a:rPr lang="en-US" sz="2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chemeClr val="bg2"/>
                </a:solidFill>
              </a:rPr>
              <a:t> [</a:t>
            </a:r>
            <a:r>
              <a:rPr lang="en-US" sz="2000" dirty="0" err="1" smtClean="0">
                <a:solidFill>
                  <a:schemeClr val="bg2"/>
                </a:solidFill>
              </a:rPr>
              <a:t>arb</a:t>
            </a:r>
            <a:r>
              <a:rPr lang="en-US" sz="2000" dirty="0" smtClean="0">
                <a:solidFill>
                  <a:schemeClr val="bg2"/>
                </a:solidFill>
              </a:rPr>
              <a:t>. units]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999" y="6296583"/>
            <a:ext cx="1814855" cy="52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One ESS pulse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517" y="1606605"/>
            <a:ext cx="22268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2"/>
                </a:solidFill>
              </a:rPr>
              <a:t>f</a:t>
            </a:r>
            <a:r>
              <a:rPr lang="da-DK" dirty="0" smtClean="0">
                <a:solidFill>
                  <a:schemeClr val="bg2"/>
                </a:solidFill>
              </a:rPr>
              <a:t>y/fx = 5:4</a:t>
            </a:r>
            <a:endParaRPr lang="da-DK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7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optics: 10 RMS beam size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" y="1487961"/>
            <a:ext cx="8833057" cy="477843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375589" y="1657884"/>
            <a:ext cx="0" cy="4264352"/>
          </a:xfrm>
          <a:prstGeom prst="line">
            <a:avLst/>
          </a:prstGeom>
          <a:solidFill>
            <a:schemeClr val="accent2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91159" y="5366756"/>
            <a:ext cx="2594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ACH      A2T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891" y="4117673"/>
            <a:ext cx="3198311" cy="503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>
                <a:solidFill>
                  <a:srgbClr val="FF0000"/>
                </a:solidFill>
              </a:rPr>
              <a:t>triplet     4+4 </a:t>
            </a:r>
            <a:r>
              <a:rPr lang="da-DK" sz="2000" b="1" dirty="0" err="1" smtClean="0">
                <a:solidFill>
                  <a:srgbClr val="FF0000"/>
                </a:solidFill>
              </a:rPr>
              <a:t>r.m</a:t>
            </a:r>
            <a:r>
              <a:rPr lang="da-DK" sz="2000" b="1" dirty="0" smtClean="0">
                <a:solidFill>
                  <a:srgbClr val="FF0000"/>
                </a:solidFill>
              </a:rPr>
              <a:t>.    </a:t>
            </a:r>
            <a:r>
              <a:rPr lang="da-DK" sz="2000" b="1" dirty="0" err="1" smtClean="0">
                <a:solidFill>
                  <a:srgbClr val="FF0000"/>
                </a:solidFill>
              </a:rPr>
              <a:t>doublet</a:t>
            </a:r>
            <a:endParaRPr lang="da-DK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9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Multiparticle</a:t>
            </a:r>
            <a:r>
              <a:rPr lang="en-US" dirty="0" smtClean="0"/>
              <a:t>: 1 </a:t>
            </a:r>
            <a:r>
              <a:rPr lang="en-US" dirty="0" err="1" smtClean="0"/>
              <a:t>Mparticles</a:t>
            </a:r>
            <a:r>
              <a:rPr lang="en-US" dirty="0" smtClean="0"/>
              <a:t> of SCL output</a:t>
            </a:r>
            <a:endParaRPr lang="en-US" dirty="0"/>
          </a:p>
        </p:txBody>
      </p:sp>
      <p:pic>
        <p:nvPicPr>
          <p:cNvPr id="6" name="Content Placeholder 5" descr="power_density_x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2" b="-4495"/>
          <a:stretch/>
        </p:blipFill>
        <p:spPr>
          <a:xfrm>
            <a:off x="182484" y="1370662"/>
            <a:ext cx="8919574" cy="26784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3" y="3741306"/>
            <a:ext cx="8919574" cy="2508630"/>
          </a:xfrm>
        </p:spPr>
      </p:pic>
    </p:spTree>
    <p:extLst>
      <p:ext uri="{BB962C8B-B14F-4D97-AF65-F5344CB8AC3E}">
        <p14:creationId xmlns:p14="http://schemas.microsoft.com/office/powerpoint/2010/main" val="179197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Simulation: 5:4 pattern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7" name="TextBox 6"/>
          <p:cNvSpPr txBox="1"/>
          <p:nvPr/>
        </p:nvSpPr>
        <p:spPr>
          <a:xfrm>
            <a:off x="571500" y="5702300"/>
            <a:ext cx="7436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10 </a:t>
            </a:r>
            <a:r>
              <a:rPr lang="en-US" sz="2400" dirty="0" err="1" smtClean="0">
                <a:solidFill>
                  <a:schemeClr val="bg2"/>
                </a:solidFill>
              </a:rPr>
              <a:t>Mparticles</a:t>
            </a:r>
            <a:r>
              <a:rPr lang="en-US" sz="2400" dirty="0" smtClean="0">
                <a:solidFill>
                  <a:schemeClr val="bg2"/>
                </a:solidFill>
              </a:rPr>
              <a:t> - time-lapse: </a:t>
            </a: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://users-</a:t>
            </a:r>
            <a:r>
              <a:rPr lang="en-US" sz="2400" dirty="0" err="1">
                <a:hlinkClick r:id="rId3"/>
              </a:rPr>
              <a:t>phys.au.dk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heinetho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err="1">
                <a:hlinkClick r:id="rId3"/>
              </a:rPr>
              <a:t>raster_anim_MC.gif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348"/>
            <a:ext cx="9143999" cy="44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ssajous pic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07" y="2865000"/>
            <a:ext cx="5525651" cy="3029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frequencies?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f0 = 1 / </a:t>
            </a:r>
            <a:r>
              <a:rPr lang="en-US" dirty="0" err="1"/>
              <a:t>Δt</a:t>
            </a:r>
            <a:r>
              <a:rPr lang="en-US" dirty="0" smtClean="0"/>
              <a:t> = 350 Hz</a:t>
            </a:r>
          </a:p>
          <a:p>
            <a:endParaRPr lang="en-US" dirty="0" smtClean="0"/>
          </a:p>
          <a:p>
            <a:r>
              <a:rPr lang="en-US" dirty="0" err="1" smtClean="0"/>
              <a:t>fx</a:t>
            </a:r>
            <a:r>
              <a:rPr lang="en-US" dirty="0" smtClean="0"/>
              <a:t> = </a:t>
            </a:r>
            <a:r>
              <a:rPr lang="en-US" dirty="0" err="1" smtClean="0"/>
              <a:t>nx</a:t>
            </a:r>
            <a:r>
              <a:rPr lang="en-US" dirty="0" smtClean="0"/>
              <a:t> × f0</a:t>
            </a:r>
          </a:p>
          <a:p>
            <a:endParaRPr lang="en-US" dirty="0" smtClean="0"/>
          </a:p>
          <a:p>
            <a:r>
              <a:rPr lang="en-US" dirty="0" err="1" smtClean="0"/>
              <a:t>fy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ny</a:t>
            </a:r>
            <a:r>
              <a:rPr lang="en-US" dirty="0" smtClean="0"/>
              <a:t> </a:t>
            </a:r>
            <a:r>
              <a:rPr lang="en-US" dirty="0"/>
              <a:t>×</a:t>
            </a:r>
            <a:r>
              <a:rPr lang="en-US" dirty="0" smtClean="0"/>
              <a:t> f0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Conditions: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arenR"/>
            </a:pPr>
            <a:r>
              <a:rPr lang="en-US" dirty="0" err="1" smtClean="0"/>
              <a:t>nx</a:t>
            </a:r>
            <a:r>
              <a:rPr lang="en-US" dirty="0" smtClean="0"/>
              <a:t>, </a:t>
            </a:r>
            <a:r>
              <a:rPr lang="en-US" dirty="0" err="1" smtClean="0"/>
              <a:t>ny</a:t>
            </a:r>
            <a:r>
              <a:rPr lang="en-US" dirty="0" smtClean="0"/>
              <a:t> are integers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err="1" smtClean="0"/>
              <a:t>nx</a:t>
            </a:r>
            <a:r>
              <a:rPr lang="en-US" dirty="0" smtClean="0"/>
              <a:t>/</a:t>
            </a:r>
            <a:r>
              <a:rPr lang="en-US" dirty="0" err="1" smtClean="0"/>
              <a:t>ny</a:t>
            </a:r>
            <a:r>
              <a:rPr lang="en-US" dirty="0" smtClean="0"/>
              <a:t> as irrational as possible?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Intensity modulations at instruments?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Frequency stability</a:t>
            </a:r>
          </a:p>
          <a:p>
            <a:endParaRPr lang="en-US" dirty="0" smtClean="0"/>
          </a:p>
          <a:p>
            <a:r>
              <a:rPr lang="en-US" dirty="0" smtClean="0"/>
              <a:t>Modest phase stability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702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High </a:t>
            </a:r>
            <a:r>
              <a:rPr lang="da-DK" dirty="0" err="1" smtClean="0"/>
              <a:t>Frequencies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Existing</a:t>
            </a:r>
            <a:r>
              <a:rPr lang="da-DK" dirty="0" smtClean="0"/>
              <a:t> Systems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/>
              <a:t>J-LAB:</a:t>
            </a:r>
          </a:p>
          <a:p>
            <a:pPr lvl="1"/>
            <a:r>
              <a:rPr lang="da-DK" dirty="0"/>
              <a:t>B = 40 G, L =15 cm</a:t>
            </a:r>
          </a:p>
          <a:p>
            <a:pPr lvl="1"/>
            <a:r>
              <a:rPr lang="da-DK" dirty="0"/>
              <a:t>f = 10-45 kHz</a:t>
            </a:r>
          </a:p>
          <a:p>
            <a:pPr lvl="1"/>
            <a:r>
              <a:rPr lang="da-DK" dirty="0"/>
              <a:t>Air-</a:t>
            </a:r>
            <a:r>
              <a:rPr lang="da-DK" dirty="0" err="1"/>
              <a:t>coils</a:t>
            </a:r>
            <a:r>
              <a:rPr lang="da-DK" dirty="0"/>
              <a:t> of </a:t>
            </a:r>
            <a:r>
              <a:rPr lang="da-DK" dirty="0" err="1"/>
              <a:t>Litz</a:t>
            </a:r>
            <a:r>
              <a:rPr lang="da-DK" dirty="0"/>
              <a:t>-wire</a:t>
            </a:r>
          </a:p>
          <a:p>
            <a:pPr lvl="1"/>
            <a:r>
              <a:rPr lang="da-DK" dirty="0"/>
              <a:t>H-bridge of </a:t>
            </a:r>
            <a:r>
              <a:rPr lang="da-DK" dirty="0" err="1"/>
              <a:t>MOSFETs</a:t>
            </a:r>
            <a:endParaRPr lang="da-DK" dirty="0"/>
          </a:p>
          <a:p>
            <a:pPr marL="176213" lvl="1" indent="0">
              <a:buNone/>
            </a:pPr>
            <a:endParaRPr lang="da-DK" dirty="0"/>
          </a:p>
          <a:p>
            <a:r>
              <a:rPr lang="da-DK" dirty="0" smtClean="0"/>
              <a:t>LANL APT (</a:t>
            </a:r>
            <a:r>
              <a:rPr lang="da-DK" sz="2000" dirty="0" smtClean="0"/>
              <a:t>1.7 </a:t>
            </a:r>
            <a:r>
              <a:rPr lang="da-DK" sz="2000" dirty="0" err="1" smtClean="0"/>
              <a:t>GeV</a:t>
            </a:r>
            <a:r>
              <a:rPr lang="da-DK" sz="2000" dirty="0" smtClean="0"/>
              <a:t>, 100 mA</a:t>
            </a:r>
            <a:r>
              <a:rPr lang="da-DK" dirty="0" smtClean="0"/>
              <a:t>):</a:t>
            </a:r>
          </a:p>
          <a:p>
            <a:pPr lvl="1"/>
            <a:r>
              <a:rPr lang="da-DK" dirty="0" smtClean="0"/>
              <a:t>B = 500 G, L = 4 x 30 cm</a:t>
            </a:r>
          </a:p>
          <a:p>
            <a:pPr lvl="1"/>
            <a:r>
              <a:rPr lang="da-DK" dirty="0" smtClean="0"/>
              <a:t>f = 0.5-0.6 kHz</a:t>
            </a:r>
          </a:p>
          <a:p>
            <a:pPr lvl="1"/>
            <a:r>
              <a:rPr lang="da-DK" dirty="0" err="1" smtClean="0"/>
              <a:t>Ferrite-based</a:t>
            </a:r>
            <a:r>
              <a:rPr lang="da-DK" dirty="0" smtClean="0"/>
              <a:t> magnets</a:t>
            </a:r>
          </a:p>
          <a:p>
            <a:pPr lvl="1"/>
            <a:r>
              <a:rPr lang="da-DK" dirty="0" smtClean="0"/>
              <a:t>H-bridge of </a:t>
            </a:r>
            <a:r>
              <a:rPr lang="da-DK" dirty="0" err="1" smtClean="0"/>
              <a:t>IGBTs</a:t>
            </a:r>
            <a:endParaRPr lang="da-DK" dirty="0"/>
          </a:p>
          <a:p>
            <a:pPr lvl="1"/>
            <a:endParaRPr lang="da-DK" dirty="0" smtClean="0"/>
          </a:p>
          <a:p>
            <a:r>
              <a:rPr lang="da-DK" dirty="0" smtClean="0"/>
              <a:t>LANL MTS:</a:t>
            </a:r>
            <a:endParaRPr lang="da-DK" dirty="0"/>
          </a:p>
          <a:p>
            <a:pPr lvl="1"/>
            <a:r>
              <a:rPr lang="da-DK" dirty="0" smtClean="0"/>
              <a:t>f </a:t>
            </a:r>
            <a:r>
              <a:rPr lang="da-DK" dirty="0"/>
              <a:t>= </a:t>
            </a:r>
            <a:r>
              <a:rPr lang="da-DK" dirty="0" smtClean="0"/>
              <a:t>(20 + 60) kHz (sinus.)</a:t>
            </a:r>
            <a:endParaRPr lang="da-DK" dirty="0"/>
          </a:p>
          <a:p>
            <a:pPr marL="176213" lvl="1" indent="0">
              <a:buNone/>
            </a:pPr>
            <a:endParaRPr lang="da-DK" dirty="0" smtClean="0"/>
          </a:p>
          <a:p>
            <a:pPr marL="176213" lvl="1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 smtClean="0"/>
              <a:t>ESS?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74625" lvl="1" indent="-174625">
              <a:lnSpc>
                <a:spcPts val="2100"/>
              </a:lnSpc>
            </a:pPr>
            <a:endParaRPr lang="da-DK" dirty="0" smtClean="0"/>
          </a:p>
          <a:p>
            <a:pPr marL="174625" lvl="1" indent="-174625">
              <a:lnSpc>
                <a:spcPts val="2100"/>
              </a:lnSpc>
            </a:pPr>
            <a:r>
              <a:rPr lang="da-DK" dirty="0" smtClean="0"/>
              <a:t>B </a:t>
            </a:r>
            <a:r>
              <a:rPr lang="da-DK" dirty="0"/>
              <a:t>= 250 </a:t>
            </a:r>
            <a:r>
              <a:rPr lang="da-DK" dirty="0" smtClean="0"/>
              <a:t>G, L = 4 x 30 cm</a:t>
            </a:r>
            <a:r>
              <a:rPr lang="da-DK" dirty="0" smtClean="0">
                <a:solidFill>
                  <a:srgbClr val="FF0000"/>
                </a:solidFill>
              </a:rPr>
              <a:t>?</a:t>
            </a:r>
            <a:endParaRPr lang="da-DK" dirty="0"/>
          </a:p>
          <a:p>
            <a:pPr marL="174625" lvl="1" indent="-174625">
              <a:lnSpc>
                <a:spcPts val="2100"/>
              </a:lnSpc>
            </a:pPr>
            <a:r>
              <a:rPr lang="da-DK" dirty="0" smtClean="0"/>
              <a:t>f </a:t>
            </a:r>
            <a:r>
              <a:rPr lang="da-DK" dirty="0"/>
              <a:t>= 5</a:t>
            </a:r>
            <a:r>
              <a:rPr lang="da-DK" dirty="0" smtClean="0"/>
              <a:t>-20 </a:t>
            </a:r>
            <a:r>
              <a:rPr lang="da-DK" dirty="0"/>
              <a:t>kHz</a:t>
            </a:r>
            <a:r>
              <a:rPr lang="da-DK" dirty="0" smtClean="0"/>
              <a:t>? </a:t>
            </a:r>
            <a:r>
              <a:rPr lang="da-DK" dirty="0" smtClean="0">
                <a:solidFill>
                  <a:srgbClr val="FF0000"/>
                </a:solidFill>
              </a:rPr>
              <a:t>(TD + Science)</a:t>
            </a:r>
          </a:p>
          <a:p>
            <a:pPr marL="174625" lvl="1" indent="-174625">
              <a:lnSpc>
                <a:spcPts val="2100"/>
              </a:lnSpc>
            </a:pPr>
            <a:r>
              <a:rPr lang="da-DK" dirty="0" smtClean="0"/>
              <a:t>Air-</a:t>
            </a:r>
            <a:r>
              <a:rPr lang="da-DK" dirty="0" err="1" smtClean="0"/>
              <a:t>coils</a:t>
            </a:r>
            <a:r>
              <a:rPr lang="da-DK" dirty="0" smtClean="0">
                <a:solidFill>
                  <a:srgbClr val="FF0000"/>
                </a:solidFill>
              </a:rPr>
              <a:t>?</a:t>
            </a:r>
            <a:endParaRPr lang="da-DK" dirty="0">
              <a:solidFill>
                <a:srgbClr val="FF0000"/>
              </a:solidFill>
            </a:endParaRPr>
          </a:p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40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ESS </a:t>
            </a:r>
            <a:r>
              <a:rPr lang="da-DK" dirty="0" err="1" smtClean="0"/>
              <a:t>Lissajous</a:t>
            </a:r>
            <a:r>
              <a:rPr lang="da-DK" dirty="0" smtClean="0"/>
              <a:t> System</a:t>
            </a:r>
            <a:endParaRPr lang="da-DK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Linear optics!</a:t>
            </a:r>
          </a:p>
          <a:p>
            <a:endParaRPr lang="en-US" sz="2800" dirty="0"/>
          </a:p>
          <a:p>
            <a:r>
              <a:rPr lang="en-US" sz="2800" dirty="0"/>
              <a:t>All feasible magnetic elements</a:t>
            </a:r>
          </a:p>
          <a:p>
            <a:endParaRPr lang="en-US" sz="2800" dirty="0"/>
          </a:p>
          <a:p>
            <a:r>
              <a:rPr lang="en-US" sz="2800" dirty="0"/>
              <a:t>Losses: </a:t>
            </a:r>
            <a:r>
              <a:rPr lang="en-US" sz="2800" dirty="0">
                <a:solidFill>
                  <a:srgbClr val="FF0000"/>
                </a:solidFill>
              </a:rPr>
              <a:t>0</a:t>
            </a:r>
            <a:r>
              <a:rPr lang="en-US" sz="2800" dirty="0"/>
              <a:t> / 10</a:t>
            </a:r>
            <a:r>
              <a:rPr lang="en-US" sz="2800" baseline="30000" dirty="0"/>
              <a:t>6</a:t>
            </a:r>
            <a:r>
              <a:rPr lang="en-US" sz="2800" dirty="0"/>
              <a:t> particles!</a:t>
            </a:r>
            <a:endParaRPr lang="en-US" sz="2800" dirty="0">
              <a:solidFill>
                <a:srgbClr val="03428E"/>
              </a:solidFill>
            </a:endParaRPr>
          </a:p>
          <a:p>
            <a:endParaRPr lang="en-US" sz="2800" dirty="0">
              <a:solidFill>
                <a:srgbClr val="03428E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Choice of frequency set?</a:t>
            </a:r>
          </a:p>
          <a:p>
            <a:pPr lvl="1"/>
            <a:r>
              <a:rPr lang="en-US" sz="2000" dirty="0"/>
              <a:t>Neutron yield modulation at instruments?</a:t>
            </a:r>
          </a:p>
          <a:p>
            <a:pPr lvl="1"/>
            <a:r>
              <a:rPr lang="en-US" sz="2000" dirty="0"/>
              <a:t>Target stress &amp; fatigue?</a:t>
            </a:r>
          </a:p>
          <a:p>
            <a:pPr lvl="1"/>
            <a:r>
              <a:rPr lang="en-US" sz="2000" dirty="0"/>
              <a:t>…</a:t>
            </a:r>
          </a:p>
          <a:p>
            <a:endParaRPr lang="da-DK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85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984"/>
            <a:ext cx="9070282" cy="95715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HEBT </a:t>
            </a:r>
            <a:r>
              <a:rPr lang="en-US" sz="1600" dirty="0" smtClean="0"/>
              <a:t>(28.05 2012)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205700" y="634295"/>
            <a:ext cx="1938300" cy="10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r>
              <a:rPr lang="en-US" sz="2400" dirty="0" smtClean="0">
                <a:solidFill>
                  <a:srgbClr val="FF0000"/>
                </a:solidFill>
              </a:rPr>
              <a:t>Dipoles</a:t>
            </a:r>
            <a:r>
              <a:rPr lang="en-US" sz="2400" dirty="0" smtClean="0"/>
              <a:t>,</a:t>
            </a:r>
          </a:p>
          <a:p>
            <a:r>
              <a:rPr lang="en-US" sz="2400" dirty="0">
                <a:solidFill>
                  <a:srgbClr val="008000"/>
                </a:solidFill>
              </a:rPr>
              <a:t>Q</a:t>
            </a:r>
            <a:r>
              <a:rPr lang="en-US" sz="2400" dirty="0" smtClean="0">
                <a:solidFill>
                  <a:srgbClr val="008000"/>
                </a:solidFill>
              </a:rPr>
              <a:t>uadrupoles</a:t>
            </a:r>
            <a:endParaRPr lang="en-US" sz="2400" dirty="0"/>
          </a:p>
          <a:p>
            <a:r>
              <a:rPr lang="en-US" sz="2400" dirty="0" err="1"/>
              <a:t>O</a:t>
            </a:r>
            <a:r>
              <a:rPr lang="en-US" sz="2400" dirty="0" err="1" smtClean="0"/>
              <a:t>ctupoles</a:t>
            </a:r>
            <a:endParaRPr lang="en-US" sz="2400" dirty="0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9698" y="3512592"/>
            <a:ext cx="8550765" cy="2661195"/>
          </a:xfrm>
          <a:prstGeom prst="rect">
            <a:avLst/>
          </a:prstGeom>
        </p:spPr>
        <p:txBody>
          <a:bodyPr/>
          <a:lstStyle>
            <a:lvl1pPr marL="174625" indent="-174625"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0363" indent="-184150" algn="l" rtl="0" eaLnBrk="0" fontAlgn="base" hangingPunct="0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400">
                <a:solidFill>
                  <a:schemeClr val="bg2"/>
                </a:solidFill>
                <a:latin typeface="+mn-lt"/>
              </a:defRPr>
            </a:lvl2pPr>
            <a:lvl3pPr marL="544513" indent="-182563" algn="l" rtl="0" eaLnBrk="0" fontAlgn="base" hangingPunct="0">
              <a:lnSpc>
                <a:spcPct val="97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3pPr>
            <a:lvl4pPr marL="7112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4pPr>
            <a:lvl5pPr marL="895350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5pPr>
            <a:lvl6pPr marL="13525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6pPr>
            <a:lvl7pPr marL="18097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7pPr>
            <a:lvl8pPr marL="22669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8pPr>
            <a:lvl9pPr marL="2724150" indent="-176213" algn="l" rtl="0" fontAlgn="base"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UHB</a:t>
            </a:r>
            <a:r>
              <a:rPr lang="en-US" sz="2400" dirty="0" smtClean="0"/>
              <a:t>: Energy upgrade + movable collimators.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ACH</a:t>
            </a:r>
            <a:r>
              <a:rPr lang="en-US" sz="2400" dirty="0" smtClean="0"/>
              <a:t>: Achromatic elevation. Tune-up lines below.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A2T</a:t>
            </a:r>
            <a:r>
              <a:rPr lang="en-US" sz="2400" dirty="0" smtClean="0"/>
              <a:t>: Beam expander system (non-linear) + fixed collimator.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9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Development of the </a:t>
            </a:r>
            <a:r>
              <a:rPr lang="da-DK" dirty="0" err="1" smtClean="0"/>
              <a:t>Lissajous</a:t>
            </a:r>
            <a:r>
              <a:rPr lang="da-DK" dirty="0" smtClean="0"/>
              <a:t> System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673691" y="2427017"/>
            <a:ext cx="2956845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chemeClr val="bg2"/>
                </a:solidFill>
              </a:rPr>
              <a:t>AC </a:t>
            </a:r>
            <a:r>
              <a:rPr lang="da-DK" dirty="0">
                <a:solidFill>
                  <a:schemeClr val="bg2"/>
                </a:solidFill>
              </a:rPr>
              <a:t>M</a:t>
            </a:r>
            <a:r>
              <a:rPr lang="da-DK" dirty="0" smtClean="0">
                <a:solidFill>
                  <a:schemeClr val="bg2"/>
                </a:solidFill>
              </a:rPr>
              <a:t>agnets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1131" y="2427017"/>
            <a:ext cx="3257374" cy="55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chemeClr val="bg2"/>
                </a:solidFill>
              </a:rPr>
              <a:t>Modulator</a:t>
            </a:r>
            <a:endParaRPr lang="da-DK" dirty="0" smtClean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7410" y="4040719"/>
            <a:ext cx="295684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chemeClr val="bg2"/>
                </a:solidFill>
              </a:rPr>
              <a:t>Beam</a:t>
            </a:r>
            <a:r>
              <a:rPr lang="da-DK" dirty="0" smtClean="0">
                <a:solidFill>
                  <a:schemeClr val="bg2"/>
                </a:solidFill>
              </a:rPr>
              <a:t> </a:t>
            </a:r>
            <a:r>
              <a:rPr lang="da-DK" dirty="0" err="1" smtClean="0">
                <a:solidFill>
                  <a:schemeClr val="bg2"/>
                </a:solidFill>
              </a:rPr>
              <a:t>Optics</a:t>
            </a:r>
            <a:endParaRPr lang="da-DK" dirty="0" smtClean="0">
              <a:solidFill>
                <a:schemeClr val="bg2"/>
              </a:solidFill>
            </a:endParaRPr>
          </a:p>
          <a:p>
            <a:pPr algn="ctr"/>
            <a:r>
              <a:rPr lang="da-DK" sz="2800" dirty="0" smtClean="0">
                <a:solidFill>
                  <a:schemeClr val="tx2"/>
                </a:solidFill>
              </a:rPr>
              <a:t>HDT, ISA</a:t>
            </a:r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 bwMode="auto">
          <a:xfrm rot="16200000" flipH="1">
            <a:off x="2669121" y="2464007"/>
            <a:ext cx="1059704" cy="2093719"/>
          </a:xfrm>
          <a:prstGeom prst="bentConnector3">
            <a:avLst>
              <a:gd name="adj1" fmla="val 50000"/>
            </a:avLst>
          </a:prstGeom>
          <a:solidFill>
            <a:schemeClr val="accent2"/>
          </a:solidFill>
          <a:ln w="28575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>
            <a:off x="3630536" y="2704016"/>
            <a:ext cx="1230595" cy="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65020" y="5287376"/>
            <a:ext cx="8714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2"/>
                </a:solidFill>
              </a:rPr>
              <a:t>2013.06: CDR for </a:t>
            </a:r>
            <a:r>
              <a:rPr lang="da-DK" dirty="0" err="1" smtClean="0">
                <a:solidFill>
                  <a:schemeClr val="bg2"/>
                </a:solidFill>
              </a:rPr>
              <a:t>Lissajous</a:t>
            </a:r>
            <a:r>
              <a:rPr lang="da-DK" dirty="0" smtClean="0">
                <a:solidFill>
                  <a:schemeClr val="bg2"/>
                </a:solidFill>
              </a:rPr>
              <a:t> system</a:t>
            </a:r>
          </a:p>
          <a:p>
            <a:r>
              <a:rPr lang="da-DK" dirty="0" smtClean="0">
                <a:solidFill>
                  <a:schemeClr val="bg2"/>
                </a:solidFill>
              </a:rPr>
              <a:t>2013.10: </a:t>
            </a:r>
            <a:r>
              <a:rPr lang="da-DK" dirty="0" err="1" smtClean="0">
                <a:solidFill>
                  <a:schemeClr val="bg2"/>
                </a:solidFill>
              </a:rPr>
              <a:t>Comparison</a:t>
            </a:r>
            <a:r>
              <a:rPr lang="da-DK" dirty="0" smtClean="0">
                <a:solidFill>
                  <a:schemeClr val="bg2"/>
                </a:solidFill>
              </a:rPr>
              <a:t> of </a:t>
            </a:r>
            <a:r>
              <a:rPr lang="da-DK" dirty="0" err="1" smtClean="0">
                <a:solidFill>
                  <a:schemeClr val="bg2"/>
                </a:solidFill>
              </a:rPr>
              <a:t>beam</a:t>
            </a:r>
            <a:r>
              <a:rPr lang="da-DK" dirty="0" smtClean="0">
                <a:solidFill>
                  <a:schemeClr val="bg2"/>
                </a:solidFill>
              </a:rPr>
              <a:t> </a:t>
            </a:r>
            <a:r>
              <a:rPr lang="da-DK" dirty="0" err="1" smtClean="0">
                <a:solidFill>
                  <a:schemeClr val="bg2"/>
                </a:solidFill>
              </a:rPr>
              <a:t>expanders</a:t>
            </a:r>
            <a:endParaRPr lang="da-DK" dirty="0" smtClean="0">
              <a:solidFill>
                <a:schemeClr val="bg2"/>
              </a:solidFill>
            </a:endParaRPr>
          </a:p>
          <a:p>
            <a:r>
              <a:rPr lang="da-DK" dirty="0" smtClean="0">
                <a:solidFill>
                  <a:schemeClr val="bg2"/>
                </a:solidFill>
              </a:rPr>
              <a:t>2014:	TDR + prototype</a:t>
            </a:r>
            <a:endParaRPr lang="da-DK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9839" y="1603633"/>
            <a:ext cx="7733944" cy="182065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4629" y="1873019"/>
            <a:ext cx="3722408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Design partner</a:t>
            </a:r>
          </a:p>
        </p:txBody>
      </p:sp>
    </p:spTree>
    <p:extLst>
      <p:ext uri="{BB962C8B-B14F-4D97-AF65-F5344CB8AC3E}">
        <p14:creationId xmlns:p14="http://schemas.microsoft.com/office/powerpoint/2010/main" val="425687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>
                <a:latin typeface="TitilliumText14L 600 wt" charset="0"/>
                <a:ea typeface="ヒラギノ角ゴ ProN W6" charset="0"/>
                <a:cs typeface="ヒラギノ角ゴ ProN W6" charset="0"/>
              </a:rPr>
              <a:t>Exploiting the target footprint area!</a:t>
            </a:r>
          </a:p>
        </p:txBody>
      </p:sp>
      <p:pic>
        <p:nvPicPr>
          <p:cNvPr id="19458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8" y="2015419"/>
            <a:ext cx="8845128" cy="3973213"/>
          </a:xfrm>
        </p:spPr>
      </p:pic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22368" indent="-200911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03643" indent="-160729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125101" indent="-160729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446558" indent="-160729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9692731-B92A-5E46-AF95-0994D43C6963}" type="slidenum">
              <a:rPr lang="en-US" sz="2500">
                <a:solidFill>
                  <a:srgbClr val="FFFFFF"/>
                </a:solidFill>
                <a:latin typeface="Lucida Grande" charset="0"/>
                <a:cs typeface="Lucida Grande" charset="0"/>
                <a:sym typeface="Lucida Grande" charset="0"/>
              </a:rPr>
              <a:pPr eaLnBrk="1" hangingPunct="1"/>
              <a:t>3</a:t>
            </a:fld>
            <a:endParaRPr lang="en-US" sz="2500">
              <a:solidFill>
                <a:srgbClr val="FFFFFF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17662" y="5998518"/>
            <a:ext cx="7971402" cy="51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500" dirty="0"/>
              <a:t>Lowering the max. current density </a:t>
            </a:r>
            <a:r>
              <a:rPr lang="en-US" sz="2500" i="1" dirty="0"/>
              <a:t>J</a:t>
            </a:r>
            <a:r>
              <a:rPr lang="en-US" sz="2500" dirty="0"/>
              <a:t> =&gt; </a:t>
            </a:r>
            <a:r>
              <a:rPr lang="en-US" sz="2500" dirty="0">
                <a:solidFill>
                  <a:srgbClr val="FF0000"/>
                </a:solidFill>
              </a:rPr>
              <a:t>increasing target life!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16177" y="1509353"/>
            <a:ext cx="1523508" cy="506066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200" i="1" dirty="0"/>
              <a:t>J</a:t>
            </a:r>
            <a:r>
              <a:rPr lang="en-US" sz="2200" dirty="0"/>
              <a:t> [µA/cm</a:t>
            </a:r>
            <a:r>
              <a:rPr lang="en-US" sz="2200" baseline="30000" dirty="0"/>
              <a:t>2</a:t>
            </a:r>
            <a:r>
              <a:rPr lang="en-US" sz="2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064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Expander Systems I: DC Magnets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036139"/>
            <a:ext cx="4133850" cy="3874748"/>
          </a:xfrm>
        </p:spPr>
      </p:pic>
      <p:pic>
        <p:nvPicPr>
          <p:cNvPr id="17" name="sfm_mech.tiff" descr="/Users/heine/Desktop/sfm_mech.tiff"/>
          <p:cNvPicPr>
            <a:picLocks noGrp="1" noChangeAspect="1"/>
          </p:cNvPicPr>
          <p:nvPr>
            <p:ph sz="half" idx="2"/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4" r="-15504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5B5BE5-5DDD-4AAD-AA96-06E856BFD8D5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  <p:pic>
        <p:nvPicPr>
          <p:cNvPr id="16" name="Content Placeholder 12" descr="out_tang_sf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68" b="-20968"/>
          <a:stretch>
            <a:fillRect/>
          </a:stretch>
        </p:blipFill>
        <p:spPr bwMode="auto">
          <a:xfrm>
            <a:off x="959617" y="-401347"/>
            <a:ext cx="7239279" cy="77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74104" y="5943840"/>
            <a:ext cx="71865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ESS2003-LP                             ESS2003-SP, CSNS, IFMIF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6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tes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 b="765"/>
          <a:stretch/>
        </p:blipFill>
        <p:spPr bwMode="auto">
          <a:xfrm>
            <a:off x="-14411502" y="3993886"/>
            <a:ext cx="23195161" cy="286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4470" y="1625659"/>
            <a:ext cx="23466102" cy="24763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HEBT (28.05 2012)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04CE44-48BD-4D43-B3DD-E6605507CBA7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205700" y="553235"/>
            <a:ext cx="1938300" cy="102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</a:rPr>
              <a:t>Dipoles</a:t>
            </a:r>
            <a:r>
              <a:rPr lang="en-US" sz="2400" b="1" dirty="0" smtClean="0"/>
              <a:t>,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Q</a:t>
            </a:r>
            <a:r>
              <a:rPr lang="en-US" sz="2400" b="1" dirty="0" smtClean="0">
                <a:solidFill>
                  <a:srgbClr val="008000"/>
                </a:solidFill>
              </a:rPr>
              <a:t>uadrupoles</a:t>
            </a:r>
            <a:endParaRPr lang="en-US" sz="2400" b="1" dirty="0"/>
          </a:p>
          <a:p>
            <a:r>
              <a:rPr lang="en-US" sz="2400" b="1" dirty="0" err="1"/>
              <a:t>O</a:t>
            </a:r>
            <a:r>
              <a:rPr lang="en-US" sz="2400" b="1" dirty="0" err="1" smtClean="0"/>
              <a:t>ctupoles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155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" y="769699"/>
            <a:ext cx="8609991" cy="544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st_1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5" cy="558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</a:t>
            </a:r>
            <a:r>
              <a:rPr lang="en-US" dirty="0" smtClean="0"/>
              <a:t>II: 1D </a:t>
            </a:r>
            <a:r>
              <a:rPr lang="en-US" dirty="0" err="1" smtClean="0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72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4" cy="558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495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4" y="1060823"/>
            <a:ext cx="5782234" cy="5582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Expander Systems II: 1D </a:t>
            </a:r>
            <a:r>
              <a:rPr lang="en-US" dirty="0" err="1"/>
              <a:t>Rastering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33B077-37AA-48F4-99B7-C581F53B8092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575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Custom 1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B3D0F4"/>
      </a:hlink>
      <a:folHlink>
        <a:srgbClr val="A9C7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14248</TotalTime>
  <Words>875</Words>
  <Application>Microsoft Macintosh PowerPoint</Application>
  <PresentationFormat>On-screen Show (4:3)</PresentationFormat>
  <Paragraphs>191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AU Passata</vt:lpstr>
      <vt:lpstr>AU Peto</vt:lpstr>
      <vt:lpstr>Calibri</vt:lpstr>
      <vt:lpstr>Default</vt:lpstr>
      <vt:lpstr>Custom Design</vt:lpstr>
      <vt:lpstr>Raster Scanning of the ESS Beam</vt:lpstr>
      <vt:lpstr>The HEBT (28.05 2012)</vt:lpstr>
      <vt:lpstr>Exploiting the target footprint area!</vt:lpstr>
      <vt:lpstr>Beam Expander Systems I: DC Magnets</vt:lpstr>
      <vt:lpstr>The HEBT (28.05 2012)</vt:lpstr>
      <vt:lpstr>PowerPoint Presentation</vt:lpstr>
      <vt:lpstr>Beam Expander Systems II: 1D Rastering</vt:lpstr>
      <vt:lpstr>Beam Expander Systems II: 1D Rastering</vt:lpstr>
      <vt:lpstr>Beam Expander Systems II: 1D Rastering</vt:lpstr>
      <vt:lpstr>Beam Expander Systems II: 1D Rastering</vt:lpstr>
      <vt:lpstr>Beam Expander Systems II: 2D Rastering</vt:lpstr>
      <vt:lpstr>Beam Expander Systems II: 2D Rastering</vt:lpstr>
      <vt:lpstr>Beam Expander Systems II: LANL APT</vt:lpstr>
      <vt:lpstr>Linear optics: 10 RMS beam size</vt:lpstr>
      <vt:lpstr>Multiparticle: 1 Mparticles of SCL output</vt:lpstr>
      <vt:lpstr>Monte Carlo Simulation: 5:4 pattern</vt:lpstr>
      <vt:lpstr>Choice of frequencies?</vt:lpstr>
      <vt:lpstr>High Frequencies?</vt:lpstr>
      <vt:lpstr>ESS Lissajous System</vt:lpstr>
      <vt:lpstr>Development of the Lissajous System</vt:lpstr>
    </vt:vector>
  </TitlesOfParts>
  <Company>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Søren Pape Møller</dc:creator>
  <cp:lastModifiedBy>Heine Thomsen</cp:lastModifiedBy>
  <cp:revision>1309</cp:revision>
  <cp:lastPrinted>2013-01-11T08:30:50Z</cp:lastPrinted>
  <dcterms:created xsi:type="dcterms:W3CDTF">2009-01-29T11:45:53Z</dcterms:created>
  <dcterms:modified xsi:type="dcterms:W3CDTF">2013-01-24T17:18:45Z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</Properties>
</file>