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4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8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9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0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1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2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3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77" r:id="rId3"/>
    <p:sldMasterId id="2147483690" r:id="rId4"/>
    <p:sldMasterId id="2147483703" r:id="rId5"/>
    <p:sldMasterId id="2147483716" r:id="rId6"/>
    <p:sldMasterId id="2147483729" r:id="rId7"/>
    <p:sldMasterId id="2147483758" r:id="rId8"/>
    <p:sldMasterId id="2147483790" r:id="rId9"/>
    <p:sldMasterId id="2147483802" r:id="rId10"/>
    <p:sldMasterId id="2147483815" r:id="rId11"/>
    <p:sldMasterId id="2147483827" r:id="rId12"/>
    <p:sldMasterId id="2147483840" r:id="rId13"/>
    <p:sldMasterId id="2147483853" r:id="rId14"/>
    <p:sldMasterId id="2147483866" r:id="rId15"/>
    <p:sldMasterId id="2147483879" r:id="rId16"/>
    <p:sldMasterId id="2147483883" r:id="rId17"/>
    <p:sldMasterId id="2147483899" r:id="rId18"/>
    <p:sldMasterId id="2147483915" r:id="rId19"/>
    <p:sldMasterId id="2147483931" r:id="rId20"/>
    <p:sldMasterId id="2147483944" r:id="rId21"/>
    <p:sldMasterId id="2147483957" r:id="rId22"/>
    <p:sldMasterId id="2147483973" r:id="rId23"/>
    <p:sldMasterId id="2147483989" r:id="rId24"/>
  </p:sldMasterIdLst>
  <p:notesMasterIdLst>
    <p:notesMasterId r:id="rId58"/>
  </p:notesMasterIdLst>
  <p:sldIdLst>
    <p:sldId id="256" r:id="rId25"/>
    <p:sldId id="340" r:id="rId26"/>
    <p:sldId id="341" r:id="rId27"/>
    <p:sldId id="352" r:id="rId28"/>
    <p:sldId id="339" r:id="rId29"/>
    <p:sldId id="338" r:id="rId30"/>
    <p:sldId id="337" r:id="rId31"/>
    <p:sldId id="270" r:id="rId32"/>
    <p:sldId id="331" r:id="rId33"/>
    <p:sldId id="332" r:id="rId34"/>
    <p:sldId id="322" r:id="rId35"/>
    <p:sldId id="307" r:id="rId36"/>
    <p:sldId id="336" r:id="rId37"/>
    <p:sldId id="342" r:id="rId38"/>
    <p:sldId id="343" r:id="rId39"/>
    <p:sldId id="323" r:id="rId40"/>
    <p:sldId id="333" r:id="rId41"/>
    <p:sldId id="349" r:id="rId42"/>
    <p:sldId id="350" r:id="rId43"/>
    <p:sldId id="351" r:id="rId44"/>
    <p:sldId id="324" r:id="rId45"/>
    <p:sldId id="326" r:id="rId46"/>
    <p:sldId id="344" r:id="rId47"/>
    <p:sldId id="334" r:id="rId48"/>
    <p:sldId id="325" r:id="rId49"/>
    <p:sldId id="290" r:id="rId50"/>
    <p:sldId id="335" r:id="rId51"/>
    <p:sldId id="345" r:id="rId52"/>
    <p:sldId id="346" r:id="rId53"/>
    <p:sldId id="347" r:id="rId54"/>
    <p:sldId id="330" r:id="rId55"/>
    <p:sldId id="289" r:id="rId56"/>
    <p:sldId id="348" r:id="rId57"/>
  </p:sldIdLst>
  <p:sldSz cx="9144000" cy="6858000" type="screen4x3"/>
  <p:notesSz cx="6792913" cy="99187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888" y="-2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tableStyles" Target="tableStyles.xml"/><Relationship Id="rId50" Type="http://schemas.openxmlformats.org/officeDocument/2006/relationships/slide" Target="slides/slide26.xml"/><Relationship Id="rId51" Type="http://schemas.openxmlformats.org/officeDocument/2006/relationships/slide" Target="slides/slide27.xml"/><Relationship Id="rId52" Type="http://schemas.openxmlformats.org/officeDocument/2006/relationships/slide" Target="slides/slide28.xml"/><Relationship Id="rId53" Type="http://schemas.openxmlformats.org/officeDocument/2006/relationships/slide" Target="slides/slide29.xml"/><Relationship Id="rId54" Type="http://schemas.openxmlformats.org/officeDocument/2006/relationships/slide" Target="slides/slide30.xml"/><Relationship Id="rId55" Type="http://schemas.openxmlformats.org/officeDocument/2006/relationships/slide" Target="slides/slide31.xml"/><Relationship Id="rId56" Type="http://schemas.openxmlformats.org/officeDocument/2006/relationships/slide" Target="slides/slide32.xml"/><Relationship Id="rId57" Type="http://schemas.openxmlformats.org/officeDocument/2006/relationships/slide" Target="slides/slide33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16.xml"/><Relationship Id="rId41" Type="http://schemas.openxmlformats.org/officeDocument/2006/relationships/slide" Target="slides/slide17.xml"/><Relationship Id="rId42" Type="http://schemas.openxmlformats.org/officeDocument/2006/relationships/slide" Target="slides/slide18.xml"/><Relationship Id="rId43" Type="http://schemas.openxmlformats.org/officeDocument/2006/relationships/slide" Target="slides/slide19.xml"/><Relationship Id="rId44" Type="http://schemas.openxmlformats.org/officeDocument/2006/relationships/slide" Target="slides/slide20.xml"/><Relationship Id="rId45" Type="http://schemas.openxmlformats.org/officeDocument/2006/relationships/slide" Target="slides/slide21.xml"/><Relationship Id="rId46" Type="http://schemas.openxmlformats.org/officeDocument/2006/relationships/slide" Target="slides/slide22.xml"/><Relationship Id="rId47" Type="http://schemas.openxmlformats.org/officeDocument/2006/relationships/slide" Target="slides/slide23.xml"/><Relationship Id="rId48" Type="http://schemas.openxmlformats.org/officeDocument/2006/relationships/slide" Target="slides/slide24.xml"/><Relationship Id="rId4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33" Type="http://schemas.openxmlformats.org/officeDocument/2006/relationships/slide" Target="slides/slide9.xml"/><Relationship Id="rId34" Type="http://schemas.openxmlformats.org/officeDocument/2006/relationships/slide" Target="slides/slide10.xml"/><Relationship Id="rId35" Type="http://schemas.openxmlformats.org/officeDocument/2006/relationships/slide" Target="slides/slide11.xml"/><Relationship Id="rId36" Type="http://schemas.openxmlformats.org/officeDocument/2006/relationships/slide" Target="slides/slide12.xml"/><Relationship Id="rId37" Type="http://schemas.openxmlformats.org/officeDocument/2006/relationships/slide" Target="slides/slide13.xml"/><Relationship Id="rId38" Type="http://schemas.openxmlformats.org/officeDocument/2006/relationships/slide" Target="slides/slide14.xml"/><Relationship Id="rId39" Type="http://schemas.openxmlformats.org/officeDocument/2006/relationships/slide" Target="slides/slide1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Head of ADT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Program Manager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  <c:pt idx="0">
                  <c:v>0.3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Accelerator Physicist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Feuil1!$D$2:$D$5</c:f>
              <c:numCache>
                <c:formatCode>General</c:formatCode>
                <c:ptCount val="4"/>
                <c:pt idx="0">
                  <c:v>0.0</c:v>
                </c:pt>
                <c:pt idx="1">
                  <c:v>0.6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System Engineer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Feuil1!$E$2:$E$5</c:f>
              <c:numCache>
                <c:formatCode>General</c:formatCode>
                <c:ptCount val="4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RF Engineer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Feuil1!$F$2:$F$5</c:f>
              <c:numCache>
                <c:formatCode>General</c:formatCode>
                <c:ptCount val="4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Control System Engineer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Feuil1!$G$2:$G$5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0.5</c:v>
                </c:pt>
                <c:pt idx="3">
                  <c:v>1.0</c:v>
                </c:pt>
              </c:numCache>
            </c:numRef>
          </c:val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Technician 1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Feuil1!$H$2:$H$5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0.5</c:v>
                </c:pt>
                <c:pt idx="3">
                  <c:v>1.0</c:v>
                </c:pt>
              </c:numCache>
            </c:numRef>
          </c:val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Technician 2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Feuil1!$I$2:$I$5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0.8</c:v>
                </c:pt>
              </c:numCache>
            </c:numRef>
          </c:val>
        </c:ser>
        <c:ser>
          <c:idx val="8"/>
          <c:order val="8"/>
          <c:tx>
            <c:strRef>
              <c:f>Feuil1!$J$1</c:f>
              <c:strCache>
                <c:ptCount val="1"/>
                <c:pt idx="0">
                  <c:v>Cryogenics Engineer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Feuil1!$J$2:$J$5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5871800"/>
        <c:axId val="-2104829048"/>
      </c:barChart>
      <c:catAx>
        <c:axId val="-2135871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4829048"/>
        <c:crosses val="autoZero"/>
        <c:auto val="1"/>
        <c:lblAlgn val="ctr"/>
        <c:lblOffset val="100"/>
        <c:noMultiLvlLbl val="0"/>
      </c:catAx>
      <c:valAx>
        <c:axId val="-2104829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871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444121465548"/>
          <c:y val="0.0638693991265928"/>
          <c:w val="0.337555851282225"/>
          <c:h val="0.8722612017468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Head of ADT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Program Manager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  <c:pt idx="0">
                  <c:v>0.3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Licensing Officer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Feuil1!$D$2:$D$5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System Engineer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Feuil1!$E$2:$E$5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RF Engineer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Feuil1!$F$2:$F$5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Control System Engineer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Feuil1!$G$2:$G$5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Technician 1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Feuil1!$H$2:$H$5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Technician 2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Feuil1!$I$2:$I$5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8"/>
          <c:order val="8"/>
          <c:tx>
            <c:strRef>
              <c:f>Feuil1!$J$1</c:f>
              <c:strCache>
                <c:ptCount val="1"/>
                <c:pt idx="0">
                  <c:v>Cryogenics Engineer</c:v>
                </c:pt>
              </c:strCache>
            </c:strRef>
          </c:tx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Feuil1!$J$2:$J$5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0812552"/>
        <c:axId val="-2146595512"/>
      </c:barChart>
      <c:catAx>
        <c:axId val="-2100812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6595512"/>
        <c:crosses val="autoZero"/>
        <c:auto val="1"/>
        <c:lblAlgn val="ctr"/>
        <c:lblOffset val="100"/>
        <c:noMultiLvlLbl val="0"/>
      </c:catAx>
      <c:valAx>
        <c:axId val="-2146595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08125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strike="sngStrike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600" strike="sngStrike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600" strike="sngStrike"/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600" strike="sngStrike"/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sz="1600" strike="sngStrike"/>
            </a:pPr>
            <a:endParaRPr lang="fr-FR"/>
          </a:p>
        </c:txPr>
      </c:legendEntry>
      <c:legendEntry>
        <c:idx val="6"/>
        <c:txPr>
          <a:bodyPr/>
          <a:lstStyle/>
          <a:p>
            <a:pPr>
              <a:defRPr sz="1600" strike="sngStrike"/>
            </a:pPr>
            <a:endParaRPr lang="fr-FR"/>
          </a:p>
        </c:txPr>
      </c:legendEntry>
      <c:layout>
        <c:manualLayout>
          <c:xMode val="edge"/>
          <c:yMode val="edge"/>
          <c:x val="0.662444115404802"/>
          <c:y val="0.0837420646532232"/>
          <c:w val="0.337555884595198"/>
          <c:h val="0.609122460571673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792913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0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30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4538"/>
            <a:ext cx="4941887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1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1700"/>
            <a:ext cx="4967287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BE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9423400"/>
            <a:ext cx="2930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3400"/>
            <a:ext cx="2930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2447A041-B454-480E-B23B-8036F7C48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87CBC6-882D-4985-98C2-97ED5B3A050F}" type="slidenum">
              <a:rPr lang="en-US"/>
              <a:pPr/>
              <a:t>1</a:t>
            </a:fld>
            <a:endParaRPr lang="en-US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917575" y="744538"/>
            <a:ext cx="4959350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870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711700"/>
            <a:ext cx="4968875" cy="4545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Passing away of Horst</a:t>
            </a:r>
            <a:r>
              <a:rPr lang="en-GB" baseline="0" dirty="0" smtClean="0"/>
              <a:t> Klein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47A041-B454-480E-B23B-8036F7C480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Reinforced</a:t>
            </a:r>
            <a:r>
              <a:rPr lang="en-GB" baseline="0" dirty="0" smtClean="0"/>
              <a:t> by the design review conclusions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47A041-B454-480E-B23B-8036F7C480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Engineering design </a:t>
            </a:r>
            <a:r>
              <a:rPr lang="en-GB" dirty="0" smtClean="0">
                <a:sym typeface="Wingdings"/>
              </a:rPr>
              <a:t> finished at the end</a:t>
            </a:r>
            <a:r>
              <a:rPr lang="en-GB" baseline="0" dirty="0" smtClean="0">
                <a:sym typeface="Wingdings"/>
              </a:rPr>
              <a:t> of MAX  can be started earlier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47A041-B454-480E-B23B-8036F7C480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1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Holger’s</a:t>
            </a:r>
            <a:r>
              <a:rPr lang="en-GB" dirty="0" smtClean="0"/>
              <a:t> talk </a:t>
            </a:r>
            <a:r>
              <a:rPr lang="en-GB" dirty="0" smtClean="0">
                <a:sym typeface="Wingdings"/>
              </a:rPr>
              <a:t> alternative</a:t>
            </a:r>
            <a:r>
              <a:rPr lang="en-GB" baseline="0" dirty="0" smtClean="0">
                <a:sym typeface="Wingdings"/>
              </a:rPr>
              <a:t> design being considered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47A041-B454-480E-B23B-8036F7C480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in line</a:t>
            </a:r>
            <a:r>
              <a:rPr lang="en-GB" baseline="0" dirty="0" smtClean="0"/>
              <a:t> with the design review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47A041-B454-480E-B23B-8036F7C480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3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1DD3D-92D5-4DA7-B99B-478172BB0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0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9ADAF8-CFA6-48B8-A2EE-374B6AC43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48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269" y="1981224"/>
            <a:ext cx="380365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269" y="4316413"/>
            <a:ext cx="3803650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063FB05-874A-44C1-BF84-6B0A48A1E125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04434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9" y="1981224"/>
            <a:ext cx="3803650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22D9C761-9110-4027-86C8-932C899C5D69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016446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4" y="1981224"/>
            <a:ext cx="7758113" cy="4519613"/>
          </a:xfr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98A8537-0BDE-476F-98A6-23FD6375406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520248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30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643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715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371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838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736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856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38162"/>
            <a:ext cx="1938338" cy="6162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5" y="338162"/>
            <a:ext cx="5667375" cy="6162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56D1A-16D7-4E33-97C2-D7FA47EF1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04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848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428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853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358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99871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0569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548129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752600"/>
            <a:ext cx="41846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752600"/>
            <a:ext cx="41846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20548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775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88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E8EE85F8-95C0-47DD-9D7C-03F647FCD9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902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42677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8962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71999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7236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541338"/>
            <a:ext cx="2139950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541338"/>
            <a:ext cx="6269038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52750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325" y="541338"/>
            <a:ext cx="6659563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7500" y="1752600"/>
            <a:ext cx="418465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752600"/>
            <a:ext cx="418465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1155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3273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39799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15002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50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75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0625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269" y="1981224"/>
            <a:ext cx="380365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269" y="4316413"/>
            <a:ext cx="3803650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063FB05-874A-44C1-BF84-6B0A48A1E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24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84448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66243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23564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0128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256232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86762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00" y="541338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8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0553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74967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47904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33103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9" y="1981224"/>
            <a:ext cx="3803650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22D9C761-9110-4027-86C8-932C899C5D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35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50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75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67578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45218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255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976213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294807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106919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65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00" y="541338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8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9715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38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0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452362454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5979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4" y="1981224"/>
            <a:ext cx="7758113" cy="4519613"/>
          </a:xfr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98A8537-0BDE-476F-98A6-23FD63754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95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27342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927638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50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75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8282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9495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83597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06822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408748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3508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94634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00" y="541338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8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1621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4782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38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0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531267001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6094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4308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578419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50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75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595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40539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9718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076968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531912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77811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43765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87457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00" y="541338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8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685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38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0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15161121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84029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4274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957607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50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75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1029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87079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6677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40083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21702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77909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313363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8879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00" y="541338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8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55198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38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0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665847785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D1EB4AED-45A7-4AE3-83B9-821B6A8BB1E2}" type="slidenum">
              <a:rPr lang="en-GB">
                <a:solidFill>
                  <a:srgbClr val="618FFD"/>
                </a:solidFill>
                <a:latin typeface="Arial"/>
              </a:rPr>
              <a:pPr>
                <a:defRPr/>
              </a:pPr>
              <a:t>‹#›</a:t>
            </a:fld>
            <a:endParaRPr lang="en-GB" dirty="0">
              <a:solidFill>
                <a:srgbClr val="618FFD"/>
              </a:solidFill>
              <a:latin typeface="Arial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5BAA557-5D1B-4429-BF43-71B138CA1D41}" type="datetime1">
              <a:rPr lang="nl-BE" smtClean="0">
                <a:solidFill>
                  <a:srgbClr val="618FFD"/>
                </a:solidFill>
              </a:rPr>
              <a:pPr>
                <a:defRPr/>
              </a:pPr>
              <a:t>16/04/13</a:t>
            </a:fld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BE">
                <a:solidFill>
                  <a:srgbClr val="618FFD"/>
                </a:solidFill>
              </a:rPr>
              <a:t>© SCK•CEN</a:t>
            </a:r>
          </a:p>
        </p:txBody>
      </p:sp>
    </p:spTree>
    <p:extLst>
      <p:ext uri="{BB962C8B-B14F-4D97-AF65-F5344CB8AC3E}">
        <p14:creationId xmlns:p14="http://schemas.microsoft.com/office/powerpoint/2010/main" val="1082854185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BA4AD92B-0D03-4D6C-BE95-2489D59A7F12}" type="slidenum">
              <a:rPr lang="en-GB">
                <a:solidFill>
                  <a:srgbClr val="618FFD"/>
                </a:solidFill>
                <a:latin typeface="Arial"/>
              </a:rPr>
              <a:pPr>
                <a:defRPr/>
              </a:pPr>
              <a:t>‹#›</a:t>
            </a:fld>
            <a:endParaRPr lang="en-GB" dirty="0">
              <a:solidFill>
                <a:srgbClr val="618FFD"/>
              </a:solidFill>
              <a:latin typeface="Arial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A1AEBFC-8CD9-4C53-95D5-F54900497899}" type="datetime1">
              <a:rPr lang="nl-BE" smtClean="0">
                <a:solidFill>
                  <a:srgbClr val="618FFD"/>
                </a:solidFill>
              </a:rPr>
              <a:pPr>
                <a:defRPr/>
              </a:pPr>
              <a:t>16/04/13</a:t>
            </a:fld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BE">
                <a:solidFill>
                  <a:srgbClr val="618FFD"/>
                </a:solidFill>
              </a:rPr>
              <a:t>© SCK•CEN</a:t>
            </a:r>
          </a:p>
        </p:txBody>
      </p:sp>
    </p:spTree>
    <p:extLst>
      <p:ext uri="{BB962C8B-B14F-4D97-AF65-F5344CB8AC3E}">
        <p14:creationId xmlns:p14="http://schemas.microsoft.com/office/powerpoint/2010/main" val="3321601070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9684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1DD3D-92D5-4DA7-B99B-478172BB0A6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347050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8590A-533D-4A08-8A4F-A8898892594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71816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62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87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69085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DD4C2B-7D56-41C0-9AC7-06147ED9E92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8390163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206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981200"/>
            <a:ext cx="380365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EE547-E63C-4A6B-AF5A-DD1BC2D79380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791510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338234-6394-42F9-AE02-86261D4785A4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313792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9A8B34-5AF3-4563-A2DA-5C6FCD868D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749793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3C9EA4-4208-4DA4-A2FA-D2DD475E13BE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398699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CA2D58-DEA4-4769-8685-56E2EEEF04F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5937365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7C6B56-040D-4BCB-916E-3AFDA8DD248C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6615999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9ADAF8-CFA6-48B8-A2EE-374B6AC43AB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419190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38138"/>
            <a:ext cx="1938338" cy="6162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8138"/>
            <a:ext cx="5667375" cy="6162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56D1A-16D7-4E33-97C2-D7FA47EF18D7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6393819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E8EE85F8-95C0-47DD-9D7C-03F647FCD9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2812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8590A-533D-4A08-8A4F-A88988925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25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47411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263" y="1981200"/>
            <a:ext cx="380365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263" y="4316413"/>
            <a:ext cx="3803650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063FB05-874A-44C1-BF84-6B0A48A1E125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5473199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981200"/>
            <a:ext cx="3803650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22D9C761-9110-4027-86C8-932C899C5D69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1666004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58113" cy="4519613"/>
          </a:xfr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98A8537-0BDE-476F-98A6-23FD6375406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3731264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1DD3D-92D5-4DA7-B99B-478172BB0A6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890460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8590A-533D-4A08-8A4F-A8898892594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8272296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DD4C2B-7D56-41C0-9AC7-06147ED9E92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709153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206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981200"/>
            <a:ext cx="380365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EE547-E63C-4A6B-AF5A-DD1BC2D79380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298908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338234-6394-42F9-AE02-86261D4785A4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4403135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9A8B34-5AF3-4563-A2DA-5C6FCD868D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957930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3C9EA4-4208-4DA4-A2FA-D2DD475E13BE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1223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1208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CA2D58-DEA4-4769-8685-56E2EEEF04F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6058533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7C6B56-040D-4BCB-916E-3AFDA8DD248C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054906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9ADAF8-CFA6-48B8-A2EE-374B6AC43AB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9781634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38138"/>
            <a:ext cx="1938338" cy="6162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8138"/>
            <a:ext cx="5667375" cy="6162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56D1A-16D7-4E33-97C2-D7FA47EF18D7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596414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E8EE85F8-95C0-47DD-9D7C-03F647FCD9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4038692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263" y="1981200"/>
            <a:ext cx="380365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263" y="4316413"/>
            <a:ext cx="3803650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063FB05-874A-44C1-BF84-6B0A48A1E125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3752086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981200"/>
            <a:ext cx="3803650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22D9C761-9110-4027-86C8-932C899C5D69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726985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58113" cy="4519613"/>
          </a:xfr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98A8537-0BDE-476F-98A6-23FD6375406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047950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1DD3D-92D5-4DA7-B99B-478172BB0A6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8812641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8590A-533D-4A08-8A4F-A8898892594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27023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98059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DD4C2B-7D56-41C0-9AC7-06147ED9E92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6143076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206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981200"/>
            <a:ext cx="380365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EE547-E63C-4A6B-AF5A-DD1BC2D79380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8035607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338234-6394-42F9-AE02-86261D4785A4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1084701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9A8B34-5AF3-4563-A2DA-5C6FCD868D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0001838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3C9EA4-4208-4DA4-A2FA-D2DD475E13BE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560369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CA2D58-DEA4-4769-8685-56E2EEEF04F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2454583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7C6B56-040D-4BCB-916E-3AFDA8DD248C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464095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9ADAF8-CFA6-48B8-A2EE-374B6AC43AB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4553852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38138"/>
            <a:ext cx="1938338" cy="6162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8138"/>
            <a:ext cx="5667375" cy="6162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56D1A-16D7-4E33-97C2-D7FA47EF18D7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8538650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E8EE85F8-95C0-47DD-9D7C-03F647FCD9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3420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671581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263" y="1981200"/>
            <a:ext cx="380365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263" y="4316413"/>
            <a:ext cx="3803650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063FB05-874A-44C1-BF84-6B0A48A1E125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3087780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981200"/>
            <a:ext cx="3803650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22D9C761-9110-4027-86C8-932C899C5D69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4424921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138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58113" cy="4519613"/>
          </a:xfr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343400" y="6248400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98A8537-0BDE-476F-98A6-23FD6375406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6899731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1418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32598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245395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50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75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22726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6494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68524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3878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945174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850577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129553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4187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00" y="541338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8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4550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38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0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39575355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74865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03474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238334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50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75" y="1752600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5355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137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9365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3291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59328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021324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342610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025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00" y="541338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8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260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38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0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960257401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1DD3D-92D5-4DA7-B99B-478172BB0A6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8348285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8590A-533D-4A08-8A4F-A8898892594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4432215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DD4C2B-7D56-41C0-9AC7-06147ED9E92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73458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12" y="541339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9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74144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9" y="1981224"/>
            <a:ext cx="380365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EE547-E63C-4A6B-AF5A-DD1BC2D79380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7512162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338234-6394-42F9-AE02-86261D4785A4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9165742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9A8B34-5AF3-4563-A2DA-5C6FCD868D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1405586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3C9EA4-4208-4DA4-A2FA-D2DD475E13BE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228655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CA2D58-DEA4-4769-8685-56E2EEEF04F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7026644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7C6B56-040D-4BCB-916E-3AFDA8DD248C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5196487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9ADAF8-CFA6-48B8-A2EE-374B6AC43AB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7890815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38162"/>
            <a:ext cx="1938338" cy="6162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5" y="338162"/>
            <a:ext cx="5667375" cy="6162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56D1A-16D7-4E33-97C2-D7FA47EF18D7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7794357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E8EE85F8-95C0-47DD-9D7C-03F647FCD9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0819120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269" y="1981224"/>
            <a:ext cx="380365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269" y="4316413"/>
            <a:ext cx="3803650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063FB05-874A-44C1-BF84-6B0A48A1E125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80983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42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6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9941504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9" y="1981224"/>
            <a:ext cx="3803650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22D9C761-9110-4027-86C8-932C899C5D69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9093122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4" y="1981224"/>
            <a:ext cx="7758113" cy="4519613"/>
          </a:xfr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98A8537-0BDE-476F-98A6-23FD6375406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6271219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1DD3D-92D5-4DA7-B99B-478172BB0A6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4976711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8590A-533D-4A08-8A4F-A8898892594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7920106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DD4C2B-7D56-41C0-9AC7-06147ED9E92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8999520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9" y="1981224"/>
            <a:ext cx="380365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EE547-E63C-4A6B-AF5A-DD1BC2D79380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1430204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338234-6394-42F9-AE02-86261D4785A4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183065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9A8B34-5AF3-4563-A2DA-5C6FCD868D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6979837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3C9EA4-4208-4DA4-A2FA-D2DD475E13BE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2017885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CA2D58-DEA4-4769-8685-56E2EEEF04F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84333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5239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7C6B56-040D-4BCB-916E-3AFDA8DD248C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0518058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9ADAF8-CFA6-48B8-A2EE-374B6AC43AB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7774861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38162"/>
            <a:ext cx="1938338" cy="6162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5" y="338162"/>
            <a:ext cx="5667375" cy="6162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56D1A-16D7-4E33-97C2-D7FA47EF18D7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6401594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E8EE85F8-95C0-47DD-9D7C-03F647FCD9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2416835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269" y="1981224"/>
            <a:ext cx="380365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269" y="4316413"/>
            <a:ext cx="3803650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063FB05-874A-44C1-BF84-6B0A48A1E125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9580375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9" y="1981224"/>
            <a:ext cx="3803650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22D9C761-9110-4027-86C8-932C899C5D69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7963082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4" y="1981224"/>
            <a:ext cx="7758113" cy="4519613"/>
          </a:xfr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98A8537-0BDE-476F-98A6-23FD6375406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6985580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1DD3D-92D5-4DA7-B99B-478172BB0A6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7056476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8590A-533D-4A08-8A4F-A8898892594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1634019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DD4C2B-7D56-41C0-9AC7-06147ED9E92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91740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2723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9" y="1981224"/>
            <a:ext cx="380365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EE547-E63C-4A6B-AF5A-DD1BC2D79380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2085951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338234-6394-42F9-AE02-86261D4785A4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3254128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9A8B34-5AF3-4563-A2DA-5C6FCD868D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2767840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3C9EA4-4208-4DA4-A2FA-D2DD475E13BE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4711568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CA2D58-DEA4-4769-8685-56E2EEEF04F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7050917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7C6B56-040D-4BCB-916E-3AFDA8DD248C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6910077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9ADAF8-CFA6-48B8-A2EE-374B6AC43AB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6447743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38162"/>
            <a:ext cx="1938338" cy="6162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5" y="338162"/>
            <a:ext cx="5667375" cy="6162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56D1A-16D7-4E33-97C2-D7FA47EF18D7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5546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E8EE85F8-95C0-47DD-9D7C-03F647FCD9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0832454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269" y="1981224"/>
            <a:ext cx="380365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269" y="4316413"/>
            <a:ext cx="3803650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063FB05-874A-44C1-BF84-6B0A48A1E125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903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DD4C2B-7D56-41C0-9AC7-06147ED9E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34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669574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9" y="1981224"/>
            <a:ext cx="3803650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22D9C761-9110-4027-86C8-932C899C5D69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0981707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4" y="1981224"/>
            <a:ext cx="7758113" cy="4519613"/>
          </a:xfr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B98A8537-0BDE-476F-98A6-23FD6375406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01993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62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87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048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4425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097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06108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1831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7876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9348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12" y="541339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9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000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42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6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0411431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9" y="1981224"/>
            <a:ext cx="380365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EE547-E63C-4A6B-AF5A-DD1BC2D793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8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5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061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07152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62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87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00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553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5592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326676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102526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47516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4289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338234-6394-42F9-AE02-86261D478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8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12" y="541339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9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317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42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6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19648861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224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205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63587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62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87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5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728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9188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410322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5682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9A8B34-5AF3-4563-A2DA-5C6FCD868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20329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127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12" y="541339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9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7915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42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6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71857230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6746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026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341762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62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87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3370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5694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921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3C9EA4-4208-4DA4-A2FA-D2DD475E13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0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304114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53497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46689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435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12" y="541339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9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8040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42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6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8007903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205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550573"/>
            <a:ext cx="6597650" cy="478472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5049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024391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62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87" y="1752606"/>
            <a:ext cx="32226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889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CA2D58-DEA4-4769-8685-56E2EEEF0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49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84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9086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825108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853439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794831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72516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12" y="541339"/>
            <a:ext cx="1655763" cy="5995987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541339"/>
            <a:ext cx="4819650" cy="5995987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83263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41342"/>
            <a:ext cx="6602413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41550" y="1752606"/>
            <a:ext cx="6597650" cy="4784725"/>
          </a:xfrm>
        </p:spPr>
        <p:txBody>
          <a:bodyPr/>
          <a:lstStyle/>
          <a:p>
            <a:pPr lvl="0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22700776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1DD3D-92D5-4DA7-B99B-478172BB0A6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511478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8590A-533D-4A08-8A4F-A8898892594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9966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7C6B56-040D-4BCB-916E-3AFDA8DD24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728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DD4C2B-7D56-41C0-9AC7-06147ED9E92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676833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24"/>
            <a:ext cx="380206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9" y="1981224"/>
            <a:ext cx="380365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EE547-E63C-4A6B-AF5A-DD1BC2D79380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2050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338234-6394-42F9-AE02-86261D4785A4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16713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9A8B34-5AF3-4563-A2DA-5C6FCD868D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240038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3C9EA4-4208-4DA4-A2FA-D2DD475E13BE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2309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CA2D58-DEA4-4769-8685-56E2EEEF04F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140611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7C6B56-040D-4BCB-916E-3AFDA8DD248C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46287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9ADAF8-CFA6-48B8-A2EE-374B6AC43AB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560074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38162"/>
            <a:ext cx="1938338" cy="6162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5" y="338162"/>
            <a:ext cx="5667375" cy="6162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56D1A-16D7-4E33-97C2-D7FA47EF18D7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282306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8140"/>
            <a:ext cx="6234113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4343404" y="6248424"/>
            <a:ext cx="976313" cy="366713"/>
          </a:xfrm>
        </p:spPr>
        <p:txBody>
          <a:bodyPr/>
          <a:lstStyle>
            <a:lvl1pPr>
              <a:defRPr/>
            </a:lvl1pPr>
          </a:lstStyle>
          <a:p>
            <a:fld id="{E8EE85F8-95C0-47DD-9D7C-03F647FCD9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3117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2.xml"/><Relationship Id="rId13" Type="http://schemas.openxmlformats.org/officeDocument/2006/relationships/theme" Target="../theme/theme14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4.xml"/><Relationship Id="rId13" Type="http://schemas.openxmlformats.org/officeDocument/2006/relationships/theme" Target="../theme/theme15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7.xml"/><Relationship Id="rId4" Type="http://schemas.openxmlformats.org/officeDocument/2006/relationships/theme" Target="../theme/theme16.xm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02.xml"/><Relationship Id="rId16" Type="http://schemas.openxmlformats.org/officeDocument/2006/relationships/theme" Target="../theme/theme17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17.xml"/><Relationship Id="rId16" Type="http://schemas.openxmlformats.org/officeDocument/2006/relationships/theme" Target="../theme/theme18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32.xml"/><Relationship Id="rId16" Type="http://schemas.openxmlformats.org/officeDocument/2006/relationships/theme" Target="../theme/theme19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4.xml"/><Relationship Id="rId8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4.xml"/><Relationship Id="rId13" Type="http://schemas.openxmlformats.org/officeDocument/2006/relationships/theme" Target="../theme/theme20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56.xml"/><Relationship Id="rId13" Type="http://schemas.openxmlformats.org/officeDocument/2006/relationships/theme" Target="../theme/theme21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4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69.xml"/><Relationship Id="rId14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71.xml"/><Relationship Id="rId16" Type="http://schemas.openxmlformats.org/officeDocument/2006/relationships/theme" Target="../theme/theme2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6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4.xml"/><Relationship Id="rId14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86.xml"/><Relationship Id="rId16" Type="http://schemas.openxmlformats.org/officeDocument/2006/relationships/theme" Target="../theme/theme23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78.xml"/><Relationship Id="rId8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1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01.xml"/><Relationship Id="rId16" Type="http://schemas.openxmlformats.org/officeDocument/2006/relationships/theme" Target="../theme/theme24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02.xml"/><Relationship Id="rId16" Type="http://schemas.openxmlformats.org/officeDocument/2006/relationships/theme" Target="../theme/theme8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13" Type="http://schemas.openxmlformats.org/officeDocument/2006/relationships/slide" Target="../slides/slide5.xml"/><Relationship Id="rId14" Type="http://schemas.openxmlformats.org/officeDocument/2006/relationships/slide" Target="../slides/slide6.xml"/><Relationship Id="rId15" Type="http://schemas.openxmlformats.org/officeDocument/2006/relationships/slide" Target="../slides/slide11.xml"/><Relationship Id="rId16" Type="http://schemas.openxmlformats.org/officeDocument/2006/relationships/slide" Target="../slides/slide21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0"/>
            <a:ext cx="1828800" cy="533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81224"/>
            <a:ext cx="77581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2962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4" y="338140"/>
            <a:ext cx="623411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09800" y="1447800"/>
            <a:ext cx="274320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B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5613"/>
            <a:ext cx="15303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43404" y="6248424"/>
            <a:ext cx="976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99D212-6DBB-47F0-A310-43472C8ED8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66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+mn-ea"/>
          <a:cs typeface="+mn-cs"/>
        </a:defRPr>
      </a:lvl3pPr>
      <a:lvl4pPr marL="1600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4pPr>
      <a:lvl5pPr marL="20574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19325" y="541338"/>
            <a:ext cx="66595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752600"/>
            <a:ext cx="85217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US" smtClean="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</a:pPr>
            <a:endParaRPr lang="nl-BE" sz="1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077" name="Picture 10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 userDrawn="1"/>
        </p:nvSpPr>
        <p:spPr bwMode="auto">
          <a:xfrm>
            <a:off x="8751888" y="6554788"/>
            <a:ext cx="371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buClrTx/>
              <a:buSzTx/>
              <a:buFontTx/>
              <a:buNone/>
              <a:defRPr/>
            </a:pPr>
            <a:fld id="{FC8238BC-F3CB-47FA-8BB2-BC6A7E529CB0}" type="slidenum">
              <a:rPr lang="en-US" sz="1200" smtClean="0">
                <a:solidFill>
                  <a:srgbClr val="0B52FC"/>
                </a:solidFill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sz="1200" smtClean="0">
              <a:solidFill>
                <a:srgbClr val="0B52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5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330D8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330D8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330D8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330D8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330D8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38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</a:pPr>
            <a:endParaRPr lang="nl-BE" sz="1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</a:pPr>
            <a:endParaRPr lang="nl-BE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30" name="Picture 9" descr="NL_F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751888" y="6554788"/>
            <a:ext cx="371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buClrTx/>
              <a:buSzTx/>
              <a:buFontTx/>
              <a:buNone/>
              <a:defRPr/>
            </a:pPr>
            <a:fld id="{017C49A1-7714-4158-83E4-2234174FDB34}" type="slidenum">
              <a:rPr lang="en-US" sz="1200" smtClean="0">
                <a:solidFill>
                  <a:srgbClr val="0B52FC"/>
                </a:solidFill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sz="1200" smtClean="0">
              <a:solidFill>
                <a:srgbClr val="0B52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5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38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2054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00" y="6388100"/>
            <a:ext cx="4000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E987F81D-EAE8-054C-B02B-137864F5238A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2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38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2054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00" y="6388100"/>
            <a:ext cx="4000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E987F81D-EAE8-054C-B02B-137864F5238A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1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38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2054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00" y="6388100"/>
            <a:ext cx="4000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E987F81D-EAE8-054C-B02B-137864F5238A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8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38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2054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00" y="6388100"/>
            <a:ext cx="4000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E987F81D-EAE8-054C-B02B-137864F5238A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19325" y="541338"/>
            <a:ext cx="665956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752600"/>
            <a:ext cx="85217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US" smtClean="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</a:pPr>
            <a:endParaRPr lang="nl-BE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7" name="Picture 10" descr="NL_F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62725"/>
            <a:ext cx="9144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defTabSz="914400" eaLnBrk="0" hangingPunct="0">
              <a:buClrTx/>
              <a:buSzTx/>
              <a:buFontTx/>
              <a:buNone/>
              <a:defRPr/>
            </a:pPr>
            <a:fld id="{684A4517-B1E0-4AC4-9B70-1097203F4665}" type="slidenum">
              <a:rPr lang="en-GB" sz="1400">
                <a:solidFill>
                  <a:srgbClr val="618FFD"/>
                </a:solidFill>
                <a:latin typeface="Arial"/>
              </a:rPr>
              <a:pPr defTabSz="914400" eaLnBrk="0" hangingPunct="0">
                <a:buClrTx/>
                <a:buSzTx/>
                <a:buFontTx/>
                <a:buNone/>
                <a:defRPr/>
              </a:pPr>
              <a:t>‹#›</a:t>
            </a:fld>
            <a:endParaRPr lang="en-GB" sz="1400" dirty="0">
              <a:solidFill>
                <a:srgbClr val="618FFD"/>
              </a:solidFill>
              <a:latin typeface="Arial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6562725"/>
            <a:ext cx="1531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defTabSz="914400" eaLnBrk="0" hangingPunct="0">
              <a:buClrTx/>
              <a:buSzTx/>
              <a:buFontTx/>
              <a:buNone/>
              <a:defRPr/>
            </a:pPr>
            <a:fld id="{5986EAB6-713D-41A5-9394-1BBC6D8B35B0}" type="datetime1">
              <a:rPr lang="nl-BE" smtClean="0">
                <a:solidFill>
                  <a:srgbClr val="618FFD"/>
                </a:solidFill>
                <a:latin typeface="Arial" charset="0"/>
              </a:rPr>
              <a:pPr defTabSz="914400" eaLnBrk="0" hangingPunct="0">
                <a:buClrTx/>
                <a:buSzTx/>
                <a:buFontTx/>
                <a:buNone/>
                <a:defRPr/>
              </a:pPr>
              <a:t>16/04/13</a:t>
            </a:fld>
            <a:endParaRPr lang="nl-BE" dirty="0">
              <a:solidFill>
                <a:srgbClr val="618FFD"/>
              </a:solidFill>
              <a:latin typeface="Arial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99350" y="6562725"/>
            <a:ext cx="1439863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nl-BE">
                <a:solidFill>
                  <a:srgbClr val="618FFD"/>
                </a:solidFill>
                <a:latin typeface="Arial" charset="0"/>
              </a:rPr>
              <a:t>© SCK•CEN</a:t>
            </a:r>
          </a:p>
        </p:txBody>
      </p:sp>
    </p:spTree>
    <p:extLst>
      <p:ext uri="{BB962C8B-B14F-4D97-AF65-F5344CB8AC3E}">
        <p14:creationId xmlns:p14="http://schemas.microsoft.com/office/powerpoint/2010/main" val="232905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</p:sldLayoutIdLst>
  <p:transition xmlns:p14="http://schemas.microsoft.com/office/powerpoint/2010/main"/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08075" indent="-285750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50000"/>
        <a:buFont typeface="Symbol" pitchFamily="18" charset="2"/>
        <a:buChar char=""/>
        <a:defRPr>
          <a:solidFill>
            <a:schemeClr val="tx1"/>
          </a:solidFill>
          <a:latin typeface="+mn-lt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0"/>
            <a:ext cx="1828800" cy="533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81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2962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38138"/>
            <a:ext cx="623411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09800" y="1447800"/>
            <a:ext cx="274320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5613"/>
            <a:ext cx="15303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6248400"/>
            <a:ext cx="976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99D212-6DBB-47F0-A310-43472C8ED81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7182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</p:sldLayoutIdLst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66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+mn-ea"/>
          <a:cs typeface="+mn-cs"/>
        </a:defRPr>
      </a:lvl3pPr>
      <a:lvl4pPr marL="1600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4pPr>
      <a:lvl5pPr marL="20574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0"/>
            <a:ext cx="1828800" cy="533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81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2962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38138"/>
            <a:ext cx="623411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09800" y="1447800"/>
            <a:ext cx="274320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5613"/>
            <a:ext cx="15303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6248400"/>
            <a:ext cx="976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99D212-6DBB-47F0-A310-43472C8ED81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1125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</p:sldLayoutIdLst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66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+mn-ea"/>
          <a:cs typeface="+mn-cs"/>
        </a:defRPr>
      </a:lvl3pPr>
      <a:lvl4pPr marL="1600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4pPr>
      <a:lvl5pPr marL="20574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0"/>
            <a:ext cx="1828800" cy="533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81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2962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38138"/>
            <a:ext cx="623411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09800" y="1447800"/>
            <a:ext cx="274320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5613"/>
            <a:ext cx="15303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6248400"/>
            <a:ext cx="976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99D212-6DBB-47F0-A310-43472C8ED81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296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</p:sldLayoutIdLst>
  <p:hf hdr="0" ftr="0" dt="0"/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66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+mn-ea"/>
          <a:cs typeface="+mn-cs"/>
        </a:defRPr>
      </a:lvl3pPr>
      <a:lvl4pPr marL="1600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4pPr>
      <a:lvl5pPr marL="20574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42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6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87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1030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12" y="6388123"/>
            <a:ext cx="40408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0C9FA6EC-18E5-5E4E-A168-FE8CC78116E5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6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38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2054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00" y="6388100"/>
            <a:ext cx="4000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246CCDE7-330C-0140-A447-35D93BB3589C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0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38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2054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00" y="6388100"/>
            <a:ext cx="4000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246CCDE7-330C-0140-A447-35D93BB3589C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0"/>
            <a:ext cx="1828800" cy="533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81224"/>
            <a:ext cx="77581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2962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4" y="338140"/>
            <a:ext cx="623411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09800" y="1447800"/>
            <a:ext cx="274320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5613"/>
            <a:ext cx="15303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43404" y="6248424"/>
            <a:ext cx="976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99D212-6DBB-47F0-A310-43472C8ED81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698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</p:sldLayoutIdLst>
  <p:hf hdr="0" ftr="0" dt="0"/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66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+mn-ea"/>
          <a:cs typeface="+mn-cs"/>
        </a:defRPr>
      </a:lvl3pPr>
      <a:lvl4pPr marL="1600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4pPr>
      <a:lvl5pPr marL="20574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0"/>
            <a:ext cx="1828800" cy="533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81224"/>
            <a:ext cx="77581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2962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4" y="338140"/>
            <a:ext cx="623411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09800" y="1447800"/>
            <a:ext cx="274320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5613"/>
            <a:ext cx="15303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43404" y="6248424"/>
            <a:ext cx="976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99D212-6DBB-47F0-A310-43472C8ED81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365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</p:sldLayoutIdLst>
  <p:hf hdr="0" ftr="0" dt="0"/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66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+mn-ea"/>
          <a:cs typeface="+mn-cs"/>
        </a:defRPr>
      </a:lvl3pPr>
      <a:lvl4pPr marL="1600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4pPr>
      <a:lvl5pPr marL="20574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0"/>
            <a:ext cx="1828800" cy="533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81224"/>
            <a:ext cx="77581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2962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4" y="338140"/>
            <a:ext cx="623411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09800" y="1447800"/>
            <a:ext cx="274320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5613"/>
            <a:ext cx="15303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43404" y="6248424"/>
            <a:ext cx="976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99D212-6DBB-47F0-A310-43472C8ED81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851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</p:sldLayoutIdLst>
  <p:hf hdr="0" ftr="0" dt="0"/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66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+mn-ea"/>
          <a:cs typeface="+mn-cs"/>
        </a:defRPr>
      </a:lvl3pPr>
      <a:lvl4pPr marL="1600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4pPr>
      <a:lvl5pPr marL="20574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42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6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87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1030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12" y="6388123"/>
            <a:ext cx="40408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0C9FA6EC-18E5-5E4E-A168-FE8CC78116E5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42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6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87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1030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12" y="6388123"/>
            <a:ext cx="40408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0C9FA6EC-18E5-5E4E-A168-FE8CC78116E5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42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6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87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1030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12" y="6388123"/>
            <a:ext cx="40408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0C9FA6EC-18E5-5E4E-A168-FE8CC78116E5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7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42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6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87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1030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12" y="6388123"/>
            <a:ext cx="40408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0C9FA6EC-18E5-5E4E-A168-FE8CC78116E5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2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42"/>
            <a:ext cx="66024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6"/>
            <a:ext cx="6597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87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nl-BE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1030" name="Picture 9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559812" y="6388123"/>
            <a:ext cx="40408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fld id="{0C9FA6EC-18E5-5E4E-A168-FE8CC78116E5}" type="slidenum">
              <a:rPr lang="en-US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3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0"/>
            <a:ext cx="1828800" cy="533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81224"/>
            <a:ext cx="77581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2962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4" y="338140"/>
            <a:ext cx="623411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09800" y="1447800"/>
            <a:ext cx="274320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BE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5613"/>
            <a:ext cx="15303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43404" y="6248424"/>
            <a:ext cx="976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99D212-6DBB-47F0-A310-43472C8ED81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215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hf hdr="0" ftr="0" dt="0"/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66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+mn-ea"/>
          <a:cs typeface="+mn-cs"/>
        </a:defRPr>
      </a:lvl3pPr>
      <a:lvl4pPr marL="1600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4pPr>
      <a:lvl5pPr marL="20574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fontAlgn="base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AutoShape 2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281354" y="1981200"/>
            <a:ext cx="562708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</a:pPr>
            <a:endParaRPr lang="fr-FR" sz="2000" u="sng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5" name="AutoShape 21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51692" y="2667000"/>
            <a:ext cx="633046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</a:pPr>
            <a:endParaRPr lang="fr-FR" sz="2000" u="sng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AutoShape 22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22031" y="3352800"/>
            <a:ext cx="703385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</a:pPr>
            <a:endParaRPr lang="fr-FR" sz="2000" u="sng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7" name="AutoShape 23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22031" y="4038600"/>
            <a:ext cx="703385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</a:pPr>
            <a:endParaRPr lang="fr-FR" sz="2000" u="sng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9" name="AutoShape 25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92368" y="4648200"/>
            <a:ext cx="773723" cy="4572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</a:pPr>
            <a:endParaRPr lang="fr-FR" sz="2000" u="sng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8694127" y="6596066"/>
            <a:ext cx="44987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52" tIns="39676" rIns="79352" bIns="39676"/>
          <a:lstStyle/>
          <a:p>
            <a:pPr defTabSz="793750" eaLnBrk="0" hangingPunct="0">
              <a:buClrTx/>
              <a:buSzTx/>
              <a:buFontTx/>
              <a:buNone/>
              <a:tabLst>
                <a:tab pos="8863013" algn="r"/>
              </a:tabLst>
            </a:pPr>
            <a:fld id="{B24AD02F-586D-4AA1-9EEE-76A6C12A1E04}" type="slidenum">
              <a:rPr lang="de-DE" sz="9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defTabSz="793750" eaLnBrk="0" hangingPunct="0">
                <a:buClrTx/>
                <a:buSzTx/>
                <a:buFontTx/>
                <a:buNone/>
                <a:tabLst>
                  <a:tab pos="8863013" algn="r"/>
                </a:tabLst>
              </a:pPr>
              <a:t>‹#›</a:t>
            </a:fld>
            <a:endParaRPr lang="de-DE" sz="9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3" name="Line 39"/>
          <p:cNvSpPr>
            <a:spLocks noChangeShapeType="1"/>
          </p:cNvSpPr>
          <p:nvPr userDrawn="1"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</a:pPr>
            <a:endParaRPr lang="fr-FR" sz="2000" u="sng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3" name="Line 59"/>
          <p:cNvSpPr>
            <a:spLocks noChangeShapeType="1"/>
          </p:cNvSpPr>
          <p:nvPr userDrawn="1"/>
        </p:nvSpPr>
        <p:spPr bwMode="auto">
          <a:xfrm>
            <a:off x="0" y="7747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</a:pPr>
            <a:endParaRPr lang="fr-FR" sz="2000" u="sng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 userDrawn="1"/>
        </p:nvSpPr>
        <p:spPr bwMode="auto">
          <a:xfrm>
            <a:off x="0" y="0"/>
            <a:ext cx="9144000" cy="749300"/>
          </a:xfrm>
          <a:prstGeom prst="rect">
            <a:avLst/>
          </a:prstGeom>
          <a:solidFill>
            <a:srgbClr val="146AB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hangingPunct="0">
              <a:buClrTx/>
              <a:buSzTx/>
              <a:buFontTx/>
              <a:buNone/>
            </a:pPr>
            <a:endParaRPr lang="fr-FR" sz="2000" u="sng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" y="6596066"/>
            <a:ext cx="7681546" cy="261937"/>
          </a:xfrm>
          <a:prstGeom prst="rect">
            <a:avLst/>
          </a:prstGeom>
        </p:spPr>
        <p:txBody>
          <a:bodyPr/>
          <a:lstStyle>
            <a:lvl1pPr>
              <a:defRPr sz="900" u="none">
                <a:latin typeface="Calibri" pitchFamily="34" charset="0"/>
                <a:cs typeface="Calibri" pitchFamily="34" charset="0"/>
              </a:defRPr>
            </a:lvl1pPr>
          </a:lstStyle>
          <a:p>
            <a:pPr defTabSz="914400" eaLnBrk="0" hangingPunct="0">
              <a:buClrTx/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368300" indent="-36830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06388" algn="l" defTabSz="1214438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227138" indent="-244475" algn="l" defTabSz="12144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717675" indent="-244475" algn="l" defTabSz="1214438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2098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6670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242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5814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386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:%5CMYRRHA%5CImages&amp;Figures%5CMYRRHA_DV-4.avi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7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700832"/>
            <a:ext cx="7772400" cy="1470025"/>
          </a:xfrm>
          <a:ln/>
        </p:spPr>
        <p:txBody>
          <a:bodyPr tIns="71280"/>
          <a:lstStyle/>
          <a:p>
            <a:pPr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b="1" i="1" dirty="0" smtClean="0">
                <a:solidFill>
                  <a:schemeClr val="tx1"/>
                </a:solidFill>
              </a:rPr>
              <a:t>Status of MYRRHA</a:t>
            </a:r>
            <a:r>
              <a:rPr lang="nl-BE" b="1" dirty="0" smtClean="0">
                <a:solidFill>
                  <a:schemeClr val="tx1"/>
                </a:solidFill>
              </a:rPr>
              <a:t/>
            </a:r>
            <a:br>
              <a:rPr lang="nl-BE" b="1" dirty="0" smtClean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rgbClr val="0000FF"/>
                </a:solidFill>
                <a:cs typeface="Arial" charset="0"/>
              </a:rPr>
              <a:t>M</a:t>
            </a:r>
            <a:r>
              <a:rPr lang="en-US" sz="1800" dirty="0">
                <a:solidFill>
                  <a:srgbClr val="0000FF"/>
                </a:solidFill>
                <a:cs typeface="Arial" charset="0"/>
              </a:rPr>
              <a:t>ultipurpose </a:t>
            </a:r>
            <a:r>
              <a:rPr lang="en-US" sz="1800" dirty="0" err="1">
                <a:solidFill>
                  <a:srgbClr val="0000FF"/>
                </a:solidFill>
                <a:cs typeface="Arial" charset="0"/>
              </a:rPr>
              <a:t>h</a:t>
            </a:r>
            <a:r>
              <a:rPr lang="en-US" sz="1800" b="1" dirty="0" err="1">
                <a:solidFill>
                  <a:srgbClr val="0000FF"/>
                </a:solidFill>
                <a:cs typeface="Arial" charset="0"/>
              </a:rPr>
              <a:t>Y</a:t>
            </a:r>
            <a:r>
              <a:rPr lang="en-US" sz="1800" dirty="0" err="1">
                <a:solidFill>
                  <a:srgbClr val="0000FF"/>
                </a:solidFill>
                <a:cs typeface="Arial" charset="0"/>
              </a:rPr>
              <a:t>brid</a:t>
            </a:r>
            <a:r>
              <a:rPr lang="en-US" sz="1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cs typeface="Arial" charset="0"/>
              </a:rPr>
              <a:t>R</a:t>
            </a:r>
            <a:r>
              <a:rPr lang="en-US" sz="1800" dirty="0">
                <a:solidFill>
                  <a:srgbClr val="0000FF"/>
                </a:solidFill>
                <a:cs typeface="Arial" charset="0"/>
              </a:rPr>
              <a:t>esearch</a:t>
            </a:r>
            <a:r>
              <a:rPr lang="en-US" sz="1800" b="1" dirty="0">
                <a:solidFill>
                  <a:srgbClr val="0000FF"/>
                </a:solidFill>
                <a:cs typeface="Arial" charset="0"/>
              </a:rPr>
              <a:t> R</a:t>
            </a:r>
            <a:r>
              <a:rPr lang="en-US" sz="1800" dirty="0">
                <a:solidFill>
                  <a:srgbClr val="0000FF"/>
                </a:solidFill>
                <a:cs typeface="Arial" charset="0"/>
              </a:rPr>
              <a:t>eactor for</a:t>
            </a:r>
            <a:r>
              <a:rPr lang="en-US" sz="1800" b="1" dirty="0">
                <a:solidFill>
                  <a:srgbClr val="0000FF"/>
                </a:solidFill>
                <a:cs typeface="Arial" charset="0"/>
              </a:rPr>
              <a:t> H</a:t>
            </a:r>
            <a:r>
              <a:rPr lang="en-US" sz="1800" dirty="0">
                <a:solidFill>
                  <a:srgbClr val="0000FF"/>
                </a:solidFill>
                <a:cs typeface="Arial" charset="0"/>
              </a:rPr>
              <a:t>igh-tech</a:t>
            </a:r>
            <a:r>
              <a:rPr lang="en-US" sz="1800" b="1" dirty="0">
                <a:solidFill>
                  <a:srgbClr val="0000FF"/>
                </a:solidFill>
                <a:cs typeface="Arial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cs typeface="Arial" charset="0"/>
              </a:rPr>
              <a:t>pplications</a:t>
            </a:r>
            <a:endParaRPr lang="nl-BE" sz="1800" b="1" dirty="0">
              <a:solidFill>
                <a:srgbClr val="0000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3648" y="5110336"/>
            <a:ext cx="6400800" cy="6949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60840" rIns="90000" bIns="46800"/>
          <a:lstStyle/>
          <a:p>
            <a:pPr>
              <a:lnSpc>
                <a:spcPct val="96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nl-BE" sz="1600" i="1" dirty="0"/>
              <a:t>Luis Medeiros </a:t>
            </a:r>
            <a:r>
              <a:rPr lang="nl-BE" sz="1600" i="1" dirty="0" smtClean="0"/>
              <a:t>Romão</a:t>
            </a:r>
          </a:p>
          <a:p>
            <a:pPr marL="0" indent="0" algn="ctr">
              <a:lnSpc>
                <a:spcPct val="96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nl-BE" sz="1600" i="1" dirty="0" smtClean="0"/>
              <a:t>Dirk Vandeplassche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E6C97BB-8E95-46D2-9481-7E68287A6D32}" type="slidenum">
              <a:rPr lang="en-US"/>
              <a:pPr/>
              <a:t>1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81029" y="6078211"/>
            <a:ext cx="2188617" cy="34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4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96000"/>
              </a:lnSpc>
              <a:spcBef>
                <a:spcPts val="875"/>
              </a:spcBef>
            </a:pPr>
            <a:r>
              <a:rPr lang="en-US" sz="1400" dirty="0" smtClean="0">
                <a:latin typeface="Verdana" pitchFamily="32" charset="0"/>
              </a:rPr>
              <a:t> </a:t>
            </a:r>
            <a:r>
              <a:rPr lang="en-US" sz="1600" b="1" dirty="0" smtClean="0">
                <a:latin typeface="Verdana" pitchFamily="32" charset="0"/>
              </a:rPr>
              <a:t>17-18</a:t>
            </a:r>
            <a:r>
              <a:rPr lang="en-US" sz="1400" dirty="0" smtClean="0">
                <a:latin typeface="Verdana" pitchFamily="32" charset="0"/>
              </a:rPr>
              <a:t> </a:t>
            </a:r>
            <a:r>
              <a:rPr lang="en-US" sz="1600" b="1" dirty="0" smtClean="0">
                <a:latin typeface="Verdana" pitchFamily="32" charset="0"/>
              </a:rPr>
              <a:t>April 2013</a:t>
            </a:r>
            <a:endParaRPr lang="nl-BE" sz="1400" b="1" dirty="0">
              <a:latin typeface="Verdana" pitchFamily="3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6093296"/>
            <a:ext cx="3384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SLHiPP-3, SCK•CEN, Louvain-la-Neuve, </a:t>
            </a:r>
            <a:r>
              <a:rPr lang="fr-FR" sz="1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Belgium</a:t>
            </a:r>
            <a:endParaRPr lang="fr-FR" sz="1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4" descr="Myrrha_logo_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20" y="44624"/>
            <a:ext cx="169514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ML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8352928" cy="12241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618FFD"/>
                </a:solidFill>
              </a:rPr>
              <a:t>Marking</a:t>
            </a:r>
            <a:r>
              <a:rPr lang="fr-FR" dirty="0">
                <a:solidFill>
                  <a:srgbClr val="618FFD"/>
                </a:solidFill>
              </a:rPr>
              <a:t> </a:t>
            </a:r>
            <a:r>
              <a:rPr lang="fr-FR" dirty="0" err="1">
                <a:solidFill>
                  <a:srgbClr val="618FFD"/>
                </a:solidFill>
              </a:rPr>
              <a:t>events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556792"/>
            <a:ext cx="7758113" cy="4824536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sz="2000" dirty="0" smtClean="0"/>
              <a:t>Revision </a:t>
            </a:r>
            <a:r>
              <a:rPr lang="en-GB" sz="2000" dirty="0"/>
              <a:t>of the budget for the 2011 – 2014 program </a:t>
            </a:r>
            <a:r>
              <a:rPr lang="en-GB" sz="2000" dirty="0" smtClean="0"/>
              <a:t>(75</a:t>
            </a:r>
            <a:r>
              <a:rPr lang="en-GB" sz="2000" dirty="0"/>
              <a:t>% </a:t>
            </a:r>
            <a:r>
              <a:rPr lang="en-GB" sz="2000" dirty="0" smtClean="0"/>
              <a:t>of </a:t>
            </a:r>
            <a:r>
              <a:rPr lang="en-GB" sz="2000" dirty="0"/>
              <a:t>the </a:t>
            </a:r>
            <a:r>
              <a:rPr lang="en-GB" sz="2000" dirty="0" smtClean="0"/>
              <a:t>accelerator’s budget is put on hold)</a:t>
            </a:r>
          </a:p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sz="2000" dirty="0" smtClean="0"/>
              <a:t>High level meeting at the Belgian embassy in Paris to gain French support</a:t>
            </a:r>
          </a:p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sz="2000" dirty="0" smtClean="0"/>
              <a:t>Green light for the MARISA FP7-Fission project </a:t>
            </a:r>
          </a:p>
          <a:p>
            <a:pPr marL="0" indent="0">
              <a:lnSpc>
                <a:spcPct val="120000"/>
              </a:lnSpc>
            </a:pPr>
            <a:r>
              <a:rPr lang="en-GB" sz="2000" dirty="0"/>
              <a:t>	</a:t>
            </a:r>
            <a:r>
              <a:rPr lang="en-GB" sz="2000" dirty="0" smtClean="0"/>
              <a:t>“Support </a:t>
            </a:r>
            <a:r>
              <a:rPr lang="en-GB" sz="2000" dirty="0"/>
              <a:t>to the MYRRHA research infrastructure for its </a:t>
            </a:r>
            <a:r>
              <a:rPr lang="en-GB" sz="2000" dirty="0" smtClean="0"/>
              <a:t>	development </a:t>
            </a:r>
            <a:r>
              <a:rPr lang="en-GB" sz="2000" dirty="0"/>
              <a:t>as a pan-European and world-level </a:t>
            </a:r>
            <a:r>
              <a:rPr lang="en-GB" sz="2000" dirty="0" smtClean="0"/>
              <a:t>	facility” </a:t>
            </a: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78590A-533D-4A08-8A4F-A88988925946}" type="slidenum">
              <a:rPr lang="en-GB" smtClean="0">
                <a:latin typeface="Verdana"/>
                <a:ea typeface="DejaVu Sans"/>
                <a:cs typeface="DejaVu Sans"/>
              </a:rPr>
              <a:pPr/>
              <a:t>10</a:t>
            </a:fld>
            <a:endParaRPr lang="en-GB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3754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27509"/>
            <a:ext cx="6234113" cy="1057275"/>
          </a:xfrm>
        </p:spPr>
        <p:txBody>
          <a:bodyPr/>
          <a:lstStyle/>
          <a:p>
            <a:r>
              <a:rPr lang="en-US" dirty="0" err="1" smtClean="0">
                <a:solidFill>
                  <a:srgbClr val="618FFD"/>
                </a:solidFill>
              </a:rPr>
              <a:t>Linac</a:t>
            </a:r>
            <a:r>
              <a:rPr lang="en-US" dirty="0" smtClean="0">
                <a:solidFill>
                  <a:srgbClr val="618FFD"/>
                </a:solidFill>
              </a:rPr>
              <a:t> Specifications</a:t>
            </a:r>
            <a:endParaRPr lang="nl-BE" dirty="0">
              <a:solidFill>
                <a:srgbClr val="618FF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37179"/>
              </p:ext>
            </p:extLst>
          </p:nvPr>
        </p:nvGraphicFramePr>
        <p:xfrm>
          <a:off x="1475656" y="1844824"/>
          <a:ext cx="6624736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368"/>
                <a:gridCol w="3312368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nl-BE" baseline="0" dirty="0" err="1" smtClean="0"/>
                        <a:t>fundamental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characteristics</a:t>
                      </a:r>
                      <a:r>
                        <a:rPr lang="nl-BE" baseline="0" dirty="0" smtClean="0"/>
                        <a:t> (</a:t>
                      </a:r>
                      <a:r>
                        <a:rPr lang="nl-BE" baseline="0" dirty="0" err="1" smtClean="0"/>
                        <a:t>ADS</a:t>
                      </a:r>
                      <a:r>
                        <a:rPr lang="nl-BE" baseline="0" dirty="0" smtClean="0"/>
                        <a:t>)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beam</a:t>
                      </a:r>
                      <a:r>
                        <a:rPr lang="nl-BE" dirty="0" smtClean="0"/>
                        <a:t> energy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600 </a:t>
                      </a:r>
                      <a:r>
                        <a:rPr lang="nl-BE" dirty="0" err="1" smtClean="0"/>
                        <a:t>MeV</a:t>
                      </a:r>
                      <a:endParaRPr lang="nl-B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beam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current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 mA</a:t>
                      </a:r>
                      <a:endParaRPr lang="nl-B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smtClean="0"/>
                        <a:t>mode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CW</a:t>
                      </a:r>
                      <a:endParaRPr lang="nl-B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smtClean="0"/>
                        <a:t>MTBF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&gt; 250 h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31377"/>
              </p:ext>
            </p:extLst>
          </p:nvPr>
        </p:nvGraphicFramePr>
        <p:xfrm>
          <a:off x="1475656" y="4624536"/>
          <a:ext cx="6696744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8372"/>
                <a:gridCol w="3348372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nl-BE" baseline="0" dirty="0" err="1" smtClean="0"/>
                        <a:t>implementation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and</a:t>
                      </a:r>
                      <a:r>
                        <a:rPr lang="nl-BE" baseline="0" dirty="0" smtClean="0"/>
                        <a:t> design </a:t>
                      </a:r>
                      <a:r>
                        <a:rPr lang="nl-BE" baseline="0" dirty="0" err="1" smtClean="0"/>
                        <a:t>guidelines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SC</a:t>
                      </a:r>
                      <a:r>
                        <a:rPr lang="nl-BE" baseline="0" dirty="0" smtClean="0"/>
                        <a:t> Linac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frequency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176.1 / 352.2</a:t>
                      </a:r>
                      <a:r>
                        <a:rPr lang="nl-BE" baseline="0" dirty="0" smtClean="0"/>
                        <a:t> / 704.4 MHz</a:t>
                      </a:r>
                      <a:endParaRPr lang="nl-B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reliability</a:t>
                      </a:r>
                      <a:r>
                        <a:rPr lang="nl-BE" dirty="0" smtClean="0"/>
                        <a:t> = </a:t>
                      </a:r>
                      <a:r>
                        <a:rPr lang="nl-BE" dirty="0" err="1" smtClean="0"/>
                        <a:t>redundancy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dual</a:t>
                      </a:r>
                      <a:r>
                        <a:rPr lang="nl-BE" dirty="0" smtClean="0"/>
                        <a:t> injector</a:t>
                      </a:r>
                      <a:endParaRPr lang="nl-B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fault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tolerance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5656" y="388929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failure = beam trip &gt; 3 s</a:t>
            </a:r>
            <a:endParaRPr lang="nl-BE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415872">
            <a:off x="2444290" y="3153055"/>
            <a:ext cx="201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challenge !</a:t>
            </a:r>
            <a:endParaRPr lang="nl-BE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20374679">
            <a:off x="2313954" y="3097128"/>
            <a:ext cx="2120530" cy="6033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BE" smtClean="0">
              <a:solidFill>
                <a:srgbClr val="FFFFFF"/>
              </a:solidFill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6126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Text Box 6"/>
          <p:cNvSpPr txBox="1">
            <a:spLocks noChangeArrowheads="1"/>
          </p:cNvSpPr>
          <p:nvPr/>
        </p:nvSpPr>
        <p:spPr bwMode="auto">
          <a:xfrm>
            <a:off x="0" y="139705"/>
            <a:ext cx="593480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r-FR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Layout</a:t>
            </a:r>
            <a:r>
              <a:rPr lang="fr-F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of the MYRRHA </a:t>
            </a:r>
            <a:r>
              <a:rPr lang="fr-FR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linac</a:t>
            </a:r>
            <a:endParaRPr lang="fr-F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J-Luc Biarrotte, EuCARD 3rd annual meeting, Warsaw, April 26th, 2012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 l="-51" t="5774" b="4769"/>
          <a:stretch>
            <a:fillRect/>
          </a:stretch>
        </p:blipFill>
        <p:spPr bwMode="auto">
          <a:xfrm>
            <a:off x="2" y="808074"/>
            <a:ext cx="37888633" cy="578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5535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774E-6 -3.33333E-6 L -0.94729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729 -3.33333E-6 L -1.83242 -3.33333E-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242 -3.33333E-6 L -2.65203 -0.0002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123 -3.33333E-6 L -3.13409 -3.33333E-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618FFD"/>
                </a:solidFill>
              </a:rPr>
              <a:t>R&amp;D Program</a:t>
            </a: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167687" y="6482178"/>
            <a:ext cx="976313" cy="366713"/>
          </a:xfrm>
        </p:spPr>
        <p:txBody>
          <a:bodyPr/>
          <a:lstStyle/>
          <a:p>
            <a:fld id="{819A8B34-5AF3-4563-A2DA-5C6FCD868D06}" type="slidenum">
              <a:rPr lang="en-US" smtClean="0">
                <a:latin typeface="Verdana"/>
                <a:ea typeface="DejaVu Sans"/>
                <a:cs typeface="DejaVu Sans"/>
              </a:rPr>
              <a:pPr/>
              <a:t>13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cxnSp>
        <p:nvCxnSpPr>
          <p:cNvPr id="5" name="Straight Connector 41"/>
          <p:cNvCxnSpPr/>
          <p:nvPr/>
        </p:nvCxnSpPr>
        <p:spPr bwMode="auto">
          <a:xfrm>
            <a:off x="2" y="4653112"/>
            <a:ext cx="9180512" cy="8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47"/>
          <p:cNvGrpSpPr/>
          <p:nvPr/>
        </p:nvGrpSpPr>
        <p:grpSpPr>
          <a:xfrm>
            <a:off x="-36512" y="2185119"/>
            <a:ext cx="9180512" cy="307777"/>
            <a:chOff x="-36512" y="3124666"/>
            <a:chExt cx="9180512" cy="307777"/>
          </a:xfrm>
        </p:grpSpPr>
        <p:cxnSp>
          <p:nvCxnSpPr>
            <p:cNvPr id="7" name="Straight Connector 12"/>
            <p:cNvCxnSpPr/>
            <p:nvPr/>
          </p:nvCxnSpPr>
          <p:spPr bwMode="auto">
            <a:xfrm>
              <a:off x="0" y="3429000"/>
              <a:ext cx="9144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45"/>
            <p:cNvSpPr txBox="1"/>
            <p:nvPr/>
          </p:nvSpPr>
          <p:spPr>
            <a:xfrm>
              <a:off x="-36512" y="312466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oday</a:t>
              </a:r>
              <a:endParaRPr lang="nl-BE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-28948" y="1916808"/>
            <a:ext cx="9172951" cy="1440184"/>
            <a:chOff x="-28951" y="2249488"/>
            <a:chExt cx="9172951" cy="1440184"/>
          </a:xfrm>
        </p:grpSpPr>
        <p:cxnSp>
          <p:nvCxnSpPr>
            <p:cNvPr id="10" name="Straight Connector 20"/>
            <p:cNvCxnSpPr/>
            <p:nvPr/>
          </p:nvCxnSpPr>
          <p:spPr bwMode="auto">
            <a:xfrm>
              <a:off x="0" y="3637568"/>
              <a:ext cx="9144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ectangle 10"/>
            <p:cNvSpPr/>
            <p:nvPr/>
          </p:nvSpPr>
          <p:spPr bwMode="auto">
            <a:xfrm>
              <a:off x="5436094" y="2321497"/>
              <a:ext cx="3312370" cy="131607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BE" smtClean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331642" y="2249488"/>
              <a:ext cx="1872203" cy="144018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BE" smtClean="0">
                <a:solidFill>
                  <a:srgbClr val="FFFFFF"/>
                </a:solidFill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1331637" y="278550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RFQ@UCL</a:t>
              </a:r>
            </a:p>
          </p:txBody>
        </p:sp>
        <p:sp>
          <p:nvSpPr>
            <p:cNvPr id="14" name="TextBox 9"/>
            <p:cNvSpPr txBox="1"/>
            <p:nvPr/>
          </p:nvSpPr>
          <p:spPr>
            <a:xfrm>
              <a:off x="5508196" y="2661713"/>
              <a:ext cx="3168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</a:t>
              </a:r>
              <a:r>
                <a:rPr lang="en-US" sz="2000" dirty="0" err="1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ryomodule</a:t>
              </a:r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prototypes </a:t>
              </a:r>
              <a:endParaRPr lang="nl-B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-28951" y="3325763"/>
              <a:ext cx="11445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end 2014</a:t>
              </a:r>
              <a:endParaRPr lang="nl-BE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6" name="Group 49"/>
          <p:cNvGrpSpPr/>
          <p:nvPr/>
        </p:nvGrpSpPr>
        <p:grpSpPr>
          <a:xfrm>
            <a:off x="1331642" y="3312344"/>
            <a:ext cx="7416824" cy="2564904"/>
            <a:chOff x="971600" y="4816002"/>
            <a:chExt cx="7416824" cy="256490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076054" y="4827277"/>
              <a:ext cx="3312370" cy="1353413"/>
            </a:xfrm>
            <a:prstGeom prst="rect">
              <a:avLst/>
            </a:prstGeom>
            <a:solidFill>
              <a:srgbClr val="AADCDE">
                <a:alpha val="7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BE" smtClean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71600" y="4816002"/>
              <a:ext cx="1872208" cy="1342452"/>
            </a:xfrm>
            <a:prstGeom prst="rect">
              <a:avLst/>
            </a:prstGeom>
            <a:solidFill>
              <a:srgbClr val="AADC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BE" smtClean="0">
                <a:solidFill>
                  <a:srgbClr val="FFFFFF"/>
                </a:solidFill>
              </a:endParaRPr>
            </a:p>
          </p:txBody>
        </p:sp>
        <p:sp>
          <p:nvSpPr>
            <p:cNvPr id="19" name="TextBox 8"/>
            <p:cNvSpPr txBox="1"/>
            <p:nvPr/>
          </p:nvSpPr>
          <p:spPr>
            <a:xfrm>
              <a:off x="1043608" y="5141131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INJ@UCL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RT-CH</a:t>
              </a:r>
              <a:endParaRPr lang="nl-B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nl-B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19870" y="4992474"/>
              <a:ext cx="1180667" cy="238843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BE" smtClean="0">
                <a:solidFill>
                  <a:srgbClr val="FFFFFF"/>
                </a:solidFill>
              </a:endParaRPr>
            </a:p>
          </p:txBody>
        </p:sp>
        <p:sp>
          <p:nvSpPr>
            <p:cNvPr id="21" name="TextBox 26"/>
            <p:cNvSpPr txBox="1"/>
            <p:nvPr/>
          </p:nvSpPr>
          <p:spPr>
            <a:xfrm>
              <a:off x="3419870" y="5796754"/>
              <a:ext cx="12319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Horizon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2020</a:t>
              </a:r>
            </a:p>
          </p:txBody>
        </p:sp>
      </p:grpSp>
      <p:sp>
        <p:nvSpPr>
          <p:cNvPr id="22" name="TextBox 51"/>
          <p:cNvSpPr txBox="1"/>
          <p:nvPr/>
        </p:nvSpPr>
        <p:spPr>
          <a:xfrm>
            <a:off x="5508110" y="295230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engineering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</a:t>
            </a:r>
            <a:endParaRPr lang="nl-BE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54"/>
          <p:cNvSpPr txBox="1"/>
          <p:nvPr/>
        </p:nvSpPr>
        <p:spPr>
          <a:xfrm>
            <a:off x="-36512" y="434535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 2016</a:t>
            </a:r>
            <a:endParaRPr lang="nl-BE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Straight Connector 55"/>
          <p:cNvCxnSpPr/>
          <p:nvPr/>
        </p:nvCxnSpPr>
        <p:spPr bwMode="auto">
          <a:xfrm>
            <a:off x="0" y="6021288"/>
            <a:ext cx="9144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56"/>
          <p:cNvSpPr txBox="1"/>
          <p:nvPr/>
        </p:nvSpPr>
        <p:spPr>
          <a:xfrm>
            <a:off x="-17206" y="5713511"/>
            <a:ext cx="120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 2018</a:t>
            </a:r>
            <a:endParaRPr lang="nl-BE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63"/>
          <p:cNvSpPr txBox="1"/>
          <p:nvPr/>
        </p:nvSpPr>
        <p:spPr>
          <a:xfrm>
            <a:off x="5508196" y="4176440"/>
            <a:ext cx="108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SC-CH</a:t>
            </a:r>
            <a:endParaRPr lang="nl-BE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64"/>
          <p:cNvSpPr txBox="1"/>
          <p:nvPr/>
        </p:nvSpPr>
        <p:spPr>
          <a:xfrm>
            <a:off x="6516216" y="4176440"/>
            <a:ext cx="108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spoke</a:t>
            </a:r>
            <a:endParaRPr lang="nl-BE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8" name="Group 78"/>
          <p:cNvGrpSpPr/>
          <p:nvPr/>
        </p:nvGrpSpPr>
        <p:grpSpPr>
          <a:xfrm>
            <a:off x="1331642" y="4653136"/>
            <a:ext cx="7416824" cy="1872184"/>
            <a:chOff x="971600" y="4985816"/>
            <a:chExt cx="7416824" cy="187218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7380312" y="5014527"/>
              <a:ext cx="1008112" cy="619337"/>
            </a:xfrm>
            <a:prstGeom prst="rect">
              <a:avLst/>
            </a:prstGeom>
            <a:solidFill>
              <a:srgbClr val="AADC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971600" y="4985816"/>
              <a:ext cx="1872208" cy="1368152"/>
            </a:xfrm>
            <a:prstGeom prst="rect">
              <a:avLst/>
            </a:prstGeom>
            <a:solidFill>
              <a:srgbClr val="AADC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1" name="TextBox 42"/>
            <p:cNvSpPr txBox="1"/>
            <p:nvPr/>
          </p:nvSpPr>
          <p:spPr>
            <a:xfrm>
              <a:off x="1043606" y="5358050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INJ@UCL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SC-CH</a:t>
              </a:r>
              <a:endParaRPr lang="nl-B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TextBox 65"/>
            <p:cNvSpPr txBox="1"/>
            <p:nvPr/>
          </p:nvSpPr>
          <p:spPr>
            <a:xfrm>
              <a:off x="7380312" y="510515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elliptic</a:t>
              </a:r>
              <a:endParaRPr lang="nl-B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372200" y="5342442"/>
              <a:ext cx="792088" cy="1515558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</a:rPr>
                <a:t>Prod</a:t>
              </a:r>
              <a:endParaRPr kumimoji="0" lang="nl-B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4" name="Down Arrow 74"/>
            <p:cNvSpPr/>
            <p:nvPr/>
          </p:nvSpPr>
          <p:spPr bwMode="auto">
            <a:xfrm>
              <a:off x="6576436" y="4987476"/>
              <a:ext cx="371828" cy="354966"/>
            </a:xfrm>
            <a:prstGeom prst="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596336" y="5926968"/>
              <a:ext cx="573485" cy="931032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 smtClean="0"/>
                <a:t>Prod</a:t>
              </a:r>
              <a:endPara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6" name="Down Arrow 76"/>
            <p:cNvSpPr/>
            <p:nvPr/>
          </p:nvSpPr>
          <p:spPr bwMode="auto">
            <a:xfrm>
              <a:off x="7710818" y="5617975"/>
              <a:ext cx="317566" cy="308993"/>
            </a:xfrm>
            <a:prstGeom prst="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7" name="Bent Arrow 72"/>
            <p:cNvSpPr/>
            <p:nvPr/>
          </p:nvSpPr>
          <p:spPr bwMode="auto">
            <a:xfrm rot="10800000">
              <a:off x="2843808" y="5057800"/>
              <a:ext cx="2592288" cy="792083"/>
            </a:xfrm>
            <a:prstGeom prst="bentArrow">
              <a:avLst>
                <a:gd name="adj1" fmla="val 25000"/>
                <a:gd name="adj2" fmla="val 23718"/>
                <a:gd name="adj3" fmla="val 25000"/>
                <a:gd name="adj4" fmla="val 43750"/>
              </a:avLst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</p:grpSp>
      <p:sp>
        <p:nvSpPr>
          <p:cNvPr id="38" name="TextBox 77"/>
          <p:cNvSpPr txBox="1"/>
          <p:nvPr/>
        </p:nvSpPr>
        <p:spPr>
          <a:xfrm>
            <a:off x="7740444" y="4199727"/>
            <a:ext cx="108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elliptic</a:t>
            </a:r>
            <a:endParaRPr lang="nl-BE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9" name="Group 50"/>
          <p:cNvGrpSpPr/>
          <p:nvPr/>
        </p:nvGrpSpPr>
        <p:grpSpPr>
          <a:xfrm>
            <a:off x="3779912" y="1628800"/>
            <a:ext cx="1180667" cy="1368153"/>
            <a:chOff x="3642853" y="3156212"/>
            <a:chExt cx="1180667" cy="1078502"/>
          </a:xfrm>
        </p:grpSpPr>
        <p:sp>
          <p:nvSpPr>
            <p:cNvPr id="40" name="Rectangle 39"/>
            <p:cNvSpPr/>
            <p:nvPr/>
          </p:nvSpPr>
          <p:spPr bwMode="auto">
            <a:xfrm>
              <a:off x="3642853" y="3156212"/>
              <a:ext cx="1180667" cy="10785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BE" smtClean="0">
                <a:solidFill>
                  <a:srgbClr val="FFFFFF"/>
                </a:solidFill>
              </a:endParaRPr>
            </a:p>
          </p:txBody>
        </p:sp>
        <p:sp>
          <p:nvSpPr>
            <p:cNvPr id="41" name="TextBox 6"/>
            <p:cNvSpPr txBox="1"/>
            <p:nvPr/>
          </p:nvSpPr>
          <p:spPr>
            <a:xfrm>
              <a:off x="3714861" y="3413301"/>
              <a:ext cx="1080120" cy="55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MAX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FP7</a:t>
              </a:r>
              <a:endParaRPr lang="nl-B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2" name="Down Arrow 74"/>
          <p:cNvSpPr/>
          <p:nvPr/>
        </p:nvSpPr>
        <p:spPr bwMode="auto">
          <a:xfrm>
            <a:off x="5868144" y="4653112"/>
            <a:ext cx="371828" cy="35496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724130" y="5013152"/>
            <a:ext cx="792088" cy="1515558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rPr>
              <a:t>Prod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4" name="Down Arrow 74"/>
          <p:cNvSpPr/>
          <p:nvPr/>
        </p:nvSpPr>
        <p:spPr bwMode="auto">
          <a:xfrm>
            <a:off x="4211960" y="2996928"/>
            <a:ext cx="360040" cy="50405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7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618FFD"/>
                </a:solidFill>
              </a:rPr>
              <a:t>R&amp;D Program</a:t>
            </a:r>
            <a:endParaRPr lang="nl-BE" dirty="0">
              <a:solidFill>
                <a:srgbClr val="618FFD"/>
              </a:solidFill>
            </a:endParaRPr>
          </a:p>
        </p:txBody>
      </p:sp>
      <p:cxnSp>
        <p:nvCxnSpPr>
          <p:cNvPr id="5" name="Straight Connector 41"/>
          <p:cNvCxnSpPr/>
          <p:nvPr/>
        </p:nvCxnSpPr>
        <p:spPr bwMode="auto">
          <a:xfrm>
            <a:off x="2" y="4365104"/>
            <a:ext cx="9180512" cy="8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47"/>
          <p:cNvGrpSpPr/>
          <p:nvPr/>
        </p:nvGrpSpPr>
        <p:grpSpPr>
          <a:xfrm>
            <a:off x="-36512" y="1897111"/>
            <a:ext cx="9180512" cy="307777"/>
            <a:chOff x="-36512" y="3124666"/>
            <a:chExt cx="9180512" cy="307777"/>
          </a:xfrm>
        </p:grpSpPr>
        <p:cxnSp>
          <p:nvCxnSpPr>
            <p:cNvPr id="7" name="Straight Connector 12"/>
            <p:cNvCxnSpPr/>
            <p:nvPr/>
          </p:nvCxnSpPr>
          <p:spPr bwMode="auto">
            <a:xfrm>
              <a:off x="0" y="3429000"/>
              <a:ext cx="9144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45"/>
            <p:cNvSpPr txBox="1"/>
            <p:nvPr/>
          </p:nvSpPr>
          <p:spPr>
            <a:xfrm>
              <a:off x="-36512" y="312466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oday</a:t>
              </a:r>
              <a:endParaRPr lang="nl-BE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-28948" y="1628800"/>
            <a:ext cx="9172951" cy="1440184"/>
            <a:chOff x="-28951" y="2249488"/>
            <a:chExt cx="9172951" cy="1440184"/>
          </a:xfrm>
        </p:grpSpPr>
        <p:cxnSp>
          <p:nvCxnSpPr>
            <p:cNvPr id="10" name="Straight Connector 20"/>
            <p:cNvCxnSpPr/>
            <p:nvPr/>
          </p:nvCxnSpPr>
          <p:spPr bwMode="auto">
            <a:xfrm>
              <a:off x="0" y="3637568"/>
              <a:ext cx="9144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1331642" y="2249488"/>
              <a:ext cx="1872203" cy="144018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BE" smtClean="0">
                <a:solidFill>
                  <a:srgbClr val="FFFFFF"/>
                </a:solidFill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1331637" y="2537544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LEBT@UCL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Phase 1</a:t>
              </a:r>
              <a:endParaRPr lang="nl-B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-28951" y="3325763"/>
              <a:ext cx="1216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end 2014</a:t>
              </a:r>
              <a:endParaRPr lang="nl-BE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6" name="Group 49"/>
          <p:cNvGrpSpPr/>
          <p:nvPr/>
        </p:nvGrpSpPr>
        <p:grpSpPr>
          <a:xfrm>
            <a:off x="1331642" y="3024336"/>
            <a:ext cx="1872208" cy="1342452"/>
            <a:chOff x="971600" y="4816002"/>
            <a:chExt cx="1872208" cy="1342452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71600" y="4816002"/>
              <a:ext cx="1872208" cy="1342452"/>
            </a:xfrm>
            <a:prstGeom prst="rect">
              <a:avLst/>
            </a:prstGeom>
            <a:solidFill>
              <a:srgbClr val="AADC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BE" smtClean="0">
                <a:solidFill>
                  <a:srgbClr val="FFFFFF"/>
                </a:solidFill>
              </a:endParaRPr>
            </a:p>
          </p:txBody>
        </p:sp>
        <p:sp>
          <p:nvSpPr>
            <p:cNvPr id="19" name="TextBox 8"/>
            <p:cNvSpPr txBox="1"/>
            <p:nvPr/>
          </p:nvSpPr>
          <p:spPr>
            <a:xfrm>
              <a:off x="1043608" y="5160876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RFQ@UCL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Phase 2</a:t>
              </a:r>
              <a:endParaRPr lang="nl-B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3" name="TextBox 54"/>
          <p:cNvSpPr txBox="1"/>
          <p:nvPr/>
        </p:nvSpPr>
        <p:spPr>
          <a:xfrm>
            <a:off x="-36512" y="405735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 2016</a:t>
            </a:r>
            <a:endParaRPr lang="nl-BE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Straight Connector 55"/>
          <p:cNvCxnSpPr/>
          <p:nvPr/>
        </p:nvCxnSpPr>
        <p:spPr bwMode="auto">
          <a:xfrm>
            <a:off x="0" y="5733280"/>
            <a:ext cx="9144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56"/>
          <p:cNvSpPr txBox="1"/>
          <p:nvPr/>
        </p:nvSpPr>
        <p:spPr>
          <a:xfrm>
            <a:off x="-17206" y="5425503"/>
            <a:ext cx="1132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 2018</a:t>
            </a:r>
            <a:endParaRPr lang="nl-BE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8" name="Group 78"/>
          <p:cNvGrpSpPr/>
          <p:nvPr/>
        </p:nvGrpSpPr>
        <p:grpSpPr>
          <a:xfrm>
            <a:off x="1331640" y="4365128"/>
            <a:ext cx="1872208" cy="1357898"/>
            <a:chOff x="971600" y="4996071"/>
            <a:chExt cx="1872208" cy="1176296"/>
          </a:xfrm>
        </p:grpSpPr>
        <p:sp>
          <p:nvSpPr>
            <p:cNvPr id="30" name="Rectangle 29"/>
            <p:cNvSpPr/>
            <p:nvPr/>
          </p:nvSpPr>
          <p:spPr bwMode="auto">
            <a:xfrm>
              <a:off x="971600" y="4996071"/>
              <a:ext cx="1872208" cy="1176296"/>
            </a:xfrm>
            <a:prstGeom prst="rect">
              <a:avLst/>
            </a:prstGeom>
            <a:solidFill>
              <a:srgbClr val="AADC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1" name="TextBox 42"/>
            <p:cNvSpPr txBox="1"/>
            <p:nvPr/>
          </p:nvSpPr>
          <p:spPr>
            <a:xfrm>
              <a:off x="1043608" y="5247262"/>
              <a:ext cx="1656184" cy="613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INJ@UCL</a:t>
              </a:r>
              <a:endPara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RT-CH</a:t>
              </a:r>
            </a:p>
          </p:txBody>
        </p:sp>
      </p:grpSp>
      <p:grpSp>
        <p:nvGrpSpPr>
          <p:cNvPr id="45" name="Group 78"/>
          <p:cNvGrpSpPr/>
          <p:nvPr/>
        </p:nvGrpSpPr>
        <p:grpSpPr>
          <a:xfrm>
            <a:off x="1331640" y="5733256"/>
            <a:ext cx="1872208" cy="1357898"/>
            <a:chOff x="971600" y="4996071"/>
            <a:chExt cx="1872208" cy="117629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971600" y="4996071"/>
              <a:ext cx="1872208" cy="1176296"/>
            </a:xfrm>
            <a:prstGeom prst="rect">
              <a:avLst/>
            </a:prstGeom>
            <a:solidFill>
              <a:srgbClr val="AADC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47" name="TextBox 42"/>
            <p:cNvSpPr txBox="1"/>
            <p:nvPr/>
          </p:nvSpPr>
          <p:spPr>
            <a:xfrm>
              <a:off x="1043608" y="5247262"/>
              <a:ext cx="1656184" cy="613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INJ@UCL</a:t>
              </a:r>
              <a:endPara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SC-CH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6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618FFD"/>
                </a:solidFill>
              </a:rPr>
              <a:t>R&amp;D Program</a:t>
            </a: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167687" y="6453336"/>
            <a:ext cx="976313" cy="366713"/>
          </a:xfrm>
        </p:spPr>
        <p:txBody>
          <a:bodyPr/>
          <a:lstStyle/>
          <a:p>
            <a:fld id="{819A8B34-5AF3-4563-A2DA-5C6FCD868D06}" type="slidenum">
              <a:rPr lang="en-US" smtClean="0">
                <a:latin typeface="Verdana"/>
                <a:ea typeface="DejaVu Sans"/>
                <a:cs typeface="DejaVu Sans"/>
              </a:rPr>
              <a:pPr/>
              <a:t>15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cxnSp>
        <p:nvCxnSpPr>
          <p:cNvPr id="5" name="Straight Connector 41"/>
          <p:cNvCxnSpPr/>
          <p:nvPr/>
        </p:nvCxnSpPr>
        <p:spPr bwMode="auto">
          <a:xfrm>
            <a:off x="2" y="5461039"/>
            <a:ext cx="9180512" cy="8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47"/>
          <p:cNvGrpSpPr/>
          <p:nvPr/>
        </p:nvGrpSpPr>
        <p:grpSpPr>
          <a:xfrm>
            <a:off x="-36512" y="2492896"/>
            <a:ext cx="9180512" cy="307777"/>
            <a:chOff x="-36512" y="3124666"/>
            <a:chExt cx="9180512" cy="307777"/>
          </a:xfrm>
        </p:grpSpPr>
        <p:cxnSp>
          <p:nvCxnSpPr>
            <p:cNvPr id="7" name="Straight Connector 12"/>
            <p:cNvCxnSpPr/>
            <p:nvPr/>
          </p:nvCxnSpPr>
          <p:spPr bwMode="auto">
            <a:xfrm>
              <a:off x="0" y="3429000"/>
              <a:ext cx="9144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45"/>
            <p:cNvSpPr txBox="1"/>
            <p:nvPr/>
          </p:nvSpPr>
          <p:spPr>
            <a:xfrm>
              <a:off x="-36512" y="312466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end 2014</a:t>
              </a:r>
              <a:endParaRPr lang="nl-BE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-28948" y="2796744"/>
            <a:ext cx="9172951" cy="1316072"/>
            <a:chOff x="-28951" y="2321497"/>
            <a:chExt cx="9172951" cy="1316072"/>
          </a:xfrm>
        </p:grpSpPr>
        <p:cxnSp>
          <p:nvCxnSpPr>
            <p:cNvPr id="10" name="Straight Connector 20"/>
            <p:cNvCxnSpPr/>
            <p:nvPr/>
          </p:nvCxnSpPr>
          <p:spPr bwMode="auto">
            <a:xfrm>
              <a:off x="0" y="3637568"/>
              <a:ext cx="9144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ectangle 10"/>
            <p:cNvSpPr/>
            <p:nvPr/>
          </p:nvSpPr>
          <p:spPr bwMode="auto">
            <a:xfrm>
              <a:off x="5436094" y="2321497"/>
              <a:ext cx="3312370" cy="131607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BE" smtClean="0">
                <a:solidFill>
                  <a:srgbClr val="FFFFFF"/>
                </a:solidFill>
              </a:endParaRPr>
            </a:p>
          </p:txBody>
        </p:sp>
        <p:sp>
          <p:nvSpPr>
            <p:cNvPr id="14" name="TextBox 9"/>
            <p:cNvSpPr txBox="1"/>
            <p:nvPr/>
          </p:nvSpPr>
          <p:spPr>
            <a:xfrm>
              <a:off x="5508196" y="2661713"/>
              <a:ext cx="3168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</a:t>
              </a:r>
              <a:r>
                <a:rPr lang="en-US" sz="2000" dirty="0" err="1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ryomodule</a:t>
              </a:r>
              <a:r>
                <a:rPr lang="en-US" sz="2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prototypes </a:t>
              </a:r>
              <a:endParaRPr lang="nl-B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-28951" y="3325763"/>
              <a:ext cx="11445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end 2016</a:t>
              </a:r>
              <a:endParaRPr lang="nl-BE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5436096" y="4112341"/>
            <a:ext cx="3312370" cy="1353413"/>
          </a:xfrm>
          <a:prstGeom prst="rect">
            <a:avLst/>
          </a:prstGeom>
          <a:solidFill>
            <a:srgbClr val="AADCDE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BE" smtClean="0">
              <a:solidFill>
                <a:srgbClr val="FFFFFF"/>
              </a:solidFill>
            </a:endParaRPr>
          </a:p>
        </p:txBody>
      </p:sp>
      <p:sp>
        <p:nvSpPr>
          <p:cNvPr id="22" name="TextBox 51"/>
          <p:cNvSpPr txBox="1"/>
          <p:nvPr/>
        </p:nvSpPr>
        <p:spPr>
          <a:xfrm>
            <a:off x="5508110" y="374102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engineering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</a:t>
            </a:r>
            <a:endParaRPr lang="nl-BE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54"/>
          <p:cNvSpPr txBox="1"/>
          <p:nvPr/>
        </p:nvSpPr>
        <p:spPr>
          <a:xfrm>
            <a:off x="-36512" y="515328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 2018</a:t>
            </a:r>
            <a:endParaRPr lang="nl-BE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Straight Connector 55"/>
          <p:cNvCxnSpPr/>
          <p:nvPr/>
        </p:nvCxnSpPr>
        <p:spPr bwMode="auto">
          <a:xfrm>
            <a:off x="0" y="6829215"/>
            <a:ext cx="9144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56"/>
          <p:cNvSpPr txBox="1"/>
          <p:nvPr/>
        </p:nvSpPr>
        <p:spPr>
          <a:xfrm>
            <a:off x="-17206" y="6521438"/>
            <a:ext cx="120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 2020</a:t>
            </a:r>
            <a:endParaRPr lang="nl-BE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63"/>
          <p:cNvSpPr txBox="1"/>
          <p:nvPr/>
        </p:nvSpPr>
        <p:spPr>
          <a:xfrm>
            <a:off x="5508196" y="4965162"/>
            <a:ext cx="108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SC-CH</a:t>
            </a:r>
            <a:endParaRPr lang="nl-BE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64"/>
          <p:cNvSpPr txBox="1"/>
          <p:nvPr/>
        </p:nvSpPr>
        <p:spPr>
          <a:xfrm>
            <a:off x="6516216" y="4965162"/>
            <a:ext cx="108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spoke</a:t>
            </a:r>
            <a:endParaRPr lang="nl-BE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8" name="Group 78"/>
          <p:cNvGrpSpPr/>
          <p:nvPr/>
        </p:nvGrpSpPr>
        <p:grpSpPr>
          <a:xfrm>
            <a:off x="3203850" y="5435363"/>
            <a:ext cx="5544616" cy="1870524"/>
            <a:chOff x="2843808" y="4987476"/>
            <a:chExt cx="5544616" cy="187052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7380312" y="5014527"/>
              <a:ext cx="1008112" cy="619337"/>
            </a:xfrm>
            <a:prstGeom prst="rect">
              <a:avLst/>
            </a:prstGeom>
            <a:solidFill>
              <a:srgbClr val="AADC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2" name="TextBox 65"/>
            <p:cNvSpPr txBox="1"/>
            <p:nvPr/>
          </p:nvSpPr>
          <p:spPr>
            <a:xfrm>
              <a:off x="7380312" y="510515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elliptic</a:t>
              </a:r>
              <a:endParaRPr lang="nl-B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372200" y="5342442"/>
              <a:ext cx="792088" cy="1515558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</a:rPr>
                <a:t>Prod</a:t>
              </a:r>
              <a:endParaRPr kumimoji="0" lang="nl-B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4" name="Down Arrow 74"/>
            <p:cNvSpPr/>
            <p:nvPr/>
          </p:nvSpPr>
          <p:spPr bwMode="auto">
            <a:xfrm>
              <a:off x="6576436" y="4987476"/>
              <a:ext cx="371828" cy="354966"/>
            </a:xfrm>
            <a:prstGeom prst="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596336" y="5926968"/>
              <a:ext cx="573485" cy="931032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 smtClean="0"/>
                <a:t>Prod</a:t>
              </a:r>
              <a:endParaRPr kumimoji="0" lang="nl-B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6" name="Down Arrow 76"/>
            <p:cNvSpPr/>
            <p:nvPr/>
          </p:nvSpPr>
          <p:spPr bwMode="auto">
            <a:xfrm>
              <a:off x="7710818" y="5617975"/>
              <a:ext cx="317566" cy="308993"/>
            </a:xfrm>
            <a:prstGeom prst="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7" name="Bent Arrow 72"/>
            <p:cNvSpPr/>
            <p:nvPr/>
          </p:nvSpPr>
          <p:spPr bwMode="auto">
            <a:xfrm rot="10800000">
              <a:off x="2843808" y="5057800"/>
              <a:ext cx="2592288" cy="792083"/>
            </a:xfrm>
            <a:prstGeom prst="bentArrow">
              <a:avLst>
                <a:gd name="adj1" fmla="val 25000"/>
                <a:gd name="adj2" fmla="val 23718"/>
                <a:gd name="adj3" fmla="val 25000"/>
                <a:gd name="adj4" fmla="val 43750"/>
              </a:avLst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B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</p:grpSp>
      <p:sp>
        <p:nvSpPr>
          <p:cNvPr id="38" name="TextBox 77"/>
          <p:cNvSpPr txBox="1"/>
          <p:nvPr/>
        </p:nvSpPr>
        <p:spPr>
          <a:xfrm>
            <a:off x="7740444" y="4988449"/>
            <a:ext cx="108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elliptic</a:t>
            </a:r>
            <a:endParaRPr lang="nl-BE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Down Arrow 74"/>
          <p:cNvSpPr/>
          <p:nvPr/>
        </p:nvSpPr>
        <p:spPr bwMode="auto">
          <a:xfrm>
            <a:off x="5868144" y="5441834"/>
            <a:ext cx="371828" cy="35496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724130" y="5801874"/>
            <a:ext cx="792088" cy="1515558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rPr>
              <a:t>Prod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-36512" y="1897087"/>
            <a:ext cx="9180512" cy="307777"/>
            <a:chOff x="-36512" y="3124666"/>
            <a:chExt cx="9180512" cy="307777"/>
          </a:xfrm>
        </p:grpSpPr>
        <p:cxnSp>
          <p:nvCxnSpPr>
            <p:cNvPr id="48" name="Straight Connector 12"/>
            <p:cNvCxnSpPr/>
            <p:nvPr/>
          </p:nvCxnSpPr>
          <p:spPr bwMode="auto">
            <a:xfrm>
              <a:off x="0" y="3429000"/>
              <a:ext cx="9144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5"/>
            <p:cNvSpPr txBox="1"/>
            <p:nvPr/>
          </p:nvSpPr>
          <p:spPr>
            <a:xfrm>
              <a:off x="-36512" y="312466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today</a:t>
              </a:r>
              <a:endParaRPr lang="nl-BE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23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618FFD"/>
                </a:solidFill>
              </a:rPr>
              <a:t>R&amp;D Program</a:t>
            </a:r>
            <a:endParaRPr lang="nl-BE" dirty="0">
              <a:solidFill>
                <a:srgbClr val="618FFD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7984"/>
              </p:ext>
            </p:extLst>
          </p:nvPr>
        </p:nvGraphicFramePr>
        <p:xfrm>
          <a:off x="755576" y="1700808"/>
          <a:ext cx="7704856" cy="48877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8512"/>
                <a:gridCol w="3096344"/>
              </a:tblGrid>
              <a:tr h="39514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noProof="0" dirty="0" smtClean="0"/>
                        <a:t>FP7 - MAX</a:t>
                      </a:r>
                      <a:endParaRPr lang="en-GB" sz="2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88945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3 years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coordinated</a:t>
                      </a:r>
                      <a:r>
                        <a:rPr lang="en-GB" baseline="0" noProof="0" smtClean="0"/>
                        <a:t> by IPNO</a:t>
                      </a:r>
                      <a:endParaRPr lang="en-GB" noProof="0"/>
                    </a:p>
                  </a:txBody>
                  <a:tcPr/>
                </a:tc>
              </a:tr>
              <a:tr h="561221">
                <a:tc>
                  <a:txBody>
                    <a:bodyPr/>
                    <a:lstStyle/>
                    <a:p>
                      <a:r>
                        <a:rPr lang="en-GB" noProof="0" smtClean="0"/>
                        <a:t>Goal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noProof="0" smtClean="0"/>
                        <a:t>coherent concept of the Myrrha accelerator</a:t>
                      </a:r>
                      <a:endParaRPr lang="en-GB" noProof="0"/>
                    </a:p>
                  </a:txBody>
                  <a:tcPr/>
                </a:tc>
              </a:tr>
              <a:tr h="1027386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Technical WP’s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noProof="0" smtClean="0"/>
                        <a:t>Global coherence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noProof="0" smtClean="0"/>
                        <a:t>Injector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noProof="0" smtClean="0"/>
                        <a:t>Main linac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noProof="0" smtClean="0"/>
                        <a:t>System optimisation</a:t>
                      </a:r>
                      <a:endParaRPr lang="en-GB" noProof="0"/>
                    </a:p>
                  </a:txBody>
                  <a:tcPr/>
                </a:tc>
              </a:tr>
              <a:tr h="2212832">
                <a:tc>
                  <a:txBody>
                    <a:bodyPr/>
                    <a:lstStyle/>
                    <a:p>
                      <a:r>
                        <a:rPr lang="en-GB" baseline="0" noProof="0" dirty="0" smtClean="0"/>
                        <a:t>Main topics</a:t>
                      </a:r>
                      <a:r>
                        <a:rPr lang="en-GB" noProof="0" dirty="0" smtClean="0"/>
                        <a:t>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simulations (beam and reliability)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injector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design of spoke </a:t>
                      </a:r>
                      <a:r>
                        <a:rPr lang="en-GB" noProof="0" dirty="0" err="1" smtClean="0"/>
                        <a:t>cryomodule</a:t>
                      </a:r>
                      <a:endParaRPr lang="en-GB" noProof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tests with legacy elliptical </a:t>
                      </a:r>
                      <a:r>
                        <a:rPr lang="en-GB" noProof="0" dirty="0" err="1" smtClean="0"/>
                        <a:t>cryomodule</a:t>
                      </a:r>
                      <a:endParaRPr lang="en-GB" noProof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perspectives for 704 MHz SS </a:t>
                      </a:r>
                      <a:r>
                        <a:rPr lang="en-GB" noProof="0" dirty="0" err="1" smtClean="0"/>
                        <a:t>ampl</a:t>
                      </a:r>
                      <a:r>
                        <a:rPr lang="en-GB" noProof="0" dirty="0" smtClean="0"/>
                        <a:t>.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Principal partners: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IN2P3 - IPN </a:t>
                      </a:r>
                      <a:r>
                        <a:rPr lang="en-GB" noProof="0" dirty="0" err="1" smtClean="0"/>
                        <a:t>Orsay</a:t>
                      </a:r>
                      <a:endParaRPr lang="en-GB" noProof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IAP Frankfurt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INFN Milano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CEA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SCK•CEN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167687" y="6482178"/>
            <a:ext cx="976313" cy="366713"/>
          </a:xfrm>
        </p:spPr>
        <p:txBody>
          <a:bodyPr/>
          <a:lstStyle/>
          <a:p>
            <a:fld id="{819A8B34-5AF3-4563-A2DA-5C6FCD868D06}" type="slidenum">
              <a:rPr lang="en-US" smtClean="0">
                <a:latin typeface="Verdana"/>
                <a:ea typeface="DejaVu Sans"/>
                <a:cs typeface="DejaVu Sans"/>
              </a:rPr>
              <a:pPr/>
              <a:t>16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6309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618FFD"/>
                </a:solidFill>
              </a:rPr>
              <a:t>MYRRHA International</a:t>
            </a:r>
            <a:br>
              <a:rPr lang="nl-BE" dirty="0" smtClean="0">
                <a:solidFill>
                  <a:srgbClr val="618FFD"/>
                </a:solidFill>
              </a:rPr>
            </a:br>
            <a:r>
              <a:rPr lang="nl-BE" dirty="0" smtClean="0">
                <a:solidFill>
                  <a:srgbClr val="618FFD"/>
                </a:solidFill>
              </a:rPr>
              <a:t>Design Review</a:t>
            </a: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167687" y="6482178"/>
            <a:ext cx="976313" cy="366713"/>
          </a:xfrm>
        </p:spPr>
        <p:txBody>
          <a:bodyPr/>
          <a:lstStyle/>
          <a:p>
            <a:fld id="{819A8B34-5AF3-4563-A2DA-5C6FCD868D06}" type="slidenum">
              <a:rPr lang="en-US" smtClean="0">
                <a:latin typeface="Verdana"/>
                <a:ea typeface="DejaVu Sans"/>
                <a:cs typeface="DejaVu Sans"/>
              </a:rPr>
              <a:pPr/>
              <a:t>17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69846"/>
          <a:stretch>
            <a:fillRect/>
          </a:stretch>
        </p:blipFill>
        <p:spPr bwMode="auto">
          <a:xfrm>
            <a:off x="107505" y="1720243"/>
            <a:ext cx="8928992" cy="91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2708920"/>
            <a:ext cx="7758113" cy="451961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lnSpc>
                <a:spcPct val="66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lnSpc>
                <a:spcPct val="8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16002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20574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Yes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Reliability model appreciated</a:t>
            </a:r>
            <a:endParaRPr lang="en-GB" sz="2000" b="1" dirty="0" smtClean="0"/>
          </a:p>
          <a:p>
            <a:pPr marL="0" indent="0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Recommendations to complete the design (already foreseen in MAX):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/>
              <a:t>End to end simulations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/>
              <a:t>Error simulations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/>
              <a:t>Diagnostic needs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/>
              <a:t>Tuning scenarios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/>
              <a:t>MPS strategy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289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618FFD"/>
                </a:solidFill>
              </a:rPr>
              <a:t>MYRRHA International</a:t>
            </a:r>
            <a:br>
              <a:rPr lang="nl-BE" dirty="0" smtClean="0">
                <a:solidFill>
                  <a:srgbClr val="618FFD"/>
                </a:solidFill>
              </a:rPr>
            </a:br>
            <a:r>
              <a:rPr lang="nl-BE" dirty="0" smtClean="0">
                <a:solidFill>
                  <a:srgbClr val="618FFD"/>
                </a:solidFill>
              </a:rPr>
              <a:t>Design Review</a:t>
            </a: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167687" y="6482178"/>
            <a:ext cx="976313" cy="366713"/>
          </a:xfrm>
        </p:spPr>
        <p:txBody>
          <a:bodyPr/>
          <a:lstStyle/>
          <a:p>
            <a:fld id="{819A8B34-5AF3-4563-A2DA-5C6FCD868D06}" type="slidenum">
              <a:rPr lang="en-US" smtClean="0">
                <a:latin typeface="Verdana"/>
                <a:ea typeface="DejaVu Sans"/>
                <a:cs typeface="DejaVu Sans"/>
              </a:rPr>
              <a:pPr/>
              <a:t>18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420888"/>
            <a:ext cx="7758113" cy="451961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lnSpc>
                <a:spcPct val="66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lnSpc>
                <a:spcPct val="8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16002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20574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All parts have “soundly argued technical options”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GB" sz="1600" dirty="0" smtClean="0"/>
              <a:t>The team also feels confident with the design choices</a:t>
            </a:r>
          </a:p>
          <a:p>
            <a:pPr marL="457200" lvl="1" indent="0">
              <a:lnSpc>
                <a:spcPct val="100000"/>
              </a:lnSpc>
            </a:pPr>
            <a:endParaRPr lang="en-GB" sz="1400" b="1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Main points of attention: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GB" sz="1600" dirty="0" smtClean="0"/>
              <a:t>SC-CH cavities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GB" sz="1600" dirty="0" smtClean="0"/>
              <a:t>KONUS based CH design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endParaRPr lang="en-GB" sz="16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57853"/>
          <a:stretch>
            <a:fillRect/>
          </a:stretch>
        </p:blipFill>
        <p:spPr bwMode="auto">
          <a:xfrm>
            <a:off x="107504" y="1772816"/>
            <a:ext cx="8676456" cy="5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15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618FFD"/>
                </a:solidFill>
              </a:rPr>
              <a:t>MYRRHA International</a:t>
            </a:r>
            <a:br>
              <a:rPr lang="nl-BE" dirty="0" smtClean="0">
                <a:solidFill>
                  <a:srgbClr val="618FFD"/>
                </a:solidFill>
              </a:rPr>
            </a:br>
            <a:r>
              <a:rPr lang="nl-BE" dirty="0" smtClean="0">
                <a:solidFill>
                  <a:srgbClr val="618FFD"/>
                </a:solidFill>
              </a:rPr>
              <a:t>Design Review</a:t>
            </a: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167687" y="6482178"/>
            <a:ext cx="976313" cy="366713"/>
          </a:xfrm>
        </p:spPr>
        <p:txBody>
          <a:bodyPr/>
          <a:lstStyle/>
          <a:p>
            <a:fld id="{819A8B34-5AF3-4563-A2DA-5C6FCD868D06}" type="slidenum">
              <a:rPr lang="en-US" smtClean="0">
                <a:latin typeface="Verdana"/>
                <a:ea typeface="DejaVu Sans"/>
                <a:cs typeface="DejaVu Sans"/>
              </a:rPr>
              <a:pPr/>
              <a:t>19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653803"/>
            <a:ext cx="7758113" cy="451961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lnSpc>
                <a:spcPct val="66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lnSpc>
                <a:spcPct val="8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16002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20574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Not yet complete but…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Strong support for: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GB" sz="1600" dirty="0" err="1" smtClean="0"/>
              <a:t>Injector@UCL</a:t>
            </a:r>
            <a:r>
              <a:rPr lang="en-GB" sz="1600" dirty="0" smtClean="0"/>
              <a:t> program (up to 17MeV)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GB" sz="1600" dirty="0" smtClean="0"/>
              <a:t>Prototyping of a solid state 700MHz amplifier 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GB" sz="1400" b="1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Main recommendations: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GB" sz="1600" dirty="0" smtClean="0"/>
              <a:t>More detailed trip-to-recovery 3sec timeline 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GB" sz="1600" dirty="0" smtClean="0"/>
              <a:t>Start R&amp;D on fast switching dipoles, scanning magnets and near target beam shape diagnostic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endParaRPr lang="en-GB" sz="16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78994"/>
          <a:stretch>
            <a:fillRect/>
          </a:stretch>
        </p:blipFill>
        <p:spPr bwMode="auto">
          <a:xfrm>
            <a:off x="216024" y="1556792"/>
            <a:ext cx="8748464" cy="95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31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618FFD"/>
                </a:solidFill>
              </a:rPr>
              <a:t>Accelerator </a:t>
            </a:r>
            <a:r>
              <a:rPr lang="fr-FR" dirty="0" err="1" smtClean="0">
                <a:solidFill>
                  <a:srgbClr val="618FFD"/>
                </a:solidFill>
              </a:rPr>
              <a:t>Driven</a:t>
            </a:r>
            <a:r>
              <a:rPr lang="fr-FR" dirty="0" smtClean="0">
                <a:solidFill>
                  <a:srgbClr val="618FFD"/>
                </a:solidFill>
              </a:rPr>
              <a:t> System</a:t>
            </a:r>
            <a:endParaRPr lang="fr-FR" dirty="0">
              <a:solidFill>
                <a:srgbClr val="618FF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78590A-533D-4A08-8A4F-A88988925946}" type="slidenum">
              <a:rPr lang="en-US" smtClean="0">
                <a:latin typeface="Verdana"/>
                <a:ea typeface="DejaVu Sans"/>
                <a:cs typeface="DejaVu Sans"/>
              </a:rPr>
              <a:pPr/>
              <a:t>2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043608" y="1689496"/>
            <a:ext cx="7116762" cy="5195888"/>
            <a:chOff x="1392072" y="1255594"/>
            <a:chExt cx="7342495" cy="5418161"/>
          </a:xfrm>
        </p:grpSpPr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1392072" y="1255594"/>
              <a:ext cx="7342495" cy="5418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</a:pPr>
              <a:endParaRPr lang="nl-BE"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509823" y="1365939"/>
              <a:ext cx="7107127" cy="5187261"/>
              <a:chOff x="1509823" y="1365939"/>
              <a:chExt cx="7107127" cy="5187261"/>
            </a:xfrm>
          </p:grpSpPr>
          <p:pic>
            <p:nvPicPr>
              <p:cNvPr id="9" name="Picture 26" descr="fastef_10_20100614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2063" y="3244850"/>
                <a:ext cx="2274887" cy="330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5612819" y="1383062"/>
                <a:ext cx="2946498" cy="7681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762000" eaLnBrk="0" hangingPunct="0">
                  <a:buClrTx/>
                  <a:buSzTx/>
                  <a:buFontTx/>
                  <a:buNone/>
                  <a:defRPr/>
                </a:pPr>
                <a:r>
                  <a:rPr lang="en-GB" sz="1800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 charset="0"/>
                    <a:ea typeface="ＭＳ Ｐゴシック" charset="-128"/>
                  </a:rPr>
                  <a:t>Reactor</a:t>
                </a:r>
                <a:endParaRPr lang="en-GB" sz="14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charset="0"/>
                  <a:ea typeface="ＭＳ Ｐゴシック" charset="-128"/>
                </a:endParaRPr>
              </a:p>
              <a:p>
                <a:pPr defTabSz="762000" eaLnBrk="0" hangingPunct="0">
                  <a:buClrTx/>
                  <a:buSzTx/>
                  <a:defRPr/>
                </a:pPr>
                <a:r>
                  <a:rPr lang="en-GB" sz="14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 charset="0"/>
                    <a:ea typeface="ＭＳ Ｐゴシック" charset="-128"/>
                  </a:rPr>
                  <a:t>Subcritical </a:t>
                </a:r>
                <a:r>
                  <a:rPr lang="en-GB" sz="14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 charset="0"/>
                    <a:ea typeface="ＭＳ Ｐゴシック" charset="-128"/>
                  </a:rPr>
                  <a:t>or Critical modes</a:t>
                </a:r>
              </a:p>
              <a:p>
                <a:pPr defTabSz="762000" eaLnBrk="0" hangingPunct="0">
                  <a:buClrTx/>
                  <a:buSzTx/>
                  <a:defRPr/>
                </a:pPr>
                <a:r>
                  <a:rPr lang="en-GB" sz="14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 charset="0"/>
                    <a:ea typeface="ＭＳ Ｐゴシック" charset="-128"/>
                  </a:rPr>
                  <a:t>~ 100 </a:t>
                </a:r>
                <a:r>
                  <a:rPr lang="en-GB" sz="1400" dirty="0" err="1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 charset="0"/>
                    <a:ea typeface="ＭＳ Ｐゴシック" charset="-128"/>
                  </a:rPr>
                  <a:t>MWth</a:t>
                </a:r>
                <a:endParaRPr lang="en-GB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2433747" y="1365939"/>
                <a:ext cx="2117744" cy="9436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762000" eaLnBrk="0" hangingPunct="0"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r>
                  <a:rPr lang="en-GB" sz="1800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 charset="0"/>
                    <a:ea typeface="ＭＳ Ｐゴシック" charset="-128"/>
                  </a:rPr>
                  <a:t>Accelerator</a:t>
                </a:r>
              </a:p>
              <a:p>
                <a:pPr algn="ctr" defTabSz="762000" eaLnBrk="0" hangingPunct="0">
                  <a:buClrTx/>
                  <a:buSzTx/>
                  <a:defRPr/>
                </a:pPr>
                <a:r>
                  <a:rPr lang="en-GB" sz="14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 charset="0"/>
                    <a:ea typeface="ＭＳ Ｐゴシック" charset="-128"/>
                  </a:rPr>
                  <a:t>600 MeV</a:t>
                </a:r>
              </a:p>
              <a:p>
                <a:pPr algn="ctr" defTabSz="762000" eaLnBrk="0" hangingPunct="0">
                  <a:buClrTx/>
                  <a:buSzTx/>
                  <a:defRPr/>
                </a:pPr>
                <a:r>
                  <a:rPr lang="en-GB" sz="14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 charset="0"/>
                    <a:ea typeface="ＭＳ Ｐゴシック" charset="-128"/>
                  </a:rPr>
                  <a:t>4 </a:t>
                </a:r>
                <a:r>
                  <a:rPr lang="en-GB" sz="14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 charset="0"/>
                    <a:ea typeface="ＭＳ Ｐゴシック" charset="-128"/>
                  </a:rPr>
                  <a:t>mA </a:t>
                </a:r>
                <a:r>
                  <a:rPr lang="en-GB" sz="14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 charset="0"/>
                    <a:ea typeface="ＭＳ Ｐゴシック" charset="-128"/>
                  </a:rPr>
                  <a:t>proton CW</a:t>
                </a:r>
                <a:endParaRPr lang="en-GB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auto">
              <a:xfrm>
                <a:off x="4467960" y="4885912"/>
                <a:ext cx="1444586" cy="1334261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2000" eaLnBrk="0" hangingPunct="0">
                  <a:buClrTx/>
                  <a:buSzTx/>
                  <a:buFontTx/>
                  <a:buNone/>
                  <a:defRPr/>
                </a:pPr>
                <a:r>
                  <a:rPr lang="en-GB" sz="1600" b="1">
                    <a:solidFill>
                      <a:srgbClr val="C00000"/>
                    </a:solidFill>
                    <a:latin typeface="Arial" pitchFamily="34" charset="0"/>
                    <a:ea typeface="ＭＳ Ｐゴシック" pitchFamily="-107" charset="-128"/>
                  </a:rPr>
                  <a:t>Fast</a:t>
                </a:r>
              </a:p>
              <a:p>
                <a:pPr algn="ctr" defTabSz="762000" eaLnBrk="0" hangingPunct="0">
                  <a:buClrTx/>
                  <a:buSzTx/>
                  <a:buFontTx/>
                  <a:buNone/>
                  <a:defRPr/>
                </a:pPr>
                <a:r>
                  <a:rPr lang="en-GB" sz="1600" b="1">
                    <a:solidFill>
                      <a:srgbClr val="C00000"/>
                    </a:solidFill>
                    <a:latin typeface="Arial" pitchFamily="34" charset="0"/>
                    <a:ea typeface="ＭＳ Ｐゴシック" pitchFamily="-107" charset="-128"/>
                  </a:rPr>
                  <a:t>Neutron</a:t>
                </a:r>
              </a:p>
              <a:p>
                <a:pPr algn="ctr" defTabSz="762000" eaLnBrk="0" hangingPunct="0">
                  <a:buClrTx/>
                  <a:buSzTx/>
                  <a:buFontTx/>
                  <a:buNone/>
                  <a:defRPr/>
                </a:pPr>
                <a:r>
                  <a:rPr lang="en-GB" sz="1600" b="1">
                    <a:solidFill>
                      <a:srgbClr val="C00000"/>
                    </a:solidFill>
                    <a:latin typeface="Arial" pitchFamily="34" charset="0"/>
                    <a:ea typeface="ＭＳ Ｐゴシック" pitchFamily="-107" charset="-128"/>
                  </a:rPr>
                  <a:t>Source</a:t>
                </a:r>
              </a:p>
            </p:txBody>
          </p:sp>
          <p:sp>
            <p:nvSpPr>
              <p:cNvPr id="13" name="Down Arrow 19"/>
              <p:cNvSpPr>
                <a:spLocks noChangeArrowheads="1"/>
              </p:cNvSpPr>
              <p:nvPr/>
            </p:nvSpPr>
            <p:spPr bwMode="auto">
              <a:xfrm>
                <a:off x="4991100" y="4438650"/>
                <a:ext cx="396875" cy="417513"/>
              </a:xfrm>
              <a:prstGeom prst="downArrow">
                <a:avLst>
                  <a:gd name="adj1" fmla="val 50000"/>
                  <a:gd name="adj2" fmla="val 49800"/>
                </a:avLst>
              </a:prstGeom>
              <a:solidFill>
                <a:srgbClr val="AE0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hangingPunct="0">
                  <a:buClrTx/>
                  <a:buSzTx/>
                  <a:buFontTx/>
                  <a:buNone/>
                </a:pPr>
                <a:endParaRPr lang="fr-FR" sz="1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4216400" y="3805238"/>
                <a:ext cx="1946275" cy="533400"/>
              </a:xfrm>
              <a:prstGeom prst="rect">
                <a:avLst/>
              </a:prstGeom>
              <a:solidFill>
                <a:srgbClr val="AE0E2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762000" eaLnBrk="0" hangingPunct="0">
                  <a:buClrTx/>
                  <a:buSzTx/>
                  <a:buFontTx/>
                  <a:buNone/>
                </a:pPr>
                <a:r>
                  <a:rPr lang="en-GB" sz="1600" b="1">
                    <a:solidFill>
                      <a:srgbClr val="F2F2F2"/>
                    </a:solidFill>
                    <a:latin typeface="Arial" pitchFamily="34" charset="0"/>
                    <a:ea typeface="ＭＳ Ｐゴシック" pitchFamily="34" charset="-128"/>
                  </a:rPr>
                  <a:t>Spallation Source</a:t>
                </a: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6923101" y="5887435"/>
                <a:ext cx="1213650" cy="486691"/>
              </a:xfrm>
              <a:prstGeom prst="rect">
                <a:avLst/>
              </a:prstGeom>
              <a:solidFill>
                <a:schemeClr val="accent5">
                  <a:lumMod val="25000"/>
                  <a:alpha val="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762000" eaLnBrk="0" hangingPunct="0">
                  <a:buClrTx/>
                  <a:buSzTx/>
                  <a:buFontTx/>
                  <a:buNone/>
                  <a:defRPr/>
                </a:pPr>
                <a:r>
                  <a:rPr lang="en-GB" sz="1400" b="1">
                    <a:solidFill>
                      <a:srgbClr val="FFFFFF"/>
                    </a:solidFill>
                    <a:latin typeface="Arial" charset="0"/>
                    <a:ea typeface="ＭＳ Ｐゴシック" charset="-128"/>
                  </a:rPr>
                  <a:t>Lead-Bismuth</a:t>
                </a:r>
              </a:p>
              <a:p>
                <a:pPr algn="ctr" defTabSz="762000" eaLnBrk="0" hangingPunct="0">
                  <a:buClrTx/>
                  <a:buSzTx/>
                  <a:buFontTx/>
                  <a:buNone/>
                  <a:defRPr/>
                </a:pPr>
                <a:r>
                  <a:rPr lang="en-GB" sz="1400" b="1">
                    <a:solidFill>
                      <a:srgbClr val="FFFFFF"/>
                    </a:solidFill>
                    <a:latin typeface="Arial" charset="0"/>
                    <a:ea typeface="ＭＳ Ｐゴシック" charset="-128"/>
                  </a:rPr>
                  <a:t>coolant</a:t>
                </a:r>
              </a:p>
            </p:txBody>
          </p:sp>
          <p:sp>
            <p:nvSpPr>
              <p:cNvPr id="16" name="Oval 24">
                <a:hlinkClick r:id="rId3" action="ppaction://hlinkfile"/>
              </p:cNvPr>
              <p:cNvSpPr>
                <a:spLocks noChangeArrowheads="1"/>
              </p:cNvSpPr>
              <p:nvPr/>
            </p:nvSpPr>
            <p:spPr bwMode="auto">
              <a:xfrm>
                <a:off x="7258050" y="5310188"/>
                <a:ext cx="541338" cy="496887"/>
              </a:xfrm>
              <a:prstGeom prst="ellipse">
                <a:avLst/>
              </a:prstGeom>
              <a:solidFill>
                <a:srgbClr val="FFC000">
                  <a:alpha val="25098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>
                  <a:buClrTx/>
                  <a:buSzTx/>
                  <a:buFontTx/>
                  <a:buNone/>
                </a:pPr>
                <a:endParaRPr lang="fr-FR" sz="1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7" name="Left Arrow 20"/>
              <p:cNvSpPr/>
              <p:nvPr/>
            </p:nvSpPr>
            <p:spPr bwMode="auto">
              <a:xfrm>
                <a:off x="3930744" y="5389157"/>
                <a:ext cx="509372" cy="384055"/>
              </a:xfrm>
              <a:prstGeom prst="leftArrow">
                <a:avLst/>
              </a:prstGeom>
              <a:solidFill>
                <a:schemeClr val="accent1">
                  <a:lumMod val="5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14400" eaLnBrk="0" hangingPunct="0">
                  <a:buClrTx/>
                  <a:buSzTx/>
                  <a:buFontTx/>
                  <a:buNone/>
                  <a:defRPr/>
                </a:pPr>
                <a:endParaRPr lang="fr-FR" sz="14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pic>
            <p:nvPicPr>
              <p:cNvPr id="18" name="Picture 14" descr="Picture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9823" y="2328529"/>
                <a:ext cx="3955312" cy="467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2204447" y="4945506"/>
                <a:ext cx="1700092" cy="12067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762000" eaLnBrk="0" hangingPunct="0">
                  <a:buClrTx/>
                  <a:buSzTx/>
                  <a:buFontTx/>
                  <a:buNone/>
                  <a:defRPr/>
                </a:pPr>
                <a:r>
                  <a:rPr lang="en-GB" sz="1800" b="1">
                    <a:solidFill>
                      <a:srgbClr val="0330D8"/>
                    </a:solidFill>
                    <a:latin typeface="Arial" charset="0"/>
                    <a:ea typeface="ＭＳ Ｐゴシック" charset="-128"/>
                  </a:rPr>
                  <a:t>Multipurpose</a:t>
                </a:r>
              </a:p>
              <a:p>
                <a:pPr algn="ctr" defTabSz="762000" eaLnBrk="0" hangingPunct="0">
                  <a:buClrTx/>
                  <a:buSzTx/>
                  <a:buFontTx/>
                  <a:buNone/>
                  <a:defRPr/>
                </a:pPr>
                <a:r>
                  <a:rPr lang="en-GB" sz="1800" b="1">
                    <a:solidFill>
                      <a:srgbClr val="0330D8"/>
                    </a:solidFill>
                    <a:latin typeface="Arial" charset="0"/>
                    <a:ea typeface="ＭＳ Ｐゴシック" charset="-128"/>
                  </a:rPr>
                  <a:t>Flexible</a:t>
                </a:r>
              </a:p>
              <a:p>
                <a:pPr algn="ctr" defTabSz="762000" eaLnBrk="0" hangingPunct="0">
                  <a:buClrTx/>
                  <a:buSzTx/>
                  <a:buFontTx/>
                  <a:buNone/>
                  <a:defRPr/>
                </a:pPr>
                <a:r>
                  <a:rPr lang="en-GB" sz="1800" b="1">
                    <a:solidFill>
                      <a:srgbClr val="0330D8"/>
                    </a:solidFill>
                    <a:latin typeface="Arial" charset="0"/>
                    <a:ea typeface="ＭＳ Ｐゴシック" charset="-128"/>
                  </a:rPr>
                  <a:t>Irradiation</a:t>
                </a:r>
              </a:p>
              <a:p>
                <a:pPr algn="ctr" defTabSz="762000" eaLnBrk="0" hangingPunct="0">
                  <a:buClrTx/>
                  <a:buSzTx/>
                  <a:buFontTx/>
                  <a:buNone/>
                  <a:defRPr/>
                </a:pPr>
                <a:r>
                  <a:rPr lang="en-GB" sz="1800" b="1">
                    <a:solidFill>
                      <a:srgbClr val="0330D8"/>
                    </a:solidFill>
                    <a:latin typeface="Arial" charset="0"/>
                    <a:ea typeface="ＭＳ Ｐゴシック" charset="-128"/>
                  </a:rPr>
                  <a:t>Facility</a:t>
                </a:r>
              </a:p>
            </p:txBody>
          </p:sp>
          <p:sp>
            <p:nvSpPr>
              <p:cNvPr id="20" name="Right Arrow 28"/>
              <p:cNvSpPr>
                <a:spLocks noChangeArrowheads="1"/>
              </p:cNvSpPr>
              <p:nvPr/>
            </p:nvSpPr>
            <p:spPr bwMode="auto">
              <a:xfrm rot="2603420">
                <a:off x="5800725" y="4665663"/>
                <a:ext cx="1676400" cy="314325"/>
              </a:xfrm>
              <a:prstGeom prst="rightArrow">
                <a:avLst>
                  <a:gd name="adj1" fmla="val 50000"/>
                  <a:gd name="adj2" fmla="val 50074"/>
                </a:avLst>
              </a:prstGeom>
              <a:solidFill>
                <a:srgbClr val="C00000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>
                  <a:buClrTx/>
                  <a:buSzTx/>
                  <a:buFontTx/>
                  <a:buNone/>
                </a:pPr>
                <a:endParaRPr lang="nl-BE" sz="1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1" name="Bent Arrow 27"/>
              <p:cNvSpPr/>
              <p:nvPr/>
            </p:nvSpPr>
            <p:spPr bwMode="auto">
              <a:xfrm rot="5400000">
                <a:off x="6048593" y="1808307"/>
                <a:ext cx="1061119" cy="2279892"/>
              </a:xfrm>
              <a:prstGeom prst="bentArrow">
                <a:avLst>
                  <a:gd name="adj1" fmla="val 29011"/>
                  <a:gd name="adj2" fmla="val 23974"/>
                  <a:gd name="adj3" fmla="val 25000"/>
                  <a:gd name="adj4" fmla="val 4375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14400" eaLnBrk="0" hangingPunct="0">
                  <a:buClrTx/>
                  <a:buSzTx/>
                  <a:buFontTx/>
                  <a:buNone/>
                  <a:defRPr/>
                </a:pPr>
                <a:endParaRPr lang="en-US" sz="14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070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618FFD"/>
                </a:solidFill>
              </a:rPr>
              <a:t>MYRRHA International</a:t>
            </a:r>
            <a:br>
              <a:rPr lang="nl-BE" dirty="0" smtClean="0">
                <a:solidFill>
                  <a:srgbClr val="618FFD"/>
                </a:solidFill>
              </a:rPr>
            </a:br>
            <a:r>
              <a:rPr lang="nl-BE" dirty="0" smtClean="0">
                <a:solidFill>
                  <a:srgbClr val="618FFD"/>
                </a:solidFill>
              </a:rPr>
              <a:t>Design Review</a:t>
            </a: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167687" y="6482178"/>
            <a:ext cx="976313" cy="366713"/>
          </a:xfrm>
        </p:spPr>
        <p:txBody>
          <a:bodyPr/>
          <a:lstStyle/>
          <a:p>
            <a:fld id="{819A8B34-5AF3-4563-A2DA-5C6FCD868D06}" type="slidenum">
              <a:rPr lang="en-US" smtClean="0">
                <a:latin typeface="Verdana"/>
                <a:ea typeface="DejaVu Sans"/>
                <a:cs typeface="DejaVu Sans"/>
              </a:rPr>
              <a:pPr/>
              <a:t>20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797819"/>
            <a:ext cx="7758113" cy="451961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lnSpc>
                <a:spcPct val="66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lnSpc>
                <a:spcPct val="8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16002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20574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Construction of a </a:t>
            </a:r>
            <a:r>
              <a:rPr lang="en-GB" sz="2000" b="1" dirty="0" err="1" smtClean="0"/>
              <a:t>cryomodule</a:t>
            </a:r>
            <a:r>
              <a:rPr lang="en-GB" sz="2000" b="1" dirty="0" smtClean="0"/>
              <a:t> prototype for each type (foreseen in the R&amp;D Program)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Complete the R&amp;D program especially in terms of prototyping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Overall MYRRHA schedule is too aggressive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Lack of an adequate accelerator core team</a:t>
            </a:r>
            <a:endParaRPr lang="en-GB" sz="16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2920" b="78118"/>
          <a:stretch>
            <a:fillRect/>
          </a:stretch>
        </p:blipFill>
        <p:spPr bwMode="auto">
          <a:xfrm>
            <a:off x="107504" y="1700808"/>
            <a:ext cx="8784977" cy="93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63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618FFD"/>
                </a:solidFill>
              </a:rPr>
              <a:t>R&amp;D Program</a:t>
            </a:r>
            <a:endParaRPr lang="nl-BE" dirty="0">
              <a:solidFill>
                <a:srgbClr val="618FFD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63496"/>
              </p:ext>
            </p:extLst>
          </p:nvPr>
        </p:nvGraphicFramePr>
        <p:xfrm>
          <a:off x="899592" y="1879314"/>
          <a:ext cx="7488832" cy="45603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4416"/>
                <a:gridCol w="3744416"/>
              </a:tblGrid>
              <a:tr h="59568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noProof="0" dirty="0" smtClean="0"/>
                        <a:t>INJ@UCL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484438">
                <a:tc>
                  <a:txBody>
                    <a:bodyPr/>
                    <a:lstStyle/>
                    <a:p>
                      <a:r>
                        <a:rPr lang="en-GB" baseline="0" noProof="0" dirty="0" smtClean="0">
                          <a:sym typeface="Wingdings" pitchFamily="2" charset="2"/>
                        </a:rPr>
                        <a:t>Up </a:t>
                      </a:r>
                      <a:r>
                        <a:rPr lang="en-GB" baseline="0" noProof="0" dirty="0" smtClean="0">
                          <a:sym typeface="Wingdings" pitchFamily="2" charset="2"/>
                        </a:rPr>
                        <a:t>to </a:t>
                      </a:r>
                      <a:r>
                        <a:rPr lang="en-GB" baseline="0" noProof="0" dirty="0" smtClean="0"/>
                        <a:t>2014 and beyond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smtClean="0"/>
                        <a:t>led by SCK•CEN</a:t>
                      </a:r>
                    </a:p>
                  </a:txBody>
                  <a:tcPr/>
                </a:tc>
              </a:tr>
              <a:tr h="484438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Goals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noProof="0" dirty="0" smtClean="0"/>
                        <a:t>experimentally address the injector design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noProof="0" dirty="0" smtClean="0"/>
                        <a:t>tool for relevant reliability oriented experiments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noProof="0" dirty="0" smtClean="0"/>
                        <a:t>experience – education</a:t>
                      </a:r>
                    </a:p>
                  </a:txBody>
                  <a:tcPr/>
                </a:tc>
              </a:tr>
              <a:tr h="20171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Main topics: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noProof="0" dirty="0" smtClean="0"/>
                        <a:t>source, LEBT, RFQ, CH cavities (RT, SC)</a:t>
                      </a:r>
                      <a:endParaRPr lang="en-GB" noProof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RF amplifiers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diagnostics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relevant control</a:t>
                      </a:r>
                      <a:r>
                        <a:rPr lang="en-GB" baseline="0" noProof="0" dirty="0" smtClean="0"/>
                        <a:t>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Principal present partners: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IAP Frankfurt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IN2P3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UCL/CRC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IBA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167687" y="6491287"/>
            <a:ext cx="976313" cy="366713"/>
          </a:xfrm>
        </p:spPr>
        <p:txBody>
          <a:bodyPr/>
          <a:lstStyle/>
          <a:p>
            <a:fld id="{819A8B34-5AF3-4563-A2DA-5C6FCD868D06}" type="slidenum">
              <a:rPr lang="en-US" smtClean="0">
                <a:latin typeface="Verdana"/>
                <a:ea typeface="DejaVu Sans"/>
                <a:cs typeface="DejaVu Sans"/>
              </a:rPr>
              <a:pPr/>
              <a:t>21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7072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18FFD"/>
                </a:solidFill>
              </a:rPr>
              <a:t>Injector@UCL</a:t>
            </a:r>
            <a:endParaRPr lang="nl-BE" dirty="0">
              <a:solidFill>
                <a:srgbClr val="618FFD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" y="2350550"/>
            <a:ext cx="9084174" cy="21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39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618FFD"/>
                </a:solidFill>
              </a:rPr>
              <a:t>RFQ@</a:t>
            </a:r>
            <a:r>
              <a:rPr lang="fr-FR" dirty="0">
                <a:solidFill>
                  <a:srgbClr val="618FFD"/>
                </a:solidFill>
              </a:rPr>
              <a:t>UCL</a:t>
            </a:r>
            <a:endParaRPr lang="nl-BE" dirty="0">
              <a:solidFill>
                <a:srgbClr val="2D2D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49229" y="6491287"/>
            <a:ext cx="976313" cy="366713"/>
          </a:xfrm>
        </p:spPr>
        <p:txBody>
          <a:bodyPr/>
          <a:lstStyle/>
          <a:p>
            <a:fld id="{B478590A-533D-4A08-8A4F-A88988925946}" type="slidenum">
              <a:rPr lang="en-US" smtClean="0">
                <a:latin typeface="Verdana"/>
                <a:ea typeface="DejaVu Sans"/>
                <a:cs typeface="DejaVu Sans"/>
              </a:rPr>
              <a:pPr/>
              <a:t>23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pic>
        <p:nvPicPr>
          <p:cNvPr id="5" name="Image 4" descr="RFQdrawing_V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5496"/>
            <a:ext cx="8950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0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618FFD"/>
                </a:solidFill>
              </a:rPr>
              <a:t>2014 </a:t>
            </a:r>
            <a:r>
              <a:rPr lang="fr-FR" dirty="0" err="1" smtClean="0">
                <a:solidFill>
                  <a:srgbClr val="618FFD"/>
                </a:solidFill>
              </a:rPr>
              <a:t>Revised</a:t>
            </a:r>
            <a:r>
              <a:rPr lang="fr-FR" dirty="0" smtClean="0">
                <a:solidFill>
                  <a:srgbClr val="618FFD"/>
                </a:solidFill>
              </a:rPr>
              <a:t> Scope</a:t>
            </a:r>
            <a:br>
              <a:rPr lang="fr-FR" dirty="0" smtClean="0">
                <a:solidFill>
                  <a:srgbClr val="618FFD"/>
                </a:solidFill>
              </a:rPr>
            </a:br>
            <a:r>
              <a:rPr lang="fr-FR" dirty="0" smtClean="0">
                <a:solidFill>
                  <a:srgbClr val="618FFD"/>
                </a:solidFill>
              </a:rPr>
              <a:t>LEBT@</a:t>
            </a:r>
            <a:r>
              <a:rPr lang="fr-FR" dirty="0">
                <a:solidFill>
                  <a:srgbClr val="618FFD"/>
                </a:solidFill>
              </a:rPr>
              <a:t>UCL</a:t>
            </a:r>
            <a:endParaRPr lang="nl-BE" dirty="0">
              <a:solidFill>
                <a:srgbClr val="2D2D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49229" y="6491287"/>
            <a:ext cx="976313" cy="366713"/>
          </a:xfrm>
        </p:spPr>
        <p:txBody>
          <a:bodyPr/>
          <a:lstStyle/>
          <a:p>
            <a:fld id="{B478590A-533D-4A08-8A4F-A88988925946}" type="slidenum">
              <a:rPr lang="en-US" smtClean="0">
                <a:latin typeface="Verdana"/>
                <a:ea typeface="DejaVu Sans"/>
                <a:cs typeface="DejaVu Sans"/>
              </a:rPr>
              <a:pPr/>
              <a:t>24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pic>
        <p:nvPicPr>
          <p:cNvPr id="5" name="Image 4" descr="RFQshortdrawing_V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96751"/>
            <a:ext cx="6982206" cy="48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1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618FFD"/>
                </a:solidFill>
              </a:rPr>
              <a:t>R&amp;D program</a:t>
            </a:r>
            <a:endParaRPr lang="nl-BE" dirty="0">
              <a:solidFill>
                <a:srgbClr val="618FFD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54017"/>
              </p:ext>
            </p:extLst>
          </p:nvPr>
        </p:nvGraphicFramePr>
        <p:xfrm>
          <a:off x="683568" y="1772816"/>
          <a:ext cx="7704856" cy="47159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392"/>
                <a:gridCol w="4176464"/>
              </a:tblGrid>
              <a:tr h="59568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noProof="0" dirty="0" err="1" smtClean="0"/>
                        <a:t>Cryomodules</a:t>
                      </a:r>
                      <a:endParaRPr lang="en-GB" sz="24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484438">
                <a:tc>
                  <a:txBody>
                    <a:bodyPr/>
                    <a:lstStyle/>
                    <a:p>
                      <a:r>
                        <a:rPr lang="en-GB" baseline="0" noProof="0" dirty="0" smtClean="0"/>
                        <a:t>After 2014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smtClean="0"/>
                        <a:t>coordinated by SCK•CEN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smtClean="0"/>
                        <a:t>executed by “principal architects”</a:t>
                      </a:r>
                    </a:p>
                  </a:txBody>
                  <a:tcPr/>
                </a:tc>
              </a:tr>
              <a:tr h="484438">
                <a:tc>
                  <a:txBody>
                    <a:bodyPr/>
                    <a:lstStyle/>
                    <a:p>
                      <a:r>
                        <a:rPr lang="en-GB" noProof="0" smtClean="0"/>
                        <a:t>Goals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noProof="0" smtClean="0"/>
                        <a:t>3</a:t>
                      </a:r>
                      <a:r>
                        <a:rPr lang="en-GB" baseline="0" noProof="0" smtClean="0"/>
                        <a:t> prototype cryomodules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baseline="0" noProof="0" smtClean="0"/>
                        <a:t>engineering design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baseline="0" noProof="0" smtClean="0"/>
                        <a:t>construction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baseline="0" noProof="0" smtClean="0"/>
                        <a:t>tests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baseline="0" noProof="0" smtClean="0"/>
                        <a:t>feedback to design</a:t>
                      </a:r>
                      <a:endParaRPr lang="en-GB" noProof="0" smtClean="0"/>
                    </a:p>
                  </a:txBody>
                  <a:tcPr/>
                </a:tc>
              </a:tr>
              <a:tr h="20171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Main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noProof="0" dirty="0" smtClean="0"/>
                        <a:t>topics:</a:t>
                      </a:r>
                      <a:endParaRPr lang="en-GB" baseline="0" noProof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noProof="0" dirty="0" smtClean="0"/>
                        <a:t>reliability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data for the reliability model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industrialization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Principal potential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noProof="0" dirty="0" smtClean="0"/>
                        <a:t>partners: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IPNO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err="1" smtClean="0"/>
                        <a:t>Jlab</a:t>
                      </a:r>
                      <a:endParaRPr lang="en-GB" noProof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ACS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noProof="0" dirty="0" smtClean="0"/>
                        <a:t>AMOS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167687" y="6491287"/>
            <a:ext cx="976313" cy="366713"/>
          </a:xfrm>
        </p:spPr>
        <p:txBody>
          <a:bodyPr/>
          <a:lstStyle/>
          <a:p>
            <a:fld id="{819A8B34-5AF3-4563-A2DA-5C6FCD868D06}" type="slidenum">
              <a:rPr lang="en-US" smtClean="0">
                <a:latin typeface="Verdana"/>
                <a:ea typeface="DejaVu Sans"/>
                <a:cs typeface="DejaVu Sans"/>
              </a:rPr>
              <a:pPr/>
              <a:t>25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5051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16" y="1628806"/>
            <a:ext cx="7758113" cy="4519613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endParaRPr lang="nl-BE" sz="2000" dirty="0" smtClean="0"/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lang="nl-BE" sz="1400" dirty="0" smtClean="0"/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lang="nl-BE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49229" y="6491311"/>
            <a:ext cx="976313" cy="366713"/>
          </a:xfrm>
        </p:spPr>
        <p:txBody>
          <a:bodyPr/>
          <a:lstStyle/>
          <a:p>
            <a:fld id="{B478590A-533D-4A08-8A4F-A88988925946}" type="slidenum">
              <a:rPr lang="en-US" smtClean="0">
                <a:latin typeface="Verdana"/>
                <a:ea typeface="DejaVu Sans"/>
                <a:cs typeface="DejaVu Sans"/>
              </a:rPr>
              <a:pPr/>
              <a:t>26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18FFD"/>
                </a:solidFill>
              </a:rPr>
              <a:t>Accelerator Group</a:t>
            </a:r>
            <a:br>
              <a:rPr lang="en-US" dirty="0" smtClean="0">
                <a:solidFill>
                  <a:srgbClr val="618FFD"/>
                </a:solidFill>
              </a:rPr>
            </a:br>
            <a:r>
              <a:rPr lang="en-US" dirty="0" smtClean="0">
                <a:solidFill>
                  <a:srgbClr val="618FFD"/>
                </a:solidFill>
              </a:rPr>
              <a:t>Baseline</a:t>
            </a:r>
            <a:endParaRPr lang="nl-BE" dirty="0">
              <a:solidFill>
                <a:srgbClr val="618FFD"/>
              </a:solidFill>
            </a:endParaRP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417882149"/>
              </p:ext>
            </p:extLst>
          </p:nvPr>
        </p:nvGraphicFramePr>
        <p:xfrm>
          <a:off x="539558" y="1556792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667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11" y="1628800"/>
            <a:ext cx="7758113" cy="4519613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endParaRPr lang="nl-BE" sz="2000" dirty="0" smtClean="0"/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lang="nl-BE" sz="1400" dirty="0" smtClean="0"/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lang="nl-BE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49229" y="6491287"/>
            <a:ext cx="976313" cy="366713"/>
          </a:xfrm>
        </p:spPr>
        <p:txBody>
          <a:bodyPr/>
          <a:lstStyle/>
          <a:p>
            <a:fld id="{B478590A-533D-4A08-8A4F-A88988925946}" type="slidenum">
              <a:rPr lang="en-US" smtClean="0">
                <a:latin typeface="Verdana"/>
                <a:ea typeface="DejaVu Sans"/>
                <a:cs typeface="DejaVu Sans"/>
              </a:rPr>
              <a:pPr/>
              <a:t>27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18FFD"/>
                </a:solidFill>
              </a:rPr>
              <a:t>Accelerator Group</a:t>
            </a:r>
            <a:br>
              <a:rPr lang="en-US" dirty="0" smtClean="0">
                <a:solidFill>
                  <a:srgbClr val="618FFD"/>
                </a:solidFill>
              </a:rPr>
            </a:br>
            <a:r>
              <a:rPr lang="en-US" dirty="0" smtClean="0">
                <a:solidFill>
                  <a:srgbClr val="618FFD"/>
                </a:solidFill>
              </a:rPr>
              <a:t>2013 Revision</a:t>
            </a:r>
            <a:endParaRPr lang="nl-BE" dirty="0">
              <a:solidFill>
                <a:srgbClr val="2D2DB9"/>
              </a:solidFill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620323535"/>
              </p:ext>
            </p:extLst>
          </p:nvPr>
        </p:nvGraphicFramePr>
        <p:xfrm>
          <a:off x="251520" y="1556792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920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FF"/>
                </a:solidFill>
              </a:rPr>
              <a:t>Active collaborations</a:t>
            </a:r>
            <a:br>
              <a:rPr lang="en-GB" dirty="0">
                <a:solidFill>
                  <a:srgbClr val="3366FF"/>
                </a:solidFill>
              </a:rPr>
            </a:br>
            <a:r>
              <a:rPr lang="en-GB" dirty="0" smtClean="0">
                <a:solidFill>
                  <a:srgbClr val="3366FF"/>
                </a:solidFill>
              </a:rPr>
              <a:t>CNRS/IN2P3</a:t>
            </a:r>
            <a:endParaRPr lang="nl-BE" dirty="0">
              <a:solidFill>
                <a:srgbClr val="2D2DB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58113" cy="4519613"/>
          </a:xfrm>
        </p:spPr>
        <p:txBody>
          <a:bodyPr/>
          <a:lstStyle/>
          <a:p>
            <a:pPr marL="457200" lvl="1" indent="0">
              <a:lnSpc>
                <a:spcPct val="100000"/>
              </a:lnSpc>
            </a:pPr>
            <a:endParaRPr lang="fr-FR" sz="1800" dirty="0" smtClean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 smtClean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 smtClean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 smtClean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>
              <a:sym typeface="Wingdings"/>
            </a:endParaRPr>
          </a:p>
          <a:p>
            <a:pPr marL="457200" lvl="1" indent="0">
              <a:lnSpc>
                <a:spcPct val="100000"/>
              </a:lnSpc>
            </a:pPr>
            <a:endParaRPr lang="fr-FR" sz="1400" dirty="0" smtClean="0">
              <a:sym typeface="Wingdings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endParaRPr lang="nl-BE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nl-BE" sz="20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nl-B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49229" y="6491287"/>
            <a:ext cx="976313" cy="366713"/>
          </a:xfrm>
        </p:spPr>
        <p:txBody>
          <a:bodyPr/>
          <a:lstStyle/>
          <a:p>
            <a:fld id="{B478590A-533D-4A08-8A4F-A88988925946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94031"/>
              </p:ext>
            </p:extLst>
          </p:nvPr>
        </p:nvGraphicFramePr>
        <p:xfrm>
          <a:off x="467544" y="1916832"/>
          <a:ext cx="8280920" cy="4032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8103"/>
                <a:gridCol w="3548966"/>
                <a:gridCol w="2513851"/>
              </a:tblGrid>
              <a:tr h="724393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Foreseen</a:t>
                      </a:r>
                      <a:r>
                        <a:rPr lang="en-GB" baseline="0" dirty="0" smtClean="0"/>
                        <a:t> 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Estimated Period</a:t>
                      </a:r>
                      <a:endParaRPr lang="en-GB" dirty="0"/>
                    </a:p>
                  </a:txBody>
                  <a:tcPr/>
                </a:tc>
              </a:tr>
              <a:tr h="814307">
                <a:tc>
                  <a:txBody>
                    <a:bodyPr/>
                    <a:lstStyle/>
                    <a:p>
                      <a:r>
                        <a:rPr lang="fr-FR" dirty="0" smtClean="0"/>
                        <a:t>IPN Orsay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Spoke </a:t>
                      </a:r>
                      <a:r>
                        <a:rPr lang="en-GB" dirty="0" err="1" smtClean="0"/>
                        <a:t>cryomodules</a:t>
                      </a:r>
                      <a:r>
                        <a:rPr lang="en-GB" dirty="0" smtClean="0"/>
                        <a:t> </a:t>
                      </a:r>
                    </a:p>
                    <a:p>
                      <a:r>
                        <a:rPr lang="en-GB" dirty="0" smtClean="0"/>
                        <a:t>(</a:t>
                      </a:r>
                      <a:r>
                        <a:rPr lang="en-GB" dirty="0" err="1" smtClean="0"/>
                        <a:t>engin</a:t>
                      </a:r>
                      <a:r>
                        <a:rPr lang="en-GB" dirty="0" smtClean="0"/>
                        <a:t>., manufac. and tests)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</a:t>
                      </a:r>
                      <a:r>
                        <a:rPr lang="en-GB" baseline="0" dirty="0" smtClean="0"/>
                        <a:t> hold</a:t>
                      </a:r>
                      <a:endParaRPr lang="en-GB" dirty="0"/>
                    </a:p>
                  </a:txBody>
                  <a:tcPr/>
                </a:tc>
              </a:tr>
              <a:tr h="76075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Subatech</a:t>
                      </a:r>
                      <a:r>
                        <a:rPr lang="en-GB" dirty="0" smtClean="0"/>
                        <a:t> Nantes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 power</a:t>
                      </a:r>
                      <a:r>
                        <a:rPr lang="en-GB" baseline="0" dirty="0" smtClean="0"/>
                        <a:t> beam-dump (design)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On hold</a:t>
                      </a:r>
                      <a:endParaRPr lang="en-GB" dirty="0"/>
                    </a:p>
                  </a:txBody>
                  <a:tcPr/>
                </a:tc>
              </a:tr>
              <a:tr h="866498">
                <a:tc>
                  <a:txBody>
                    <a:bodyPr/>
                    <a:lstStyle/>
                    <a:p>
                      <a:r>
                        <a:rPr lang="en-GB" dirty="0" smtClean="0"/>
                        <a:t>LPSC Grenoble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LEBT </a:t>
                      </a:r>
                    </a:p>
                    <a:p>
                      <a:r>
                        <a:rPr lang="en-GB" dirty="0" smtClean="0"/>
                        <a:t>(</a:t>
                      </a:r>
                      <a:r>
                        <a:rPr lang="en-GB" dirty="0" err="1" smtClean="0"/>
                        <a:t>engin</a:t>
                      </a:r>
                      <a:r>
                        <a:rPr lang="en-GB" dirty="0" smtClean="0"/>
                        <a:t>., manufac. and tests)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2012</a:t>
                      </a:r>
                      <a:r>
                        <a:rPr lang="en-GB" baseline="0" dirty="0" smtClean="0"/>
                        <a:t> – 2014</a:t>
                      </a:r>
                    </a:p>
                    <a:p>
                      <a:r>
                        <a:rPr lang="en-GB" baseline="0" dirty="0" err="1" smtClean="0"/>
                        <a:t>Ongoing</a:t>
                      </a:r>
                      <a:endParaRPr lang="en-GB" baseline="0" dirty="0" smtClean="0"/>
                    </a:p>
                  </a:txBody>
                  <a:tcPr/>
                </a:tc>
              </a:tr>
              <a:tr h="866498">
                <a:tc>
                  <a:txBody>
                    <a:bodyPr/>
                    <a:lstStyle/>
                    <a:p>
                      <a:r>
                        <a:rPr lang="en-GB" dirty="0" smtClean="0"/>
                        <a:t>IPHC Strasbourg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 power</a:t>
                      </a:r>
                      <a:r>
                        <a:rPr lang="en-GB" baseline="0" dirty="0" smtClean="0"/>
                        <a:t> </a:t>
                      </a:r>
                      <a:r>
                        <a:rPr lang="fr-FR" dirty="0" smtClean="0"/>
                        <a:t>E</a:t>
                      </a:r>
                      <a:r>
                        <a:rPr lang="en-GB" dirty="0" err="1" smtClean="0"/>
                        <a:t>mittancemeter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engin</a:t>
                      </a:r>
                      <a:r>
                        <a:rPr lang="en-GB" dirty="0" smtClean="0"/>
                        <a:t>., manufac. and tests)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be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determined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5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</a:rPr>
              <a:t>Active collaborations</a:t>
            </a:r>
            <a:br>
              <a:rPr lang="en-GB" dirty="0" smtClean="0">
                <a:solidFill>
                  <a:srgbClr val="3366FF"/>
                </a:solidFill>
              </a:rPr>
            </a:br>
            <a:r>
              <a:rPr lang="en-GB" dirty="0" err="1" smtClean="0">
                <a:solidFill>
                  <a:srgbClr val="3366FF"/>
                </a:solidFill>
              </a:rPr>
              <a:t>Ganil</a:t>
            </a:r>
            <a:r>
              <a:rPr lang="en-GB" dirty="0" smtClean="0">
                <a:solidFill>
                  <a:srgbClr val="3366FF"/>
                </a:solidFill>
              </a:rPr>
              <a:t>/Spiral2</a:t>
            </a:r>
            <a:endParaRPr lang="nl-BE" dirty="0">
              <a:solidFill>
                <a:srgbClr val="2D2DB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58113" cy="4519613"/>
          </a:xfrm>
        </p:spPr>
        <p:txBody>
          <a:bodyPr/>
          <a:lstStyle/>
          <a:p>
            <a:pPr marL="457200" lvl="1" indent="0">
              <a:lnSpc>
                <a:spcPct val="100000"/>
              </a:lnSpc>
            </a:pPr>
            <a:endParaRPr lang="fr-FR" sz="1800" dirty="0" smtClean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 smtClean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 smtClean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 smtClean="0">
              <a:sym typeface="Wingdings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fr-FR" sz="2000" dirty="0">
              <a:sym typeface="Wingdings"/>
            </a:endParaRPr>
          </a:p>
          <a:p>
            <a:pPr marL="457200" lvl="1" indent="0">
              <a:lnSpc>
                <a:spcPct val="100000"/>
              </a:lnSpc>
            </a:pPr>
            <a:endParaRPr lang="fr-FR" sz="1400" dirty="0" smtClean="0">
              <a:sym typeface="Wingdings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endParaRPr lang="nl-BE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nl-BE" sz="20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nl-B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49229" y="6491287"/>
            <a:ext cx="976313" cy="366713"/>
          </a:xfrm>
        </p:spPr>
        <p:txBody>
          <a:bodyPr/>
          <a:lstStyle/>
          <a:p>
            <a:fld id="{B478590A-533D-4A08-8A4F-A8898892594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3568" y="1573683"/>
            <a:ext cx="77581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29628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66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lnSpc>
                <a:spcPct val="8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16002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20574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Beam diagnostics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Facility needs (later stage)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ISOL (later stage)</a:t>
            </a:r>
          </a:p>
        </p:txBody>
      </p:sp>
    </p:spTree>
    <p:extLst>
      <p:ext uri="{BB962C8B-B14F-4D97-AF65-F5344CB8AC3E}">
        <p14:creationId xmlns:p14="http://schemas.microsoft.com/office/powerpoint/2010/main" val="343784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618FFD"/>
                </a:solidFill>
              </a:rPr>
              <a:t>Fundamental</a:t>
            </a:r>
            <a:r>
              <a:rPr lang="fr-FR" dirty="0" smtClean="0">
                <a:solidFill>
                  <a:srgbClr val="618FFD"/>
                </a:solidFill>
              </a:rPr>
              <a:t> </a:t>
            </a:r>
            <a:r>
              <a:rPr lang="fr-FR" dirty="0" err="1" smtClean="0">
                <a:solidFill>
                  <a:srgbClr val="618FFD"/>
                </a:solidFill>
              </a:rPr>
              <a:t>Research</a:t>
            </a:r>
            <a:endParaRPr lang="fr-FR" dirty="0">
              <a:solidFill>
                <a:srgbClr val="618FF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78590A-533D-4A08-8A4F-A88988925946}" type="slidenum">
              <a:rPr lang="en-US" smtClean="0">
                <a:latin typeface="Verdana"/>
                <a:ea typeface="DejaVu Sans"/>
                <a:cs typeface="DejaVu Sans"/>
              </a:rPr>
              <a:pPr/>
              <a:t>3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  <p:pic>
        <p:nvPicPr>
          <p:cNvPr id="22" name="Picture 103" descr="EUROTRANS_Layout2010_167M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1976">
            <a:off x="841375" y="3148038"/>
            <a:ext cx="25019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82"/>
          <p:cNvSpPr>
            <a:spLocks noChangeShapeType="1"/>
          </p:cNvSpPr>
          <p:nvPr/>
        </p:nvSpPr>
        <p:spPr bwMode="auto">
          <a:xfrm flipH="1">
            <a:off x="4564787" y="5737250"/>
            <a:ext cx="624016" cy="0"/>
          </a:xfrm>
          <a:prstGeom prst="line">
            <a:avLst/>
          </a:prstGeom>
          <a:noFill/>
          <a:ln w="38100">
            <a:solidFill>
              <a:srgbClr val="90440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92163" y="5642000"/>
            <a:ext cx="2949575" cy="760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  <a:ea typeface="ＭＳ Ｐゴシック" pitchFamily="34" charset="-128"/>
                <a:cs typeface="+mn-cs"/>
              </a:rPr>
              <a:t>Pure and intense </a:t>
            </a:r>
            <a:r>
              <a:rPr lang="en-US" sz="1800" dirty="0" err="1" smtClean="0">
                <a:latin typeface="+mn-lt"/>
                <a:ea typeface="ＭＳ Ｐゴシック" pitchFamily="34" charset="-128"/>
                <a:cs typeface="+mn-cs"/>
              </a:rPr>
              <a:t>RIBs</a:t>
            </a:r>
            <a:r>
              <a:rPr lang="en-US" sz="1800" dirty="0" smtClean="0">
                <a:latin typeface="+mn-lt"/>
                <a:ea typeface="ＭＳ Ｐゴシック" pitchFamily="34" charset="-128"/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+mn-lt"/>
                <a:ea typeface="ＭＳ Ｐゴシック" pitchFamily="34" charset="-128"/>
                <a:cs typeface="+mn-cs"/>
              </a:rPr>
              <a:t>of ~50-60 </a:t>
            </a:r>
            <a:r>
              <a:rPr lang="en-US" sz="1800" dirty="0" err="1" smtClean="0">
                <a:latin typeface="+mn-lt"/>
                <a:ea typeface="ＭＳ Ｐゴシック" pitchFamily="34" charset="-128"/>
                <a:cs typeface="+mn-cs"/>
              </a:rPr>
              <a:t>keV</a:t>
            </a:r>
            <a:endParaRPr lang="en-US" sz="1800" dirty="0" smtClean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6258368" y="5871551"/>
            <a:ext cx="406859" cy="253235"/>
          </a:xfrm>
          <a:prstGeom prst="line">
            <a:avLst/>
          </a:prstGeom>
          <a:noFill/>
          <a:ln w="38100">
            <a:solidFill>
              <a:srgbClr val="90440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5887701" y="5749950"/>
            <a:ext cx="770036" cy="0"/>
          </a:xfrm>
          <a:prstGeom prst="line">
            <a:avLst/>
          </a:prstGeom>
          <a:noFill/>
          <a:ln w="38100">
            <a:solidFill>
              <a:srgbClr val="90440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934200" y="5664225"/>
            <a:ext cx="1277938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+mn-lt"/>
                <a:ea typeface="ＭＳ Ｐゴシック" pitchFamily="34" charset="-128"/>
                <a:cs typeface="+mn-cs"/>
              </a:rPr>
              <a:t>Low-resolution mass separator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4756150" y="5251475"/>
            <a:ext cx="1666875" cy="438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 err="1">
                <a:latin typeface="+mn-lt"/>
                <a:ea typeface="ＭＳ Ｐゴシック" pitchFamily="34" charset="-128"/>
                <a:cs typeface="+mn-cs"/>
              </a:rPr>
              <a:t>RFQ</a:t>
            </a:r>
            <a:r>
              <a:rPr lang="en-US" sz="1200" dirty="0">
                <a:latin typeface="+mn-lt"/>
                <a:ea typeface="ＭＳ Ｐゴシック" pitchFamily="34" charset="-128"/>
                <a:cs typeface="+mn-cs"/>
              </a:rPr>
              <a:t> cooler and </a:t>
            </a:r>
            <a:r>
              <a:rPr lang="en-US" sz="1200" dirty="0" err="1">
                <a:latin typeface="+mn-lt"/>
                <a:ea typeface="ＭＳ Ｐゴシック" pitchFamily="34" charset="-128"/>
                <a:cs typeface="+mn-cs"/>
              </a:rPr>
              <a:t>buncher</a:t>
            </a:r>
            <a:endParaRPr lang="en-US" sz="1200" dirty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 rot="19197346">
            <a:off x="4155477" y="5697460"/>
            <a:ext cx="813718" cy="71032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762 w 21600"/>
              <a:gd name="T13" fmla="*/ 0 h 21600"/>
              <a:gd name="T14" fmla="*/ 18838 w 21600"/>
              <a:gd name="T15" fmla="*/ 82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24" y="7716"/>
                </a:moveTo>
                <a:cubicBezTo>
                  <a:pt x="9183" y="7230"/>
                  <a:pt x="9980" y="6967"/>
                  <a:pt x="10800" y="6968"/>
                </a:cubicBezTo>
                <a:cubicBezTo>
                  <a:pt x="11619" y="6968"/>
                  <a:pt x="12416" y="7230"/>
                  <a:pt x="13075" y="7716"/>
                </a:cubicBezTo>
                <a:lnTo>
                  <a:pt x="17213" y="2110"/>
                </a:lnTo>
                <a:cubicBezTo>
                  <a:pt x="15355" y="739"/>
                  <a:pt x="13108" y="-1"/>
                  <a:pt x="10799" y="0"/>
                </a:cubicBezTo>
                <a:cubicBezTo>
                  <a:pt x="8491" y="0"/>
                  <a:pt x="6244" y="739"/>
                  <a:pt x="4386" y="2110"/>
                </a:cubicBezTo>
                <a:lnTo>
                  <a:pt x="8524" y="771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4319588" y="6227788"/>
            <a:ext cx="1628775" cy="444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+mn-lt"/>
                <a:ea typeface="ＭＳ Ｐゴシック" pitchFamily="34" charset="-128"/>
                <a:cs typeface="+mn-cs"/>
              </a:rPr>
              <a:t>High-resolution mass separator</a:t>
            </a:r>
          </a:p>
        </p:txBody>
      </p:sp>
      <p:sp>
        <p:nvSpPr>
          <p:cNvPr id="31" name="Text Box 69"/>
          <p:cNvSpPr txBox="1">
            <a:spLocks noChangeArrowheads="1"/>
          </p:cNvSpPr>
          <p:nvPr/>
        </p:nvSpPr>
        <p:spPr bwMode="auto">
          <a:xfrm>
            <a:off x="6616700" y="2241575"/>
            <a:ext cx="862013" cy="220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Beam splitter </a:t>
            </a:r>
            <a:endParaRPr lang="en-US" sz="12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Line 75"/>
          <p:cNvSpPr>
            <a:spLocks noChangeShapeType="1"/>
          </p:cNvSpPr>
          <p:nvPr/>
        </p:nvSpPr>
        <p:spPr bwMode="auto">
          <a:xfrm>
            <a:off x="6849937" y="2816084"/>
            <a:ext cx="10483" cy="2936569"/>
          </a:xfrm>
          <a:prstGeom prst="line">
            <a:avLst/>
          </a:prstGeom>
          <a:noFill/>
          <a:ln w="38100">
            <a:solidFill>
              <a:srgbClr val="B85C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6741981" y="4654873"/>
            <a:ext cx="222150" cy="269697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6940550" y="4727600"/>
            <a:ext cx="1639888" cy="295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latin typeface="+mn-lt"/>
                <a:ea typeface="ＭＳ Ｐゴシック" pitchFamily="34" charset="-128"/>
                <a:cs typeface="+mn-cs"/>
              </a:rPr>
              <a:t>Ruggedized target: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latin typeface="+mn-lt"/>
                <a:ea typeface="ＭＳ Ｐゴシック" pitchFamily="34" charset="-128"/>
                <a:cs typeface="+mn-cs"/>
              </a:rPr>
              <a:t>e.g. Ta, </a:t>
            </a:r>
            <a:r>
              <a:rPr lang="en-US" sz="1200" dirty="0" err="1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UC</a:t>
            </a:r>
            <a:r>
              <a:rPr lang="en-US" sz="1200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/C</a:t>
            </a:r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749345" y="5189201"/>
            <a:ext cx="222150" cy="269696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36" name="Text Box 81"/>
          <p:cNvSpPr txBox="1">
            <a:spLocks noChangeArrowheads="1"/>
          </p:cNvSpPr>
          <p:nvPr/>
        </p:nvSpPr>
        <p:spPr bwMode="auto">
          <a:xfrm>
            <a:off x="6940550" y="5181625"/>
            <a:ext cx="1639888" cy="222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+mn-lt"/>
                <a:ea typeface="ＭＳ Ｐゴシック" pitchFamily="34" charset="-128"/>
                <a:cs typeface="+mn-cs"/>
              </a:rPr>
              <a:t>Sustainable 1</a:t>
            </a:r>
            <a:r>
              <a:rPr lang="en-US" sz="1200" baseline="30000" dirty="0">
                <a:latin typeface="+mn-lt"/>
                <a:ea typeface="ＭＳ Ｐゴシック" pitchFamily="34" charset="-128"/>
                <a:cs typeface="+mn-cs"/>
              </a:rPr>
              <a:t>+</a:t>
            </a:r>
            <a:r>
              <a:rPr lang="en-US" sz="1200" dirty="0">
                <a:latin typeface="+mn-lt"/>
                <a:ea typeface="ＭＳ Ｐゴシック" pitchFamily="34" charset="-128"/>
                <a:cs typeface="+mn-cs"/>
              </a:rPr>
              <a:t> ion source:</a:t>
            </a:r>
          </a:p>
        </p:txBody>
      </p:sp>
      <p:sp>
        <p:nvSpPr>
          <p:cNvPr id="37" name="AutoShape 84"/>
          <p:cNvSpPr>
            <a:spLocks noChangeArrowheads="1"/>
          </p:cNvSpPr>
          <p:nvPr/>
        </p:nvSpPr>
        <p:spPr bwMode="auto">
          <a:xfrm rot="8460000">
            <a:off x="3616281" y="5754439"/>
            <a:ext cx="813718" cy="70906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762 w 21600"/>
              <a:gd name="T13" fmla="*/ 0 h 21600"/>
              <a:gd name="T14" fmla="*/ 18838 w 21600"/>
              <a:gd name="T15" fmla="*/ 82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24" y="7716"/>
                </a:moveTo>
                <a:cubicBezTo>
                  <a:pt x="9183" y="7230"/>
                  <a:pt x="9980" y="6967"/>
                  <a:pt x="10800" y="6968"/>
                </a:cubicBezTo>
                <a:cubicBezTo>
                  <a:pt x="11619" y="6968"/>
                  <a:pt x="12416" y="7230"/>
                  <a:pt x="13075" y="7716"/>
                </a:cubicBezTo>
                <a:lnTo>
                  <a:pt x="17213" y="2110"/>
                </a:lnTo>
                <a:cubicBezTo>
                  <a:pt x="15355" y="739"/>
                  <a:pt x="13108" y="-1"/>
                  <a:pt x="10799" y="0"/>
                </a:cubicBezTo>
                <a:cubicBezTo>
                  <a:pt x="8491" y="0"/>
                  <a:pt x="6244" y="739"/>
                  <a:pt x="4386" y="2110"/>
                </a:cubicBezTo>
                <a:lnTo>
                  <a:pt x="8524" y="771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38" name="Line 85"/>
          <p:cNvSpPr>
            <a:spLocks noChangeShapeType="1"/>
          </p:cNvSpPr>
          <p:nvPr/>
        </p:nvSpPr>
        <p:spPr bwMode="auto">
          <a:xfrm rot="900000">
            <a:off x="4194175" y="5991774"/>
            <a:ext cx="0" cy="149409"/>
          </a:xfrm>
          <a:prstGeom prst="line">
            <a:avLst/>
          </a:prstGeom>
          <a:noFill/>
          <a:ln w="38100">
            <a:solidFill>
              <a:srgbClr val="90440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3468688" y="4391050"/>
            <a:ext cx="25955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u="sng">
                <a:solidFill>
                  <a:srgbClr val="0000FF"/>
                </a:solidFill>
              </a:rPr>
              <a:t>ISOL@MYRRHA</a:t>
            </a:r>
          </a:p>
        </p:txBody>
      </p:sp>
      <p:pic>
        <p:nvPicPr>
          <p:cNvPr id="40" name="Picture 106" descr="re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2428900"/>
            <a:ext cx="1196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133625"/>
            <a:ext cx="26416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90"/>
          <p:cNvCxnSpPr/>
          <p:nvPr/>
        </p:nvCxnSpPr>
        <p:spPr bwMode="auto">
          <a:xfrm flipH="1">
            <a:off x="6425098" y="2659088"/>
            <a:ext cx="762000" cy="0"/>
          </a:xfrm>
          <a:prstGeom prst="line">
            <a:avLst/>
          </a:prstGeom>
          <a:ln w="76200">
            <a:solidFill>
              <a:srgbClr val="9436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7"/>
          <p:cNvSpPr>
            <a:spLocks noChangeArrowheads="1"/>
          </p:cNvSpPr>
          <p:nvPr/>
        </p:nvSpPr>
        <p:spPr bwMode="auto">
          <a:xfrm>
            <a:off x="6737614" y="2663004"/>
            <a:ext cx="225894" cy="2291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6235700" y="1862163"/>
            <a:ext cx="2359025" cy="2206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+mn-lt"/>
                <a:ea typeface="ＭＳ Ｐゴシック" pitchFamily="34" charset="-128"/>
                <a:cs typeface="+mn-cs"/>
              </a:rPr>
              <a:t>protons: 2-4 mA, </a:t>
            </a:r>
            <a:r>
              <a:rPr lang="en-US" sz="1200" dirty="0" err="1">
                <a:latin typeface="+mn-lt"/>
                <a:ea typeface="ＭＳ Ｐゴシック" pitchFamily="34" charset="-128"/>
                <a:cs typeface="+mn-cs"/>
              </a:rPr>
              <a:t>CW</a:t>
            </a:r>
            <a:r>
              <a:rPr lang="en-US" sz="1200" dirty="0">
                <a:latin typeface="+mn-lt"/>
                <a:ea typeface="ＭＳ Ｐゴシック" pitchFamily="34" charset="-128"/>
                <a:cs typeface="+mn-cs"/>
              </a:rPr>
              <a:t>, 600 MeV</a:t>
            </a:r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6851650" y="4187850"/>
            <a:ext cx="163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/>
              <a:t>~ 100-200 </a:t>
            </a:r>
            <a:r>
              <a:rPr lang="en-US" sz="1100">
                <a:latin typeface="Symbol" charset="0"/>
              </a:rPr>
              <a:t>m</a:t>
            </a:r>
            <a:r>
              <a:rPr lang="en-US" sz="1100"/>
              <a:t>A,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/>
              <a:t> ~DC</a:t>
            </a:r>
          </a:p>
        </p:txBody>
      </p:sp>
      <p:cxnSp>
        <p:nvCxnSpPr>
          <p:cNvPr id="46" name="Straight Connector 94"/>
          <p:cNvCxnSpPr/>
          <p:nvPr/>
        </p:nvCxnSpPr>
        <p:spPr bwMode="auto">
          <a:xfrm flipH="1">
            <a:off x="7220602" y="2319869"/>
            <a:ext cx="225895" cy="468485"/>
          </a:xfrm>
          <a:prstGeom prst="line">
            <a:avLst/>
          </a:prstGeom>
          <a:ln w="76200" cap="rnd">
            <a:solidFill>
              <a:srgbClr val="9436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95"/>
          <p:cNvCxnSpPr/>
          <p:nvPr/>
        </p:nvCxnSpPr>
        <p:spPr bwMode="auto">
          <a:xfrm>
            <a:off x="7985125" y="2419820"/>
            <a:ext cx="0" cy="657147"/>
          </a:xfrm>
          <a:prstGeom prst="line">
            <a:avLst/>
          </a:prstGeom>
          <a:ln w="76200">
            <a:solidFill>
              <a:srgbClr val="9436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87"/>
          <p:cNvSpPr txBox="1">
            <a:spLocks noChangeArrowheads="1"/>
          </p:cNvSpPr>
          <p:nvPr/>
        </p:nvSpPr>
        <p:spPr bwMode="auto">
          <a:xfrm>
            <a:off x="3676650" y="1628800"/>
            <a:ext cx="2087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u="sng">
                <a:solidFill>
                  <a:srgbClr val="0000FF"/>
                </a:solidFill>
              </a:rPr>
              <a:t>MYRRHA</a:t>
            </a:r>
          </a:p>
        </p:txBody>
      </p:sp>
      <p:sp>
        <p:nvSpPr>
          <p:cNvPr id="49" name="AutoShape 17"/>
          <p:cNvSpPr>
            <a:spLocks noChangeArrowheads="1"/>
          </p:cNvSpPr>
          <p:nvPr/>
        </p:nvSpPr>
        <p:spPr bwMode="auto">
          <a:xfrm rot="7831212">
            <a:off x="6209631" y="5235371"/>
            <a:ext cx="791362" cy="72885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762 w 21600"/>
              <a:gd name="T13" fmla="*/ 0 h 21600"/>
              <a:gd name="T14" fmla="*/ 18838 w 21600"/>
              <a:gd name="T15" fmla="*/ 82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24" y="7716"/>
                </a:moveTo>
                <a:cubicBezTo>
                  <a:pt x="9183" y="7230"/>
                  <a:pt x="9980" y="6967"/>
                  <a:pt x="10800" y="6968"/>
                </a:cubicBezTo>
                <a:cubicBezTo>
                  <a:pt x="11619" y="6968"/>
                  <a:pt x="12416" y="7230"/>
                  <a:pt x="13075" y="7716"/>
                </a:cubicBezTo>
                <a:lnTo>
                  <a:pt x="17213" y="2110"/>
                </a:lnTo>
                <a:cubicBezTo>
                  <a:pt x="15355" y="739"/>
                  <a:pt x="13108" y="-1"/>
                  <a:pt x="10799" y="0"/>
                </a:cubicBezTo>
                <a:cubicBezTo>
                  <a:pt x="8491" y="0"/>
                  <a:pt x="6244" y="739"/>
                  <a:pt x="4386" y="2110"/>
                </a:cubicBezTo>
                <a:lnTo>
                  <a:pt x="8524" y="771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cxnSp>
        <p:nvCxnSpPr>
          <p:cNvPr id="50" name="Straight Connector 98"/>
          <p:cNvCxnSpPr/>
          <p:nvPr/>
        </p:nvCxnSpPr>
        <p:spPr bwMode="auto">
          <a:xfrm flipH="1">
            <a:off x="7452150" y="2195538"/>
            <a:ext cx="539151" cy="0"/>
          </a:xfrm>
          <a:prstGeom prst="line">
            <a:avLst/>
          </a:prstGeom>
          <a:ln w="76200" cap="rnd">
            <a:solidFill>
              <a:srgbClr val="9436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utoShape 17"/>
          <p:cNvSpPr>
            <a:spLocks noChangeArrowheads="1"/>
          </p:cNvSpPr>
          <p:nvPr/>
        </p:nvSpPr>
        <p:spPr bwMode="auto">
          <a:xfrm rot="7831212">
            <a:off x="6898299" y="2489897"/>
            <a:ext cx="501496" cy="34367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762 w 21600"/>
              <a:gd name="T13" fmla="*/ 0 h 21600"/>
              <a:gd name="T14" fmla="*/ 18838 w 21600"/>
              <a:gd name="T15" fmla="*/ 82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24" y="7716"/>
                </a:moveTo>
                <a:cubicBezTo>
                  <a:pt x="9183" y="7230"/>
                  <a:pt x="9980" y="6967"/>
                  <a:pt x="10800" y="6968"/>
                </a:cubicBezTo>
                <a:cubicBezTo>
                  <a:pt x="11619" y="6968"/>
                  <a:pt x="12416" y="7230"/>
                  <a:pt x="13075" y="7716"/>
                </a:cubicBezTo>
                <a:lnTo>
                  <a:pt x="17213" y="2110"/>
                </a:lnTo>
                <a:cubicBezTo>
                  <a:pt x="15355" y="739"/>
                  <a:pt x="13108" y="-1"/>
                  <a:pt x="10799" y="0"/>
                </a:cubicBezTo>
                <a:cubicBezTo>
                  <a:pt x="8491" y="0"/>
                  <a:pt x="6244" y="739"/>
                  <a:pt x="4386" y="2110"/>
                </a:cubicBezTo>
                <a:lnTo>
                  <a:pt x="8524" y="771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52" name="AutoShape 17"/>
          <p:cNvSpPr>
            <a:spLocks noChangeArrowheads="1"/>
          </p:cNvSpPr>
          <p:nvPr/>
        </p:nvSpPr>
        <p:spPr bwMode="auto">
          <a:xfrm rot="20117831">
            <a:off x="7279159" y="2262020"/>
            <a:ext cx="494309" cy="34867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762 w 21600"/>
              <a:gd name="T13" fmla="*/ 0 h 21600"/>
              <a:gd name="T14" fmla="*/ 18838 w 21600"/>
              <a:gd name="T15" fmla="*/ 82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24" y="7716"/>
                </a:moveTo>
                <a:cubicBezTo>
                  <a:pt x="9183" y="7230"/>
                  <a:pt x="9980" y="6967"/>
                  <a:pt x="10800" y="6968"/>
                </a:cubicBezTo>
                <a:cubicBezTo>
                  <a:pt x="11619" y="6968"/>
                  <a:pt x="12416" y="7230"/>
                  <a:pt x="13075" y="7716"/>
                </a:cubicBezTo>
                <a:lnTo>
                  <a:pt x="17213" y="2110"/>
                </a:lnTo>
                <a:cubicBezTo>
                  <a:pt x="15355" y="739"/>
                  <a:pt x="13108" y="-1"/>
                  <a:pt x="10799" y="0"/>
                </a:cubicBezTo>
                <a:cubicBezTo>
                  <a:pt x="8491" y="0"/>
                  <a:pt x="6244" y="739"/>
                  <a:pt x="4386" y="2110"/>
                </a:cubicBezTo>
                <a:lnTo>
                  <a:pt x="8524" y="771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53" name="AutoShape 17"/>
          <p:cNvSpPr>
            <a:spLocks noChangeArrowheads="1"/>
          </p:cNvSpPr>
          <p:nvPr/>
        </p:nvSpPr>
        <p:spPr bwMode="auto">
          <a:xfrm rot="1921915">
            <a:off x="7704666" y="2262826"/>
            <a:ext cx="494309" cy="3698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762 w 21600"/>
              <a:gd name="T13" fmla="*/ 0 h 21600"/>
              <a:gd name="T14" fmla="*/ 18838 w 21600"/>
              <a:gd name="T15" fmla="*/ 82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24" y="7716"/>
                </a:moveTo>
                <a:cubicBezTo>
                  <a:pt x="9183" y="7230"/>
                  <a:pt x="9980" y="6967"/>
                  <a:pt x="10800" y="6968"/>
                </a:cubicBezTo>
                <a:cubicBezTo>
                  <a:pt x="11619" y="6968"/>
                  <a:pt x="12416" y="7230"/>
                  <a:pt x="13075" y="7716"/>
                </a:cubicBezTo>
                <a:lnTo>
                  <a:pt x="17213" y="2110"/>
                </a:lnTo>
                <a:cubicBezTo>
                  <a:pt x="15355" y="739"/>
                  <a:pt x="13108" y="-1"/>
                  <a:pt x="10799" y="0"/>
                </a:cubicBezTo>
                <a:cubicBezTo>
                  <a:pt x="8491" y="0"/>
                  <a:pt x="6244" y="739"/>
                  <a:pt x="4386" y="2110"/>
                </a:cubicBezTo>
                <a:lnTo>
                  <a:pt x="8524" y="771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54" name="Rectangle 86"/>
          <p:cNvSpPr>
            <a:spLocks noChangeArrowheads="1"/>
          </p:cNvSpPr>
          <p:nvPr/>
        </p:nvSpPr>
        <p:spPr bwMode="auto">
          <a:xfrm>
            <a:off x="792163" y="1628800"/>
            <a:ext cx="7845425" cy="24622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5" name="Straight Connector 105"/>
          <p:cNvCxnSpPr/>
          <p:nvPr/>
        </p:nvCxnSpPr>
        <p:spPr bwMode="auto">
          <a:xfrm flipH="1">
            <a:off x="3204313" y="2788355"/>
            <a:ext cx="703018" cy="298818"/>
          </a:xfrm>
          <a:prstGeom prst="line">
            <a:avLst/>
          </a:prstGeom>
          <a:ln w="76200">
            <a:solidFill>
              <a:srgbClr val="9436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06"/>
          <p:cNvCxnSpPr/>
          <p:nvPr/>
        </p:nvCxnSpPr>
        <p:spPr bwMode="auto">
          <a:xfrm flipH="1" flipV="1">
            <a:off x="3204313" y="2567968"/>
            <a:ext cx="703017" cy="234243"/>
          </a:xfrm>
          <a:prstGeom prst="line">
            <a:avLst/>
          </a:prstGeom>
          <a:ln w="76200">
            <a:solidFill>
              <a:srgbClr val="9436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86"/>
          <p:cNvSpPr>
            <a:spLocks noChangeArrowheads="1"/>
          </p:cNvSpPr>
          <p:nvPr/>
        </p:nvSpPr>
        <p:spPr bwMode="auto">
          <a:xfrm>
            <a:off x="785813" y="4187850"/>
            <a:ext cx="7847012" cy="25225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 flipH="1" flipV="1">
            <a:off x="3454659" y="6310338"/>
            <a:ext cx="565983" cy="0"/>
          </a:xfrm>
          <a:prstGeom prst="line">
            <a:avLst/>
          </a:prstGeom>
          <a:noFill/>
          <a:ln w="38100">
            <a:solidFill>
              <a:srgbClr val="90440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59" name="Text Box 69"/>
          <p:cNvSpPr txBox="1">
            <a:spLocks noChangeArrowheads="1"/>
          </p:cNvSpPr>
          <p:nvPr/>
        </p:nvSpPr>
        <p:spPr bwMode="auto">
          <a:xfrm>
            <a:off x="4875213" y="2119338"/>
            <a:ext cx="1189037" cy="449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5 cell Elliptical 704 MHz</a:t>
            </a:r>
            <a:endParaRPr lang="en-US" sz="12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3784600" y="2114575"/>
            <a:ext cx="1090613" cy="44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2 gap Spoke 352 MHz</a:t>
            </a:r>
            <a:endParaRPr lang="en-US" sz="12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4384675" y="3311550"/>
            <a:ext cx="703263" cy="22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100 MeV</a:t>
            </a:r>
            <a:endParaRPr lang="en-US" sz="12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 Box 69"/>
          <p:cNvSpPr txBox="1">
            <a:spLocks noChangeArrowheads="1"/>
          </p:cNvSpPr>
          <p:nvPr/>
        </p:nvSpPr>
        <p:spPr bwMode="auto">
          <a:xfrm>
            <a:off x="5118100" y="3302025"/>
            <a:ext cx="70485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200 MeV</a:t>
            </a:r>
            <a:endParaRPr lang="en-US" sz="12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Text Box 69"/>
          <p:cNvSpPr txBox="1">
            <a:spLocks noChangeArrowheads="1"/>
          </p:cNvSpPr>
          <p:nvPr/>
        </p:nvSpPr>
        <p:spPr bwMode="auto">
          <a:xfrm>
            <a:off x="3486150" y="3302025"/>
            <a:ext cx="703263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17 MeV</a:t>
            </a:r>
            <a:endParaRPr lang="en-US" sz="12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4" name="Straight Arrow Connector 116"/>
          <p:cNvCxnSpPr/>
          <p:nvPr/>
        </p:nvCxnSpPr>
        <p:spPr bwMode="auto">
          <a:xfrm>
            <a:off x="3597275" y="2686075"/>
            <a:ext cx="0" cy="61595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6062663" y="3302025"/>
            <a:ext cx="722312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600 MeV</a:t>
            </a:r>
            <a:endParaRPr lang="en-US" sz="12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6" name="Straight Arrow Connector 118"/>
          <p:cNvCxnSpPr/>
          <p:nvPr/>
        </p:nvCxnSpPr>
        <p:spPr bwMode="auto">
          <a:xfrm>
            <a:off x="6499225" y="2817838"/>
            <a:ext cx="6350" cy="48418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119"/>
          <p:cNvGrpSpPr>
            <a:grpSpLocks/>
          </p:cNvGrpSpPr>
          <p:nvPr/>
        </p:nvGrpSpPr>
        <p:grpSpPr bwMode="auto">
          <a:xfrm>
            <a:off x="4592638" y="2822600"/>
            <a:ext cx="71437" cy="503238"/>
            <a:chOff x="7253923" y="2401754"/>
            <a:chExt cx="198437" cy="631006"/>
          </a:xfrm>
        </p:grpSpPr>
        <p:sp>
          <p:nvSpPr>
            <p:cNvPr id="68" name="Rectangle 67"/>
            <p:cNvSpPr/>
            <p:nvPr/>
          </p:nvSpPr>
          <p:spPr>
            <a:xfrm>
              <a:off x="7253923" y="2425641"/>
              <a:ext cx="198437" cy="607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69" name="Straight Arrow Connector 121"/>
            <p:cNvCxnSpPr/>
            <p:nvPr/>
          </p:nvCxnSpPr>
          <p:spPr>
            <a:xfrm>
              <a:off x="7350937" y="2401754"/>
              <a:ext cx="4408" cy="60711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122"/>
          <p:cNvGrpSpPr>
            <a:grpSpLocks/>
          </p:cNvGrpSpPr>
          <p:nvPr/>
        </p:nvGrpSpPr>
        <p:grpSpPr bwMode="auto">
          <a:xfrm>
            <a:off x="5464175" y="2813075"/>
            <a:ext cx="73025" cy="504825"/>
            <a:chOff x="7253923" y="2401754"/>
            <a:chExt cx="198437" cy="631006"/>
          </a:xfrm>
        </p:grpSpPr>
        <p:sp>
          <p:nvSpPr>
            <p:cNvPr id="71" name="Rectangle 70"/>
            <p:cNvSpPr/>
            <p:nvPr/>
          </p:nvSpPr>
          <p:spPr>
            <a:xfrm>
              <a:off x="7253923" y="2425566"/>
              <a:ext cx="198437" cy="60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72" name="Straight Arrow Connector 124"/>
            <p:cNvCxnSpPr/>
            <p:nvPr/>
          </p:nvCxnSpPr>
          <p:spPr>
            <a:xfrm>
              <a:off x="7353143" y="2401754"/>
              <a:ext cx="0" cy="60719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5170083" y="5672155"/>
            <a:ext cx="778773" cy="304788"/>
          </a:xfrm>
          <a:prstGeom prst="rect">
            <a:avLst/>
          </a:prstGeom>
          <a:solidFill>
            <a:srgbClr val="FF9900"/>
          </a:solidFill>
          <a:ln w="9525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306768" y="6163413"/>
            <a:ext cx="223398" cy="4330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isometricLeftDown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75" name="Line 28"/>
          <p:cNvSpPr>
            <a:spLocks noChangeShapeType="1"/>
          </p:cNvSpPr>
          <p:nvPr/>
        </p:nvSpPr>
        <p:spPr bwMode="auto">
          <a:xfrm flipH="1">
            <a:off x="3010983" y="6439780"/>
            <a:ext cx="418001" cy="232635"/>
          </a:xfrm>
          <a:prstGeom prst="line">
            <a:avLst/>
          </a:prstGeom>
          <a:noFill/>
          <a:ln w="38100">
            <a:solidFill>
              <a:srgbClr val="90440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 flipV="1">
            <a:off x="2981136" y="6410365"/>
            <a:ext cx="437332" cy="115466"/>
          </a:xfrm>
          <a:prstGeom prst="line">
            <a:avLst/>
          </a:prstGeom>
          <a:noFill/>
          <a:ln w="38100">
            <a:solidFill>
              <a:srgbClr val="90440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77" name="Line 30"/>
          <p:cNvSpPr>
            <a:spLocks noChangeShapeType="1"/>
          </p:cNvSpPr>
          <p:nvPr/>
        </p:nvSpPr>
        <p:spPr bwMode="auto">
          <a:xfrm>
            <a:off x="2979159" y="6214353"/>
            <a:ext cx="437331" cy="121553"/>
          </a:xfrm>
          <a:prstGeom prst="line">
            <a:avLst/>
          </a:prstGeom>
          <a:noFill/>
          <a:ln w="38100">
            <a:solidFill>
              <a:srgbClr val="90440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78" name="Line 31"/>
          <p:cNvSpPr>
            <a:spLocks noChangeShapeType="1"/>
          </p:cNvSpPr>
          <p:nvPr/>
        </p:nvSpPr>
        <p:spPr bwMode="auto">
          <a:xfrm>
            <a:off x="3007241" y="6021614"/>
            <a:ext cx="419443" cy="281079"/>
          </a:xfrm>
          <a:prstGeom prst="line">
            <a:avLst/>
          </a:prstGeom>
          <a:noFill/>
          <a:ln w="38100">
            <a:solidFill>
              <a:srgbClr val="90440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  <p:sp>
        <p:nvSpPr>
          <p:cNvPr id="79" name="Line 29"/>
          <p:cNvSpPr>
            <a:spLocks noChangeShapeType="1"/>
          </p:cNvSpPr>
          <p:nvPr/>
        </p:nvSpPr>
        <p:spPr bwMode="auto">
          <a:xfrm>
            <a:off x="2977393" y="6337804"/>
            <a:ext cx="437332" cy="36133"/>
          </a:xfrm>
          <a:prstGeom prst="line">
            <a:avLst/>
          </a:prstGeom>
          <a:noFill/>
          <a:ln w="38100">
            <a:solidFill>
              <a:srgbClr val="90440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 sz="1200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8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</a:rPr>
              <a:t>Collaborations in preparation</a:t>
            </a:r>
            <a:endParaRPr lang="en-GB" dirty="0">
              <a:solidFill>
                <a:srgbClr val="2D2DB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73683"/>
            <a:ext cx="7758113" cy="4519613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CERN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GB" sz="1800" dirty="0" smtClean="0"/>
              <a:t>Accelerator and RIB targets collaboration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GB" sz="1800" dirty="0" smtClean="0"/>
              <a:t>Technical scope has been defined</a:t>
            </a:r>
          </a:p>
          <a:p>
            <a:pPr marL="457200" lvl="1" indent="0"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 smtClean="0"/>
              <a:t>Others (IAP, TTC, ESS, SNS, PSI, …):</a:t>
            </a:r>
            <a:endParaRPr lang="en-GB" sz="2000" b="1" dirty="0"/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en-GB" sz="1800" dirty="0" smtClean="0"/>
              <a:t>On stand-by</a:t>
            </a:r>
            <a:endParaRPr lang="en-GB" dirty="0"/>
          </a:p>
          <a:p>
            <a:pPr>
              <a:lnSpc>
                <a:spcPct val="100000"/>
              </a:lnSpc>
              <a:buFont typeface="Wingdings" charset="2"/>
              <a:buChar char="Ø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49229" y="6491287"/>
            <a:ext cx="976313" cy="366713"/>
          </a:xfrm>
        </p:spPr>
        <p:txBody>
          <a:bodyPr/>
          <a:lstStyle/>
          <a:p>
            <a:fld id="{B478590A-533D-4A08-8A4F-A88988925946}" type="slidenum">
              <a:rPr lang="en-GB" smtClean="0">
                <a:latin typeface="Verdana"/>
                <a:ea typeface="DejaVu Sans"/>
                <a:cs typeface="DejaVu Sans"/>
              </a:rPr>
              <a:pPr/>
              <a:t>30</a:t>
            </a:fld>
            <a:endParaRPr lang="en-GB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6832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</a:rPr>
              <a:t>SLHiPP-3</a:t>
            </a:r>
            <a:br>
              <a:rPr lang="en-GB" dirty="0" smtClean="0">
                <a:solidFill>
                  <a:srgbClr val="3366FF"/>
                </a:solidFill>
              </a:rPr>
            </a:br>
            <a:r>
              <a:rPr lang="en-GB" dirty="0" smtClean="0">
                <a:solidFill>
                  <a:srgbClr val="3366FF"/>
                </a:solidFill>
              </a:rPr>
              <a:t>MYRRHA Accelerator talks</a:t>
            </a:r>
            <a:endParaRPr lang="en-GB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72" y="1717699"/>
            <a:ext cx="7758113" cy="4303589"/>
          </a:xfr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b="1" dirty="0" smtClean="0"/>
              <a:t>Design status of the spoke </a:t>
            </a:r>
            <a:r>
              <a:rPr lang="en-GB" sz="2000" b="1" dirty="0" err="1" smtClean="0"/>
              <a:t>cryomodule</a:t>
            </a:r>
            <a:r>
              <a:rPr lang="en-GB" sz="2000" b="1" dirty="0" smtClean="0"/>
              <a:t> design for MYRRHA, </a:t>
            </a:r>
            <a:r>
              <a:rPr lang="en-GB" sz="2000" dirty="0" err="1" smtClean="0"/>
              <a:t>Hervé</a:t>
            </a:r>
            <a:r>
              <a:rPr lang="en-GB" sz="2000" dirty="0" smtClean="0"/>
              <a:t> </a:t>
            </a:r>
            <a:r>
              <a:rPr lang="en-GB" sz="2000" dirty="0" err="1" smtClean="0"/>
              <a:t>Saugnac</a:t>
            </a:r>
            <a:endParaRPr lang="en-GB" sz="2000" dirty="0" smtClean="0"/>
          </a:p>
          <a:p>
            <a:pPr marL="0" indent="0">
              <a:lnSpc>
                <a:spcPct val="100000"/>
              </a:lnSpc>
            </a:pPr>
            <a:endParaRPr lang="en-GB" sz="1200" b="1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b="1" dirty="0" smtClean="0"/>
              <a:t>Reliability modelling activities – MAX </a:t>
            </a:r>
            <a:r>
              <a:rPr lang="en-GB" sz="2000" b="1" dirty="0" err="1" smtClean="0"/>
              <a:t>Linac</a:t>
            </a:r>
            <a:r>
              <a:rPr lang="en-GB" sz="2000" b="1" dirty="0" smtClean="0"/>
              <a:t> (MYRRHA Project), </a:t>
            </a:r>
            <a:r>
              <a:rPr lang="en-GB" sz="2000" dirty="0" smtClean="0"/>
              <a:t>Adrian-</a:t>
            </a:r>
            <a:r>
              <a:rPr lang="en-GB" sz="2000" dirty="0" err="1" smtClean="0"/>
              <a:t>Eugen</a:t>
            </a:r>
            <a:r>
              <a:rPr lang="en-GB" sz="2000" dirty="0" smtClean="0"/>
              <a:t> </a:t>
            </a:r>
            <a:r>
              <a:rPr lang="en-GB" sz="2000" dirty="0" err="1" smtClean="0"/>
              <a:t>Pitigoi</a:t>
            </a:r>
            <a:endParaRPr lang="en-GB" sz="2000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GB" sz="1200" b="1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b="1" dirty="0" smtClean="0"/>
              <a:t>Injector development for MYRRHA, </a:t>
            </a:r>
            <a:r>
              <a:rPr lang="en-GB" sz="2000" dirty="0" err="1" smtClean="0"/>
              <a:t>Holger</a:t>
            </a:r>
            <a:r>
              <a:rPr lang="en-GB" sz="2000" dirty="0" smtClean="0"/>
              <a:t> </a:t>
            </a:r>
            <a:r>
              <a:rPr lang="en-GB" sz="2000" dirty="0" err="1" smtClean="0"/>
              <a:t>Podlech</a:t>
            </a:r>
            <a:endParaRPr lang="en-GB" sz="2000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GB" sz="1200" b="1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b="1" dirty="0" smtClean="0"/>
              <a:t>RF and mechanical studies on single-spoke resonator for MYRRHA, </a:t>
            </a:r>
            <a:r>
              <a:rPr lang="en-GB" sz="2000" dirty="0" smtClean="0"/>
              <a:t>Guillaume </a:t>
            </a:r>
            <a:r>
              <a:rPr lang="en-GB" sz="2000" dirty="0" err="1" smtClean="0"/>
              <a:t>Olry</a:t>
            </a:r>
            <a:endParaRPr lang="en-GB" sz="2000" dirty="0" smtClean="0"/>
          </a:p>
          <a:p>
            <a:pPr marL="0" indent="0">
              <a:lnSpc>
                <a:spcPct val="100000"/>
              </a:lnSpc>
            </a:pPr>
            <a:endParaRPr lang="en-GB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49229" y="6491311"/>
            <a:ext cx="976313" cy="366713"/>
          </a:xfrm>
        </p:spPr>
        <p:txBody>
          <a:bodyPr/>
          <a:lstStyle/>
          <a:p>
            <a:fld id="{B478590A-533D-4A08-8A4F-A88988925946}" type="slidenum">
              <a:rPr lang="en-GB" smtClean="0">
                <a:latin typeface="Verdana"/>
                <a:ea typeface="DejaVu Sans"/>
                <a:cs typeface="DejaVu Sans"/>
              </a:rPr>
              <a:pPr/>
              <a:t>31</a:t>
            </a:fld>
            <a:endParaRPr lang="en-GB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7610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4" y="332657"/>
            <a:ext cx="6234113" cy="1057275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MYRRHA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Look into the future…</a:t>
            </a:r>
            <a:endParaRPr lang="nl-BE" dirty="0">
              <a:solidFill>
                <a:srgbClr val="3366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167687" y="6491311"/>
            <a:ext cx="976313" cy="366713"/>
          </a:xfrm>
        </p:spPr>
        <p:txBody>
          <a:bodyPr/>
          <a:lstStyle/>
          <a:p>
            <a:fld id="{819A8B34-5AF3-4563-A2DA-5C6FCD868D0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Image 6" descr="MYRRHA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0" y="1947332"/>
            <a:ext cx="8928992" cy="40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3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</a:rPr>
              <a:t>Thanks for your attention!</a:t>
            </a:r>
            <a:endParaRPr lang="en-GB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49229" y="6491311"/>
            <a:ext cx="976313" cy="366713"/>
          </a:xfrm>
        </p:spPr>
        <p:txBody>
          <a:bodyPr/>
          <a:lstStyle/>
          <a:p>
            <a:fld id="{B478590A-533D-4A08-8A4F-A88988925946}" type="slidenum">
              <a:rPr lang="en-GB" smtClean="0">
                <a:latin typeface="Verdana"/>
                <a:ea typeface="DejaVu Sans"/>
                <a:cs typeface="DejaVu Sans"/>
              </a:rPr>
              <a:pPr/>
              <a:t>33</a:t>
            </a:fld>
            <a:endParaRPr lang="en-GB">
              <a:latin typeface="Verdana"/>
              <a:ea typeface="DejaVu Sans"/>
              <a:cs typeface="DejaVu San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3568" y="2564904"/>
            <a:ext cx="7758113" cy="1296144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</a:pPr>
            <a:r>
              <a:rPr lang="en-GB" sz="2400" b="1" dirty="0" smtClean="0">
                <a:solidFill>
                  <a:schemeClr val="accent2"/>
                </a:solidFill>
              </a:rPr>
              <a:t>Enjoy your stay in Louvain-la-</a:t>
            </a:r>
            <a:r>
              <a:rPr lang="en-GB" sz="2400" b="1" dirty="0" err="1" smtClean="0">
                <a:solidFill>
                  <a:schemeClr val="accent2"/>
                </a:solidFill>
              </a:rPr>
              <a:t>Neuve</a:t>
            </a:r>
            <a:r>
              <a:rPr lang="en-GB" sz="2400" b="1" dirty="0" smtClean="0">
                <a:solidFill>
                  <a:schemeClr val="accent2"/>
                </a:solidFill>
              </a:rPr>
              <a:t>…</a:t>
            </a:r>
            <a:endParaRPr lang="en-GB" sz="3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9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B7C6FE">
                    <a:lumMod val="75000"/>
                  </a:srgbClr>
                </a:solidFill>
                <a:latin typeface="Arial"/>
                <a:ea typeface="ＭＳ Ｐゴシック" charset="-128"/>
                <a:cs typeface="ＭＳ Ｐゴシック" charset="-128"/>
              </a:rPr>
              <a:t>Decision of Belgian Government 05.03.2010</a:t>
            </a:r>
            <a:endParaRPr lang="en-US" dirty="0">
              <a:solidFill>
                <a:srgbClr val="618FF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64" y="1519238"/>
            <a:ext cx="4768499" cy="212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ontent Placeholder 4"/>
          <p:cNvSpPr txBox="1">
            <a:spLocks/>
          </p:cNvSpPr>
          <p:nvPr/>
        </p:nvSpPr>
        <p:spPr bwMode="auto">
          <a:xfrm>
            <a:off x="1259632" y="3861048"/>
            <a:ext cx="685958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>
            <a:lvl1pPr marL="309563" indent="-309563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8FFD"/>
              </a:buClr>
              <a:buSzPct val="100000"/>
              <a:buFont typeface="Wingdings" charset="0"/>
              <a:buChar char="l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66750" indent="-2444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C1FE"/>
              </a:buClr>
              <a:buSzPct val="10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28700" indent="-2063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8FFD"/>
              </a:buClr>
              <a:buSzPct val="10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9863" indent="-204788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/>
              </a:defRPr>
            </a:lvl4pPr>
            <a:lvl5pPr marL="1852613" indent="-2063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/>
              </a:defRPr>
            </a:lvl5pPr>
            <a:lvl6pPr marL="2309813" indent="-2063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767013" indent="-2063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224213" indent="-2063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681413" indent="-2063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09563" marR="0" lvl="0" indent="-309563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18FFD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Strongly supporting the project</a:t>
            </a:r>
          </a:p>
          <a:p>
            <a:pPr marL="309563" marR="0" lvl="0" indent="-309563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18FFD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Special endowment of 60 MEUR for 2010-2014</a:t>
            </a:r>
          </a:p>
          <a:p>
            <a:pPr marL="309563" marR="0" lvl="0" indent="-309563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18FFD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Milestones to reach in 2014 for continuation of the project</a:t>
            </a:r>
          </a:p>
          <a:p>
            <a:pPr marL="765175" marR="0" lvl="1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B7C6FE">
                  <a:lumMod val="50000"/>
                </a:srgbClr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fr-B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/>
              </a:rPr>
              <a:t>Completion of the engineering design</a:t>
            </a:r>
          </a:p>
          <a:p>
            <a:pPr marL="765175" marR="0" lvl="1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B7C6FE">
                  <a:lumMod val="50000"/>
                </a:srgbClr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fr-B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/>
              </a:rPr>
              <a:t>Obtaining licencing permit</a:t>
            </a:r>
          </a:p>
          <a:p>
            <a:pPr marL="765175" marR="0" lvl="1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B7C6FE">
                  <a:lumMod val="50000"/>
                </a:srgbClr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fr-B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/>
              </a:rPr>
              <a:t>International consortium formed (additional 40% financing)</a:t>
            </a:r>
          </a:p>
          <a:p>
            <a:pPr marL="309563" marR="0" lvl="0" indent="-309563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18FFD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Govt follow-up committee: </a:t>
            </a:r>
            <a:r>
              <a:rPr kumimoji="0" lang="fr-B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7C6FE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MYRRHA Ad Hoc Group</a:t>
            </a:r>
          </a:p>
          <a:p>
            <a:pPr marL="309563" marR="0" lvl="0" indent="-309563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18FFD"/>
              </a:buClr>
              <a:buSzPct val="10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618FFD"/>
                </a:solidFill>
                <a:latin typeface="Arial" charset="0"/>
                <a:ea typeface="ＭＳ Ｐゴシック" charset="0"/>
                <a:cs typeface="ＭＳ Ｐゴシック" charset="0"/>
              </a:rPr>
              <a:t>Path to Transmutation</a:t>
            </a:r>
            <a:endParaRPr lang="en-US" dirty="0">
              <a:solidFill>
                <a:srgbClr val="618FF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oup 3"/>
          <p:cNvGrpSpPr>
            <a:grpSpLocks noChangeAspect="1"/>
          </p:cNvGrpSpPr>
          <p:nvPr/>
        </p:nvGrpSpPr>
        <p:grpSpPr bwMode="auto">
          <a:xfrm>
            <a:off x="467544" y="1742777"/>
            <a:ext cx="8348662" cy="4481512"/>
            <a:chOff x="158" y="527"/>
            <a:chExt cx="5262" cy="2590"/>
          </a:xfrm>
        </p:grpSpPr>
        <p:sp>
          <p:nvSpPr>
            <p:cNvPr id="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8" y="527"/>
              <a:ext cx="5262" cy="2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en-US" sz="1400">
                <a:solidFill>
                  <a:srgbClr val="B7C6FE">
                    <a:lumMod val="50000"/>
                  </a:srgbClr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527"/>
              <a:ext cx="5262" cy="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" y="575"/>
              <a:ext cx="4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581"/>
              <a:ext cx="43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107" y="1284"/>
              <a:ext cx="62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964" y="1045"/>
              <a:ext cx="950" cy="2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 eaLnBrk="0" hangingPunct="0">
                <a:buClrTx/>
                <a:buSzTx/>
                <a:buFontTx/>
                <a:buNone/>
                <a:defRPr/>
              </a:pPr>
              <a:r>
                <a:rPr lang="fr-BE" sz="1400" b="1">
                  <a:solidFill>
                    <a:srgbClr val="B7C6FE">
                      <a:lumMod val="50000"/>
                    </a:srgbClr>
                  </a:solidFill>
                  <a:latin typeface="Arial" charset="0"/>
                  <a:ea typeface="ＭＳ Ｐゴシック" pitchFamily="-18" charset="-128"/>
                </a:rPr>
                <a:t>spent fuel reprocessing</a:t>
              </a:r>
              <a:endParaRPr lang="en-US" sz="18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150" y="1537"/>
              <a:ext cx="938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291" y="1051"/>
              <a:ext cx="709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 eaLnBrk="0" hangingPunct="0">
                <a:buClrTx/>
                <a:buSzTx/>
                <a:buFontTx/>
                <a:buNone/>
                <a:defRPr/>
              </a:pPr>
              <a:r>
                <a:rPr lang="fr-BE" sz="1400" b="1">
                  <a:solidFill>
                    <a:srgbClr val="B7C6FE">
                      <a:lumMod val="50000"/>
                    </a:srgbClr>
                  </a:solidFill>
                  <a:latin typeface="Arial" charset="0"/>
                  <a:ea typeface="ＭＳ Ｐゴシック" pitchFamily="-18" charset="-128"/>
                </a:rPr>
                <a:t>no reprocessing</a:t>
              </a:r>
              <a:endParaRPr lang="en-US" sz="1400" b="1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" y="592"/>
              <a:ext cx="35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529" y="2951"/>
              <a:ext cx="791" cy="11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75" y="2951"/>
              <a:ext cx="700" cy="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702" y="2168"/>
              <a:ext cx="122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777" y="2196"/>
              <a:ext cx="4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 eaLnBrk="0" hangingPunct="0">
                <a:buClrTx/>
                <a:buSzTx/>
                <a:buFontTx/>
                <a:buNone/>
                <a:defRPr/>
              </a:pPr>
              <a:r>
                <a:rPr lang="en-US" sz="1400" b="1">
                  <a:solidFill>
                    <a:srgbClr val="B7C6FE">
                      <a:lumMod val="50000"/>
                    </a:srgbClr>
                  </a:solidFill>
                  <a:latin typeface="Arial" charset="0"/>
                  <a:ea typeface="ＭＳ Ｐゴシック" pitchFamily="-18" charset="-128"/>
                </a:rPr>
                <a:t>Uranium</a:t>
              </a:r>
            </a:p>
            <a:p>
              <a:pPr algn="ctr" defTabSz="914400" eaLnBrk="0" hangingPunct="0">
                <a:buClrTx/>
                <a:buSzTx/>
                <a:buFontTx/>
                <a:buNone/>
                <a:defRPr/>
              </a:pPr>
              <a:r>
                <a:rPr lang="en-US" sz="1400" b="1">
                  <a:solidFill>
                    <a:srgbClr val="B7C6FE">
                      <a:lumMod val="50000"/>
                    </a:srgbClr>
                  </a:solidFill>
                  <a:latin typeface="Arial" charset="0"/>
                  <a:ea typeface="ＭＳ Ｐゴシック" pitchFamily="-18" charset="-128"/>
                </a:rPr>
                <a:t>naturel </a:t>
              </a:r>
              <a:endParaRPr lang="en-US" sz="18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2607" y="2927"/>
              <a:ext cx="106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741" y="2932"/>
              <a:ext cx="737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r>
                <a:rPr lang="en-US" sz="1600" b="1">
                  <a:solidFill>
                    <a:srgbClr val="B7C6FE">
                      <a:lumMod val="50000"/>
                    </a:srgbClr>
                  </a:solidFill>
                  <a:latin typeface="Arial" charset="0"/>
                  <a:ea typeface="ＭＳ Ｐゴシック" pitchFamily="-18" charset="-128"/>
                </a:rPr>
                <a:t>Time (years)</a:t>
              </a:r>
              <a:endParaRPr lang="en-US" sz="18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181" y="1299"/>
              <a:ext cx="180" cy="8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 rot="-5400000">
              <a:off x="-377" y="1592"/>
              <a:ext cx="134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r>
                <a:rPr lang="fr-BE" sz="1800" b="1">
                  <a:solidFill>
                    <a:srgbClr val="B7C6FE">
                      <a:lumMod val="50000"/>
                    </a:srgbClr>
                  </a:solidFill>
                  <a:latin typeface="Arial" charset="0"/>
                  <a:ea typeface="ＭＳ Ｐゴシック" pitchFamily="-18" charset="-128"/>
                </a:rPr>
                <a:t>Relative radiotoxicity</a:t>
              </a:r>
              <a:endParaRPr lang="en-US" sz="1800" b="1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2109" y="2420"/>
              <a:ext cx="62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4876" y="989"/>
              <a:ext cx="30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>
              <a:off x="3515" y="906"/>
              <a:ext cx="30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1201" y="2547"/>
              <a:ext cx="27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370" y="1324"/>
              <a:ext cx="134" cy="948"/>
            </a:xfrm>
            <a:custGeom>
              <a:avLst/>
              <a:gdLst/>
              <a:ahLst/>
              <a:cxnLst>
                <a:cxn ang="0">
                  <a:pos x="182" y="1039"/>
                </a:cxn>
                <a:cxn ang="0">
                  <a:pos x="137" y="1039"/>
                </a:cxn>
                <a:cxn ang="0">
                  <a:pos x="137" y="0"/>
                </a:cxn>
                <a:cxn ang="0">
                  <a:pos x="46" y="0"/>
                </a:cxn>
                <a:cxn ang="0">
                  <a:pos x="46" y="1039"/>
                </a:cxn>
                <a:cxn ang="0">
                  <a:pos x="0" y="1039"/>
                </a:cxn>
                <a:cxn ang="0">
                  <a:pos x="91" y="1385"/>
                </a:cxn>
                <a:cxn ang="0">
                  <a:pos x="182" y="1039"/>
                </a:cxn>
              </a:cxnLst>
              <a:rect l="0" t="0" r="r" b="b"/>
              <a:pathLst>
                <a:path w="182" h="1385">
                  <a:moveTo>
                    <a:pt x="182" y="1039"/>
                  </a:moveTo>
                  <a:lnTo>
                    <a:pt x="137" y="1039"/>
                  </a:lnTo>
                  <a:lnTo>
                    <a:pt x="137" y="0"/>
                  </a:lnTo>
                  <a:lnTo>
                    <a:pt x="46" y="0"/>
                  </a:lnTo>
                  <a:lnTo>
                    <a:pt x="46" y="1039"/>
                  </a:lnTo>
                  <a:lnTo>
                    <a:pt x="0" y="1039"/>
                  </a:lnTo>
                  <a:lnTo>
                    <a:pt x="91" y="1385"/>
                  </a:lnTo>
                  <a:lnTo>
                    <a:pt x="182" y="1039"/>
                  </a:lnTo>
                  <a:close/>
                </a:path>
              </a:pathLst>
            </a:custGeom>
            <a:solidFill>
              <a:schemeClr val="accent5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>
                <a:buClrTx/>
                <a:buSzTx/>
                <a:buFontTx/>
                <a:buNone/>
                <a:defRPr/>
              </a:pPr>
              <a:endParaRPr lang="fr-FR" sz="1400">
                <a:solidFill>
                  <a:srgbClr val="B7C6FE">
                    <a:lumMod val="50000"/>
                  </a:srgbClr>
                </a:solidFill>
                <a:latin typeface="Arial" pitchFamily="34" charset="0"/>
                <a:ea typeface="ＭＳ Ｐゴシック" pitchFamily="-18" charset="-128"/>
              </a:endParaRPr>
            </a:p>
          </p:txBody>
        </p:sp>
      </p:grpSp>
      <p:sp>
        <p:nvSpPr>
          <p:cNvPr id="38" name="Oval 82"/>
          <p:cNvSpPr/>
          <p:nvPr/>
        </p:nvSpPr>
        <p:spPr bwMode="auto">
          <a:xfrm>
            <a:off x="7484294" y="4751089"/>
            <a:ext cx="241300" cy="2571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fr-FR" sz="1400">
              <a:solidFill>
                <a:srgbClr val="B7C6FE">
                  <a:lumMod val="50000"/>
                </a:srgbClr>
              </a:solidFill>
              <a:latin typeface="Arial" pitchFamily="34" charset="0"/>
              <a:ea typeface="ＭＳ Ｐゴシック" pitchFamily="-18" charset="-128"/>
            </a:endParaRPr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1162869" y="2506364"/>
            <a:ext cx="242887" cy="25717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fr-FR" sz="1400">
              <a:solidFill>
                <a:srgbClr val="B7C6FE">
                  <a:lumMod val="50000"/>
                </a:srgbClr>
              </a:solidFill>
              <a:latin typeface="Arial" charset="0"/>
              <a:ea typeface="ＭＳ Ｐゴシック" pitchFamily="-18" charset="-128"/>
            </a:endParaRPr>
          </a:p>
        </p:txBody>
      </p:sp>
      <p:sp>
        <p:nvSpPr>
          <p:cNvPr id="40" name="Oval 48"/>
          <p:cNvSpPr>
            <a:spLocks noChangeArrowheads="1"/>
          </p:cNvSpPr>
          <p:nvPr/>
        </p:nvSpPr>
        <p:spPr bwMode="auto">
          <a:xfrm>
            <a:off x="3155181" y="4720927"/>
            <a:ext cx="242888" cy="257175"/>
          </a:xfrm>
          <a:prstGeom prst="ellipse">
            <a:avLst/>
          </a:prstGeom>
          <a:solidFill>
            <a:srgbClr val="2BFF2B"/>
          </a:soli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fr-FR" sz="1400">
              <a:solidFill>
                <a:srgbClr val="B7C6FE">
                  <a:lumMod val="50000"/>
                </a:srgbClr>
              </a:solidFill>
              <a:latin typeface="Arial" pitchFamily="34" charset="0"/>
              <a:ea typeface="ＭＳ Ｐゴシック" pitchFamily="-18" charset="-128"/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2786881" y="2646064"/>
            <a:ext cx="1192213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en-US" sz="1400" b="1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rPr>
              <a:t>transmutation</a:t>
            </a:r>
          </a:p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 b="1">
                <a:solidFill>
                  <a:srgbClr val="B7C6FE">
                    <a:lumMod val="50000"/>
                  </a:srgbClr>
                </a:solidFill>
                <a:latin typeface="Arial" charset="0"/>
                <a:ea typeface="ＭＳ Ｐゴシック" pitchFamily="-18" charset="-128"/>
              </a:rPr>
              <a:t>of spent fuel</a:t>
            </a:r>
            <a:endParaRPr lang="en-US" sz="1400">
              <a:solidFill>
                <a:srgbClr val="B7C6FE">
                  <a:lumMod val="50000"/>
                </a:srgbClr>
              </a:solidFill>
              <a:latin typeface="Arial" charset="0"/>
              <a:ea typeface="ＭＳ Ｐゴシック" pitchFamily="-18" charset="-128"/>
            </a:endParaRPr>
          </a:p>
        </p:txBody>
      </p:sp>
      <p:sp>
        <p:nvSpPr>
          <p:cNvPr id="42" name="Freeform 38"/>
          <p:cNvSpPr>
            <a:spLocks/>
          </p:cNvSpPr>
          <p:nvPr/>
        </p:nvSpPr>
        <p:spPr bwMode="auto">
          <a:xfrm>
            <a:off x="7517631" y="3519189"/>
            <a:ext cx="179388" cy="1249363"/>
          </a:xfrm>
          <a:custGeom>
            <a:avLst/>
            <a:gdLst/>
            <a:ahLst/>
            <a:cxnLst>
              <a:cxn ang="0">
                <a:pos x="182" y="1039"/>
              </a:cxn>
              <a:cxn ang="0">
                <a:pos x="137" y="1039"/>
              </a:cxn>
              <a:cxn ang="0">
                <a:pos x="137" y="0"/>
              </a:cxn>
              <a:cxn ang="0">
                <a:pos x="46" y="0"/>
              </a:cxn>
              <a:cxn ang="0">
                <a:pos x="46" y="1039"/>
              </a:cxn>
              <a:cxn ang="0">
                <a:pos x="0" y="1039"/>
              </a:cxn>
              <a:cxn ang="0">
                <a:pos x="91" y="1385"/>
              </a:cxn>
              <a:cxn ang="0">
                <a:pos x="182" y="1039"/>
              </a:cxn>
            </a:cxnLst>
            <a:rect l="0" t="0" r="r" b="b"/>
            <a:pathLst>
              <a:path w="182" h="1385">
                <a:moveTo>
                  <a:pt x="182" y="1039"/>
                </a:moveTo>
                <a:lnTo>
                  <a:pt x="137" y="1039"/>
                </a:lnTo>
                <a:lnTo>
                  <a:pt x="137" y="0"/>
                </a:lnTo>
                <a:lnTo>
                  <a:pt x="46" y="0"/>
                </a:lnTo>
                <a:lnTo>
                  <a:pt x="46" y="1039"/>
                </a:lnTo>
                <a:lnTo>
                  <a:pt x="0" y="1039"/>
                </a:lnTo>
                <a:lnTo>
                  <a:pt x="91" y="1385"/>
                </a:lnTo>
                <a:lnTo>
                  <a:pt x="182" y="1039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fr-FR" sz="1400">
              <a:solidFill>
                <a:srgbClr val="B7C6FE">
                  <a:lumMod val="50000"/>
                </a:srgbClr>
              </a:solidFill>
              <a:latin typeface="Arial" pitchFamily="34" charset="0"/>
              <a:ea typeface="ＭＳ Ｐゴシック" pitchFamily="-18" charset="-128"/>
            </a:endParaRPr>
          </a:p>
        </p:txBody>
      </p:sp>
      <p:sp>
        <p:nvSpPr>
          <p:cNvPr id="43" name="Oval 54"/>
          <p:cNvSpPr/>
          <p:nvPr/>
        </p:nvSpPr>
        <p:spPr bwMode="auto">
          <a:xfrm>
            <a:off x="5530081" y="4770139"/>
            <a:ext cx="241300" cy="2571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fr-FR" sz="1400">
              <a:solidFill>
                <a:srgbClr val="B7C6FE">
                  <a:lumMod val="50000"/>
                </a:srgbClr>
              </a:solidFill>
              <a:latin typeface="Arial" pitchFamily="34" charset="0"/>
              <a:ea typeface="ＭＳ Ｐゴシック" pitchFamily="-18" charset="-128"/>
            </a:endParaRPr>
          </a:p>
        </p:txBody>
      </p:sp>
      <p:sp>
        <p:nvSpPr>
          <p:cNvPr id="44" name="Freeform 38"/>
          <p:cNvSpPr>
            <a:spLocks/>
          </p:cNvSpPr>
          <p:nvPr/>
        </p:nvSpPr>
        <p:spPr bwMode="auto">
          <a:xfrm>
            <a:off x="3171056" y="3122314"/>
            <a:ext cx="206375" cy="1579563"/>
          </a:xfrm>
          <a:custGeom>
            <a:avLst/>
            <a:gdLst/>
            <a:ahLst/>
            <a:cxnLst>
              <a:cxn ang="0">
                <a:pos x="182" y="1039"/>
              </a:cxn>
              <a:cxn ang="0">
                <a:pos x="137" y="1039"/>
              </a:cxn>
              <a:cxn ang="0">
                <a:pos x="137" y="0"/>
              </a:cxn>
              <a:cxn ang="0">
                <a:pos x="46" y="0"/>
              </a:cxn>
              <a:cxn ang="0">
                <a:pos x="46" y="1039"/>
              </a:cxn>
              <a:cxn ang="0">
                <a:pos x="0" y="1039"/>
              </a:cxn>
              <a:cxn ang="0">
                <a:pos x="91" y="1385"/>
              </a:cxn>
              <a:cxn ang="0">
                <a:pos x="182" y="1039"/>
              </a:cxn>
            </a:cxnLst>
            <a:rect l="0" t="0" r="r" b="b"/>
            <a:pathLst>
              <a:path w="182" h="1385">
                <a:moveTo>
                  <a:pt x="182" y="1039"/>
                </a:moveTo>
                <a:lnTo>
                  <a:pt x="137" y="1039"/>
                </a:lnTo>
                <a:lnTo>
                  <a:pt x="137" y="0"/>
                </a:lnTo>
                <a:lnTo>
                  <a:pt x="46" y="0"/>
                </a:lnTo>
                <a:lnTo>
                  <a:pt x="46" y="1039"/>
                </a:lnTo>
                <a:lnTo>
                  <a:pt x="0" y="1039"/>
                </a:lnTo>
                <a:lnTo>
                  <a:pt x="91" y="1385"/>
                </a:lnTo>
                <a:lnTo>
                  <a:pt x="182" y="1039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fr-FR" sz="1400">
              <a:solidFill>
                <a:srgbClr val="B7C6FE">
                  <a:lumMod val="50000"/>
                </a:srgbClr>
              </a:solidFill>
              <a:latin typeface="Arial" pitchFamily="34" charset="0"/>
              <a:ea typeface="ＭＳ Ｐゴシック" pitchFamily="-18" charset="-128"/>
            </a:endParaRPr>
          </a:p>
        </p:txBody>
      </p:sp>
      <p:sp>
        <p:nvSpPr>
          <p:cNvPr id="45" name="Curved Down Arrow 57"/>
          <p:cNvSpPr/>
          <p:nvPr/>
        </p:nvSpPr>
        <p:spPr bwMode="auto">
          <a:xfrm rot="10800000">
            <a:off x="3082156" y="5073352"/>
            <a:ext cx="4598988" cy="776287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fr-FR" sz="1400">
              <a:solidFill>
                <a:srgbClr val="B7C6FE">
                  <a:lumMod val="50000"/>
                </a:srgbClr>
              </a:solidFill>
              <a:latin typeface="Arial" pitchFamily="34" charset="0"/>
              <a:ea typeface="ＭＳ Ｐゴシック" pitchFamily="-18" charset="-128"/>
            </a:endParaRPr>
          </a:p>
        </p:txBody>
      </p:sp>
      <p:sp>
        <p:nvSpPr>
          <p:cNvPr id="46" name="TextBox 58"/>
          <p:cNvSpPr txBox="1"/>
          <p:nvPr/>
        </p:nvSpPr>
        <p:spPr>
          <a:xfrm>
            <a:off x="3096444" y="5916314"/>
            <a:ext cx="1970087" cy="5238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 b="1">
                <a:solidFill>
                  <a:srgbClr val="0330D8"/>
                </a:solidFill>
                <a:latin typeface="Arial" pitchFamily="34" charset="0"/>
                <a:ea typeface="ＭＳ Ｐゴシック" pitchFamily="-18" charset="-128"/>
              </a:rPr>
              <a:t>Duration Reduction 1.000x</a:t>
            </a:r>
            <a:endParaRPr lang="en-US" sz="1400" b="1">
              <a:solidFill>
                <a:srgbClr val="0330D8"/>
              </a:solidFill>
              <a:latin typeface="Arial" pitchFamily="34" charset="0"/>
              <a:ea typeface="ＭＳ Ｐゴシック" pitchFamily="-18" charset="-128"/>
            </a:endParaRPr>
          </a:p>
        </p:txBody>
      </p:sp>
      <p:sp>
        <p:nvSpPr>
          <p:cNvPr id="47" name="TextBox 59"/>
          <p:cNvSpPr txBox="1"/>
          <p:nvPr/>
        </p:nvSpPr>
        <p:spPr>
          <a:xfrm>
            <a:off x="6222231" y="5916314"/>
            <a:ext cx="1768475" cy="5238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 b="1">
                <a:solidFill>
                  <a:srgbClr val="0330D8"/>
                </a:solidFill>
                <a:latin typeface="Arial" pitchFamily="34" charset="0"/>
                <a:ea typeface="ＭＳ Ｐゴシック" pitchFamily="-18" charset="-128"/>
              </a:rPr>
              <a:t>Volume Reduction 100x</a:t>
            </a:r>
            <a:endParaRPr lang="en-US" sz="1400" b="1">
              <a:solidFill>
                <a:srgbClr val="0330D8"/>
              </a:solidFill>
              <a:latin typeface="Arial" pitchFamily="34" charset="0"/>
              <a:ea typeface="ＭＳ Ｐゴシック" pitchFamily="-18" charset="-128"/>
            </a:endParaRPr>
          </a:p>
        </p:txBody>
      </p:sp>
      <p:pic>
        <p:nvPicPr>
          <p:cNvPr id="48" name="Picture 11" descr="Myrha_transp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31" y="5722639"/>
            <a:ext cx="10096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37"/>
          <p:cNvGrpSpPr>
            <a:grpSpLocks/>
          </p:cNvGrpSpPr>
          <p:nvPr/>
        </p:nvGrpSpPr>
        <p:grpSpPr bwMode="auto">
          <a:xfrm>
            <a:off x="3463156" y="3236614"/>
            <a:ext cx="1133475" cy="1143000"/>
            <a:chOff x="4188096" y="1582614"/>
            <a:chExt cx="1579657" cy="1505506"/>
          </a:xfrm>
        </p:grpSpPr>
        <p:pic>
          <p:nvPicPr>
            <p:cNvPr id="50" name="Picture 42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188096" y="1582614"/>
              <a:ext cx="1579657" cy="15055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73054" y="2352095"/>
              <a:ext cx="340710" cy="2739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218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618FFD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 Budget</a:t>
            </a:r>
            <a:endParaRPr lang="en-US" dirty="0">
              <a:solidFill>
                <a:srgbClr val="618FF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74267"/>
            <a:ext cx="7304088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eft-Right Arrow 5"/>
          <p:cNvSpPr/>
          <p:nvPr/>
        </p:nvSpPr>
        <p:spPr bwMode="auto">
          <a:xfrm>
            <a:off x="1784400" y="5082629"/>
            <a:ext cx="2138363" cy="609600"/>
          </a:xfrm>
          <a:prstGeom prst="leftRightArrow">
            <a:avLst>
              <a:gd name="adj1" fmla="val 72857"/>
              <a:gd name="adj2" fmla="val 50000"/>
            </a:avLst>
          </a:prstGeom>
          <a:solidFill>
            <a:srgbClr val="00AE00">
              <a:lumMod val="40000"/>
              <a:lumOff val="60000"/>
              <a:alpha val="44000"/>
            </a:srgbClr>
          </a:solidFill>
          <a:ln w="12700" cap="flat" cmpd="sng" algn="ctr">
            <a:solidFill>
              <a:srgbClr val="000000">
                <a:lumMod val="75000"/>
                <a:lumOff val="25000"/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Belgium 60 M€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(12 M€/y x 5 y)</a:t>
            </a: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Left-Right Arrow 6"/>
          <p:cNvSpPr>
            <a:spLocks noChangeArrowheads="1"/>
          </p:cNvSpPr>
          <p:nvPr/>
        </p:nvSpPr>
        <p:spPr bwMode="auto">
          <a:xfrm>
            <a:off x="3082975" y="1556792"/>
            <a:ext cx="5000625" cy="1027112"/>
          </a:xfrm>
          <a:prstGeom prst="leftRightArrow">
            <a:avLst>
              <a:gd name="adj1" fmla="val 72861"/>
              <a:gd name="adj2" fmla="val 50016"/>
            </a:avLst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400" b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2nd phase (11 y)</a:t>
            </a: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2000" b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others 576 M€</a:t>
            </a:r>
          </a:p>
        </p:txBody>
      </p:sp>
      <p:sp>
        <p:nvSpPr>
          <p:cNvPr id="32" name="Left-Right Arrow 7"/>
          <p:cNvSpPr/>
          <p:nvPr/>
        </p:nvSpPr>
        <p:spPr bwMode="auto">
          <a:xfrm>
            <a:off x="3935463" y="4895304"/>
            <a:ext cx="4154487" cy="946150"/>
          </a:xfrm>
          <a:prstGeom prst="leftRightArrow">
            <a:avLst>
              <a:gd name="adj1" fmla="val 72857"/>
              <a:gd name="adj2" fmla="val 50000"/>
            </a:avLst>
          </a:prstGeom>
          <a:solidFill>
            <a:srgbClr val="618FFD">
              <a:lumMod val="40000"/>
              <a:lumOff val="60000"/>
              <a:alpha val="44000"/>
            </a:srgbClr>
          </a:solidFill>
          <a:ln w="12700" cap="flat" cmpd="sng" algn="ctr">
            <a:solidFill>
              <a:srgbClr val="000000">
                <a:lumMod val="75000"/>
                <a:lumOff val="25000"/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Belgium 324 M€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(36 M€/y x 9 y)</a:t>
            </a: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Down Arrow Callout 10"/>
          <p:cNvSpPr/>
          <p:nvPr/>
        </p:nvSpPr>
        <p:spPr bwMode="auto">
          <a:xfrm>
            <a:off x="3275063" y="3995192"/>
            <a:ext cx="1241425" cy="93662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0286"/>
            </a:avLst>
          </a:prstGeom>
          <a:solidFill>
            <a:srgbClr val="009D00">
              <a:lumMod val="60000"/>
              <a:lumOff val="4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0"/>
              </a:rPr>
              <a:t>Consortium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1954263" y="6174829"/>
            <a:ext cx="2087562" cy="179388"/>
          </a:xfrm>
          <a:prstGeom prst="rect">
            <a:avLst/>
          </a:prstGeom>
          <a:solidFill>
            <a:srgbClr val="FF00FF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</a:pPr>
            <a:endParaRPr lang="nl-BE" sz="1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4052938" y="5892254"/>
            <a:ext cx="3703637" cy="468313"/>
          </a:xfrm>
          <a:prstGeom prst="rect">
            <a:avLst/>
          </a:prstGeom>
          <a:solidFill>
            <a:srgbClr val="FF00FF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</a:pPr>
            <a:endParaRPr lang="nl-BE" sz="1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 rot="19535362">
            <a:off x="1888445" y="2866479"/>
            <a:ext cx="1109599" cy="707886"/>
          </a:xfrm>
          <a:prstGeom prst="rect">
            <a:avLst/>
          </a:prstGeom>
          <a:solidFill>
            <a:srgbClr val="FFCCCC">
              <a:alpha val="73000"/>
            </a:srgbClr>
          </a:solidFill>
          <a:ln>
            <a:gradFill flip="none" rotWithShape="1">
              <a:gsLst>
                <a:gs pos="50000">
                  <a:srgbClr val="FF0000"/>
                </a:gs>
                <a:gs pos="50000">
                  <a:srgbClr val="618FFD">
                    <a:tint val="44500"/>
                    <a:satMod val="160000"/>
                  </a:srgbClr>
                </a:gs>
                <a:gs pos="100000">
                  <a:srgbClr val="618FFD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960 M€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(2009)</a:t>
            </a:r>
            <a:endParaRPr kumimoji="0" lang="en-GB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618FFD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 Timeline</a:t>
            </a:r>
            <a:endParaRPr lang="en-US" dirty="0">
              <a:solidFill>
                <a:srgbClr val="618FF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Chevron 9"/>
          <p:cNvSpPr>
            <a:spLocks noChangeArrowheads="1"/>
          </p:cNvSpPr>
          <p:nvPr/>
        </p:nvSpPr>
        <p:spPr bwMode="auto">
          <a:xfrm>
            <a:off x="168063" y="1571447"/>
            <a:ext cx="1482725" cy="1247953"/>
          </a:xfrm>
          <a:prstGeom prst="chevron">
            <a:avLst>
              <a:gd name="adj" fmla="val 2520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2010-2014</a:t>
            </a:r>
          </a:p>
          <a:p>
            <a:pPr defTabSz="914400" eaLnBrk="0" hangingPunct="0">
              <a:buClrTx/>
              <a:buSzTx/>
              <a:buFontTx/>
              <a:buNone/>
            </a:pPr>
            <a:r>
              <a:rPr lang="nl-BE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- R&amp;D</a:t>
            </a:r>
          </a:p>
          <a:p>
            <a:pPr defTabSz="914400" eaLnBrk="0" hangingPunct="0">
              <a:buClrTx/>
              <a:buSzTx/>
              <a:buFontTx/>
              <a:buNone/>
            </a:pPr>
            <a:r>
              <a:rPr lang="nl-BE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- Front </a:t>
            </a:r>
            <a:r>
              <a:rPr lang="nl-B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End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defTabSz="914400" eaLnBrk="0" hangingPunct="0"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Engineering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defTabSz="914400" eaLnBrk="0" hangingPunct="0"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Design 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4" name="Chevron 33"/>
          <p:cNvSpPr>
            <a:spLocks noChangeArrowheads="1"/>
          </p:cNvSpPr>
          <p:nvPr/>
        </p:nvSpPr>
        <p:spPr bwMode="auto">
          <a:xfrm>
            <a:off x="4154785" y="1571445"/>
            <a:ext cx="1269194" cy="1247955"/>
          </a:xfrm>
          <a:prstGeom prst="chevron">
            <a:avLst>
              <a:gd name="adj" fmla="val 25846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2019</a:t>
            </a: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On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site</a:t>
            </a: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  assembly</a:t>
            </a:r>
            <a:endParaRPr lang="en-GB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5" name="Chevron 12"/>
          <p:cNvSpPr>
            <a:spLocks noChangeArrowheads="1"/>
          </p:cNvSpPr>
          <p:nvPr/>
        </p:nvSpPr>
        <p:spPr bwMode="auto">
          <a:xfrm>
            <a:off x="2568064" y="1571446"/>
            <a:ext cx="1910538" cy="1247954"/>
          </a:xfrm>
          <a:prstGeom prst="chevron">
            <a:avLst>
              <a:gd name="adj" fmla="val 2514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2016-2018</a:t>
            </a:r>
          </a:p>
          <a:p>
            <a:pPr defTabSz="914400" eaLnBrk="0" hangingPunct="0"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Construction of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defTabSz="914400" eaLnBrk="0" hangingPunct="0"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components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&amp;</a:t>
            </a:r>
          </a:p>
          <a:p>
            <a:pPr defTabSz="914400" eaLnBrk="0" hangingPunct="0"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civil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engineering</a:t>
            </a:r>
            <a:endParaRPr lang="en-US" sz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6" name="Chevron 11"/>
          <p:cNvSpPr>
            <a:spLocks noChangeArrowheads="1"/>
          </p:cNvSpPr>
          <p:nvPr/>
        </p:nvSpPr>
        <p:spPr bwMode="auto">
          <a:xfrm>
            <a:off x="1334879" y="1571449"/>
            <a:ext cx="1550670" cy="1247953"/>
          </a:xfrm>
          <a:prstGeom prst="chevron">
            <a:avLst>
              <a:gd name="adj" fmla="val 25367"/>
            </a:avLst>
          </a:prstGeom>
          <a:solidFill>
            <a:srgbClr val="C0D2F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2015</a:t>
            </a: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Tendering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&amp;</a:t>
            </a: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 Procurement</a:t>
            </a:r>
            <a:endParaRPr lang="en-GB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7" name="Chevron 36"/>
          <p:cNvSpPr>
            <a:spLocks noChangeArrowheads="1"/>
          </p:cNvSpPr>
          <p:nvPr/>
        </p:nvSpPr>
        <p:spPr bwMode="auto">
          <a:xfrm>
            <a:off x="5103282" y="1571445"/>
            <a:ext cx="1673993" cy="1247954"/>
          </a:xfrm>
          <a:prstGeom prst="chevron">
            <a:avLst>
              <a:gd name="adj" fmla="val 25359"/>
            </a:avLst>
          </a:prstGeom>
          <a:solidFill>
            <a:srgbClr val="CC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2020-2022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  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Commissioning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algn="ctr" defTabSz="914400" eaLnBrk="0" hangingPunct="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8" name="Chevron 13"/>
          <p:cNvSpPr>
            <a:spLocks noChangeArrowheads="1"/>
          </p:cNvSpPr>
          <p:nvPr/>
        </p:nvSpPr>
        <p:spPr bwMode="auto">
          <a:xfrm>
            <a:off x="6459801" y="1571450"/>
            <a:ext cx="1458912" cy="1247956"/>
          </a:xfrm>
          <a:prstGeom prst="chevron">
            <a:avLst>
              <a:gd name="adj" fmla="val 25466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2023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defTabSz="914400" eaLnBrk="0" hangingPunct="0"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Progressive</a:t>
            </a:r>
            <a:endParaRPr lang="en-GB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defTabSz="914400" eaLnBrk="0" hangingPunct="0"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start-up</a:t>
            </a:r>
            <a:endParaRPr lang="en-GB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9" name="Chevron 13"/>
          <p:cNvSpPr>
            <a:spLocks noChangeArrowheads="1"/>
          </p:cNvSpPr>
          <p:nvPr/>
        </p:nvSpPr>
        <p:spPr bwMode="auto">
          <a:xfrm>
            <a:off x="7589043" y="1571451"/>
            <a:ext cx="1428044" cy="1247955"/>
          </a:xfrm>
          <a:prstGeom prst="chevron">
            <a:avLst>
              <a:gd name="adj" fmla="val 26086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2024-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Full</a:t>
            </a:r>
            <a:endParaRPr lang="en-GB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  exploitation</a:t>
            </a:r>
            <a:endParaRPr lang="en-GB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0" name="TextBox 29"/>
          <p:cNvSpPr txBox="1"/>
          <p:nvPr/>
        </p:nvSpPr>
        <p:spPr>
          <a:xfrm>
            <a:off x="7368456" y="4366914"/>
            <a:ext cx="1139825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800" b="1">
                <a:solidFill>
                  <a:srgbClr val="000000"/>
                </a:solidFill>
                <a:latin typeface="Arial" charset="0"/>
              </a:rPr>
              <a:t>FEED</a:t>
            </a:r>
          </a:p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>
                <a:solidFill>
                  <a:srgbClr val="000000"/>
                </a:solidFill>
                <a:latin typeface="Arial" charset="0"/>
              </a:rPr>
              <a:t>(Front End </a:t>
            </a:r>
          </a:p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>
                <a:solidFill>
                  <a:srgbClr val="000000"/>
                </a:solidFill>
                <a:latin typeface="Arial" charset="0"/>
              </a:rPr>
              <a:t>Engineering</a:t>
            </a:r>
          </a:p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>
                <a:solidFill>
                  <a:srgbClr val="000000"/>
                </a:solidFill>
                <a:latin typeface="Arial" charset="0"/>
              </a:rPr>
              <a:t>Design)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12780"/>
              </p:ext>
            </p:extLst>
          </p:nvPr>
        </p:nvGraphicFramePr>
        <p:xfrm>
          <a:off x="1475656" y="3102390"/>
          <a:ext cx="1444625" cy="3440113"/>
        </p:xfrm>
        <a:graphic>
          <a:graphicData uri="http://schemas.openxmlformats.org/drawingml/2006/table">
            <a:tbl>
              <a:tblPr/>
              <a:tblGrid>
                <a:gridCol w="1444625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Minimise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technological</a:t>
                      </a:r>
                      <a:endParaRPr kumimoji="0" lang="fr-B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risks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Secure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 licensing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Secure a </a:t>
                      </a:r>
                      <a:r>
                        <a:rPr kumimoji="0" lang="fr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sound</a:t>
                      </a: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management and </a:t>
                      </a:r>
                      <a:r>
                        <a:rPr kumimoji="0" lang="fr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investment</a:t>
                      </a: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structure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</a:tbl>
          </a:graphicData>
        </a:graphic>
      </p:graphicFrame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9" y="3315989"/>
            <a:ext cx="4089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3069977" y="4157364"/>
            <a:ext cx="1069975" cy="9223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600" b="1" dirty="0">
                <a:solidFill>
                  <a:srgbClr val="000000"/>
                </a:solidFill>
              </a:rPr>
              <a:t>PDP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200" dirty="0">
                <a:solidFill>
                  <a:srgbClr val="000000"/>
                </a:solidFill>
              </a:rPr>
              <a:t>preliminary 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200" dirty="0">
                <a:solidFill>
                  <a:srgbClr val="000000"/>
                </a:solidFill>
              </a:rPr>
              <a:t>dismantling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200" dirty="0">
                <a:solidFill>
                  <a:srgbClr val="000000"/>
                </a:solidFill>
              </a:rPr>
              <a:t>plan</a:t>
            </a:r>
          </a:p>
        </p:txBody>
      </p:sp>
      <p:sp>
        <p:nvSpPr>
          <p:cNvPr id="44" name="TextBox 33"/>
          <p:cNvSpPr txBox="1">
            <a:spLocks noChangeArrowheads="1"/>
          </p:cNvSpPr>
          <p:nvPr/>
        </p:nvSpPr>
        <p:spPr bwMode="auto">
          <a:xfrm>
            <a:off x="4512544" y="4171651"/>
            <a:ext cx="995362" cy="8937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600" b="1" dirty="0">
                <a:solidFill>
                  <a:srgbClr val="000000"/>
                </a:solidFill>
              </a:rPr>
              <a:t>PSAR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200" dirty="0">
                <a:solidFill>
                  <a:srgbClr val="000000"/>
                </a:solidFill>
              </a:rPr>
              <a:t>preliminary 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200" dirty="0">
                <a:solidFill>
                  <a:srgbClr val="000000"/>
                </a:solidFill>
              </a:rPr>
              <a:t>safety 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200" dirty="0">
                <a:solidFill>
                  <a:srgbClr val="000000"/>
                </a:solidFill>
              </a:rPr>
              <a:t>assesment</a:t>
            </a:r>
          </a:p>
        </p:txBody>
      </p:sp>
      <p:sp>
        <p:nvSpPr>
          <p:cNvPr id="45" name="TextBox 34"/>
          <p:cNvSpPr txBox="1">
            <a:spLocks noChangeArrowheads="1"/>
          </p:cNvSpPr>
          <p:nvPr/>
        </p:nvSpPr>
        <p:spPr bwMode="auto">
          <a:xfrm>
            <a:off x="5866160" y="4171651"/>
            <a:ext cx="1154112" cy="8937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600" b="1" dirty="0">
                <a:solidFill>
                  <a:srgbClr val="000000"/>
                </a:solidFill>
              </a:rPr>
              <a:t>EIAR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200" dirty="0">
                <a:solidFill>
                  <a:srgbClr val="000000"/>
                </a:solidFill>
              </a:rPr>
              <a:t>environmental impact 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200" dirty="0">
                <a:solidFill>
                  <a:srgbClr val="000000"/>
                </a:solidFill>
              </a:rPr>
              <a:t>assesment</a:t>
            </a:r>
          </a:p>
        </p:txBody>
      </p:sp>
      <p:sp>
        <p:nvSpPr>
          <p:cNvPr id="46" name="TextBox 35"/>
          <p:cNvSpPr txBox="1">
            <a:spLocks noChangeArrowheads="1"/>
          </p:cNvSpPr>
          <p:nvPr/>
        </p:nvSpPr>
        <p:spPr bwMode="auto">
          <a:xfrm>
            <a:off x="3082206" y="5495626"/>
            <a:ext cx="1265238" cy="738188"/>
          </a:xfrm>
          <a:prstGeom prst="rect">
            <a:avLst/>
          </a:prstGeom>
          <a:solidFill>
            <a:srgbClr val="DAE0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>
                <a:solidFill>
                  <a:srgbClr val="000000"/>
                </a:solidFill>
              </a:rPr>
              <a:t>Central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>
                <a:solidFill>
                  <a:srgbClr val="000000"/>
                </a:solidFill>
              </a:rPr>
              <a:t>Project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>
                <a:solidFill>
                  <a:srgbClr val="000000"/>
                </a:solidFill>
              </a:rPr>
              <a:t>Team</a:t>
            </a:r>
            <a:endParaRPr lang="fr-BE" sz="1100">
              <a:solidFill>
                <a:srgbClr val="000000"/>
              </a:solidFill>
            </a:endParaRPr>
          </a:p>
        </p:txBody>
      </p:sp>
      <p:sp>
        <p:nvSpPr>
          <p:cNvPr id="47" name="TextBox 36"/>
          <p:cNvSpPr txBox="1">
            <a:spLocks noChangeArrowheads="1"/>
          </p:cNvSpPr>
          <p:nvPr/>
        </p:nvSpPr>
        <p:spPr bwMode="auto">
          <a:xfrm>
            <a:off x="5726981" y="5495626"/>
            <a:ext cx="1198563" cy="738188"/>
          </a:xfrm>
          <a:prstGeom prst="rect">
            <a:avLst/>
          </a:prstGeom>
          <a:solidFill>
            <a:srgbClr val="DAE0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>
                <a:solidFill>
                  <a:srgbClr val="000000"/>
                </a:solidFill>
              </a:rPr>
              <a:t>Owner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>
                <a:solidFill>
                  <a:srgbClr val="000000"/>
                </a:solidFill>
              </a:rPr>
              <a:t>Engineering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>
                <a:solidFill>
                  <a:srgbClr val="000000"/>
                </a:solidFill>
              </a:rPr>
              <a:t>Team</a:t>
            </a:r>
          </a:p>
        </p:txBody>
      </p:sp>
      <p:sp>
        <p:nvSpPr>
          <p:cNvPr id="48" name="TextBox 37"/>
          <p:cNvSpPr txBox="1">
            <a:spLocks noChangeArrowheads="1"/>
          </p:cNvSpPr>
          <p:nvPr/>
        </p:nvSpPr>
        <p:spPr bwMode="auto">
          <a:xfrm>
            <a:off x="4460156" y="5494037"/>
            <a:ext cx="1141413" cy="739778"/>
          </a:xfrm>
          <a:prstGeom prst="rect">
            <a:avLst/>
          </a:prstGeom>
          <a:solidFill>
            <a:srgbClr val="DAE0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>
                <a:solidFill>
                  <a:srgbClr val="000000"/>
                </a:solidFill>
              </a:rPr>
              <a:t>Owner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>
                <a:solidFill>
                  <a:srgbClr val="000000"/>
                </a:solidFill>
              </a:rPr>
              <a:t>Consortium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>
                <a:solidFill>
                  <a:srgbClr val="000000"/>
                </a:solidFill>
              </a:rPr>
              <a:t>Group</a:t>
            </a:r>
          </a:p>
        </p:txBody>
      </p:sp>
      <p:sp>
        <p:nvSpPr>
          <p:cNvPr id="49" name="Right Brace 23"/>
          <p:cNvSpPr>
            <a:spLocks/>
          </p:cNvSpPr>
          <p:nvPr/>
        </p:nvSpPr>
        <p:spPr bwMode="auto">
          <a:xfrm>
            <a:off x="7006506" y="3157239"/>
            <a:ext cx="246063" cy="3440113"/>
          </a:xfrm>
          <a:prstGeom prst="rightBrace">
            <a:avLst>
              <a:gd name="adj1" fmla="val 83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</a:pPr>
            <a:endParaRPr lang="nl-B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Curved Right Arrow 4"/>
          <p:cNvSpPr/>
          <p:nvPr/>
        </p:nvSpPr>
        <p:spPr bwMode="auto">
          <a:xfrm>
            <a:off x="683568" y="2824352"/>
            <a:ext cx="687389" cy="2255349"/>
          </a:xfrm>
          <a:prstGeom prst="curvedRightArrow">
            <a:avLst>
              <a:gd name="adj1" fmla="val 15667"/>
              <a:gd name="adj2" fmla="val 51943"/>
              <a:gd name="adj3" fmla="val 2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618FFD"/>
                </a:solidFill>
                <a:latin typeface="Arial" charset="0"/>
                <a:ea typeface="ＭＳ Ｐゴシック" charset="0"/>
                <a:cs typeface="ＭＳ Ｐゴシック" charset="0"/>
              </a:rPr>
              <a:t>International Consortium</a:t>
            </a:r>
            <a:endParaRPr lang="en-US" dirty="0">
              <a:solidFill>
                <a:srgbClr val="618FF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303963" y="2124670"/>
            <a:ext cx="2324100" cy="4484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6389688" y="2242169"/>
            <a:ext cx="2152650" cy="176371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20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BE</a:t>
            </a:r>
            <a:endParaRPr lang="en-US" sz="2000" b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6380165" y="4070969"/>
            <a:ext cx="2162175" cy="1096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2000" b="1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EU countries</a:t>
            </a:r>
            <a:endParaRPr lang="en-US" sz="2000" b="1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04" name="Rectangle 6"/>
          <p:cNvSpPr>
            <a:spLocks noChangeArrowheads="1"/>
          </p:cNvSpPr>
          <p:nvPr/>
        </p:nvSpPr>
        <p:spPr bwMode="auto">
          <a:xfrm>
            <a:off x="6381756" y="5233019"/>
            <a:ext cx="2160588" cy="5508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20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Asian country</a:t>
            </a:r>
            <a:endParaRPr lang="en-US" sz="2000" b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" name="Rectangle 7"/>
          <p:cNvSpPr>
            <a:spLocks noChangeArrowheads="1"/>
          </p:cNvSpPr>
          <p:nvPr/>
        </p:nvSpPr>
        <p:spPr bwMode="auto">
          <a:xfrm>
            <a:off x="6384926" y="5845770"/>
            <a:ext cx="2159000" cy="3048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4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EU</a:t>
            </a:r>
            <a:endParaRPr lang="en-US" sz="1400" b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Rectangle 8"/>
          <p:cNvSpPr>
            <a:spLocks noChangeArrowheads="1"/>
          </p:cNvSpPr>
          <p:nvPr/>
        </p:nvSpPr>
        <p:spPr bwMode="auto">
          <a:xfrm>
            <a:off x="6375400" y="6214070"/>
            <a:ext cx="2159000" cy="30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4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ROW</a:t>
            </a:r>
            <a:endParaRPr lang="en-US" sz="1400" b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" name="Rounded Rectangle 10"/>
          <p:cNvSpPr>
            <a:spLocks noChangeArrowheads="1"/>
          </p:cNvSpPr>
          <p:nvPr/>
        </p:nvSpPr>
        <p:spPr bwMode="auto">
          <a:xfrm>
            <a:off x="3506788" y="2188194"/>
            <a:ext cx="1441450" cy="17748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4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SCK</a:t>
            </a:r>
            <a:r>
              <a:rPr lang="fr-BE" sz="14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•</a:t>
            </a:r>
            <a:r>
              <a:rPr lang="fr-BE" sz="14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CEN</a:t>
            </a:r>
          </a:p>
          <a:p>
            <a:pPr algn="ctr" defTabSz="914400" eaLnBrk="0" hangingPunct="0">
              <a:buClrTx/>
              <a:buSzTx/>
              <a:buFontTx/>
              <a:buNone/>
            </a:pPr>
            <a:endParaRPr lang="fr-BE" sz="1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(on behalf of Belgian</a:t>
            </a: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Federal</a:t>
            </a: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Government)</a:t>
            </a:r>
            <a:endParaRPr lang="en-US" sz="10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Rounded Rectangle 11"/>
          <p:cNvSpPr>
            <a:spLocks noChangeArrowheads="1"/>
          </p:cNvSpPr>
          <p:nvPr/>
        </p:nvSpPr>
        <p:spPr bwMode="auto">
          <a:xfrm>
            <a:off x="3508381" y="4061420"/>
            <a:ext cx="1441450" cy="10858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4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EU country</a:t>
            </a:r>
          </a:p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Public foundation</a:t>
            </a:r>
          </a:p>
        </p:txBody>
      </p:sp>
      <p:sp>
        <p:nvSpPr>
          <p:cNvPr id="209" name="Rounded Rectangle 12"/>
          <p:cNvSpPr>
            <a:spLocks noChangeArrowheads="1"/>
          </p:cNvSpPr>
          <p:nvPr/>
        </p:nvSpPr>
        <p:spPr bwMode="auto">
          <a:xfrm>
            <a:off x="3509965" y="5247283"/>
            <a:ext cx="1441450" cy="5445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4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Asian country</a:t>
            </a:r>
          </a:p>
        </p:txBody>
      </p:sp>
      <p:sp>
        <p:nvSpPr>
          <p:cNvPr id="210" name="Rounded Rectangle 13"/>
          <p:cNvSpPr>
            <a:spLocks noChangeArrowheads="1"/>
          </p:cNvSpPr>
          <p:nvPr/>
        </p:nvSpPr>
        <p:spPr bwMode="auto">
          <a:xfrm>
            <a:off x="3513138" y="5852120"/>
            <a:ext cx="1441450" cy="30638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fr-BE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EU</a:t>
            </a:r>
            <a:r>
              <a:rPr lang="fr-BE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participation</a:t>
            </a:r>
            <a:endParaRPr lang="en-US" sz="12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1" name="Rounded Rectangle 14"/>
          <p:cNvSpPr>
            <a:spLocks noChangeArrowheads="1"/>
          </p:cNvSpPr>
          <p:nvPr/>
        </p:nvSpPr>
        <p:spPr bwMode="auto">
          <a:xfrm>
            <a:off x="3503617" y="6218857"/>
            <a:ext cx="1441450" cy="3063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</a:pPr>
            <a:r>
              <a:rPr lang="fr-BE" sz="11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ROW</a:t>
            </a:r>
            <a:r>
              <a:rPr lang="fr-BE" sz="11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participation</a:t>
            </a:r>
            <a:endParaRPr lang="en-US" sz="11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2" name="Right Arrow Callout 16"/>
          <p:cNvSpPr/>
          <p:nvPr/>
        </p:nvSpPr>
        <p:spPr bwMode="auto">
          <a:xfrm>
            <a:off x="527062" y="2318369"/>
            <a:ext cx="2862263" cy="70961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Belgian Federal Ministry</a:t>
            </a:r>
          </a:p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of Energy</a:t>
            </a:r>
          </a:p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(</a:t>
            </a:r>
            <a:r>
              <a:rPr lang="fr-BE" sz="1400" b="1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50%</a:t>
            </a:r>
            <a:r>
              <a:rPr lang="fr-BE" sz="140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)</a:t>
            </a:r>
            <a:endParaRPr lang="en-US" sz="1400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13" name="Right Arrow Callout 17"/>
          <p:cNvSpPr/>
          <p:nvPr/>
        </p:nvSpPr>
        <p:spPr bwMode="auto">
          <a:xfrm>
            <a:off x="517537" y="3094633"/>
            <a:ext cx="2862263" cy="7096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Belgian Federal Ministry</a:t>
            </a:r>
            <a:endParaRPr lang="en-US" sz="1400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of Science Policy (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50%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)</a:t>
            </a:r>
            <a:endParaRPr lang="fr-BE" sz="1400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14" name="Right Arrow 18"/>
          <p:cNvSpPr/>
          <p:nvPr/>
        </p:nvSpPr>
        <p:spPr bwMode="auto">
          <a:xfrm>
            <a:off x="5033975" y="2694583"/>
            <a:ext cx="1087437" cy="6667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 b="1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40</a:t>
            </a:r>
            <a:r>
              <a:rPr lang="fr-BE" sz="1400" b="1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 %</a:t>
            </a:r>
            <a:endParaRPr lang="en-US" sz="1400" b="1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15" name="Right Arrow Callout 20"/>
          <p:cNvSpPr/>
          <p:nvPr/>
        </p:nvSpPr>
        <p:spPr bwMode="auto">
          <a:xfrm>
            <a:off x="520712" y="4074144"/>
            <a:ext cx="2860675" cy="10080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Major European partners</a:t>
            </a:r>
            <a:endParaRPr lang="fr-BE" sz="1100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fr-BE" sz="1200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16" name="Right Arrow Callout 21"/>
          <p:cNvSpPr/>
          <p:nvPr/>
        </p:nvSpPr>
        <p:spPr bwMode="auto">
          <a:xfrm>
            <a:off x="522300" y="5237782"/>
            <a:ext cx="2860675" cy="55403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40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A major Asian partner</a:t>
            </a:r>
          </a:p>
        </p:txBody>
      </p:sp>
      <p:sp>
        <p:nvSpPr>
          <p:cNvPr id="217" name="Right Arrow 22"/>
          <p:cNvSpPr/>
          <p:nvPr/>
        </p:nvSpPr>
        <p:spPr bwMode="auto">
          <a:xfrm>
            <a:off x="5046665" y="4320183"/>
            <a:ext cx="1095375" cy="6667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18" name="Right Arrow Callout 23"/>
          <p:cNvSpPr/>
          <p:nvPr/>
        </p:nvSpPr>
        <p:spPr bwMode="auto">
          <a:xfrm>
            <a:off x="512763" y="5853708"/>
            <a:ext cx="2862262" cy="3159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10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EU FP7 (RTD) / SET-Plan (Energy)</a:t>
            </a:r>
            <a:endParaRPr lang="fr-BE" sz="1000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19" name="Right Arrow 24"/>
          <p:cNvSpPr/>
          <p:nvPr/>
        </p:nvSpPr>
        <p:spPr bwMode="auto">
          <a:xfrm>
            <a:off x="5059363" y="5193308"/>
            <a:ext cx="1141412" cy="5889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20" name="Right Arrow 25"/>
          <p:cNvSpPr/>
          <p:nvPr/>
        </p:nvSpPr>
        <p:spPr bwMode="auto">
          <a:xfrm>
            <a:off x="5072069" y="5802908"/>
            <a:ext cx="1095375" cy="3984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1200" b="1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21" name="Right Arrow 26"/>
          <p:cNvSpPr/>
          <p:nvPr/>
        </p:nvSpPr>
        <p:spPr bwMode="auto">
          <a:xfrm>
            <a:off x="5073653" y="6180733"/>
            <a:ext cx="1095375" cy="3984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1200" b="1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22" name="Right Arrow Callout 27"/>
          <p:cNvSpPr/>
          <p:nvPr/>
        </p:nvSpPr>
        <p:spPr bwMode="auto">
          <a:xfrm>
            <a:off x="525475" y="6220444"/>
            <a:ext cx="2860675" cy="31591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fr-BE" sz="1100" dirty="0" err="1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ROW</a:t>
            </a:r>
            <a:endParaRPr lang="fr-BE" sz="1000" dirty="0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23" name="TextBox 29"/>
          <p:cNvSpPr txBox="1"/>
          <p:nvPr/>
        </p:nvSpPr>
        <p:spPr>
          <a:xfrm>
            <a:off x="7569150" y="1340768"/>
            <a:ext cx="1543298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fr-BE" sz="900" i="1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charset="0"/>
              </a:rPr>
              <a:t>(*) European Research Infrastructure Consortium</a:t>
            </a:r>
            <a:endParaRPr lang="en-US" sz="900" i="1" dirty="0">
              <a:solidFill>
                <a:srgbClr val="000000"/>
              </a:solidFill>
              <a:latin typeface="Arial" charset="0"/>
              <a:ea typeface="ＭＳ Ｐゴシック" pitchFamily="-109" charset="-128"/>
              <a:cs typeface="ＭＳ Ｐゴシック" charset="0"/>
            </a:endParaRPr>
          </a:p>
        </p:txBody>
      </p:sp>
      <p:sp>
        <p:nvSpPr>
          <p:cNvPr id="224" name="TextBox 30"/>
          <p:cNvSpPr txBox="1"/>
          <p:nvPr/>
        </p:nvSpPr>
        <p:spPr>
          <a:xfrm>
            <a:off x="6294438" y="1700808"/>
            <a:ext cx="1214437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800" b="1" i="1" smtClean="0">
                <a:solidFill>
                  <a:srgbClr val="000000"/>
                </a:solidFill>
              </a:rPr>
              <a:t>«ERIC» </a:t>
            </a:r>
            <a:r>
              <a:rPr lang="fr-BE" baseline="30000" smtClean="0">
                <a:solidFill>
                  <a:srgbClr val="000000"/>
                </a:solidFill>
              </a:rPr>
              <a:t>(*)</a:t>
            </a:r>
            <a:endParaRPr lang="en-US" sz="1800" baseline="30000" smtClean="0">
              <a:solidFill>
                <a:srgbClr val="000000"/>
              </a:solidFill>
            </a:endParaRPr>
          </a:p>
        </p:txBody>
      </p:sp>
      <p:sp>
        <p:nvSpPr>
          <p:cNvPr id="225" name="TextBox 31"/>
          <p:cNvSpPr txBox="1"/>
          <p:nvPr/>
        </p:nvSpPr>
        <p:spPr>
          <a:xfrm>
            <a:off x="4983169" y="1710352"/>
            <a:ext cx="1212850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100" i="1" smtClean="0">
                <a:solidFill>
                  <a:srgbClr val="000000"/>
                </a:solidFill>
              </a:rPr>
              <a:t>Contribution to investment capital 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100" i="1" smtClean="0">
                <a:solidFill>
                  <a:srgbClr val="000000"/>
                </a:solidFill>
              </a:rPr>
              <a:t>(960 M€’09)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endParaRPr lang="en-US" sz="1100" i="1" smtClean="0">
              <a:solidFill>
                <a:srgbClr val="000000"/>
              </a:solidFill>
            </a:endParaRPr>
          </a:p>
        </p:txBody>
      </p:sp>
      <p:sp>
        <p:nvSpPr>
          <p:cNvPr id="226" name="TextBox 32"/>
          <p:cNvSpPr txBox="1">
            <a:spLocks noChangeArrowheads="1"/>
          </p:cNvSpPr>
          <p:nvPr/>
        </p:nvSpPr>
        <p:spPr bwMode="auto">
          <a:xfrm>
            <a:off x="3259138" y="1702397"/>
            <a:ext cx="1647825" cy="4302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100" i="1" smtClean="0">
                <a:solidFill>
                  <a:srgbClr val="000000"/>
                </a:solidFill>
              </a:rPr>
              <a:t>Participation vehicle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100" i="1" smtClean="0">
                <a:solidFill>
                  <a:srgbClr val="000000"/>
                </a:solidFill>
              </a:rPr>
              <a:t>(Consortium members)</a:t>
            </a:r>
            <a:endParaRPr lang="en-US" sz="1100" i="1" smtClean="0">
              <a:solidFill>
                <a:srgbClr val="000000"/>
              </a:solidFill>
            </a:endParaRPr>
          </a:p>
        </p:txBody>
      </p:sp>
      <p:sp>
        <p:nvSpPr>
          <p:cNvPr id="227" name="TextBox 33"/>
          <p:cNvSpPr txBox="1"/>
          <p:nvPr/>
        </p:nvSpPr>
        <p:spPr>
          <a:xfrm>
            <a:off x="1092212" y="1746849"/>
            <a:ext cx="1317625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100" i="1" dirty="0" smtClean="0">
                <a:solidFill>
                  <a:srgbClr val="000000"/>
                </a:solidFill>
              </a:rPr>
              <a:t>Primary «investors»</a:t>
            </a:r>
            <a:endParaRPr lang="en-US" sz="1100" i="1" dirty="0" smtClean="0">
              <a:solidFill>
                <a:srgbClr val="000000"/>
              </a:solidFill>
            </a:endParaRPr>
          </a:p>
        </p:txBody>
      </p:sp>
      <p:sp>
        <p:nvSpPr>
          <p:cNvPr id="228" name="TextBox 34"/>
          <p:cNvSpPr txBox="1">
            <a:spLocks noChangeArrowheads="1"/>
          </p:cNvSpPr>
          <p:nvPr/>
        </p:nvSpPr>
        <p:spPr bwMode="auto">
          <a:xfrm>
            <a:off x="7781929" y="1948482"/>
            <a:ext cx="1049338" cy="554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000" smtClean="0">
                <a:solidFill>
                  <a:srgbClr val="000000"/>
                </a:solidFill>
              </a:rPr>
              <a:t>IPR 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fr-BE" sz="1000" smtClean="0">
                <a:solidFill>
                  <a:srgbClr val="000000"/>
                </a:solidFill>
              </a:rPr>
              <a:t>management rules tbd</a:t>
            </a:r>
            <a:endParaRPr lang="en-US" sz="1000" baseline="30000" smtClean="0">
              <a:solidFill>
                <a:srgbClr val="000000"/>
              </a:solidFill>
            </a:endParaRPr>
          </a:p>
        </p:txBody>
      </p:sp>
      <p:pic>
        <p:nvPicPr>
          <p:cNvPr id="2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25" y="3361333"/>
            <a:ext cx="59848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75" y="5848945"/>
            <a:ext cx="447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7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618FFD"/>
                </a:solidFill>
              </a:rPr>
              <a:t>Marking</a:t>
            </a:r>
            <a:r>
              <a:rPr lang="fr-FR" dirty="0" smtClean="0">
                <a:solidFill>
                  <a:srgbClr val="618FFD"/>
                </a:solidFill>
              </a:rPr>
              <a:t> </a:t>
            </a:r>
            <a:r>
              <a:rPr lang="fr-FR" dirty="0" err="1" smtClean="0">
                <a:solidFill>
                  <a:srgbClr val="618FFD"/>
                </a:solidFill>
              </a:rPr>
              <a:t>events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00808"/>
            <a:ext cx="7758113" cy="4824536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sz="2000" dirty="0" smtClean="0"/>
              <a:t>Selection of the FEED Consortium (headed by AREVA)</a:t>
            </a:r>
          </a:p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sz="2000" dirty="0" smtClean="0"/>
              <a:t>MYRRHA </a:t>
            </a:r>
            <a:r>
              <a:rPr lang="en-GB" sz="2000" dirty="0" err="1" smtClean="0"/>
              <a:t>Linac</a:t>
            </a:r>
            <a:r>
              <a:rPr lang="en-GB" sz="2000" dirty="0" smtClean="0"/>
              <a:t> International Design Review</a:t>
            </a:r>
          </a:p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sz="2000" dirty="0" smtClean="0"/>
              <a:t>Visit to Chinese Academy of Sciences</a:t>
            </a:r>
          </a:p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sz="2000" dirty="0" smtClean="0"/>
              <a:t>LEBT Kick-off</a:t>
            </a:r>
          </a:p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sz="2000" dirty="0" smtClean="0"/>
              <a:t>Arrival of Roberto </a:t>
            </a:r>
            <a:r>
              <a:rPr lang="en-GB" sz="2000" dirty="0" err="1" smtClean="0"/>
              <a:t>Salemme</a:t>
            </a:r>
            <a:endParaRPr lang="en-GB" sz="2000" dirty="0" smtClean="0"/>
          </a:p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sz="2000" dirty="0" smtClean="0"/>
              <a:t>Arrival of Jean-Pol </a:t>
            </a:r>
            <a:r>
              <a:rPr lang="en-GB" sz="2000" dirty="0" err="1" smtClean="0"/>
              <a:t>Poncelet</a:t>
            </a:r>
            <a:r>
              <a:rPr lang="en-GB" sz="2000" dirty="0" smtClean="0"/>
              <a:t> (ex-Belgian Minister of Defence, Energy) as High Representative of MYRRHA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78590A-533D-4A08-8A4F-A88988925946}" type="slidenum">
              <a:rPr lang="en-GB" smtClean="0">
                <a:latin typeface="Verdana"/>
                <a:ea typeface="DejaVu Sans"/>
                <a:cs typeface="DejaVu Sans"/>
              </a:rPr>
              <a:pPr/>
              <a:t>9</a:t>
            </a:fld>
            <a:endParaRPr lang="en-GB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51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_Verdana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10800000" rev="0"/>
          </a:camera>
          <a:lightRig rig="threePt" dir="t"/>
        </a:scene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_Verdana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_Verdana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_Verdana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_Verdana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_Verdana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_Verdana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_Verdana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CAC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16020</TotalTime>
  <Words>1355</Words>
  <Application>Microsoft Macintosh PowerPoint</Application>
  <PresentationFormat>Présentation à l'écran (4:3)</PresentationFormat>
  <Paragraphs>444</Paragraphs>
  <Slides>33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24</vt:i4>
      </vt:variant>
      <vt:variant>
        <vt:lpstr>Titres des diapositives</vt:lpstr>
      </vt:variant>
      <vt:variant>
        <vt:i4>33</vt:i4>
      </vt:variant>
    </vt:vector>
  </HeadingPairs>
  <TitlesOfParts>
    <vt:vector size="57" baseType="lpstr">
      <vt:lpstr>Office Theme</vt:lpstr>
      <vt:lpstr>2__SCK</vt:lpstr>
      <vt:lpstr>3__SCK</vt:lpstr>
      <vt:lpstr>4__SCK</vt:lpstr>
      <vt:lpstr>5__SCK</vt:lpstr>
      <vt:lpstr>6__SCK</vt:lpstr>
      <vt:lpstr>7__SCK</vt:lpstr>
      <vt:lpstr>2_Office Theme</vt:lpstr>
      <vt:lpstr>1_Standarddesign</vt:lpstr>
      <vt:lpstr>1__sck</vt:lpstr>
      <vt:lpstr>8__SCK</vt:lpstr>
      <vt:lpstr>9__SCK</vt:lpstr>
      <vt:lpstr>10__SCK</vt:lpstr>
      <vt:lpstr>11__SCK</vt:lpstr>
      <vt:lpstr>12__SCK</vt:lpstr>
      <vt:lpstr>13__sck</vt:lpstr>
      <vt:lpstr>4_Office Theme</vt:lpstr>
      <vt:lpstr>5_Office Theme</vt:lpstr>
      <vt:lpstr>6_Office Theme</vt:lpstr>
      <vt:lpstr>14__SCK</vt:lpstr>
      <vt:lpstr>15__SCK</vt:lpstr>
      <vt:lpstr>7_Office Theme</vt:lpstr>
      <vt:lpstr>8_Office Theme</vt:lpstr>
      <vt:lpstr>9_Office Theme</vt:lpstr>
      <vt:lpstr>Status of MYRRHA Multipurpose hYbrid Research Reactor for High-tech Applications</vt:lpstr>
      <vt:lpstr>Accelerator Driven System</vt:lpstr>
      <vt:lpstr>Fundamental Research</vt:lpstr>
      <vt:lpstr>Decision of Belgian Government 05.03.2010</vt:lpstr>
      <vt:lpstr>Path to Transmutation</vt:lpstr>
      <vt:lpstr>Program Budget</vt:lpstr>
      <vt:lpstr>Program Timeline</vt:lpstr>
      <vt:lpstr>International Consortium</vt:lpstr>
      <vt:lpstr>Marking events</vt:lpstr>
      <vt:lpstr>Marking events</vt:lpstr>
      <vt:lpstr>Linac Specifications</vt:lpstr>
      <vt:lpstr>Présentation PowerPoint</vt:lpstr>
      <vt:lpstr>R&amp;D Program</vt:lpstr>
      <vt:lpstr>R&amp;D Program</vt:lpstr>
      <vt:lpstr>R&amp;D Program</vt:lpstr>
      <vt:lpstr>R&amp;D Program</vt:lpstr>
      <vt:lpstr>MYRRHA International Design Review</vt:lpstr>
      <vt:lpstr>MYRRHA International Design Review</vt:lpstr>
      <vt:lpstr>MYRRHA International Design Review</vt:lpstr>
      <vt:lpstr>MYRRHA International Design Review</vt:lpstr>
      <vt:lpstr>R&amp;D Program</vt:lpstr>
      <vt:lpstr>Injector@UCL</vt:lpstr>
      <vt:lpstr>RFQ@UCL</vt:lpstr>
      <vt:lpstr>2014 Revised Scope LEBT@UCL</vt:lpstr>
      <vt:lpstr>R&amp;D program</vt:lpstr>
      <vt:lpstr>Accelerator Group Baseline</vt:lpstr>
      <vt:lpstr>Accelerator Group 2013 Revision</vt:lpstr>
      <vt:lpstr>Active collaborations CNRS/IN2P3</vt:lpstr>
      <vt:lpstr>Active collaborations Ganil/Spiral2</vt:lpstr>
      <vt:lpstr>Collaborations in preparation</vt:lpstr>
      <vt:lpstr>SLHiPP-3 MYRRHA Accelerator talks</vt:lpstr>
      <vt:lpstr>MYRRHA Look into the future…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MLA</dc:title>
  <dc:creator>Dirk Vandeplassche</dc:creator>
  <cp:lastModifiedBy>LUIS MEDEIROS ROMAO</cp:lastModifiedBy>
  <cp:revision>651</cp:revision>
  <cp:lastPrinted>2002-02-21T14:47:21Z</cp:lastPrinted>
  <dcterms:created xsi:type="dcterms:W3CDTF">2006-10-12T14:22:59Z</dcterms:created>
  <dcterms:modified xsi:type="dcterms:W3CDTF">2013-04-17T06:57:08Z</dcterms:modified>
</cp:coreProperties>
</file>